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17"/>
  </p:notesMasterIdLst>
  <p:handoutMasterIdLst>
    <p:handoutMasterId r:id="rId18"/>
  </p:handoutMasterIdLst>
  <p:sldIdLst>
    <p:sldId id="256" r:id="rId8"/>
    <p:sldId id="292" r:id="rId9"/>
    <p:sldId id="304" r:id="rId10"/>
    <p:sldId id="305" r:id="rId11"/>
    <p:sldId id="285" r:id="rId12"/>
    <p:sldId id="301" r:id="rId13"/>
    <p:sldId id="302" r:id="rId14"/>
    <p:sldId id="293" r:id="rId15"/>
    <p:sldId id="315" r:id="rId1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58" d="100"/>
          <a:sy n="58" d="100"/>
        </p:scale>
        <p:origin x="7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9/3/2020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9/3/2020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iu.se/en/news-item/visioner-energi-och-fotterna-pa-jorden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2020-06-03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sv-SE" dirty="0"/>
              <a:t>PhD student:  </a:t>
            </a:r>
            <a:r>
              <a:rPr lang="sv-SE" dirty="0" err="1"/>
              <a:t>Shahrzad</a:t>
            </a:r>
            <a:r>
              <a:rPr lang="sv-SE" dirty="0"/>
              <a:t> </a:t>
            </a:r>
            <a:r>
              <a:rPr lang="sv-SE" dirty="0" err="1"/>
              <a:t>Khayatbashi</a:t>
            </a:r>
            <a:r>
              <a:rPr lang="sv-SE" dirty="0"/>
              <a:t> – </a:t>
            </a:r>
            <a:r>
              <a:rPr lang="sv-SE" dirty="0" err="1"/>
              <a:t>approved</a:t>
            </a:r>
            <a:r>
              <a:rPr lang="sv-SE" dirty="0"/>
              <a:t> by Migrationsverket  </a:t>
            </a:r>
            <a:r>
              <a:rPr lang="sv-SE" dirty="0">
                <a:solidFill>
                  <a:srgbClr val="FF0000"/>
                </a:solidFill>
              </a:rPr>
              <a:t>- </a:t>
            </a:r>
            <a:r>
              <a:rPr lang="sv-SE" dirty="0" err="1">
                <a:solidFill>
                  <a:srgbClr val="FF0000"/>
                </a:solidFill>
              </a:rPr>
              <a:t>temporary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travel</a:t>
            </a:r>
            <a:r>
              <a:rPr lang="sv-SE" dirty="0">
                <a:solidFill>
                  <a:srgbClr val="FF0000"/>
                </a:solidFill>
              </a:rPr>
              <a:t> ban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</a:t>
            </a:r>
            <a:r>
              <a:rPr lang="sv-SE" dirty="0" err="1"/>
              <a:t>Ying</a:t>
            </a:r>
            <a:r>
              <a:rPr lang="sv-SE" dirty="0"/>
              <a:t> Li – </a:t>
            </a:r>
            <a:r>
              <a:rPr lang="sv-SE" dirty="0" err="1"/>
              <a:t>approved</a:t>
            </a:r>
            <a:r>
              <a:rPr lang="sv-SE" dirty="0"/>
              <a:t> by Migrationsverket </a:t>
            </a:r>
            <a:r>
              <a:rPr lang="sv-SE" dirty="0">
                <a:solidFill>
                  <a:srgbClr val="FF0000"/>
                </a:solidFill>
              </a:rPr>
              <a:t>- </a:t>
            </a:r>
            <a:r>
              <a:rPr lang="sv-SE" dirty="0" err="1">
                <a:solidFill>
                  <a:srgbClr val="FF0000"/>
                </a:solidFill>
              </a:rPr>
              <a:t>temporary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travel</a:t>
            </a:r>
            <a:r>
              <a:rPr lang="sv-SE" dirty="0">
                <a:solidFill>
                  <a:srgbClr val="FF0000"/>
                </a:solidFill>
              </a:rPr>
              <a:t> ban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Mina </a:t>
            </a:r>
            <a:r>
              <a:rPr lang="sv-SE" dirty="0" err="1"/>
              <a:t>Nikooie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– </a:t>
            </a:r>
            <a:r>
              <a:rPr lang="sv-SE" dirty="0" err="1"/>
              <a:t>approved</a:t>
            </a:r>
            <a:r>
              <a:rPr lang="sv-SE" dirty="0"/>
              <a:t> by Migrationsverket</a:t>
            </a:r>
            <a:r>
              <a:rPr lang="sv-SE" dirty="0">
                <a:solidFill>
                  <a:srgbClr val="FF0000"/>
                </a:solidFill>
              </a:rPr>
              <a:t> - </a:t>
            </a:r>
            <a:r>
              <a:rPr lang="sv-SE" dirty="0" err="1">
                <a:solidFill>
                  <a:srgbClr val="FF0000"/>
                </a:solidFill>
              </a:rPr>
              <a:t>temporary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travel</a:t>
            </a:r>
            <a:r>
              <a:rPr lang="sv-SE" dirty="0">
                <a:solidFill>
                  <a:srgbClr val="FF0000"/>
                </a:solidFill>
              </a:rPr>
              <a:t> ban</a:t>
            </a:r>
          </a:p>
          <a:p>
            <a:pPr fontAlgn="base"/>
            <a:r>
              <a:rPr lang="sv-SE" dirty="0" err="1"/>
              <a:t>postdoc</a:t>
            </a:r>
            <a:r>
              <a:rPr lang="sv-SE" dirty="0"/>
              <a:t>: </a:t>
            </a:r>
            <a:r>
              <a:rPr lang="sv-SE" dirty="0" err="1"/>
              <a:t>Senyang</a:t>
            </a:r>
            <a:r>
              <a:rPr lang="sv-SE" dirty="0"/>
              <a:t> Huang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</a:t>
            </a:r>
            <a:r>
              <a:rPr lang="sv-SE" dirty="0" err="1"/>
              <a:t>Suleman</a:t>
            </a:r>
            <a:r>
              <a:rPr lang="sv-SE" dirty="0"/>
              <a:t> Khan</a:t>
            </a:r>
          </a:p>
          <a:p>
            <a:pPr fontAlgn="base"/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Mohammad </a:t>
            </a:r>
            <a:r>
              <a:rPr lang="sv-SE" dirty="0" err="1"/>
              <a:t>Borhani</a:t>
            </a:r>
            <a:r>
              <a:rPr lang="sv-SE" dirty="0"/>
              <a:t> </a:t>
            </a:r>
          </a:p>
          <a:p>
            <a:pPr marL="0" indent="0" fontAlgn="base">
              <a:buNone/>
            </a:pPr>
            <a:r>
              <a:rPr lang="sv-SE" dirty="0" err="1"/>
              <a:t>Announcements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: PhD student,</a:t>
            </a:r>
            <a:r>
              <a:rPr lang="sv-SE" dirty="0">
                <a:solidFill>
                  <a:srgbClr val="FF0000"/>
                </a:solidFill>
              </a:rPr>
              <a:t> summer </a:t>
            </a:r>
            <a:r>
              <a:rPr lang="sv-SE" dirty="0" err="1">
                <a:solidFill>
                  <a:srgbClr val="FF0000"/>
                </a:solidFill>
              </a:rPr>
              <a:t>jobs</a:t>
            </a: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95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Info from </a:t>
            </a:r>
            <a:r>
              <a:rPr lang="sv-SE" dirty="0" err="1"/>
              <a:t>LiU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/>
              <a:t>Corona</a:t>
            </a:r>
          </a:p>
          <a:p>
            <a:pPr fontAlgn="base"/>
            <a:endParaRPr lang="sv-SE" dirty="0"/>
          </a:p>
          <a:p>
            <a:pPr fontAlgn="base"/>
            <a:r>
              <a:rPr lang="sv-SE" dirty="0"/>
              <a:t>HT 2020: Plan for ’normal’ </a:t>
            </a:r>
            <a:r>
              <a:rPr lang="sv-SE" dirty="0" err="1"/>
              <a:t>case</a:t>
            </a:r>
            <a:r>
              <a:rPr lang="sv-SE" dirty="0"/>
              <a:t>, </a:t>
            </a:r>
            <a:r>
              <a:rPr lang="sv-SE" dirty="0" err="1"/>
              <a:t>but</a:t>
            </a:r>
            <a:r>
              <a:rPr lang="sv-SE" dirty="0"/>
              <a:t> be </a:t>
            </a:r>
            <a:r>
              <a:rPr lang="sv-SE" dirty="0" err="1"/>
              <a:t>prepared</a:t>
            </a:r>
            <a:r>
              <a:rPr lang="sv-SE" dirty="0"/>
              <a:t> for </a:t>
            </a:r>
            <a:r>
              <a:rPr lang="sv-SE" dirty="0" err="1"/>
              <a:t>distance</a:t>
            </a:r>
            <a:r>
              <a:rPr lang="sv-SE" dirty="0"/>
              <a:t> </a:t>
            </a:r>
            <a:r>
              <a:rPr lang="sv-SE" dirty="0" err="1"/>
              <a:t>case</a:t>
            </a:r>
            <a:endParaRPr lang="sv-SE" dirty="0"/>
          </a:p>
          <a:p>
            <a:pPr marL="0" indent="0" fontAlgn="base">
              <a:buNone/>
            </a:pPr>
            <a:r>
              <a:rPr lang="sv-SE" dirty="0"/>
              <a:t>    (August </a:t>
            </a:r>
            <a:r>
              <a:rPr lang="sv-SE" dirty="0" err="1"/>
              <a:t>exams</a:t>
            </a:r>
            <a:r>
              <a:rPr lang="sv-SE" dirty="0"/>
              <a:t> in </a:t>
            </a:r>
            <a:r>
              <a:rPr lang="sv-SE" dirty="0" err="1"/>
              <a:t>distance</a:t>
            </a:r>
            <a:r>
              <a:rPr lang="sv-SE" dirty="0"/>
              <a:t> mode)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>
                <a:solidFill>
                  <a:srgbClr val="FF0000"/>
                </a:solidFill>
              </a:rPr>
              <a:t>Changes? – </a:t>
            </a:r>
            <a:r>
              <a:rPr lang="sv-SE" dirty="0" err="1">
                <a:solidFill>
                  <a:srgbClr val="FF0000"/>
                </a:solidFill>
              </a:rPr>
              <a:t>leadership</a:t>
            </a:r>
            <a:r>
              <a:rPr lang="sv-SE" dirty="0">
                <a:solidFill>
                  <a:srgbClr val="FF0000"/>
                </a:solidFill>
              </a:rPr>
              <a:t> meeting on </a:t>
            </a:r>
            <a:r>
              <a:rPr lang="sv-SE" dirty="0" err="1">
                <a:solidFill>
                  <a:srgbClr val="FF0000"/>
                </a:solidFill>
              </a:rPr>
              <a:t>Friday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1255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Info from </a:t>
            </a:r>
            <a:r>
              <a:rPr lang="sv-SE" dirty="0" err="1"/>
              <a:t>LiU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/>
              <a:t>New vice-</a:t>
            </a:r>
            <a:r>
              <a:rPr lang="sv-SE" dirty="0" err="1"/>
              <a:t>chancellor</a:t>
            </a:r>
            <a:r>
              <a:rPr lang="sv-SE" dirty="0"/>
              <a:t> (rektor)</a:t>
            </a:r>
          </a:p>
          <a:p>
            <a:pPr fontAlgn="base"/>
            <a:endParaRPr lang="sv-SE" dirty="0"/>
          </a:p>
          <a:p>
            <a:pPr fontAlgn="base"/>
            <a:r>
              <a:rPr lang="sv-SE" dirty="0"/>
              <a:t>Jan-Ingvar Jönsson</a:t>
            </a:r>
          </a:p>
          <a:p>
            <a:pPr fontAlgn="base"/>
            <a:r>
              <a:rPr lang="en-US" dirty="0"/>
              <a:t>Professor in medical cell biology</a:t>
            </a:r>
            <a:endParaRPr lang="sv-SE" dirty="0"/>
          </a:p>
          <a:p>
            <a:pPr fontAlgn="base"/>
            <a:r>
              <a:rPr lang="sv-SE" dirty="0">
                <a:hlinkClick r:id="rId2"/>
              </a:rPr>
              <a:t>https://liu.se/en/news-item/visioner-energi-och-fotterna-pa-jorden</a:t>
            </a:r>
            <a:endParaRPr lang="sv-SE" dirty="0"/>
          </a:p>
          <a:p>
            <a:pPr fontAlgn="base"/>
            <a:endParaRPr lang="sv-SE" dirty="0">
              <a:solidFill>
                <a:srgbClr val="FF0000"/>
              </a:solidFill>
            </a:endParaRPr>
          </a:p>
          <a:p>
            <a:pPr fontAlgn="base"/>
            <a:r>
              <a:rPr lang="sv-SE" dirty="0"/>
              <a:t>Start: </a:t>
            </a:r>
            <a:r>
              <a:rPr lang="sv-SE" dirty="0" err="1"/>
              <a:t>July</a:t>
            </a:r>
            <a:r>
              <a:rPr lang="sv-SE"/>
              <a:t> 1, 2020</a:t>
            </a: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663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IDA - </a:t>
            </a:r>
            <a:r>
              <a:rPr lang="sv-SE" dirty="0" err="1"/>
              <a:t>strategy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Progress in research clusters </a:t>
            </a:r>
          </a:p>
          <a:p>
            <a:pPr marL="0" indent="0" fontAlgn="base">
              <a:buNone/>
            </a:pPr>
            <a:r>
              <a:rPr lang="sv-SE" dirty="0"/>
              <a:t>            AI: </a:t>
            </a:r>
            <a:r>
              <a:rPr lang="sv-SE" dirty="0" err="1"/>
              <a:t>interviews</a:t>
            </a:r>
            <a:r>
              <a:rPr lang="sv-SE" dirty="0"/>
              <a:t>, </a:t>
            </a:r>
            <a:r>
              <a:rPr lang="sv-SE" dirty="0" err="1"/>
              <a:t>discussions</a:t>
            </a:r>
            <a:r>
              <a:rPr lang="sv-SE" dirty="0"/>
              <a:t> on web page,                     </a:t>
            </a:r>
          </a:p>
          <a:p>
            <a:pPr marL="0" indent="0" fontAlgn="base">
              <a:buNone/>
            </a:pPr>
            <a:r>
              <a:rPr lang="sv-SE" dirty="0">
                <a:solidFill>
                  <a:srgbClr val="FF0000"/>
                </a:solidFill>
              </a:rPr>
              <a:t>                   </a:t>
            </a:r>
            <a:r>
              <a:rPr lang="sv-SE" dirty="0" err="1"/>
              <a:t>groups</a:t>
            </a:r>
            <a:r>
              <a:rPr lang="sv-SE" dirty="0"/>
              <a:t> </a:t>
            </a:r>
            <a:r>
              <a:rPr lang="sv-SE" dirty="0" err="1"/>
              <a:t>moving</a:t>
            </a:r>
            <a:r>
              <a:rPr lang="sv-SE" dirty="0"/>
              <a:t> (*)</a:t>
            </a:r>
          </a:p>
          <a:p>
            <a:pPr marL="0" indent="0" fontAlgn="base">
              <a:buNone/>
            </a:pPr>
            <a:r>
              <a:rPr lang="sv-SE" dirty="0"/>
              <a:t>            </a:t>
            </a:r>
            <a:r>
              <a:rPr lang="sv-SE" dirty="0" err="1"/>
              <a:t>SaCS</a:t>
            </a:r>
            <a:r>
              <a:rPr lang="sv-SE" dirty="0"/>
              <a:t>: </a:t>
            </a:r>
            <a:r>
              <a:rPr lang="sv-SE" dirty="0" err="1">
                <a:solidFill>
                  <a:srgbClr val="FF0000"/>
                </a:solidFill>
              </a:rPr>
              <a:t>interviews</a:t>
            </a:r>
            <a:r>
              <a:rPr lang="sv-SE" dirty="0">
                <a:solidFill>
                  <a:srgbClr val="FF0000"/>
                </a:solidFill>
              </a:rPr>
              <a:t>,</a:t>
            </a:r>
            <a:r>
              <a:rPr lang="sv-SE" dirty="0"/>
              <a:t> </a:t>
            </a:r>
            <a:r>
              <a:rPr lang="sv-SE" dirty="0" err="1"/>
              <a:t>discussions</a:t>
            </a:r>
            <a:r>
              <a:rPr lang="sv-SE" dirty="0"/>
              <a:t> on web page</a:t>
            </a:r>
            <a:r>
              <a:rPr lang="sv-SE" dirty="0">
                <a:sym typeface="Wingdings" panose="05000000000000000000" pitchFamily="2" charset="2"/>
              </a:rPr>
              <a:t>   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HCS</a:t>
            </a:r>
          </a:p>
          <a:p>
            <a:pPr marL="0" indent="0" fontAlgn="base">
              <a:buNone/>
            </a:pPr>
            <a:r>
              <a:rPr lang="sv-SE" dirty="0">
                <a:sym typeface="Wingdings" panose="05000000000000000000" pitchFamily="2" charset="2"/>
              </a:rPr>
              <a:t>            Data Science</a:t>
            </a:r>
            <a:br>
              <a:rPr lang="sv-SE" dirty="0"/>
            </a:br>
            <a:endParaRPr lang="sv-SE" dirty="0"/>
          </a:p>
          <a:p>
            <a:pPr marL="0" indent="0" fontAlgn="base">
              <a:buNone/>
            </a:pPr>
            <a:r>
              <a:rPr lang="sv-SE" dirty="0"/>
              <a:t>(*) </a:t>
            </a:r>
            <a:r>
              <a:rPr lang="sv-SE" dirty="0" err="1"/>
              <a:t>SaS</a:t>
            </a:r>
            <a:r>
              <a:rPr lang="sv-SE" dirty="0"/>
              <a:t>/</a:t>
            </a:r>
            <a:r>
              <a:rPr lang="sv-SE" dirty="0" err="1"/>
              <a:t>TCSlab</a:t>
            </a:r>
            <a:r>
              <a:rPr lang="sv-SE" dirty="0"/>
              <a:t> + part </a:t>
            </a:r>
            <a:r>
              <a:rPr lang="sv-SE" dirty="0" err="1"/>
              <a:t>of</a:t>
            </a:r>
            <a:r>
              <a:rPr lang="sv-SE" dirty="0"/>
              <a:t> HCS/</a:t>
            </a:r>
            <a:r>
              <a:rPr lang="sv-SE" dirty="0" err="1"/>
              <a:t>NLPLab</a:t>
            </a:r>
            <a:r>
              <a:rPr lang="sv-SE" dirty="0"/>
              <a:t> </a:t>
            </a:r>
            <a:r>
              <a:rPr lang="sv-SE" dirty="0" err="1"/>
              <a:t>move</a:t>
            </a:r>
            <a:r>
              <a:rPr lang="sv-SE" dirty="0"/>
              <a:t> to AIICS</a:t>
            </a:r>
          </a:p>
          <a:p>
            <a:pPr marL="0" indent="0" fontAlgn="base">
              <a:buNone/>
            </a:pPr>
            <a:r>
              <a:rPr lang="sv-SE" dirty="0"/>
              <a:t>      </a:t>
            </a:r>
            <a:r>
              <a:rPr lang="sv-SE" dirty="0" err="1"/>
              <a:t>discussions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SR </a:t>
            </a:r>
            <a:r>
              <a:rPr lang="sv-SE" dirty="0" err="1"/>
              <a:t>regarding</a:t>
            </a:r>
            <a:r>
              <a:rPr lang="sv-SE" dirty="0"/>
              <a:t> </a:t>
            </a:r>
            <a:r>
              <a:rPr lang="sv-SE" dirty="0" err="1"/>
              <a:t>courses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046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</a:t>
            </a:r>
            <a:br>
              <a:rPr lang="sv-SE" dirty="0"/>
            </a:b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(CG): koordinator + </a:t>
            </a:r>
            <a:r>
              <a:rPr lang="sv-SE" dirty="0" err="1"/>
              <a:t>Jolanta</a:t>
            </a:r>
            <a:r>
              <a:rPr lang="sv-SE" dirty="0"/>
              <a:t> </a:t>
            </a:r>
            <a:r>
              <a:rPr lang="sv-SE" dirty="0" err="1"/>
              <a:t>Pielaszkiewicz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+ Klas Arvidsson</a:t>
            </a:r>
          </a:p>
          <a:p>
            <a:pPr fontAlgn="base"/>
            <a:r>
              <a:rPr lang="sv-SE" dirty="0"/>
              <a:t>CG proposes </a:t>
            </a:r>
            <a:r>
              <a:rPr lang="sv-SE" dirty="0" err="1"/>
              <a:t>head</a:t>
            </a:r>
            <a:r>
              <a:rPr lang="sv-SE" dirty="0"/>
              <a:t>/vice </a:t>
            </a:r>
            <a:r>
              <a:rPr lang="sv-SE" dirty="0" err="1"/>
              <a:t>heads</a:t>
            </a:r>
            <a:r>
              <a:rPr lang="sv-SE" dirty="0"/>
              <a:t> (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discussions</a:t>
            </a:r>
            <a:r>
              <a:rPr lang="sv-SE" dirty="0"/>
              <a:t> at IDA </a:t>
            </a:r>
            <a:r>
              <a:rPr lang="sv-SE" dirty="0">
                <a:solidFill>
                  <a:srgbClr val="FF0000"/>
                </a:solidFill>
              </a:rPr>
              <a:t>– 2 </a:t>
            </a:r>
            <a:r>
              <a:rPr lang="sv-SE" dirty="0" err="1">
                <a:solidFill>
                  <a:srgbClr val="FF0000"/>
                </a:solidFill>
              </a:rPr>
              <a:t>more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 err="1">
                <a:solidFill>
                  <a:srgbClr val="FF0000"/>
                </a:solidFill>
              </a:rPr>
              <a:t>interviews</a:t>
            </a:r>
            <a:r>
              <a:rPr lang="sv-SE" dirty="0"/>
              <a:t>)</a:t>
            </a:r>
          </a:p>
          <a:p>
            <a:pPr fontAlgn="base"/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rektor and </a:t>
            </a:r>
            <a:r>
              <a:rPr lang="sv-SE" dirty="0" err="1"/>
              <a:t>deans</a:t>
            </a:r>
            <a:endParaRPr lang="sv-SE" dirty="0"/>
          </a:p>
          <a:p>
            <a:pPr fontAlgn="base"/>
            <a:r>
              <a:rPr lang="sv-SE" dirty="0"/>
              <a:t>(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rounds</a:t>
            </a:r>
            <a:r>
              <a:rPr lang="sv-SE" dirty="0"/>
              <a:t>)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01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 from IDA – board IDA 2021-2023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2028825"/>
            <a:ext cx="7737587" cy="3334420"/>
          </a:xfrm>
        </p:spPr>
        <p:txBody>
          <a:bodyPr/>
          <a:lstStyle/>
          <a:p>
            <a:pPr fontAlgn="base"/>
            <a:r>
              <a:rPr lang="sv-SE" dirty="0" err="1"/>
              <a:t>Initiated</a:t>
            </a:r>
            <a:r>
              <a:rPr lang="sv-SE" dirty="0"/>
              <a:t> by rektor</a:t>
            </a:r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coordinator</a:t>
            </a:r>
            <a:r>
              <a:rPr lang="sv-SE" dirty="0"/>
              <a:t> at IDA                         </a:t>
            </a:r>
            <a:r>
              <a:rPr lang="sv-SE" dirty="0">
                <a:sym typeface="Wingdings" panose="05000000000000000000" pitchFamily="2" charset="2"/>
              </a:rPr>
              <a:t> Patrick Lambrix</a:t>
            </a:r>
            <a:endParaRPr lang="sv-SE" dirty="0"/>
          </a:p>
          <a:p>
            <a:pPr fontAlgn="base"/>
            <a:r>
              <a:rPr lang="sv-SE" dirty="0"/>
              <a:t>IDA board </a:t>
            </a:r>
            <a:r>
              <a:rPr lang="sv-SE" dirty="0" err="1"/>
              <a:t>appoints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representatives (RG) at IDA: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group</a:t>
            </a:r>
            <a:r>
              <a:rPr lang="sv-SE" dirty="0"/>
              <a:t> + Klas Arvidsson, Mikael Asplund Annette Gelotte, Annika </a:t>
            </a:r>
            <a:r>
              <a:rPr lang="sv-SE" dirty="0" err="1"/>
              <a:t>Silvervarg</a:t>
            </a:r>
            <a:r>
              <a:rPr lang="sv-SE" dirty="0"/>
              <a:t>, </a:t>
            </a:r>
            <a:r>
              <a:rPr lang="sv-SE" dirty="0">
                <a:solidFill>
                  <a:srgbClr val="FF0000"/>
                </a:solidFill>
              </a:rPr>
              <a:t>Jonas Kvarnström</a:t>
            </a:r>
          </a:p>
          <a:p>
            <a:pPr fontAlgn="base"/>
            <a:r>
              <a:rPr lang="sv-SE" dirty="0"/>
              <a:t>RG proposes board </a:t>
            </a:r>
          </a:p>
          <a:p>
            <a:pPr fontAlgn="base"/>
            <a:r>
              <a:rPr lang="sv-SE" dirty="0"/>
              <a:t>(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rounds</a:t>
            </a:r>
            <a:r>
              <a:rPr lang="sv-SE" dirty="0"/>
              <a:t>)</a:t>
            </a:r>
          </a:p>
          <a:p>
            <a:pPr fontAlgn="base"/>
            <a:r>
              <a:rPr lang="sv-SE" dirty="0"/>
              <a:t>Decision by rektor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3414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4DBA4-D702-483B-944C-44FA72C8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Director </a:t>
            </a:r>
            <a:r>
              <a:rPr lang="sv-SE" dirty="0" err="1"/>
              <a:t>of</a:t>
            </a:r>
            <a:r>
              <a:rPr lang="sv-SE" dirty="0"/>
              <a:t>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8A49B5-3396-4E3C-98F9-971F53E362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3206" y="1649382"/>
            <a:ext cx="7737587" cy="4066288"/>
          </a:xfrm>
        </p:spPr>
        <p:txBody>
          <a:bodyPr/>
          <a:lstStyle/>
          <a:p>
            <a:pPr fontAlgn="base"/>
            <a:r>
              <a:rPr lang="en-US" dirty="0"/>
              <a:t>Cancelled March exams:</a:t>
            </a:r>
          </a:p>
          <a:p>
            <a:pPr marL="0" indent="0" fontAlgn="base">
              <a:buNone/>
            </a:pPr>
            <a:r>
              <a:rPr lang="en-US" dirty="0"/>
              <a:t>TDDE35 + TDDD17 </a:t>
            </a:r>
            <a:r>
              <a:rPr lang="en-US" dirty="0">
                <a:sym typeface="Wingdings" panose="05000000000000000000" pitchFamily="2" charset="2"/>
              </a:rPr>
              <a:t> October</a:t>
            </a:r>
          </a:p>
          <a:p>
            <a:pPr marL="0" indent="0" fontAlgn="base">
              <a:buNone/>
            </a:pPr>
            <a:r>
              <a:rPr lang="en-US" dirty="0">
                <a:sym typeface="Wingdings" panose="05000000000000000000" pitchFamily="2" charset="2"/>
              </a:rPr>
              <a:t>Others  May (if earlier scheduled June exam) or June</a:t>
            </a:r>
          </a:p>
          <a:p>
            <a:pPr fontAlgn="base"/>
            <a:endParaRPr lang="en-US" dirty="0">
              <a:sym typeface="Wingdings" panose="05000000000000000000" pitchFamily="2" charset="2"/>
            </a:endParaRPr>
          </a:p>
          <a:p>
            <a:pPr fontAlgn="base"/>
            <a:r>
              <a:rPr lang="en-US" dirty="0">
                <a:sym typeface="Wingdings" panose="05000000000000000000" pitchFamily="2" charset="2"/>
              </a:rPr>
              <a:t>Earlier scheduled June exams:</a:t>
            </a:r>
          </a:p>
          <a:p>
            <a:pPr marL="0" indent="0" fontAlgn="base">
              <a:buNone/>
            </a:pPr>
            <a:r>
              <a:rPr lang="en-US" dirty="0">
                <a:sym typeface="Wingdings" panose="05000000000000000000" pitchFamily="2" charset="2"/>
              </a:rPr>
              <a:t>Change in examination form (home exam or oral exam)</a:t>
            </a:r>
            <a:endParaRPr lang="en-US" dirty="0"/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August exams in distance format</a:t>
            </a:r>
          </a:p>
          <a:p>
            <a:pPr marL="0" indent="0" fontAlgn="base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ABD8F-85D6-4E44-9458-B7A94DD3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2020-09-03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207782-EE01-4EEC-BFBC-E4ABDBCF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FD6467-8192-4F77-8264-84DF6848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212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2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588</TotalTime>
  <Words>383</Words>
  <Application>Microsoft Office PowerPoint</Application>
  <PresentationFormat>Bildspel på skärmen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Info from LiU</vt:lpstr>
      <vt:lpstr>Info from LiU</vt:lpstr>
      <vt:lpstr>Info from IDA - strategy work </vt:lpstr>
      <vt:lpstr>Info from IDA –  head/vice heads IDA 2021-2023 </vt:lpstr>
      <vt:lpstr>Info from IDA – board IDA 2021-2023 </vt:lpstr>
      <vt:lpstr>Info from Director of studies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46</cp:revision>
  <dcterms:created xsi:type="dcterms:W3CDTF">2020-02-20T14:14:52Z</dcterms:created>
  <dcterms:modified xsi:type="dcterms:W3CDTF">2020-09-03T13:45:27Z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