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4"/>
    <p:sldMasterId id="2147483719" r:id="rId5"/>
    <p:sldMasterId id="2147483722" r:id="rId6"/>
    <p:sldMasterId id="2147483720" r:id="rId7"/>
  </p:sldMasterIdLst>
  <p:notesMasterIdLst>
    <p:notesMasterId r:id="rId17"/>
  </p:notesMasterIdLst>
  <p:handoutMasterIdLst>
    <p:handoutMasterId r:id="rId18"/>
  </p:handoutMasterIdLst>
  <p:sldIdLst>
    <p:sldId id="256" r:id="rId8"/>
    <p:sldId id="292" r:id="rId9"/>
    <p:sldId id="304" r:id="rId10"/>
    <p:sldId id="305" r:id="rId11"/>
    <p:sldId id="285" r:id="rId12"/>
    <p:sldId id="301" r:id="rId13"/>
    <p:sldId id="302" r:id="rId14"/>
    <p:sldId id="293" r:id="rId15"/>
    <p:sldId id="315" r:id="rId16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B53"/>
    <a:srgbClr val="00CFB5"/>
    <a:srgbClr val="17C7D2"/>
    <a:srgbClr val="00B9E7"/>
    <a:srgbClr val="9B97DC"/>
    <a:srgbClr val="7FDCF3"/>
    <a:srgbClr val="B3EAF8"/>
    <a:srgbClr val="FEF06F"/>
    <a:srgbClr val="B2F1E9"/>
    <a:srgbClr val="7FE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98"/>
  </p:normalViewPr>
  <p:slideViewPr>
    <p:cSldViewPr snapToGrid="0" snapToObjects="1">
      <p:cViewPr varScale="1">
        <p:scale>
          <a:sx n="58" d="100"/>
          <a:sy n="58" d="100"/>
        </p:scale>
        <p:origin x="7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97" d="100"/>
          <a:sy n="197" d="100"/>
        </p:scale>
        <p:origin x="2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9/3/2020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9/3/2020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6EF91CDE-B790-8A46-8369-44B0C19389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945C4C27-1F97-7B4A-91CB-BD9DD8A7C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4958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27E6A4C-6317-524D-927D-F0BF73D73EB0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A747E34B-FAE4-3947-A0A9-ADCFC7BE6E4C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0E238A40-B792-5245-BA0A-F2C33FB9B417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B5EA92F5-A25F-714C-B63B-BFDC3BC77148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870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91288134-4D03-E64A-9483-318B1EEA06EF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20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7A8CB9E8-4AC5-1941-BC1A-E46B464B6D70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7592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D509CA25-327D-824D-AD52-7F0C6FA53EEB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1637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6DCC092-2B1E-D646-8EB7-AFA37DCE48CE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4110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59BD235B-EFE7-014C-8DC0-5E62FDD0C6DB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414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2A1E6FD4-7A29-2D48-B90A-9FCA2968D78E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72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F1D6EE2D-BE4C-3B44-8681-9434B578A4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E60CB263-2344-A94E-8836-F6720CE37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50087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993A0AE-0E6C-5843-97ED-4D829F5B4852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908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5CFDE3B8-BC2B-7240-9963-6D591CD026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9F3349AB-2E8F-7043-8417-4AC1F28875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1F5D3293-740E-CB4A-814F-F61513DD63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34D454B5-42D4-284D-ACE5-189D225B30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82B88882-ED87-0849-90D0-838426AC53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9189F40A-8F83-5D4F-93C4-27B79AA8B4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sida 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6">
            <a:extLst>
              <a:ext uri="{FF2B5EF4-FFF2-40B4-BE49-F238E27FC236}">
                <a16:creationId xmlns:a16="http://schemas.microsoft.com/office/drawing/2014/main" id="{3FE40DBF-25D6-D549-8F0F-EA39A834BE6B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6">
            <a:extLst>
              <a:ext uri="{FF2B5EF4-FFF2-40B4-BE49-F238E27FC236}">
                <a16:creationId xmlns:a16="http://schemas.microsoft.com/office/drawing/2014/main" id="{5A0C8BC8-8704-2C4C-BC3E-7E799106A8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76992EA7-732D-F645-AA87-1CBABAE7F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F41D56F-34DF-B145-929C-E101AB4884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4579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2F83865A-EE38-7F44-AD0A-FDC43C61D0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681E91DB-CF3E-BD46-977E-5FD30BF896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Underrubrik/namn på talare e.d.</a:t>
            </a:r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>
                <a:latin typeface="+mn-lt"/>
              </a:rPr>
              <a:t>Presentationens</a:t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>titel/rubrik</a:t>
            </a:r>
          </a:p>
        </p:txBody>
      </p:sp>
    </p:spTree>
    <p:extLst>
      <p:ext uri="{BB962C8B-B14F-4D97-AF65-F5344CB8AC3E}">
        <p14:creationId xmlns:p14="http://schemas.microsoft.com/office/powerpoint/2010/main" val="14541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FCD9B04B-0EC1-7649-ADC0-CB6E9BA482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DAE440A9-94BC-3A4C-985C-C8AE195F94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5571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907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8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78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9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BB76EF7-7B19-1F46-BC1A-888CFF3A83B5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162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29A810-850D-DB46-99C8-138ED0A91CF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33095" y="5759450"/>
            <a:ext cx="2595151" cy="95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7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30" r:id="rId4"/>
    <p:sldLayoutId id="2147483662" r:id="rId5"/>
    <p:sldLayoutId id="2147483717" r:id="rId6"/>
    <p:sldLayoutId id="2147483718" r:id="rId7"/>
    <p:sldLayoutId id="2147483731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6">
            <a:extLst>
              <a:ext uri="{FF2B5EF4-FFF2-40B4-BE49-F238E27FC236}">
                <a16:creationId xmlns:a16="http://schemas.microsoft.com/office/drawing/2014/main" id="{4D3EABC0-D4A8-BF4B-A517-4F1F34236AE2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AE6DACAB-2EA3-2343-AE48-9B61B42D92C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660" r:id="rId2"/>
    <p:sldLayoutId id="2147483661" r:id="rId3"/>
    <p:sldLayoutId id="2147483663" r:id="rId4"/>
    <p:sldLayoutId id="2147483700" r:id="rId5"/>
    <p:sldLayoutId id="2147483707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5">
            <a:extLst>
              <a:ext uri="{FF2B5EF4-FFF2-40B4-BE49-F238E27FC236}">
                <a16:creationId xmlns:a16="http://schemas.microsoft.com/office/drawing/2014/main" id="{1A5C6550-047F-2442-ADAB-BF72C6758DA4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6">
            <a:extLst>
              <a:ext uri="{FF2B5EF4-FFF2-40B4-BE49-F238E27FC236}">
                <a16:creationId xmlns:a16="http://schemas.microsoft.com/office/drawing/2014/main" id="{4AC473FB-7523-434D-816D-F2A8B53FADB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7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5">
            <a:extLst>
              <a:ext uri="{FF2B5EF4-FFF2-40B4-BE49-F238E27FC236}">
                <a16:creationId xmlns:a16="http://schemas.microsoft.com/office/drawing/2014/main" id="{1DA5F5C8-AFB6-EF46-8D01-D43EC3B20F79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3818EBA3-E255-F04E-9681-4F94A7B46B8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9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721" r:id="rId4"/>
    <p:sldLayoutId id="2147483709" r:id="rId5"/>
    <p:sldLayoutId id="2147483733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iu.se/en/news-item/visioner-energi-och-fotterna-pa-jorden" TargetMode="Externa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2020-06-03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C33E3D-CA7E-9A40-BFFC-303E70BD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ADIT Meeting</a:t>
            </a:r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New </a:t>
            </a:r>
            <a:r>
              <a:rPr lang="sv-SE" dirty="0" err="1"/>
              <a:t>employees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sv-SE" dirty="0"/>
              <a:t>PhD student:  </a:t>
            </a:r>
            <a:r>
              <a:rPr lang="sv-SE" dirty="0" err="1"/>
              <a:t>Shahrzad</a:t>
            </a:r>
            <a:r>
              <a:rPr lang="sv-SE" dirty="0"/>
              <a:t> </a:t>
            </a:r>
            <a:r>
              <a:rPr lang="sv-SE" dirty="0" err="1"/>
              <a:t>Khayatbashi</a:t>
            </a:r>
            <a:r>
              <a:rPr lang="sv-SE" dirty="0"/>
              <a:t> – </a:t>
            </a:r>
            <a:r>
              <a:rPr lang="sv-SE" dirty="0" err="1"/>
              <a:t>approved</a:t>
            </a:r>
            <a:r>
              <a:rPr lang="sv-SE" dirty="0"/>
              <a:t> by Migrationsverket  </a:t>
            </a:r>
            <a:r>
              <a:rPr lang="sv-SE" dirty="0">
                <a:solidFill>
                  <a:srgbClr val="FF0000"/>
                </a:solidFill>
              </a:rPr>
              <a:t>- </a:t>
            </a:r>
            <a:r>
              <a:rPr lang="sv-SE" dirty="0" err="1">
                <a:solidFill>
                  <a:srgbClr val="FF0000"/>
                </a:solidFill>
              </a:rPr>
              <a:t>temporary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travel</a:t>
            </a:r>
            <a:r>
              <a:rPr lang="sv-SE" dirty="0">
                <a:solidFill>
                  <a:srgbClr val="FF0000"/>
                </a:solidFill>
              </a:rPr>
              <a:t> ban</a:t>
            </a:r>
          </a:p>
          <a:p>
            <a:pPr fontAlgn="base"/>
            <a:r>
              <a:rPr lang="sv-SE" dirty="0"/>
              <a:t>research </a:t>
            </a:r>
            <a:r>
              <a:rPr lang="sv-SE" dirty="0" err="1"/>
              <a:t>assistant</a:t>
            </a:r>
            <a:r>
              <a:rPr lang="sv-SE" dirty="0"/>
              <a:t>: </a:t>
            </a:r>
            <a:r>
              <a:rPr lang="sv-SE" dirty="0" err="1"/>
              <a:t>Ying</a:t>
            </a:r>
            <a:r>
              <a:rPr lang="sv-SE" dirty="0"/>
              <a:t> Li – </a:t>
            </a:r>
            <a:r>
              <a:rPr lang="sv-SE" dirty="0" err="1"/>
              <a:t>approved</a:t>
            </a:r>
            <a:r>
              <a:rPr lang="sv-SE" dirty="0"/>
              <a:t> by Migrationsverket </a:t>
            </a:r>
            <a:r>
              <a:rPr lang="sv-SE" dirty="0">
                <a:solidFill>
                  <a:srgbClr val="FF0000"/>
                </a:solidFill>
              </a:rPr>
              <a:t>- </a:t>
            </a:r>
            <a:r>
              <a:rPr lang="sv-SE" dirty="0" err="1">
                <a:solidFill>
                  <a:srgbClr val="FF0000"/>
                </a:solidFill>
              </a:rPr>
              <a:t>temporary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travel</a:t>
            </a:r>
            <a:r>
              <a:rPr lang="sv-SE" dirty="0">
                <a:solidFill>
                  <a:srgbClr val="FF0000"/>
                </a:solidFill>
              </a:rPr>
              <a:t> ban</a:t>
            </a:r>
          </a:p>
          <a:p>
            <a:pPr fontAlgn="base"/>
            <a:r>
              <a:rPr lang="sv-SE" dirty="0"/>
              <a:t>research </a:t>
            </a:r>
            <a:r>
              <a:rPr lang="sv-SE" dirty="0" err="1"/>
              <a:t>assistant</a:t>
            </a:r>
            <a:r>
              <a:rPr lang="sv-SE" dirty="0"/>
              <a:t>: Mina </a:t>
            </a:r>
            <a:r>
              <a:rPr lang="sv-SE" dirty="0" err="1"/>
              <a:t>Nikooie</a:t>
            </a:r>
            <a:r>
              <a:rPr lang="sv-SE" dirty="0"/>
              <a:t> </a:t>
            </a:r>
            <a:r>
              <a:rPr lang="sv-SE" dirty="0">
                <a:solidFill>
                  <a:srgbClr val="FF0000"/>
                </a:solidFill>
              </a:rPr>
              <a:t>– </a:t>
            </a:r>
            <a:r>
              <a:rPr lang="sv-SE" dirty="0" err="1"/>
              <a:t>approved</a:t>
            </a:r>
            <a:r>
              <a:rPr lang="sv-SE" dirty="0"/>
              <a:t> by Migrationsverket</a:t>
            </a:r>
            <a:r>
              <a:rPr lang="sv-SE" dirty="0">
                <a:solidFill>
                  <a:srgbClr val="FF0000"/>
                </a:solidFill>
              </a:rPr>
              <a:t> - </a:t>
            </a:r>
            <a:r>
              <a:rPr lang="sv-SE" dirty="0" err="1">
                <a:solidFill>
                  <a:srgbClr val="FF0000"/>
                </a:solidFill>
              </a:rPr>
              <a:t>temporary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travel</a:t>
            </a:r>
            <a:r>
              <a:rPr lang="sv-SE" dirty="0">
                <a:solidFill>
                  <a:srgbClr val="FF0000"/>
                </a:solidFill>
              </a:rPr>
              <a:t> ban</a:t>
            </a:r>
          </a:p>
          <a:p>
            <a:pPr fontAlgn="base"/>
            <a:r>
              <a:rPr lang="sv-SE" dirty="0" err="1"/>
              <a:t>postdoc</a:t>
            </a:r>
            <a:r>
              <a:rPr lang="sv-SE" dirty="0"/>
              <a:t>: </a:t>
            </a:r>
            <a:r>
              <a:rPr lang="sv-SE" dirty="0" err="1"/>
              <a:t>Senyang</a:t>
            </a:r>
            <a:r>
              <a:rPr lang="sv-SE" dirty="0"/>
              <a:t> Huang</a:t>
            </a:r>
          </a:p>
          <a:p>
            <a:pPr fontAlgn="base"/>
            <a:r>
              <a:rPr lang="sv-SE" dirty="0"/>
              <a:t>research </a:t>
            </a:r>
            <a:r>
              <a:rPr lang="sv-SE" dirty="0" err="1"/>
              <a:t>assistant</a:t>
            </a:r>
            <a:r>
              <a:rPr lang="sv-SE" dirty="0"/>
              <a:t>: </a:t>
            </a:r>
            <a:r>
              <a:rPr lang="sv-SE" dirty="0" err="1"/>
              <a:t>Suleman</a:t>
            </a:r>
            <a:r>
              <a:rPr lang="sv-SE" dirty="0"/>
              <a:t> Khan</a:t>
            </a:r>
          </a:p>
          <a:p>
            <a:pPr fontAlgn="base"/>
            <a:r>
              <a:rPr lang="sv-SE" dirty="0"/>
              <a:t>research </a:t>
            </a:r>
            <a:r>
              <a:rPr lang="sv-SE" dirty="0" err="1"/>
              <a:t>assistant</a:t>
            </a:r>
            <a:r>
              <a:rPr lang="sv-SE" dirty="0"/>
              <a:t>: Mohammad </a:t>
            </a:r>
            <a:r>
              <a:rPr lang="sv-SE" dirty="0" err="1"/>
              <a:t>Borhani</a:t>
            </a:r>
            <a:r>
              <a:rPr lang="sv-SE" dirty="0"/>
              <a:t> </a:t>
            </a:r>
          </a:p>
          <a:p>
            <a:pPr marL="0" indent="0" fontAlgn="base">
              <a:buNone/>
            </a:pPr>
            <a:r>
              <a:rPr lang="sv-SE" dirty="0" err="1"/>
              <a:t>Announcements</a:t>
            </a:r>
            <a:r>
              <a:rPr lang="sv-SE" dirty="0"/>
              <a:t> </a:t>
            </a:r>
            <a:r>
              <a:rPr lang="sv-SE" dirty="0" err="1"/>
              <a:t>out</a:t>
            </a:r>
            <a:r>
              <a:rPr lang="sv-SE" dirty="0"/>
              <a:t>: PhD student,</a:t>
            </a:r>
            <a:r>
              <a:rPr lang="sv-SE" dirty="0">
                <a:solidFill>
                  <a:srgbClr val="FF0000"/>
                </a:solidFill>
              </a:rPr>
              <a:t> summer </a:t>
            </a:r>
            <a:r>
              <a:rPr lang="sv-SE" dirty="0" err="1">
                <a:solidFill>
                  <a:srgbClr val="FF0000"/>
                </a:solidFill>
              </a:rPr>
              <a:t>jobs</a:t>
            </a:r>
            <a:endParaRPr lang="sv-SE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395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Info from </a:t>
            </a:r>
            <a:r>
              <a:rPr lang="sv-SE" dirty="0" err="1"/>
              <a:t>LiU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sv-SE" dirty="0"/>
              <a:t>Corona</a:t>
            </a:r>
          </a:p>
          <a:p>
            <a:pPr fontAlgn="base"/>
            <a:endParaRPr lang="sv-SE" dirty="0"/>
          </a:p>
          <a:p>
            <a:pPr fontAlgn="base"/>
            <a:r>
              <a:rPr lang="sv-SE" dirty="0"/>
              <a:t>HT 2020: Plan for ’normal’ </a:t>
            </a:r>
            <a:r>
              <a:rPr lang="sv-SE" dirty="0" err="1"/>
              <a:t>case</a:t>
            </a:r>
            <a:r>
              <a:rPr lang="sv-SE" dirty="0"/>
              <a:t>, </a:t>
            </a:r>
            <a:r>
              <a:rPr lang="sv-SE" dirty="0" err="1"/>
              <a:t>but</a:t>
            </a:r>
            <a:r>
              <a:rPr lang="sv-SE" dirty="0"/>
              <a:t> be </a:t>
            </a:r>
            <a:r>
              <a:rPr lang="sv-SE" dirty="0" err="1"/>
              <a:t>prepared</a:t>
            </a:r>
            <a:r>
              <a:rPr lang="sv-SE" dirty="0"/>
              <a:t> for </a:t>
            </a:r>
            <a:r>
              <a:rPr lang="sv-SE" dirty="0" err="1"/>
              <a:t>distance</a:t>
            </a:r>
            <a:r>
              <a:rPr lang="sv-SE" dirty="0"/>
              <a:t> </a:t>
            </a:r>
            <a:r>
              <a:rPr lang="sv-SE" dirty="0" err="1"/>
              <a:t>case</a:t>
            </a:r>
            <a:endParaRPr lang="sv-SE" dirty="0"/>
          </a:p>
          <a:p>
            <a:pPr marL="0" indent="0" fontAlgn="base">
              <a:buNone/>
            </a:pPr>
            <a:r>
              <a:rPr lang="sv-SE" dirty="0"/>
              <a:t>    (August </a:t>
            </a:r>
            <a:r>
              <a:rPr lang="sv-SE" dirty="0" err="1"/>
              <a:t>exams</a:t>
            </a:r>
            <a:r>
              <a:rPr lang="sv-SE" dirty="0"/>
              <a:t> in </a:t>
            </a:r>
            <a:r>
              <a:rPr lang="sv-SE" dirty="0" err="1"/>
              <a:t>distance</a:t>
            </a:r>
            <a:r>
              <a:rPr lang="sv-SE" dirty="0"/>
              <a:t> mode)</a:t>
            </a:r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>
                <a:solidFill>
                  <a:srgbClr val="FF0000"/>
                </a:solidFill>
              </a:rPr>
              <a:t>Changes? – </a:t>
            </a:r>
            <a:r>
              <a:rPr lang="sv-SE" dirty="0" err="1">
                <a:solidFill>
                  <a:srgbClr val="FF0000"/>
                </a:solidFill>
              </a:rPr>
              <a:t>leadership</a:t>
            </a:r>
            <a:r>
              <a:rPr lang="sv-SE" dirty="0">
                <a:solidFill>
                  <a:srgbClr val="FF0000"/>
                </a:solidFill>
              </a:rPr>
              <a:t> meeting on </a:t>
            </a:r>
            <a:r>
              <a:rPr lang="sv-SE" dirty="0" err="1">
                <a:solidFill>
                  <a:srgbClr val="FF0000"/>
                </a:solidFill>
              </a:rPr>
              <a:t>Friday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1255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Info from </a:t>
            </a:r>
            <a:r>
              <a:rPr lang="sv-SE" dirty="0" err="1"/>
              <a:t>LiU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sv-SE" dirty="0"/>
              <a:t>New vice-</a:t>
            </a:r>
            <a:r>
              <a:rPr lang="sv-SE" dirty="0" err="1"/>
              <a:t>chancellor</a:t>
            </a:r>
            <a:r>
              <a:rPr lang="sv-SE" dirty="0"/>
              <a:t> (rektor)</a:t>
            </a:r>
          </a:p>
          <a:p>
            <a:pPr fontAlgn="base"/>
            <a:endParaRPr lang="sv-SE" dirty="0"/>
          </a:p>
          <a:p>
            <a:pPr fontAlgn="base"/>
            <a:r>
              <a:rPr lang="sv-SE" dirty="0"/>
              <a:t>Jan-Ingvar Jönsson</a:t>
            </a:r>
          </a:p>
          <a:p>
            <a:pPr fontAlgn="base"/>
            <a:r>
              <a:rPr lang="en-US" dirty="0"/>
              <a:t>Professor in medical cell biology</a:t>
            </a:r>
            <a:endParaRPr lang="sv-SE" dirty="0"/>
          </a:p>
          <a:p>
            <a:pPr fontAlgn="base"/>
            <a:r>
              <a:rPr lang="sv-SE" dirty="0">
                <a:hlinkClick r:id="rId2"/>
              </a:rPr>
              <a:t>https://liu.se/en/news-item/visioner-energi-och-fotterna-pa-jorden</a:t>
            </a:r>
            <a:endParaRPr lang="sv-SE" dirty="0"/>
          </a:p>
          <a:p>
            <a:pPr fontAlgn="base"/>
            <a:endParaRPr lang="sv-SE" dirty="0">
              <a:solidFill>
                <a:srgbClr val="FF0000"/>
              </a:solidFill>
            </a:endParaRPr>
          </a:p>
          <a:p>
            <a:pPr fontAlgn="base"/>
            <a:r>
              <a:rPr lang="sv-SE" dirty="0"/>
              <a:t>Start: </a:t>
            </a:r>
            <a:r>
              <a:rPr lang="sv-SE" dirty="0" err="1"/>
              <a:t>July</a:t>
            </a:r>
            <a:r>
              <a:rPr lang="sv-SE"/>
              <a:t> 1, 2020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6634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IDA - </a:t>
            </a:r>
            <a:r>
              <a:rPr lang="sv-SE" dirty="0" err="1"/>
              <a:t>strategy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en-US" dirty="0"/>
              <a:t>Progress in research clusters </a:t>
            </a:r>
          </a:p>
          <a:p>
            <a:pPr marL="0" indent="0" fontAlgn="base">
              <a:buNone/>
            </a:pPr>
            <a:r>
              <a:rPr lang="sv-SE" dirty="0"/>
              <a:t>            AI: </a:t>
            </a:r>
            <a:r>
              <a:rPr lang="sv-SE" dirty="0" err="1"/>
              <a:t>interviews</a:t>
            </a:r>
            <a:r>
              <a:rPr lang="sv-SE" dirty="0"/>
              <a:t>, </a:t>
            </a:r>
            <a:r>
              <a:rPr lang="sv-SE" dirty="0" err="1"/>
              <a:t>discussions</a:t>
            </a:r>
            <a:r>
              <a:rPr lang="sv-SE" dirty="0"/>
              <a:t> on web page,                     </a:t>
            </a:r>
          </a:p>
          <a:p>
            <a:pPr marL="0" indent="0" fontAlgn="base">
              <a:buNone/>
            </a:pPr>
            <a:r>
              <a:rPr lang="sv-SE" dirty="0">
                <a:solidFill>
                  <a:srgbClr val="FF0000"/>
                </a:solidFill>
              </a:rPr>
              <a:t>                   </a:t>
            </a:r>
            <a:r>
              <a:rPr lang="sv-SE" dirty="0" err="1"/>
              <a:t>groups</a:t>
            </a:r>
            <a:r>
              <a:rPr lang="sv-SE" dirty="0"/>
              <a:t> </a:t>
            </a:r>
            <a:r>
              <a:rPr lang="sv-SE" dirty="0" err="1"/>
              <a:t>moving</a:t>
            </a:r>
            <a:r>
              <a:rPr lang="sv-SE" dirty="0"/>
              <a:t> (*)</a:t>
            </a:r>
          </a:p>
          <a:p>
            <a:pPr marL="0" indent="0" fontAlgn="base">
              <a:buNone/>
            </a:pPr>
            <a:r>
              <a:rPr lang="sv-SE" dirty="0"/>
              <a:t>            </a:t>
            </a:r>
            <a:r>
              <a:rPr lang="sv-SE" dirty="0" err="1"/>
              <a:t>SaCS</a:t>
            </a:r>
            <a:r>
              <a:rPr lang="sv-SE" dirty="0"/>
              <a:t>: </a:t>
            </a:r>
            <a:r>
              <a:rPr lang="sv-SE" dirty="0" err="1">
                <a:solidFill>
                  <a:srgbClr val="FF0000"/>
                </a:solidFill>
              </a:rPr>
              <a:t>interviews</a:t>
            </a:r>
            <a:r>
              <a:rPr lang="sv-SE" dirty="0">
                <a:solidFill>
                  <a:srgbClr val="FF0000"/>
                </a:solidFill>
              </a:rPr>
              <a:t>,</a:t>
            </a:r>
            <a:r>
              <a:rPr lang="sv-SE" dirty="0"/>
              <a:t> </a:t>
            </a:r>
            <a:r>
              <a:rPr lang="sv-SE" dirty="0" err="1"/>
              <a:t>discussions</a:t>
            </a:r>
            <a:r>
              <a:rPr lang="sv-SE" dirty="0"/>
              <a:t> on web page</a:t>
            </a:r>
            <a:r>
              <a:rPr lang="sv-SE" dirty="0">
                <a:sym typeface="Wingdings" panose="05000000000000000000" pitchFamily="2" charset="2"/>
              </a:rPr>
              <a:t>   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HCS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Data Science</a:t>
            </a:r>
            <a:br>
              <a:rPr lang="sv-SE" dirty="0"/>
            </a:br>
            <a:endParaRPr lang="sv-SE" dirty="0"/>
          </a:p>
          <a:p>
            <a:pPr marL="0" indent="0" fontAlgn="base">
              <a:buNone/>
            </a:pPr>
            <a:r>
              <a:rPr lang="sv-SE" dirty="0"/>
              <a:t>(*) </a:t>
            </a:r>
            <a:r>
              <a:rPr lang="sv-SE" dirty="0" err="1"/>
              <a:t>SaS</a:t>
            </a:r>
            <a:r>
              <a:rPr lang="sv-SE" dirty="0"/>
              <a:t>/</a:t>
            </a:r>
            <a:r>
              <a:rPr lang="sv-SE" dirty="0" err="1"/>
              <a:t>TCSlab</a:t>
            </a:r>
            <a:r>
              <a:rPr lang="sv-SE" dirty="0"/>
              <a:t> + part </a:t>
            </a:r>
            <a:r>
              <a:rPr lang="sv-SE" dirty="0" err="1"/>
              <a:t>of</a:t>
            </a:r>
            <a:r>
              <a:rPr lang="sv-SE" dirty="0"/>
              <a:t> HCS/</a:t>
            </a:r>
            <a:r>
              <a:rPr lang="sv-SE" dirty="0" err="1"/>
              <a:t>NLPLab</a:t>
            </a:r>
            <a:r>
              <a:rPr lang="sv-SE" dirty="0"/>
              <a:t> </a:t>
            </a:r>
            <a:r>
              <a:rPr lang="sv-SE" dirty="0" err="1"/>
              <a:t>move</a:t>
            </a:r>
            <a:r>
              <a:rPr lang="sv-SE" dirty="0"/>
              <a:t> to AIICS</a:t>
            </a:r>
          </a:p>
          <a:p>
            <a:pPr marL="0" indent="0" fontAlgn="base">
              <a:buNone/>
            </a:pPr>
            <a:r>
              <a:rPr lang="sv-SE" dirty="0"/>
              <a:t>      </a:t>
            </a:r>
            <a:r>
              <a:rPr lang="sv-SE" dirty="0" err="1"/>
              <a:t>discussions</a:t>
            </a:r>
            <a:r>
              <a:rPr lang="sv-SE" dirty="0"/>
              <a:t> </a:t>
            </a:r>
            <a:r>
              <a:rPr lang="sv-SE" dirty="0" err="1"/>
              <a:t>between</a:t>
            </a:r>
            <a:r>
              <a:rPr lang="sv-SE" dirty="0"/>
              <a:t> SR </a:t>
            </a:r>
            <a:r>
              <a:rPr lang="sv-SE" dirty="0" err="1"/>
              <a:t>regarding</a:t>
            </a:r>
            <a:r>
              <a:rPr lang="sv-SE" dirty="0"/>
              <a:t> </a:t>
            </a:r>
            <a:r>
              <a:rPr lang="sv-SE" dirty="0" err="1"/>
              <a:t>courses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0465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Info from IDA – </a:t>
            </a:r>
            <a:br>
              <a:rPr lang="sv-SE" dirty="0"/>
            </a:br>
            <a:r>
              <a:rPr lang="sv-SE" dirty="0" err="1"/>
              <a:t>head</a:t>
            </a:r>
            <a:r>
              <a:rPr lang="sv-SE" dirty="0"/>
              <a:t>/vice </a:t>
            </a:r>
            <a:r>
              <a:rPr lang="sv-SE" dirty="0" err="1"/>
              <a:t>heads</a:t>
            </a:r>
            <a:r>
              <a:rPr lang="sv-SE" dirty="0"/>
              <a:t> IDA 2021-2023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2028825"/>
            <a:ext cx="7737587" cy="3334420"/>
          </a:xfrm>
        </p:spPr>
        <p:txBody>
          <a:bodyPr/>
          <a:lstStyle/>
          <a:p>
            <a:pPr fontAlgn="base"/>
            <a:r>
              <a:rPr lang="sv-SE" dirty="0" err="1"/>
              <a:t>Initiated</a:t>
            </a:r>
            <a:r>
              <a:rPr lang="sv-SE" dirty="0"/>
              <a:t> by rektor</a:t>
            </a:r>
          </a:p>
          <a:p>
            <a:pPr fontAlgn="base"/>
            <a:r>
              <a:rPr lang="sv-SE" dirty="0"/>
              <a:t>IDA board </a:t>
            </a:r>
            <a:r>
              <a:rPr lang="sv-SE" dirty="0" err="1"/>
              <a:t>appoints</a:t>
            </a:r>
            <a:r>
              <a:rPr lang="sv-SE" dirty="0"/>
              <a:t> </a:t>
            </a:r>
            <a:r>
              <a:rPr lang="sv-SE" dirty="0" err="1"/>
              <a:t>coordinator</a:t>
            </a:r>
            <a:r>
              <a:rPr lang="sv-SE" dirty="0"/>
              <a:t> at IDA                         </a:t>
            </a:r>
            <a:r>
              <a:rPr lang="sv-SE" dirty="0">
                <a:sym typeface="Wingdings" panose="05000000000000000000" pitchFamily="2" charset="2"/>
              </a:rPr>
              <a:t> Patrick Lambrix</a:t>
            </a:r>
            <a:endParaRPr lang="sv-SE" dirty="0"/>
          </a:p>
          <a:p>
            <a:pPr fontAlgn="base"/>
            <a:r>
              <a:rPr lang="sv-SE" dirty="0"/>
              <a:t>IDA board </a:t>
            </a:r>
            <a:r>
              <a:rPr lang="sv-SE" dirty="0" err="1"/>
              <a:t>appoints</a:t>
            </a:r>
            <a:r>
              <a:rPr lang="sv-SE" dirty="0"/>
              <a:t> </a:t>
            </a:r>
            <a:r>
              <a:rPr lang="sv-SE" dirty="0" err="1"/>
              <a:t>contact</a:t>
            </a:r>
            <a:r>
              <a:rPr lang="sv-SE" dirty="0"/>
              <a:t> </a:t>
            </a:r>
            <a:r>
              <a:rPr lang="sv-SE" dirty="0" err="1"/>
              <a:t>group</a:t>
            </a:r>
            <a:r>
              <a:rPr lang="sv-SE" dirty="0"/>
              <a:t> (CG): koordinator + </a:t>
            </a:r>
            <a:r>
              <a:rPr lang="sv-SE" dirty="0" err="1"/>
              <a:t>Jolanta</a:t>
            </a:r>
            <a:r>
              <a:rPr lang="sv-SE" dirty="0"/>
              <a:t> </a:t>
            </a:r>
            <a:r>
              <a:rPr lang="sv-SE" dirty="0" err="1"/>
              <a:t>Pielaszkiewicz</a:t>
            </a:r>
            <a:r>
              <a:rPr lang="sv-SE" dirty="0"/>
              <a:t> </a:t>
            </a:r>
            <a:r>
              <a:rPr lang="sv-SE" dirty="0">
                <a:solidFill>
                  <a:srgbClr val="FF0000"/>
                </a:solidFill>
              </a:rPr>
              <a:t>+ Klas Arvidsson</a:t>
            </a:r>
          </a:p>
          <a:p>
            <a:pPr fontAlgn="base"/>
            <a:r>
              <a:rPr lang="sv-SE" dirty="0"/>
              <a:t>CG proposes </a:t>
            </a:r>
            <a:r>
              <a:rPr lang="sv-SE" dirty="0" err="1"/>
              <a:t>head</a:t>
            </a:r>
            <a:r>
              <a:rPr lang="sv-SE" dirty="0"/>
              <a:t>/vice </a:t>
            </a:r>
            <a:r>
              <a:rPr lang="sv-SE" dirty="0" err="1"/>
              <a:t>heads</a:t>
            </a:r>
            <a:r>
              <a:rPr lang="sv-SE" dirty="0"/>
              <a:t> (</a:t>
            </a:r>
            <a:r>
              <a:rPr lang="sv-SE" dirty="0" err="1"/>
              <a:t>based</a:t>
            </a:r>
            <a:r>
              <a:rPr lang="sv-SE" dirty="0"/>
              <a:t> on </a:t>
            </a:r>
            <a:r>
              <a:rPr lang="sv-SE" dirty="0" err="1"/>
              <a:t>discussions</a:t>
            </a:r>
            <a:r>
              <a:rPr lang="sv-SE" dirty="0"/>
              <a:t> at IDA </a:t>
            </a:r>
            <a:r>
              <a:rPr lang="sv-SE" dirty="0">
                <a:solidFill>
                  <a:srgbClr val="FF0000"/>
                </a:solidFill>
              </a:rPr>
              <a:t>– 2 </a:t>
            </a:r>
            <a:r>
              <a:rPr lang="sv-SE" dirty="0" err="1">
                <a:solidFill>
                  <a:srgbClr val="FF0000"/>
                </a:solidFill>
              </a:rPr>
              <a:t>more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interviews</a:t>
            </a:r>
            <a:r>
              <a:rPr lang="sv-SE" dirty="0"/>
              <a:t>)</a:t>
            </a:r>
          </a:p>
          <a:p>
            <a:pPr fontAlgn="base"/>
            <a:r>
              <a:rPr lang="sv-SE" dirty="0" err="1"/>
              <a:t>Discussion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rektor and </a:t>
            </a:r>
            <a:r>
              <a:rPr lang="sv-SE" dirty="0" err="1"/>
              <a:t>deans</a:t>
            </a:r>
            <a:endParaRPr lang="sv-SE" dirty="0"/>
          </a:p>
          <a:p>
            <a:pPr fontAlgn="base"/>
            <a:r>
              <a:rPr lang="sv-SE" dirty="0"/>
              <a:t>(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several</a:t>
            </a:r>
            <a:r>
              <a:rPr lang="sv-SE" dirty="0"/>
              <a:t> </a:t>
            </a:r>
            <a:r>
              <a:rPr lang="sv-SE" dirty="0" err="1"/>
              <a:t>rounds</a:t>
            </a:r>
            <a:r>
              <a:rPr lang="sv-SE" dirty="0"/>
              <a:t>)</a:t>
            </a:r>
          </a:p>
          <a:p>
            <a:pPr fontAlgn="base"/>
            <a:r>
              <a:rPr lang="sv-SE" dirty="0"/>
              <a:t>Decision by rektor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0016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Info from IDA – board IDA 2021-2023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2028825"/>
            <a:ext cx="7737587" cy="3334420"/>
          </a:xfrm>
        </p:spPr>
        <p:txBody>
          <a:bodyPr/>
          <a:lstStyle/>
          <a:p>
            <a:pPr fontAlgn="base"/>
            <a:r>
              <a:rPr lang="sv-SE" dirty="0" err="1"/>
              <a:t>Initiated</a:t>
            </a:r>
            <a:r>
              <a:rPr lang="sv-SE" dirty="0"/>
              <a:t> by rektor</a:t>
            </a:r>
          </a:p>
          <a:p>
            <a:pPr fontAlgn="base"/>
            <a:r>
              <a:rPr lang="sv-SE" dirty="0"/>
              <a:t>IDA board </a:t>
            </a:r>
            <a:r>
              <a:rPr lang="sv-SE" dirty="0" err="1"/>
              <a:t>appoints</a:t>
            </a:r>
            <a:r>
              <a:rPr lang="sv-SE" dirty="0"/>
              <a:t> </a:t>
            </a:r>
            <a:r>
              <a:rPr lang="sv-SE" dirty="0" err="1"/>
              <a:t>coordinator</a:t>
            </a:r>
            <a:r>
              <a:rPr lang="sv-SE" dirty="0"/>
              <a:t> at IDA                         </a:t>
            </a:r>
            <a:r>
              <a:rPr lang="sv-SE" dirty="0">
                <a:sym typeface="Wingdings" panose="05000000000000000000" pitchFamily="2" charset="2"/>
              </a:rPr>
              <a:t> Patrick Lambrix</a:t>
            </a:r>
            <a:endParaRPr lang="sv-SE" dirty="0"/>
          </a:p>
          <a:p>
            <a:pPr fontAlgn="base"/>
            <a:r>
              <a:rPr lang="sv-SE" dirty="0"/>
              <a:t>IDA board </a:t>
            </a:r>
            <a:r>
              <a:rPr lang="sv-SE" dirty="0" err="1"/>
              <a:t>appoints</a:t>
            </a:r>
            <a:r>
              <a:rPr lang="sv-SE" dirty="0"/>
              <a:t> </a:t>
            </a:r>
            <a:r>
              <a:rPr lang="sv-SE" dirty="0" err="1"/>
              <a:t>group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representatives (RG) at IDA: </a:t>
            </a:r>
            <a:r>
              <a:rPr lang="sv-SE" dirty="0" err="1"/>
              <a:t>contact</a:t>
            </a:r>
            <a:r>
              <a:rPr lang="sv-SE" dirty="0"/>
              <a:t> </a:t>
            </a:r>
            <a:r>
              <a:rPr lang="sv-SE" dirty="0" err="1"/>
              <a:t>group</a:t>
            </a:r>
            <a:r>
              <a:rPr lang="sv-SE" dirty="0"/>
              <a:t> + Klas Arvidsson, Mikael Asplund Annette Gelotte, Annika </a:t>
            </a:r>
            <a:r>
              <a:rPr lang="sv-SE" dirty="0" err="1"/>
              <a:t>Silvervarg</a:t>
            </a:r>
            <a:r>
              <a:rPr lang="sv-SE" dirty="0"/>
              <a:t>, </a:t>
            </a:r>
            <a:r>
              <a:rPr lang="sv-SE" dirty="0">
                <a:solidFill>
                  <a:srgbClr val="FF0000"/>
                </a:solidFill>
              </a:rPr>
              <a:t>Jonas Kvarnström</a:t>
            </a:r>
          </a:p>
          <a:p>
            <a:pPr fontAlgn="base"/>
            <a:r>
              <a:rPr lang="sv-SE" dirty="0"/>
              <a:t>RG proposes board </a:t>
            </a:r>
          </a:p>
          <a:p>
            <a:pPr fontAlgn="base"/>
            <a:r>
              <a:rPr lang="sv-SE" dirty="0"/>
              <a:t>(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several</a:t>
            </a:r>
            <a:r>
              <a:rPr lang="sv-SE" dirty="0"/>
              <a:t> </a:t>
            </a:r>
            <a:r>
              <a:rPr lang="sv-SE" dirty="0" err="1"/>
              <a:t>rounds</a:t>
            </a:r>
            <a:r>
              <a:rPr lang="sv-SE" dirty="0"/>
              <a:t>)</a:t>
            </a:r>
          </a:p>
          <a:p>
            <a:pPr fontAlgn="base"/>
            <a:r>
              <a:rPr lang="sv-SE" dirty="0"/>
              <a:t>Decision by rektor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33414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Director </a:t>
            </a:r>
            <a:r>
              <a:rPr lang="sv-SE" dirty="0" err="1"/>
              <a:t>of</a:t>
            </a:r>
            <a:r>
              <a:rPr lang="sv-SE" dirty="0"/>
              <a:t> studies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3206" y="1649382"/>
            <a:ext cx="7737587" cy="4066288"/>
          </a:xfrm>
        </p:spPr>
        <p:txBody>
          <a:bodyPr/>
          <a:lstStyle/>
          <a:p>
            <a:pPr fontAlgn="base"/>
            <a:r>
              <a:rPr lang="en-US" dirty="0"/>
              <a:t>Cancelled March exams:</a:t>
            </a:r>
          </a:p>
          <a:p>
            <a:pPr marL="0" indent="0" fontAlgn="base">
              <a:buNone/>
            </a:pPr>
            <a:r>
              <a:rPr lang="en-US" dirty="0"/>
              <a:t>TDDE35 + TDDD17 </a:t>
            </a:r>
            <a:r>
              <a:rPr lang="en-US" dirty="0">
                <a:sym typeface="Wingdings" panose="05000000000000000000" pitchFamily="2" charset="2"/>
              </a:rPr>
              <a:t> October</a:t>
            </a:r>
          </a:p>
          <a:p>
            <a:pPr marL="0" indent="0" fontAlgn="base">
              <a:buNone/>
            </a:pPr>
            <a:r>
              <a:rPr lang="en-US" dirty="0">
                <a:sym typeface="Wingdings" panose="05000000000000000000" pitchFamily="2" charset="2"/>
              </a:rPr>
              <a:t>Others  May (if earlier scheduled June exam) or June</a:t>
            </a:r>
          </a:p>
          <a:p>
            <a:pPr fontAlgn="base"/>
            <a:endParaRPr lang="en-US" dirty="0">
              <a:sym typeface="Wingdings" panose="05000000000000000000" pitchFamily="2" charset="2"/>
            </a:endParaRPr>
          </a:p>
          <a:p>
            <a:pPr fontAlgn="base"/>
            <a:r>
              <a:rPr lang="en-US" dirty="0">
                <a:sym typeface="Wingdings" panose="05000000000000000000" pitchFamily="2" charset="2"/>
              </a:rPr>
              <a:t>Earlier scheduled June exams:</a:t>
            </a:r>
          </a:p>
          <a:p>
            <a:pPr marL="0" indent="0" fontAlgn="base">
              <a:buNone/>
            </a:pPr>
            <a:r>
              <a:rPr lang="en-US" dirty="0">
                <a:sym typeface="Wingdings" panose="05000000000000000000" pitchFamily="2" charset="2"/>
              </a:rPr>
              <a:t>Change in examination form (home exam or oral exam)</a:t>
            </a:r>
            <a:endParaRPr lang="en-US" dirty="0"/>
          </a:p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dirty="0"/>
              <a:t>August exams in distance format</a:t>
            </a:r>
          </a:p>
          <a:p>
            <a:pPr marL="0" indent="0" fontAlgn="base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52126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828898"/>
      </p:ext>
    </p:extLst>
  </p:cSld>
  <p:clrMapOvr>
    <a:masterClrMapping/>
  </p:clrMapOvr>
</p:sld>
</file>

<file path=ppt/theme/theme1.xml><?xml version="1.0" encoding="utf-8"?>
<a:theme xmlns:a="http://schemas.openxmlformats.org/drawingml/2006/main" name="Start and fini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B86B5F30-3DB9-7B44-B7B4-FA73508C2D2C}"/>
    </a:ext>
  </a:extLst>
</a:theme>
</file>

<file path=ppt/theme/theme2.xml><?xml version="1.0" encoding="utf-8"?>
<a:theme xmlns:a="http://schemas.openxmlformats.org/drawingml/2006/main" name="Whit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24C6AF13-D812-CE4C-9AFB-7926574D10AD}"/>
    </a:ext>
  </a:extLst>
</a:theme>
</file>

<file path=ppt/theme/theme3.xml><?xml version="1.0" encoding="utf-8"?>
<a:theme xmlns:a="http://schemas.openxmlformats.org/drawingml/2006/main" name="Black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46E9859F-A3DE-AA42-89BD-417B8DA5769E}"/>
    </a:ext>
  </a:extLst>
</a:theme>
</file>

<file path=ppt/theme/theme4.xml><?xml version="1.0" encoding="utf-8"?>
<a:theme xmlns:a="http://schemas.openxmlformats.org/drawingml/2006/main" name="Avsnitts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8B1B813A-121B-0A46-8D3D-47843824FDA0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a5aea428-1722-47f0-acbf-e195f738e18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E55F16C3BC0741BECCEF78E59294ED" ma:contentTypeVersion="7" ma:contentTypeDescription="Create a new document." ma:contentTypeScope="" ma:versionID="709333aaeed0b3db26f60f9c2df8959a">
  <xsd:schema xmlns:xsd="http://www.w3.org/2001/XMLSchema" xmlns:xs="http://www.w3.org/2001/XMLSchema" xmlns:p="http://schemas.microsoft.com/office/2006/metadata/properties" xmlns:ns2="a5aea428-1722-47f0-acbf-e195f738e188" targetNamespace="http://schemas.microsoft.com/office/2006/metadata/properties" ma:root="true" ma:fieldsID="2ba064546e06e115a80d3f5fe687bac9" ns2:_="">
    <xsd:import namespace="a5aea428-1722-47f0-acbf-e195f738e1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aea428-1722-47f0-acbf-e195f738e1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s" ma:index="13" nillable="true" ma:displayName="Notes" ma:description="Description of contents" ma:format="Dropdown" ma:internalName="Note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BF259E-8726-4064-9827-2F8BE9C6DCFF}">
  <ds:schemaRefs>
    <ds:schemaRef ds:uri="http://schemas.microsoft.com/office/2006/metadata/properties"/>
    <ds:schemaRef ds:uri="http://schemas.microsoft.com/office/infopath/2007/PartnerControls"/>
    <ds:schemaRef ds:uri="a5aea428-1722-47f0-acbf-e195f738e188"/>
  </ds:schemaRefs>
</ds:datastoreItem>
</file>

<file path=customXml/itemProps2.xml><?xml version="1.0" encoding="utf-8"?>
<ds:datastoreItem xmlns:ds="http://schemas.openxmlformats.org/officeDocument/2006/customXml" ds:itemID="{1B887CBD-3284-4DB3-812C-403C91D7E6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AB0F17-F3B3-4548-8CD7-3A3CB53BA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aea428-1722-47f0-acbf-e195f738e1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ppt-presentation-EN</Template>
  <TotalTime>588</TotalTime>
  <Words>383</Words>
  <Application>Microsoft Office PowerPoint</Application>
  <PresentationFormat>Bildspel på skärmen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9</vt:i4>
      </vt:variant>
    </vt:vector>
  </HeadingPairs>
  <TitlesOfParts>
    <vt:vector size="16" baseType="lpstr">
      <vt:lpstr>Arial</vt:lpstr>
      <vt:lpstr>Calibri</vt:lpstr>
      <vt:lpstr>Georgia</vt:lpstr>
      <vt:lpstr>Start and finish</vt:lpstr>
      <vt:lpstr>White slides</vt:lpstr>
      <vt:lpstr>Black slides</vt:lpstr>
      <vt:lpstr>Avsnittssidor</vt:lpstr>
      <vt:lpstr>ADIT Meeting</vt:lpstr>
      <vt:lpstr>New employees</vt:lpstr>
      <vt:lpstr>Info from LiU</vt:lpstr>
      <vt:lpstr>Info from LiU</vt:lpstr>
      <vt:lpstr>Info from IDA - strategy work </vt:lpstr>
      <vt:lpstr>Info from IDA –  head/vice heads IDA 2021-2023 </vt:lpstr>
      <vt:lpstr>Info from IDA – board IDA 2021-2023 </vt:lpstr>
      <vt:lpstr>Info from Director of studies</vt:lpstr>
      <vt:lpstr>PowerPoint-presentation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ADIT Meeting</dc:title>
  <dc:subject/>
  <dc:creator>Patrick Lambrix</dc:creator>
  <cp:keywords/>
  <dc:description/>
  <cp:lastModifiedBy>Patrick Lambrix</cp:lastModifiedBy>
  <cp:revision>46</cp:revision>
  <dcterms:created xsi:type="dcterms:W3CDTF">2020-02-20T14:14:52Z</dcterms:created>
  <dcterms:modified xsi:type="dcterms:W3CDTF">2020-09-03T13:45:27Z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0x010100D9E55F16C3BC0741BECCEF78E59294ED</vt:lpwstr>
  </property>
</Properties>
</file>