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2"/>
  </p:notesMasterIdLst>
  <p:handoutMasterIdLst>
    <p:handoutMasterId r:id="rId23"/>
  </p:handoutMasterIdLst>
  <p:sldIdLst>
    <p:sldId id="256" r:id="rId8"/>
    <p:sldId id="282" r:id="rId9"/>
    <p:sldId id="292" r:id="rId10"/>
    <p:sldId id="303" r:id="rId11"/>
    <p:sldId id="304" r:id="rId12"/>
    <p:sldId id="296" r:id="rId13"/>
    <p:sldId id="295" r:id="rId14"/>
    <p:sldId id="297" r:id="rId15"/>
    <p:sldId id="285" r:id="rId16"/>
    <p:sldId id="301" r:id="rId17"/>
    <p:sldId id="302" r:id="rId18"/>
    <p:sldId id="298" r:id="rId19"/>
    <p:sldId id="288" r:id="rId20"/>
    <p:sldId id="293" r:id="rId21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41" d="100"/>
          <a:sy n="41" d="100"/>
        </p:scale>
        <p:origin x="1200" y="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4/14/2020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4/14/2020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2020-04-14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</a:t>
            </a:r>
            <a:br>
              <a:rPr lang="sv-SE" dirty="0"/>
            </a:b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r>
              <a:rPr lang="sv-SE" dirty="0"/>
              <a:t>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 Patrick Lambrix</a:t>
            </a:r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(CG) at IDA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proposal</a:t>
            </a:r>
            <a:r>
              <a:rPr lang="sv-SE" dirty="0"/>
              <a:t> by koordinator: koordinator + 2 </a:t>
            </a:r>
            <a:r>
              <a:rPr lang="sv-SE" dirty="0">
                <a:solidFill>
                  <a:srgbClr val="FF0000"/>
                </a:solidFill>
              </a:rPr>
              <a:t>(17/4)</a:t>
            </a:r>
          </a:p>
          <a:p>
            <a:pPr fontAlgn="base"/>
            <a:r>
              <a:rPr lang="sv-SE" dirty="0"/>
              <a:t>CG proposes </a:t>
            </a: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r>
              <a:rPr lang="sv-SE" dirty="0"/>
              <a:t> (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discussions</a:t>
            </a:r>
            <a:r>
              <a:rPr lang="sv-SE" dirty="0"/>
              <a:t> at IDA)</a:t>
            </a:r>
          </a:p>
          <a:p>
            <a:pPr fontAlgn="base"/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rektor and </a:t>
            </a:r>
            <a:r>
              <a:rPr lang="sv-SE" dirty="0" err="1"/>
              <a:t>deans</a:t>
            </a:r>
            <a:endParaRPr lang="sv-SE" dirty="0"/>
          </a:p>
          <a:p>
            <a:pPr fontAlgn="base"/>
            <a:r>
              <a:rPr lang="sv-SE" dirty="0"/>
              <a:t>(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rounds</a:t>
            </a:r>
            <a:r>
              <a:rPr lang="sv-SE" dirty="0"/>
              <a:t>)</a:t>
            </a:r>
          </a:p>
          <a:p>
            <a:pPr fontAlgn="base"/>
            <a:r>
              <a:rPr lang="sv-SE" dirty="0"/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01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board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 Patrick Lambrix</a:t>
            </a:r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representatives (RG) at IDA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proposal</a:t>
            </a:r>
            <a:r>
              <a:rPr lang="sv-SE" dirty="0"/>
              <a:t> by koordinator </a:t>
            </a:r>
            <a:r>
              <a:rPr lang="sv-SE" dirty="0">
                <a:solidFill>
                  <a:srgbClr val="FF0000"/>
                </a:solidFill>
              </a:rPr>
              <a:t>(17/4)</a:t>
            </a:r>
          </a:p>
          <a:p>
            <a:pPr fontAlgn="base"/>
            <a:r>
              <a:rPr lang="sv-SE" dirty="0"/>
              <a:t>RG proposes board </a:t>
            </a:r>
          </a:p>
          <a:p>
            <a:pPr fontAlgn="base"/>
            <a:r>
              <a:rPr lang="sv-SE" dirty="0"/>
              <a:t>(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rounds</a:t>
            </a:r>
            <a:r>
              <a:rPr lang="sv-SE" dirty="0"/>
              <a:t>)</a:t>
            </a:r>
          </a:p>
          <a:p>
            <a:pPr fontAlgn="base"/>
            <a:r>
              <a:rPr lang="sv-SE" dirty="0"/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3414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1649382"/>
            <a:ext cx="7737587" cy="4066288"/>
          </a:xfrm>
        </p:spPr>
        <p:txBody>
          <a:bodyPr/>
          <a:lstStyle/>
          <a:p>
            <a:pPr fontAlgn="base"/>
            <a:r>
              <a:rPr lang="en-US" dirty="0"/>
              <a:t>Making clear requirements for different grades in courses</a:t>
            </a:r>
          </a:p>
          <a:p>
            <a:pPr marL="0" indent="0" fontAlgn="base">
              <a:buNone/>
            </a:pPr>
            <a:r>
              <a:rPr lang="en-US" dirty="0"/>
              <a:t>   Time frame: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 will change</a:t>
            </a:r>
            <a:endParaRPr lang="en-US" dirty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r>
              <a:rPr lang="en-US" dirty="0"/>
              <a:t>    2020: new courses for 2021  </a:t>
            </a:r>
          </a:p>
          <a:p>
            <a:pPr marL="0" indent="0" fontAlgn="base">
              <a:buNone/>
            </a:pPr>
            <a:r>
              <a:rPr lang="en-US" dirty="0"/>
              <a:t>    2021: G level courses</a:t>
            </a:r>
          </a:p>
          <a:p>
            <a:pPr marL="0" indent="0" fontAlgn="base">
              <a:buNone/>
            </a:pPr>
            <a:r>
              <a:rPr lang="en-US" dirty="0"/>
              <a:t>    2022: A level courses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4500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1649382"/>
            <a:ext cx="7737587" cy="4066288"/>
          </a:xfrm>
        </p:spPr>
        <p:txBody>
          <a:bodyPr/>
          <a:lstStyle/>
          <a:p>
            <a:pPr fontAlgn="base"/>
            <a:r>
              <a:rPr lang="en-US" dirty="0"/>
              <a:t>Meeting about different examination forms (examples and experiences)</a:t>
            </a:r>
          </a:p>
          <a:p>
            <a:pPr marL="0" indent="0" fontAlgn="base">
              <a:buNone/>
            </a:pPr>
            <a:r>
              <a:rPr lang="en-US" dirty="0"/>
              <a:t>   April 15, 2020, kl 13:15 (Teams)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5801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1649382"/>
            <a:ext cx="7737587" cy="4066288"/>
          </a:xfrm>
        </p:spPr>
        <p:txBody>
          <a:bodyPr/>
          <a:lstStyle/>
          <a:p>
            <a:pPr fontAlgn="base"/>
            <a:r>
              <a:rPr lang="en-US" dirty="0"/>
              <a:t>Decision by dean of </a:t>
            </a:r>
            <a:r>
              <a:rPr lang="en-US" dirty="0" err="1"/>
              <a:t>TekFak</a:t>
            </a:r>
            <a:r>
              <a:rPr lang="en-US" dirty="0"/>
              <a:t>: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Courses for which the next scheduled retake is in August, should, unless special reasons, offer an extra exam before summer 2020.  </a:t>
            </a:r>
            <a:r>
              <a:rPr lang="nl-NL" dirty="0">
                <a:solidFill>
                  <a:srgbClr val="FF0000"/>
                </a:solidFill>
              </a:rPr>
              <a:t>TDDC90/TEN1,TDDD37/TEN1, TDDD46/TEN1</a:t>
            </a:r>
            <a:endParaRPr lang="en-US" dirty="0"/>
          </a:p>
          <a:p>
            <a:pPr fontAlgn="base"/>
            <a:r>
              <a:rPr lang="en-US" dirty="0"/>
              <a:t>Courses for which the next scheduled retake is in June (and there is then also a retake in August), should, unless special reasons, offer an extra exam latest May 17, 2020. </a:t>
            </a:r>
            <a:r>
              <a:rPr lang="nl-NL" dirty="0">
                <a:solidFill>
                  <a:srgbClr val="FF0000"/>
                </a:solidFill>
              </a:rPr>
              <a:t>TDTS04/TEN1, TDDE35/TEN1, TDTS11/TEN2, TDDD17/TEN3, TDDD41/TEN1</a:t>
            </a:r>
            <a:endParaRPr lang="en-US" dirty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2126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</a:t>
            </a:r>
            <a:r>
              <a:rPr lang="sv-SE" dirty="0" err="1"/>
              <a:t>Suleman</a:t>
            </a:r>
            <a:r>
              <a:rPr lang="sv-SE" dirty="0"/>
              <a:t> Khan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Mohammad </a:t>
            </a:r>
            <a:r>
              <a:rPr lang="sv-SE" dirty="0" err="1"/>
              <a:t>Borhani</a:t>
            </a:r>
            <a:r>
              <a:rPr lang="sv-SE" dirty="0"/>
              <a:t> </a:t>
            </a:r>
          </a:p>
          <a:p>
            <a:pPr fontAlgn="base"/>
            <a:endParaRPr lang="sv-SE" dirty="0"/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5461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/>
              <a:t>PhD student:  </a:t>
            </a:r>
            <a:r>
              <a:rPr lang="sv-SE" dirty="0" err="1"/>
              <a:t>Shahrzad</a:t>
            </a:r>
            <a:r>
              <a:rPr lang="sv-SE" dirty="0"/>
              <a:t> </a:t>
            </a:r>
            <a:r>
              <a:rPr lang="sv-SE" dirty="0" err="1"/>
              <a:t>Khayatbashi</a:t>
            </a:r>
            <a:r>
              <a:rPr lang="sv-SE" dirty="0"/>
              <a:t> – </a:t>
            </a:r>
            <a:r>
              <a:rPr lang="sv-SE" dirty="0" err="1"/>
              <a:t>approved</a:t>
            </a:r>
            <a:r>
              <a:rPr lang="sv-SE" dirty="0"/>
              <a:t> by Migrationsverket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</a:t>
            </a:r>
            <a:r>
              <a:rPr lang="sv-SE" dirty="0" err="1"/>
              <a:t>Ying</a:t>
            </a:r>
            <a:r>
              <a:rPr lang="sv-SE" dirty="0"/>
              <a:t> Li – </a:t>
            </a:r>
            <a:r>
              <a:rPr lang="sv-SE" dirty="0" err="1"/>
              <a:t>approved</a:t>
            </a:r>
            <a:r>
              <a:rPr lang="sv-SE" dirty="0"/>
              <a:t> by Migrationsverket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Mina </a:t>
            </a:r>
            <a:r>
              <a:rPr lang="sv-SE" dirty="0" err="1"/>
              <a:t>Nikooie</a:t>
            </a:r>
            <a:r>
              <a:rPr lang="sv-SE" dirty="0"/>
              <a:t> </a:t>
            </a:r>
          </a:p>
          <a:p>
            <a:pPr fontAlgn="base"/>
            <a:r>
              <a:rPr lang="sv-SE" dirty="0" err="1"/>
              <a:t>postdoc</a:t>
            </a:r>
            <a:r>
              <a:rPr lang="sv-SE" dirty="0"/>
              <a:t>: </a:t>
            </a:r>
            <a:r>
              <a:rPr lang="sv-SE" dirty="0" err="1"/>
              <a:t>Senyang</a:t>
            </a:r>
            <a:r>
              <a:rPr lang="sv-SE" dirty="0"/>
              <a:t> Huang</a:t>
            </a:r>
          </a:p>
          <a:p>
            <a:pPr fontAlgn="base"/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Announcements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:</a:t>
            </a:r>
          </a:p>
          <a:p>
            <a:pPr fontAlgn="base"/>
            <a:r>
              <a:rPr lang="sv-SE" dirty="0"/>
              <a:t>PhD student</a:t>
            </a:r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Info from </a:t>
            </a:r>
            <a:r>
              <a:rPr lang="sv-SE" dirty="0" err="1"/>
              <a:t>LiU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/>
              <a:t>Tax forms</a:t>
            </a:r>
          </a:p>
          <a:p>
            <a:pPr fontAlgn="base"/>
            <a:endParaRPr lang="sv-SE" dirty="0"/>
          </a:p>
          <a:p>
            <a:pPr fontAlgn="base"/>
            <a:r>
              <a:rPr lang="sv-SE" dirty="0"/>
              <a:t>No </a:t>
            </a:r>
            <a:r>
              <a:rPr lang="sv-SE" dirty="0" err="1"/>
              <a:t>year</a:t>
            </a:r>
            <a:r>
              <a:rPr lang="sv-SE" dirty="0"/>
              <a:t> </a:t>
            </a:r>
            <a:r>
              <a:rPr lang="sv-SE" dirty="0" err="1"/>
              <a:t>summary</a:t>
            </a:r>
            <a:r>
              <a:rPr lang="sv-SE" dirty="0"/>
              <a:t> via post</a:t>
            </a:r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919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Info from </a:t>
            </a:r>
            <a:r>
              <a:rPr lang="sv-SE" dirty="0" err="1"/>
              <a:t>LiU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/>
              <a:t>Corona</a:t>
            </a:r>
          </a:p>
          <a:p>
            <a:pPr fontAlgn="base"/>
            <a:endParaRPr lang="sv-SE" dirty="0"/>
          </a:p>
          <a:p>
            <a:pPr fontAlgn="base"/>
            <a:r>
              <a:rPr lang="sv-SE" dirty="0"/>
              <a:t>HT 2020: Plan for ’normal’ </a:t>
            </a:r>
            <a:r>
              <a:rPr lang="sv-SE" dirty="0" err="1"/>
              <a:t>case</a:t>
            </a:r>
            <a:r>
              <a:rPr lang="sv-SE" dirty="0"/>
              <a:t>, </a:t>
            </a:r>
            <a:r>
              <a:rPr lang="sv-SE" dirty="0" err="1"/>
              <a:t>but</a:t>
            </a:r>
            <a:r>
              <a:rPr lang="sv-SE" dirty="0"/>
              <a:t> be </a:t>
            </a:r>
            <a:r>
              <a:rPr lang="sv-SE" dirty="0" err="1"/>
              <a:t>prepared</a:t>
            </a:r>
            <a:r>
              <a:rPr lang="sv-SE" dirty="0"/>
              <a:t> for </a:t>
            </a:r>
            <a:r>
              <a:rPr lang="sv-SE" dirty="0" err="1"/>
              <a:t>distance</a:t>
            </a:r>
            <a:r>
              <a:rPr lang="sv-SE" dirty="0"/>
              <a:t> </a:t>
            </a:r>
            <a:r>
              <a:rPr lang="sv-SE" dirty="0" err="1"/>
              <a:t>case</a:t>
            </a: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 err="1"/>
              <a:t>Questionnaire</a:t>
            </a:r>
            <a:r>
              <a:rPr lang="sv-SE" dirty="0"/>
              <a:t> </a:t>
            </a:r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1255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– </a:t>
            </a:r>
            <a:r>
              <a:rPr lang="sv-SE" dirty="0" err="1"/>
              <a:t>Internal</a:t>
            </a:r>
            <a:r>
              <a:rPr lang="sv-SE" dirty="0"/>
              <a:t> </a:t>
            </a:r>
            <a:r>
              <a:rPr lang="sv-SE" dirty="0" err="1"/>
              <a:t>audit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 err="1"/>
              <a:t>Internal</a:t>
            </a:r>
            <a:r>
              <a:rPr lang="sv-SE" dirty="0"/>
              <a:t> </a:t>
            </a:r>
            <a:r>
              <a:rPr lang="sv-SE" dirty="0" err="1"/>
              <a:t>audit</a:t>
            </a:r>
            <a:r>
              <a:rPr lang="sv-SE" dirty="0"/>
              <a:t>: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department</a:t>
            </a:r>
            <a:r>
              <a:rPr lang="sv-SE" dirty="0"/>
              <a:t> at </a:t>
            </a:r>
            <a:r>
              <a:rPr lang="sv-SE" dirty="0" err="1"/>
              <a:t>LiU</a:t>
            </a:r>
            <a:r>
              <a:rPr lang="sv-SE" dirty="0"/>
              <a:t> per </a:t>
            </a:r>
            <a:r>
              <a:rPr lang="sv-SE" dirty="0" err="1"/>
              <a:t>year</a:t>
            </a:r>
            <a:r>
              <a:rPr lang="sv-SE" dirty="0"/>
              <a:t>; IDA: 2019</a:t>
            </a:r>
          </a:p>
          <a:p>
            <a:pPr fontAlgn="base"/>
            <a:r>
              <a:rPr lang="sv-SE" dirty="0" err="1"/>
              <a:t>Evaluation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certain</a:t>
            </a:r>
            <a:r>
              <a:rPr lang="sv-SE" dirty="0"/>
              <a:t> administrative areas as </a:t>
            </a:r>
            <a:r>
              <a:rPr lang="sv-SE" dirty="0" err="1"/>
              <a:t>base</a:t>
            </a:r>
            <a:r>
              <a:rPr lang="sv-SE" dirty="0"/>
              <a:t> for </a:t>
            </a:r>
            <a:r>
              <a:rPr lang="sv-SE" dirty="0" err="1"/>
              <a:t>improvement</a:t>
            </a:r>
            <a:endParaRPr lang="sv-SE" dirty="0"/>
          </a:p>
          <a:p>
            <a:pPr fontAlgn="base"/>
            <a:r>
              <a:rPr lang="sv-SE" dirty="0" err="1"/>
              <a:t>Method</a:t>
            </a:r>
            <a:r>
              <a:rPr lang="sv-SE" dirty="0"/>
              <a:t>: </a:t>
            </a:r>
            <a:r>
              <a:rPr lang="sv-SE" dirty="0" err="1"/>
              <a:t>interviews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prefekt, </a:t>
            </a:r>
            <a:r>
              <a:rPr lang="sv-SE" dirty="0" err="1"/>
              <a:t>adm</a:t>
            </a:r>
            <a:r>
              <a:rPr lang="sv-SE" dirty="0"/>
              <a:t> chef, </a:t>
            </a:r>
            <a:r>
              <a:rPr lang="sv-SE" dirty="0" err="1"/>
              <a:t>econ</a:t>
            </a:r>
            <a:r>
              <a:rPr lang="sv-SE" dirty="0"/>
              <a:t>, </a:t>
            </a:r>
            <a:r>
              <a:rPr lang="sv-SE" dirty="0" err="1"/>
              <a:t>buyers</a:t>
            </a:r>
            <a:r>
              <a:rPr lang="sv-SE" dirty="0"/>
              <a:t>; </a:t>
            </a:r>
            <a:r>
              <a:rPr lang="sv-SE" dirty="0" err="1"/>
              <a:t>sample</a:t>
            </a:r>
            <a:r>
              <a:rPr lang="sv-SE" dirty="0"/>
              <a:t> checks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invoices</a:t>
            </a:r>
            <a:r>
              <a:rPr lang="sv-SE" dirty="0"/>
              <a:t>, </a:t>
            </a:r>
            <a:r>
              <a:rPr lang="sv-SE" dirty="0" err="1"/>
              <a:t>travel</a:t>
            </a:r>
            <a:r>
              <a:rPr lang="sv-SE" dirty="0"/>
              <a:t> forms, …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2209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– </a:t>
            </a:r>
            <a:r>
              <a:rPr lang="sv-SE" dirty="0" err="1"/>
              <a:t>Internal</a:t>
            </a:r>
            <a:r>
              <a:rPr lang="sv-SE" dirty="0"/>
              <a:t> </a:t>
            </a:r>
            <a:r>
              <a:rPr lang="sv-SE" dirty="0" err="1"/>
              <a:t>audit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 err="1"/>
              <a:t>Recommendations</a:t>
            </a:r>
            <a:r>
              <a:rPr lang="sv-SE" dirty="0"/>
              <a:t> leading IDA</a:t>
            </a:r>
          </a:p>
          <a:p>
            <a:pPr fontAlgn="base"/>
            <a:r>
              <a:rPr lang="sv-SE" dirty="0" err="1"/>
              <a:t>Develop</a:t>
            </a:r>
            <a:r>
              <a:rPr lang="sv-SE" dirty="0"/>
              <a:t> </a:t>
            </a:r>
            <a:r>
              <a:rPr lang="sv-SE" dirty="0" err="1"/>
              <a:t>instructions</a:t>
            </a:r>
            <a:r>
              <a:rPr lang="sv-SE" dirty="0"/>
              <a:t> for </a:t>
            </a:r>
            <a:r>
              <a:rPr lang="sv-SE" dirty="0" err="1"/>
              <a:t>unit</a:t>
            </a:r>
            <a:r>
              <a:rPr lang="sv-SE" dirty="0"/>
              <a:t> </a:t>
            </a:r>
            <a:r>
              <a:rPr lang="sv-SE" dirty="0" err="1"/>
              <a:t>leaders</a:t>
            </a:r>
            <a:endParaRPr lang="sv-SE" dirty="0"/>
          </a:p>
          <a:p>
            <a:pPr fontAlgn="base"/>
            <a:r>
              <a:rPr lang="sv-SE" dirty="0" err="1"/>
              <a:t>Develop</a:t>
            </a:r>
            <a:r>
              <a:rPr lang="sv-SE" dirty="0"/>
              <a:t>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document</a:t>
            </a:r>
            <a:r>
              <a:rPr lang="sv-SE" dirty="0"/>
              <a:t> for IDA + action </a:t>
            </a:r>
            <a:r>
              <a:rPr lang="sv-SE" dirty="0" err="1"/>
              <a:t>points</a:t>
            </a: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Recommendations</a:t>
            </a:r>
            <a:r>
              <a:rPr lang="sv-SE" dirty="0"/>
              <a:t> </a:t>
            </a:r>
            <a:r>
              <a:rPr lang="sv-SE" dirty="0" err="1"/>
              <a:t>economy</a:t>
            </a:r>
            <a:endParaRPr lang="sv-SE" dirty="0"/>
          </a:p>
          <a:p>
            <a:pPr fontAlgn="base"/>
            <a:r>
              <a:rPr lang="sv-SE" dirty="0" err="1"/>
              <a:t>Verification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invoices</a:t>
            </a:r>
            <a:r>
              <a:rPr lang="sv-SE" dirty="0"/>
              <a:t> (</a:t>
            </a:r>
            <a:r>
              <a:rPr lang="sv-SE" dirty="0" err="1"/>
              <a:t>e.g</a:t>
            </a:r>
            <a:r>
              <a:rPr lang="sv-SE" dirty="0"/>
              <a:t>., attest; </a:t>
            </a:r>
            <a:r>
              <a:rPr lang="sv-SE" dirty="0" err="1"/>
              <a:t>certify</a:t>
            </a:r>
            <a:r>
              <a:rPr lang="sv-SE" dirty="0"/>
              <a:t> </a:t>
            </a:r>
            <a:r>
              <a:rPr lang="sv-SE" dirty="0" err="1"/>
              <a:t>goods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arrived</a:t>
            </a:r>
            <a:r>
              <a:rPr lang="sv-SE" dirty="0"/>
              <a:t>)</a:t>
            </a:r>
          </a:p>
          <a:p>
            <a:pPr fontAlgn="base"/>
            <a:r>
              <a:rPr lang="sv-SE" dirty="0" err="1"/>
              <a:t>Follow</a:t>
            </a:r>
            <a:r>
              <a:rPr lang="sv-SE" dirty="0"/>
              <a:t> </a:t>
            </a:r>
            <a:r>
              <a:rPr lang="sv-SE" dirty="0" err="1"/>
              <a:t>up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accounts</a:t>
            </a:r>
            <a:r>
              <a:rPr lang="sv-SE" dirty="0"/>
              <a:t> </a:t>
            </a:r>
            <a:r>
              <a:rPr lang="sv-SE" dirty="0" err="1"/>
              <a:t>during</a:t>
            </a:r>
            <a:r>
              <a:rPr lang="sv-SE" dirty="0"/>
              <a:t> the </a:t>
            </a:r>
            <a:r>
              <a:rPr lang="sv-SE" dirty="0" err="1"/>
              <a:t>year</a:t>
            </a:r>
            <a:endParaRPr lang="sv-SE" dirty="0"/>
          </a:p>
          <a:p>
            <a:pPr fontAlgn="base"/>
            <a:r>
              <a:rPr lang="sv-SE" dirty="0"/>
              <a:t>No </a:t>
            </a:r>
            <a:r>
              <a:rPr lang="sv-SE" dirty="0" err="1"/>
              <a:t>too</a:t>
            </a:r>
            <a:r>
              <a:rPr lang="sv-SE" dirty="0"/>
              <a:t> </a:t>
            </a:r>
            <a:r>
              <a:rPr lang="sv-SE" dirty="0" err="1"/>
              <a:t>expensive</a:t>
            </a:r>
            <a:r>
              <a:rPr lang="sv-SE" dirty="0"/>
              <a:t> </a:t>
            </a:r>
            <a:r>
              <a:rPr lang="sv-SE" dirty="0" err="1"/>
              <a:t>activities</a:t>
            </a:r>
            <a:r>
              <a:rPr lang="sv-SE" dirty="0"/>
              <a:t> </a:t>
            </a:r>
          </a:p>
          <a:p>
            <a:pPr fontAlgn="base"/>
            <a:r>
              <a:rPr lang="sv-SE" dirty="0" err="1"/>
              <a:t>Travel</a:t>
            </a:r>
            <a:r>
              <a:rPr lang="sv-SE" dirty="0"/>
              <a:t> forms (</a:t>
            </a:r>
            <a:r>
              <a:rPr lang="sv-SE" dirty="0" err="1"/>
              <a:t>many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sample</a:t>
            </a:r>
            <a:r>
              <a:rPr lang="sv-SE" dirty="0"/>
              <a:t> </a:t>
            </a:r>
            <a:r>
              <a:rPr lang="sv-SE" dirty="0" err="1"/>
              <a:t>were</a:t>
            </a:r>
            <a:r>
              <a:rPr lang="sv-SE" dirty="0"/>
              <a:t> </a:t>
            </a:r>
            <a:r>
              <a:rPr lang="sv-SE" dirty="0" err="1"/>
              <a:t>incorrect</a:t>
            </a:r>
            <a:r>
              <a:rPr lang="sv-SE" dirty="0"/>
              <a:t>/</a:t>
            </a:r>
            <a:r>
              <a:rPr lang="sv-SE" dirty="0" err="1"/>
              <a:t>incomplete</a:t>
            </a:r>
            <a:r>
              <a:rPr lang="sv-SE" dirty="0"/>
              <a:t>)</a:t>
            </a:r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391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– </a:t>
            </a:r>
            <a:r>
              <a:rPr lang="sv-SE" dirty="0" err="1"/>
              <a:t>Internal</a:t>
            </a:r>
            <a:r>
              <a:rPr lang="sv-SE" dirty="0"/>
              <a:t> </a:t>
            </a:r>
            <a:r>
              <a:rPr lang="sv-SE" dirty="0" err="1"/>
              <a:t>audit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 err="1"/>
              <a:t>Recommendations</a:t>
            </a:r>
            <a:r>
              <a:rPr lang="sv-SE" dirty="0"/>
              <a:t> personell</a:t>
            </a:r>
          </a:p>
          <a:p>
            <a:pPr fontAlgn="base"/>
            <a:r>
              <a:rPr lang="sv-SE" dirty="0"/>
              <a:t>Extra jobb </a:t>
            </a:r>
            <a:r>
              <a:rPr lang="sv-SE" dirty="0" err="1"/>
              <a:t>routines</a:t>
            </a:r>
            <a:r>
              <a:rPr lang="sv-SE" dirty="0"/>
              <a:t> (bisysslor)</a:t>
            </a:r>
          </a:p>
          <a:p>
            <a:pPr fontAlgn="base"/>
            <a:r>
              <a:rPr lang="sv-SE" dirty="0" err="1"/>
              <a:t>Overtime</a:t>
            </a:r>
            <a:r>
              <a:rPr lang="sv-SE" dirty="0"/>
              <a:t> </a:t>
            </a:r>
            <a:r>
              <a:rPr lang="sv-SE" dirty="0" err="1"/>
              <a:t>routines</a:t>
            </a:r>
            <a:r>
              <a:rPr lang="sv-SE" dirty="0"/>
              <a:t> (beordrad; </a:t>
            </a:r>
            <a:r>
              <a:rPr lang="sv-SE" dirty="0" err="1"/>
              <a:t>normally</a:t>
            </a:r>
            <a:r>
              <a:rPr lang="sv-SE" dirty="0"/>
              <a:t> not for ADIT; </a:t>
            </a:r>
            <a:r>
              <a:rPr lang="sv-SE" dirty="0" err="1"/>
              <a:t>e.g</a:t>
            </a:r>
            <a:r>
              <a:rPr lang="sv-SE" dirty="0"/>
              <a:t>. adjunkt)</a:t>
            </a:r>
          </a:p>
          <a:p>
            <a:pPr marL="0" indent="0" fontAlgn="base">
              <a:buNone/>
            </a:pPr>
            <a:r>
              <a:rPr lang="sv-SE" dirty="0" err="1"/>
              <a:t>Recommendations</a:t>
            </a:r>
            <a:r>
              <a:rPr lang="sv-SE" dirty="0"/>
              <a:t> </a:t>
            </a:r>
            <a:r>
              <a:rPr lang="sv-SE" dirty="0" err="1"/>
              <a:t>security</a:t>
            </a:r>
            <a:endParaRPr lang="sv-SE" dirty="0"/>
          </a:p>
          <a:p>
            <a:pPr fontAlgn="base"/>
            <a:r>
              <a:rPr lang="sv-SE" dirty="0" err="1"/>
              <a:t>Appoint</a:t>
            </a:r>
            <a:r>
              <a:rPr lang="sv-SE" dirty="0"/>
              <a:t> information </a:t>
            </a:r>
            <a:r>
              <a:rPr lang="sv-SE" dirty="0" err="1"/>
              <a:t>security</a:t>
            </a:r>
            <a:r>
              <a:rPr lang="sv-SE" dirty="0"/>
              <a:t> </a:t>
            </a:r>
            <a:r>
              <a:rPr lang="sv-SE" dirty="0" err="1"/>
              <a:t>responsible</a:t>
            </a:r>
            <a:endParaRPr lang="sv-SE" dirty="0"/>
          </a:p>
          <a:p>
            <a:pPr fontAlgn="base"/>
            <a:r>
              <a:rPr lang="sv-SE" dirty="0"/>
              <a:t>Risk </a:t>
            </a:r>
            <a:r>
              <a:rPr lang="sv-SE" dirty="0" err="1"/>
              <a:t>analysis</a:t>
            </a:r>
            <a:r>
              <a:rPr lang="sv-SE" dirty="0"/>
              <a:t>; </a:t>
            </a:r>
            <a:r>
              <a:rPr lang="sv-SE" dirty="0" err="1"/>
              <a:t>categorizing</a:t>
            </a:r>
            <a:r>
              <a:rPr lang="sv-SE" dirty="0"/>
              <a:t> IDAs assets/</a:t>
            </a:r>
            <a:r>
              <a:rPr lang="sv-SE" dirty="0" err="1"/>
              <a:t>documents</a:t>
            </a:r>
            <a:endParaRPr lang="sv-SE" dirty="0"/>
          </a:p>
          <a:p>
            <a:pPr fontAlgn="base"/>
            <a:r>
              <a:rPr lang="sv-SE" dirty="0" err="1"/>
              <a:t>Discuss</a:t>
            </a:r>
            <a:r>
              <a:rPr lang="sv-SE" dirty="0"/>
              <a:t> </a:t>
            </a:r>
            <a:r>
              <a:rPr lang="sv-SE" dirty="0" err="1"/>
              <a:t>regularly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personell</a:t>
            </a:r>
          </a:p>
          <a:p>
            <a:pPr fontAlgn="base"/>
            <a:r>
              <a:rPr lang="sv-SE" dirty="0"/>
              <a:t>Make sure </a:t>
            </a:r>
            <a:r>
              <a:rPr lang="sv-SE" dirty="0" err="1"/>
              <a:t>rules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followed</a:t>
            </a:r>
            <a:endParaRPr lang="sv-SE" dirty="0"/>
          </a:p>
          <a:p>
            <a:pPr fontAlgn="base"/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818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page,                     </a:t>
            </a:r>
          </a:p>
          <a:p>
            <a:pPr marL="0" indent="0" fontAlgn="base">
              <a:buNone/>
            </a:pPr>
            <a:r>
              <a:rPr lang="sv-SE" dirty="0">
                <a:solidFill>
                  <a:srgbClr val="FF0000"/>
                </a:solidFill>
              </a:rPr>
              <a:t>                   </a:t>
            </a:r>
            <a:r>
              <a:rPr lang="sv-SE" dirty="0" err="1">
                <a:solidFill>
                  <a:srgbClr val="FF0000"/>
                </a:solidFill>
              </a:rPr>
              <a:t>groups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moving</a:t>
            </a:r>
            <a:r>
              <a:rPr lang="sv-SE" dirty="0">
                <a:solidFill>
                  <a:srgbClr val="FF0000"/>
                </a:solidFill>
              </a:rPr>
              <a:t> (*)</a:t>
            </a:r>
          </a:p>
          <a:p>
            <a:pPr marL="0" indent="0" fontAlgn="base">
              <a:buNone/>
            </a:pPr>
            <a:r>
              <a:rPr lang="sv-SE" dirty="0"/>
              <a:t>            </a:t>
            </a:r>
            <a:r>
              <a:rPr lang="sv-SE" dirty="0" err="1"/>
              <a:t>SaS</a:t>
            </a:r>
            <a:r>
              <a:rPr lang="sv-SE" dirty="0"/>
              <a:t>: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</a:t>
            </a:r>
            <a:br>
              <a:rPr lang="sv-SE" dirty="0"/>
            </a:br>
            <a:endParaRPr lang="sv-SE" dirty="0"/>
          </a:p>
          <a:p>
            <a:pPr marL="0" indent="0" fontAlgn="base">
              <a:buNone/>
            </a:pPr>
            <a:r>
              <a:rPr lang="sv-SE" dirty="0"/>
              <a:t>(*) </a:t>
            </a:r>
            <a:r>
              <a:rPr lang="sv-SE" dirty="0" err="1"/>
              <a:t>SaS</a:t>
            </a:r>
            <a:r>
              <a:rPr lang="sv-SE" dirty="0"/>
              <a:t>/</a:t>
            </a:r>
            <a:r>
              <a:rPr lang="sv-SE" dirty="0" err="1"/>
              <a:t>TCSlab</a:t>
            </a:r>
            <a:r>
              <a:rPr lang="sv-SE" dirty="0"/>
              <a:t> + part </a:t>
            </a:r>
            <a:r>
              <a:rPr lang="sv-SE" dirty="0" err="1"/>
              <a:t>of</a:t>
            </a:r>
            <a:r>
              <a:rPr lang="sv-SE" dirty="0"/>
              <a:t> HCS/</a:t>
            </a:r>
            <a:r>
              <a:rPr lang="sv-SE" dirty="0" err="1"/>
              <a:t>NLPLab</a:t>
            </a:r>
            <a:r>
              <a:rPr lang="sv-SE" dirty="0"/>
              <a:t> </a:t>
            </a:r>
            <a:r>
              <a:rPr lang="sv-SE" dirty="0" err="1"/>
              <a:t>move</a:t>
            </a:r>
            <a:r>
              <a:rPr lang="sv-SE" dirty="0"/>
              <a:t> to AIICS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2020-04-14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0465543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225</TotalTime>
  <Words>617</Words>
  <Application>Microsoft Office PowerPoint</Application>
  <PresentationFormat>Bildspel på skärmen 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14</vt:i4>
      </vt:variant>
    </vt:vector>
  </HeadingPairs>
  <TitlesOfParts>
    <vt:vector size="21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ADIT Meeting</vt:lpstr>
      <vt:lpstr>New employees</vt:lpstr>
      <vt:lpstr>New employees</vt:lpstr>
      <vt:lpstr>Info from LiU</vt:lpstr>
      <vt:lpstr>Info from LiU</vt:lpstr>
      <vt:lpstr>Info from IDA – Internal audit</vt:lpstr>
      <vt:lpstr>Info from IDA – Internal audit</vt:lpstr>
      <vt:lpstr>Info from IDA – Internal audit</vt:lpstr>
      <vt:lpstr>Info from IDA - strategy work </vt:lpstr>
      <vt:lpstr>Info from IDA –  head/vice heads IDA 2021-2023 </vt:lpstr>
      <vt:lpstr>Info from IDA – board IDA 2021-2023 </vt:lpstr>
      <vt:lpstr>Info from Director of studies</vt:lpstr>
      <vt:lpstr>Info from Director of studies</vt:lpstr>
      <vt:lpstr>Info from Director of studies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25</cp:revision>
  <dcterms:created xsi:type="dcterms:W3CDTF">2020-02-20T14:14:52Z</dcterms:created>
  <dcterms:modified xsi:type="dcterms:W3CDTF">2020-04-14T14:51:56Z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