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20"/>
  </p:notesMasterIdLst>
  <p:handoutMasterIdLst>
    <p:handoutMasterId r:id="rId21"/>
  </p:handoutMasterIdLst>
  <p:sldIdLst>
    <p:sldId id="256" r:id="rId8"/>
    <p:sldId id="282" r:id="rId9"/>
    <p:sldId id="275" r:id="rId10"/>
    <p:sldId id="283" r:id="rId11"/>
    <p:sldId id="284" r:id="rId12"/>
    <p:sldId id="285" r:id="rId13"/>
    <p:sldId id="286" r:id="rId14"/>
    <p:sldId id="287" r:id="rId15"/>
    <p:sldId id="288" r:id="rId16"/>
    <p:sldId id="291" r:id="rId17"/>
    <p:sldId id="290" r:id="rId18"/>
    <p:sldId id="289" r:id="rId19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2/25/2020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2/25/2020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sidan.liu.se/miljo/sakerhet/oppettider?l=sv" TargetMode="External"/><Relationship Id="rId2" Type="http://schemas.openxmlformats.org/officeDocument/2006/relationships/hyperlink" Target="https://www.ida.liu.se/local/ida/idaorg/kansli/Medarbetarsamtal/" TargetMode="Externa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liudesk.liu.se/tas/public/ssp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a.liu.se/local/ida/Allmant/Riktlinjer-kontorsrum.pdf" TargetMode="Externa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2020-02-05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Director </a:t>
            </a:r>
            <a:r>
              <a:rPr lang="sv-SE" dirty="0" err="1"/>
              <a:t>of</a:t>
            </a:r>
            <a:r>
              <a:rPr lang="sv-SE" dirty="0"/>
              <a:t>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06" y="1649382"/>
            <a:ext cx="7737587" cy="4066288"/>
          </a:xfrm>
        </p:spPr>
        <p:txBody>
          <a:bodyPr/>
          <a:lstStyle/>
          <a:p>
            <a:pPr fontAlgn="base"/>
            <a:r>
              <a:rPr lang="en-US" dirty="0"/>
              <a:t>Administrative dates</a:t>
            </a:r>
          </a:p>
          <a:p>
            <a:pPr marL="0" indent="0" fontAlgn="base">
              <a:buNone/>
            </a:pPr>
            <a:endParaRPr lang="en-US" dirty="0"/>
          </a:p>
          <a:p>
            <a:pPr marL="0" indent="0" fontAlgn="base">
              <a:buNone/>
            </a:pPr>
            <a:r>
              <a:rPr lang="en-US" dirty="0"/>
              <a:t>5/2: proposal new courses/major changes in courses</a:t>
            </a:r>
          </a:p>
          <a:p>
            <a:pPr marL="0" indent="0" fontAlgn="base">
              <a:buNone/>
            </a:pPr>
            <a:endParaRPr lang="en-US" dirty="0"/>
          </a:p>
          <a:p>
            <a:pPr marL="0" indent="0" fontAlgn="base">
              <a:buNone/>
            </a:pPr>
            <a:r>
              <a:rPr lang="en-US" dirty="0"/>
              <a:t>12/3:  IDA Open House</a:t>
            </a:r>
          </a:p>
          <a:p>
            <a:pPr marL="0" indent="0" fontAlgn="base">
              <a:buNone/>
            </a:pPr>
            <a:r>
              <a:rPr lang="en-US" dirty="0"/>
              <a:t>20/4: deadline for schedules HT2020</a:t>
            </a:r>
          </a:p>
          <a:p>
            <a:pPr marL="0" indent="0" fontAlgn="base">
              <a:buNone/>
            </a:pPr>
            <a:r>
              <a:rPr lang="en-US" dirty="0"/>
              <a:t>15/4-5/5: changes for course plans in </a:t>
            </a:r>
            <a:r>
              <a:rPr lang="en-US" dirty="0" err="1"/>
              <a:t>Bilda</a:t>
            </a:r>
            <a:r>
              <a:rPr lang="en-US" dirty="0"/>
              <a:t> </a:t>
            </a:r>
          </a:p>
          <a:p>
            <a:pPr marL="0" indent="0" fontAlgn="base">
              <a:buNone/>
            </a:pPr>
            <a:r>
              <a:rPr lang="en-US" dirty="0"/>
              <a:t>                       /answers from </a:t>
            </a:r>
            <a:r>
              <a:rPr lang="en-US" dirty="0" err="1"/>
              <a:t>tekfak</a:t>
            </a:r>
            <a:endParaRPr lang="en-US" dirty="0"/>
          </a:p>
          <a:p>
            <a:pPr marL="0" indent="0" fontAlgn="base">
              <a:buNone/>
            </a:pPr>
            <a:r>
              <a:rPr lang="en-US" dirty="0"/>
              <a:t>15/5: info from </a:t>
            </a:r>
            <a:r>
              <a:rPr lang="en-US" dirty="0" err="1"/>
              <a:t>tekfak</a:t>
            </a:r>
            <a:r>
              <a:rPr lang="en-US" dirty="0"/>
              <a:t> on number of students in courses</a:t>
            </a:r>
          </a:p>
          <a:p>
            <a:pPr marL="0" indent="0" fontAlgn="base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0624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9E9C58-6A5A-4C45-B1FB-5034B0B6C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ADIT meetings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DE48785-FD0E-459C-BFE8-EA563A2BF2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General information meetings</a:t>
            </a:r>
          </a:p>
          <a:p>
            <a:endParaRPr lang="sv-SE" dirty="0"/>
          </a:p>
          <a:p>
            <a:r>
              <a:rPr lang="sv-SE" dirty="0" err="1"/>
              <a:t>Discussion</a:t>
            </a:r>
            <a:r>
              <a:rPr lang="sv-SE" dirty="0"/>
              <a:t> </a:t>
            </a:r>
            <a:r>
              <a:rPr lang="sv-SE" dirty="0" err="1"/>
              <a:t>seminars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ADIT </a:t>
            </a:r>
            <a:r>
              <a:rPr lang="sv-SE" dirty="0" err="1"/>
              <a:t>conference</a:t>
            </a:r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 err="1"/>
              <a:t>Possible</a:t>
            </a:r>
            <a:r>
              <a:rPr lang="sv-SE" dirty="0"/>
              <a:t> additions:</a:t>
            </a:r>
          </a:p>
          <a:p>
            <a:pPr marL="0" indent="0">
              <a:buNone/>
            </a:pPr>
            <a:r>
              <a:rPr lang="sv-SE" dirty="0"/>
              <a:t>   </a:t>
            </a:r>
            <a:r>
              <a:rPr lang="sv-SE" dirty="0" err="1"/>
              <a:t>Seminars</a:t>
            </a:r>
            <a:r>
              <a:rPr lang="sv-SE" dirty="0"/>
              <a:t>, workshops, </a:t>
            </a:r>
            <a:r>
              <a:rPr lang="sv-SE" dirty="0" err="1"/>
              <a:t>strategy</a:t>
            </a:r>
            <a:r>
              <a:rPr lang="sv-SE" dirty="0"/>
              <a:t> meetings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7B1FA71-0000-45E8-9357-C4D854BFD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9CAB83E-C5AF-4B53-B737-C9832257A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C69A081-1B6B-4638-98CB-8A9585E04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82797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9E9C58-6A5A-4C45-B1FB-5034B0B6C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seminars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DE48785-FD0E-459C-BFE8-EA563A2BF2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620807"/>
            <a:ext cx="7737587" cy="4066288"/>
          </a:xfrm>
        </p:spPr>
        <p:txBody>
          <a:bodyPr/>
          <a:lstStyle/>
          <a:p>
            <a:r>
              <a:rPr lang="sv-SE" dirty="0"/>
              <a:t>Presentation and </a:t>
            </a:r>
            <a:r>
              <a:rPr lang="sv-SE" dirty="0" err="1"/>
              <a:t>discussion</a:t>
            </a:r>
            <a:r>
              <a:rPr lang="sv-SE" dirty="0"/>
              <a:t> sessions by PhD students and </a:t>
            </a:r>
            <a:r>
              <a:rPr lang="sv-SE" dirty="0" err="1"/>
              <a:t>postdocs</a:t>
            </a:r>
            <a:endParaRPr lang="sv-SE" dirty="0"/>
          </a:p>
          <a:p>
            <a:r>
              <a:rPr lang="sv-SE" dirty="0" err="1"/>
              <a:t>Practice</a:t>
            </a:r>
            <a:r>
              <a:rPr lang="sv-SE" dirty="0"/>
              <a:t> </a:t>
            </a:r>
            <a:r>
              <a:rPr lang="sv-SE" dirty="0" err="1"/>
              <a:t>presenting</a:t>
            </a:r>
            <a:r>
              <a:rPr lang="sv-SE" dirty="0"/>
              <a:t> </a:t>
            </a:r>
            <a:r>
              <a:rPr lang="sv-SE" dirty="0" err="1"/>
              <a:t>own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, </a:t>
            </a:r>
            <a:r>
              <a:rPr lang="sv-SE" dirty="0" err="1"/>
              <a:t>practice</a:t>
            </a:r>
            <a:r>
              <a:rPr lang="sv-SE" dirty="0"/>
              <a:t> </a:t>
            </a:r>
            <a:r>
              <a:rPr lang="sv-SE" dirty="0" err="1"/>
              <a:t>discussing</a:t>
            </a:r>
            <a:r>
              <a:rPr lang="sv-SE" dirty="0"/>
              <a:t>, </a:t>
            </a:r>
            <a:r>
              <a:rPr lang="sv-SE" dirty="0" err="1"/>
              <a:t>take</a:t>
            </a:r>
            <a:r>
              <a:rPr lang="sv-SE" dirty="0"/>
              <a:t> </a:t>
            </a:r>
            <a:r>
              <a:rPr lang="sv-SE" dirty="0" err="1"/>
              <a:t>up</a:t>
            </a:r>
            <a:r>
              <a:rPr lang="sv-SE" dirty="0"/>
              <a:t> </a:t>
            </a:r>
            <a:r>
              <a:rPr lang="sv-SE" dirty="0" err="1"/>
              <a:t>questions</a:t>
            </a:r>
            <a:r>
              <a:rPr lang="sv-SE" dirty="0"/>
              <a:t>, get feedback, </a:t>
            </a:r>
            <a:r>
              <a:rPr lang="sv-SE" dirty="0" err="1"/>
              <a:t>practice</a:t>
            </a:r>
            <a:r>
              <a:rPr lang="sv-SE" dirty="0"/>
              <a:t> </a:t>
            </a:r>
            <a:r>
              <a:rPr lang="sv-SE" dirty="0" err="1"/>
              <a:t>giving</a:t>
            </a:r>
            <a:r>
              <a:rPr lang="sv-SE" dirty="0"/>
              <a:t> feedback</a:t>
            </a:r>
          </a:p>
          <a:p>
            <a:r>
              <a:rPr lang="sv-SE" dirty="0" err="1"/>
              <a:t>Attended</a:t>
            </a:r>
            <a:r>
              <a:rPr lang="sv-SE" dirty="0"/>
              <a:t> by at </a:t>
            </a:r>
            <a:r>
              <a:rPr lang="sv-SE" dirty="0" err="1"/>
              <a:t>least</a:t>
            </a:r>
            <a:r>
              <a:rPr lang="sv-SE" dirty="0"/>
              <a:t> 2 seniors</a:t>
            </a:r>
          </a:p>
          <a:p>
            <a:r>
              <a:rPr lang="sv-SE" dirty="0" err="1"/>
              <a:t>Two</a:t>
            </a:r>
            <a:r>
              <a:rPr lang="sv-SE" dirty="0"/>
              <a:t> </a:t>
            </a:r>
            <a:r>
              <a:rPr lang="sv-SE" dirty="0" err="1"/>
              <a:t>seminar</a:t>
            </a:r>
            <a:r>
              <a:rPr lang="sv-SE" dirty="0"/>
              <a:t> </a:t>
            </a:r>
            <a:r>
              <a:rPr lang="sv-SE" dirty="0" err="1"/>
              <a:t>groups</a:t>
            </a:r>
            <a:r>
              <a:rPr lang="sv-SE" dirty="0"/>
              <a:t>:</a:t>
            </a:r>
          </a:p>
          <a:p>
            <a:pPr lvl="1"/>
            <a:r>
              <a:rPr lang="sv-SE" dirty="0" err="1"/>
              <a:t>Semantic</a:t>
            </a:r>
            <a:r>
              <a:rPr lang="sv-SE" dirty="0"/>
              <a:t> Web: </a:t>
            </a:r>
            <a:r>
              <a:rPr lang="sv-SE" dirty="0" err="1"/>
              <a:t>Huanyu</a:t>
            </a:r>
            <a:r>
              <a:rPr lang="sv-SE" dirty="0"/>
              <a:t>, </a:t>
            </a:r>
            <a:r>
              <a:rPr lang="sv-SE" dirty="0" err="1"/>
              <a:t>Sijin</a:t>
            </a:r>
            <a:r>
              <a:rPr lang="sv-SE" dirty="0"/>
              <a:t>, HCS students + new</a:t>
            </a:r>
          </a:p>
          <a:p>
            <a:pPr lvl="1"/>
            <a:r>
              <a:rPr lang="sv-SE" dirty="0" err="1"/>
              <a:t>Security</a:t>
            </a:r>
            <a:r>
              <a:rPr lang="sv-SE" dirty="0"/>
              <a:t> and </a:t>
            </a:r>
            <a:r>
              <a:rPr lang="sv-SE" dirty="0" err="1"/>
              <a:t>networks</a:t>
            </a:r>
            <a:r>
              <a:rPr lang="sv-SE" dirty="0"/>
              <a:t>: Alireza, Le Minh Ha, Nikita, Ali Hassan, </a:t>
            </a:r>
            <a:r>
              <a:rPr lang="sv-SE" dirty="0" err="1"/>
              <a:t>Matus</a:t>
            </a:r>
            <a:r>
              <a:rPr lang="sv-SE" dirty="0"/>
              <a:t>, Ulf + new</a:t>
            </a:r>
          </a:p>
          <a:p>
            <a:r>
              <a:rPr lang="sv-SE" dirty="0" err="1"/>
              <a:t>Initially</a:t>
            </a:r>
            <a:r>
              <a:rPr lang="sv-SE" dirty="0"/>
              <a:t> bi-</a:t>
            </a:r>
            <a:r>
              <a:rPr lang="sv-SE" dirty="0" err="1"/>
              <a:t>weekly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7B1FA71-0000-45E8-9357-C4D854BFD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9CAB83E-C5AF-4B53-B737-C9832257A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12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C69A081-1B6B-4638-98CB-8A9585E04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5075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sv-SE" dirty="0"/>
              <a:t>PhD student:  </a:t>
            </a:r>
            <a:r>
              <a:rPr lang="sv-SE" dirty="0" err="1"/>
              <a:t>Shahrzad</a:t>
            </a:r>
            <a:r>
              <a:rPr lang="sv-SE" dirty="0"/>
              <a:t> </a:t>
            </a:r>
            <a:r>
              <a:rPr lang="sv-SE" dirty="0" err="1"/>
              <a:t>Khayatbashi</a:t>
            </a:r>
            <a:endParaRPr lang="sv-SE" dirty="0"/>
          </a:p>
          <a:p>
            <a:pPr fontAlgn="base"/>
            <a:r>
              <a:rPr lang="sv-SE" dirty="0"/>
              <a:t>research </a:t>
            </a:r>
            <a:r>
              <a:rPr lang="sv-SE" dirty="0" err="1"/>
              <a:t>assistant</a:t>
            </a:r>
            <a:r>
              <a:rPr lang="sv-SE" dirty="0"/>
              <a:t>: Mina </a:t>
            </a:r>
            <a:r>
              <a:rPr lang="sv-SE" dirty="0" err="1"/>
              <a:t>Nikooie</a:t>
            </a:r>
            <a:endParaRPr lang="sv-SE" dirty="0"/>
          </a:p>
          <a:p>
            <a:pPr fontAlgn="base"/>
            <a:r>
              <a:rPr lang="sv-SE" dirty="0"/>
              <a:t>research </a:t>
            </a:r>
            <a:r>
              <a:rPr lang="sv-SE" dirty="0" err="1"/>
              <a:t>assistant</a:t>
            </a:r>
            <a:r>
              <a:rPr lang="sv-SE" dirty="0"/>
              <a:t>: </a:t>
            </a:r>
            <a:r>
              <a:rPr lang="sv-SE" dirty="0" err="1"/>
              <a:t>Ying</a:t>
            </a:r>
            <a:r>
              <a:rPr lang="sv-SE" dirty="0"/>
              <a:t> Li</a:t>
            </a:r>
          </a:p>
          <a:p>
            <a:pPr fontAlgn="base"/>
            <a:r>
              <a:rPr lang="sv-SE" dirty="0" err="1"/>
              <a:t>postdoc</a:t>
            </a:r>
            <a:r>
              <a:rPr lang="sv-SE" dirty="0"/>
              <a:t>: </a:t>
            </a:r>
            <a:r>
              <a:rPr lang="sv-SE" dirty="0" err="1"/>
              <a:t>Senyang</a:t>
            </a:r>
            <a:r>
              <a:rPr lang="sv-SE" dirty="0"/>
              <a:t> Huang</a:t>
            </a:r>
          </a:p>
          <a:p>
            <a:pPr fontAlgn="base"/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Announcements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:</a:t>
            </a:r>
          </a:p>
          <a:p>
            <a:pPr fontAlgn="base"/>
            <a:r>
              <a:rPr lang="sv-SE" dirty="0"/>
              <a:t>PhD student</a:t>
            </a:r>
          </a:p>
          <a:p>
            <a:pPr fontAlgn="base"/>
            <a:r>
              <a:rPr lang="sv-SE" dirty="0" err="1"/>
              <a:t>soon</a:t>
            </a:r>
            <a:r>
              <a:rPr lang="sv-SE" dirty="0"/>
              <a:t>: research </a:t>
            </a:r>
            <a:r>
              <a:rPr lang="sv-SE" dirty="0" err="1"/>
              <a:t>assistant</a:t>
            </a:r>
            <a:r>
              <a:rPr lang="sv-SE" dirty="0"/>
              <a:t> (2) </a:t>
            </a:r>
          </a:p>
          <a:p>
            <a:pPr marL="0" indent="0">
              <a:buNone/>
            </a:pP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5461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Administrators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endParaRPr lang="sv-SE" dirty="0"/>
          </a:p>
          <a:p>
            <a:pPr fontAlgn="base"/>
            <a:endParaRPr lang="sv-SE" dirty="0"/>
          </a:p>
          <a:p>
            <a:pPr fontAlgn="base"/>
            <a:r>
              <a:rPr lang="sv-SE" dirty="0"/>
              <a:t>Eva Eriksson </a:t>
            </a:r>
            <a:r>
              <a:rPr lang="sv-SE" dirty="0" err="1"/>
              <a:t>takes</a:t>
            </a:r>
            <a:r>
              <a:rPr lang="sv-SE" dirty="0"/>
              <a:t> over from Lene from 16/3</a:t>
            </a:r>
          </a:p>
          <a:p>
            <a:pPr marL="0" indent="0" fontAlgn="base">
              <a:buNone/>
            </a:pPr>
            <a:r>
              <a:rPr lang="sv-SE" dirty="0"/>
              <a:t>   (has </a:t>
            </a:r>
            <a:r>
              <a:rPr lang="sv-SE" dirty="0" err="1"/>
              <a:t>already</a:t>
            </a:r>
            <a:r>
              <a:rPr lang="sv-SE" dirty="0"/>
              <a:t> taken over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courses</a:t>
            </a:r>
            <a:r>
              <a:rPr lang="sv-SE" dirty="0"/>
              <a:t> from Annelie)</a:t>
            </a:r>
            <a:br>
              <a:rPr lang="sv-SE" dirty="0"/>
            </a:br>
            <a:endParaRPr lang="sv-SE" dirty="0"/>
          </a:p>
          <a:p>
            <a:pPr fontAlgn="base"/>
            <a:r>
              <a:rPr lang="sv-SE" dirty="0"/>
              <a:t>Helene Pers: MSc/BSc </a:t>
            </a:r>
            <a:r>
              <a:rPr lang="sv-SE" dirty="0" err="1"/>
              <a:t>thesis</a:t>
            </a:r>
            <a:r>
              <a:rPr lang="sv-SE" dirty="0"/>
              <a:t> </a:t>
            </a:r>
            <a:r>
              <a:rPr lang="sv-SE" dirty="0" err="1"/>
              <a:t>admin</a:t>
            </a:r>
            <a:r>
              <a:rPr lang="sv-SE" dirty="0"/>
              <a:t> from 24/2</a:t>
            </a:r>
          </a:p>
          <a:p>
            <a:pPr marL="0" indent="0" fontAlgn="base">
              <a:buNone/>
            </a:pPr>
            <a:r>
              <a:rPr lang="sv-SE" dirty="0"/>
              <a:t>   (</a:t>
            </a:r>
            <a:r>
              <a:rPr lang="sv-SE" dirty="0" err="1"/>
              <a:t>instead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Annelie)</a:t>
            </a:r>
          </a:p>
          <a:p>
            <a:pPr marL="0" indent="0">
              <a:buNone/>
            </a:pP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0736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/IDA </a:t>
            </a:r>
            <a:r>
              <a:rPr lang="sv-SE" dirty="0" err="1"/>
              <a:t>policies</a:t>
            </a:r>
            <a:r>
              <a:rPr lang="sv-SE" dirty="0"/>
              <a:t> and </a:t>
            </a:r>
            <a:r>
              <a:rPr lang="sv-SE" dirty="0" err="1"/>
              <a:t>regulations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706532"/>
            <a:ext cx="7737587" cy="4066288"/>
          </a:xfrm>
        </p:spPr>
        <p:txBody>
          <a:bodyPr/>
          <a:lstStyle/>
          <a:p>
            <a:pPr fontAlgn="base"/>
            <a:r>
              <a:rPr lang="en-US" dirty="0"/>
              <a:t>personal development dialogues (</a:t>
            </a:r>
            <a:r>
              <a:rPr lang="en-US" dirty="0" err="1"/>
              <a:t>medarbetarsamtal</a:t>
            </a:r>
            <a:r>
              <a:rPr lang="en-US" dirty="0"/>
              <a:t>) </a:t>
            </a:r>
          </a:p>
          <a:p>
            <a:pPr marL="0" indent="0" fontAlgn="base">
              <a:buNone/>
            </a:pPr>
            <a:r>
              <a:rPr lang="en-US" dirty="0"/>
              <a:t> </a:t>
            </a:r>
            <a:r>
              <a:rPr lang="en-US" dirty="0">
                <a:hlinkClick r:id="rId2"/>
              </a:rPr>
              <a:t>https://www.ida.liu.se/local/ida/idaorg/kansli/Medarbetarsamtal/</a:t>
            </a:r>
            <a:br>
              <a:rPr lang="en-US" dirty="0"/>
            </a:br>
            <a:endParaRPr lang="en-US" dirty="0"/>
          </a:p>
          <a:p>
            <a:pPr fontAlgn="base"/>
            <a:r>
              <a:rPr lang="en-US" dirty="0"/>
              <a:t> extra work,  </a:t>
            </a:r>
            <a:r>
              <a:rPr lang="en-US" dirty="0" err="1"/>
              <a:t>bisysslor</a:t>
            </a:r>
            <a:r>
              <a:rPr lang="en-US" dirty="0"/>
              <a:t>: extra work needs to be reported; also make clear for new employees</a:t>
            </a:r>
            <a:br>
              <a:rPr lang="en-US" dirty="0"/>
            </a:br>
            <a:endParaRPr lang="en-US" dirty="0"/>
          </a:p>
          <a:p>
            <a:pPr fontAlgn="base"/>
            <a:r>
              <a:rPr lang="en-US" dirty="0"/>
              <a:t>  use of office at night during 11pm-5am   </a:t>
            </a:r>
          </a:p>
          <a:p>
            <a:pPr marL="0" indent="0" fontAlgn="base">
              <a:buNone/>
            </a:pPr>
            <a:r>
              <a:rPr lang="en-US" dirty="0">
                <a:hlinkClick r:id="rId3"/>
              </a:rPr>
              <a:t>https://insidan.liu.se/miljo/sakerhet/oppettider?l=sv</a:t>
            </a:r>
            <a:r>
              <a:rPr lang="en-US" dirty="0"/>
              <a:t>   </a:t>
            </a:r>
            <a:r>
              <a:rPr lang="en-US" dirty="0">
                <a:hlinkClick r:id="rId4"/>
              </a:rPr>
              <a:t>https://liudesk.liu.se/tas/public/ssp/</a:t>
            </a:r>
            <a:br>
              <a:rPr lang="en-US" dirty="0"/>
            </a:br>
            <a:endParaRPr lang="en-US" dirty="0"/>
          </a:p>
          <a:p>
            <a:pPr fontAlgn="base"/>
            <a:r>
              <a:rPr lang="en-US" dirty="0"/>
              <a:t>  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0594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</a:t>
            </a:r>
            <a:r>
              <a:rPr lang="sv-SE" dirty="0" err="1"/>
              <a:t>LiU</a:t>
            </a:r>
            <a:r>
              <a:rPr lang="sv-SE" dirty="0"/>
              <a:t>/IDA </a:t>
            </a:r>
            <a:r>
              <a:rPr lang="sv-SE" dirty="0" err="1"/>
              <a:t>policies</a:t>
            </a:r>
            <a:r>
              <a:rPr lang="sv-SE" dirty="0"/>
              <a:t> and </a:t>
            </a:r>
            <a:r>
              <a:rPr lang="sv-SE" dirty="0" err="1"/>
              <a:t>regulations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dirty="0"/>
              <a:t> corona virus </a:t>
            </a:r>
          </a:p>
          <a:p>
            <a:pPr lvl="1" fontAlgn="base"/>
            <a:r>
              <a:rPr lang="en-US" dirty="0"/>
              <a:t>Quarantine</a:t>
            </a:r>
          </a:p>
          <a:p>
            <a:pPr lvl="1" fontAlgn="base"/>
            <a:r>
              <a:rPr lang="en-US" dirty="0"/>
              <a:t>No travel to Hubei</a:t>
            </a:r>
          </a:p>
          <a:p>
            <a:pPr lvl="1" fontAlgn="base"/>
            <a:r>
              <a:rPr lang="en-US" dirty="0"/>
              <a:t>No unnecessary travel to China </a:t>
            </a:r>
            <a:r>
              <a:rPr lang="en-US"/>
              <a:t>(except HK, Macao)</a:t>
            </a:r>
            <a:br>
              <a:rPr lang="en-US" dirty="0"/>
            </a:br>
            <a:endParaRPr lang="en-US" dirty="0"/>
          </a:p>
          <a:p>
            <a:pPr fontAlgn="base"/>
            <a:r>
              <a:rPr lang="en-US" dirty="0"/>
              <a:t> guidelines for IDA's offices   </a:t>
            </a:r>
          </a:p>
          <a:p>
            <a:pPr marL="0" indent="0" fontAlgn="base">
              <a:buNone/>
            </a:pPr>
            <a:r>
              <a:rPr lang="en-US" dirty="0">
                <a:hlinkClick r:id="rId2"/>
              </a:rPr>
              <a:t>    https://www.ida.liu.se/local/ida/Allmant/Riktlinjer-kontorsrum.pdf</a:t>
            </a:r>
            <a:br>
              <a:rPr lang="en-US" dirty="0"/>
            </a:br>
            <a:endParaRPr lang="en-US" dirty="0"/>
          </a:p>
          <a:p>
            <a:pPr fontAlgn="base"/>
            <a:r>
              <a:rPr lang="en-US" dirty="0"/>
              <a:t>   travel arrangements, travel bills</a:t>
            </a:r>
            <a:br>
              <a:rPr lang="en-US" dirty="0"/>
            </a:b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8720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dirty="0"/>
              <a:t> </a:t>
            </a:r>
            <a:r>
              <a:rPr lang="sv-SE" dirty="0" err="1"/>
              <a:t>strategy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at IDA</a:t>
            </a:r>
          </a:p>
          <a:p>
            <a:pPr marL="0" indent="0" fontAlgn="base">
              <a:buNone/>
            </a:pPr>
            <a:r>
              <a:rPr lang="sv-SE" dirty="0"/>
              <a:t>            AI: </a:t>
            </a:r>
            <a:r>
              <a:rPr lang="sv-SE" dirty="0" err="1"/>
              <a:t>interviews</a:t>
            </a:r>
            <a:r>
              <a:rPr lang="sv-SE" dirty="0"/>
              <a:t>, web page</a:t>
            </a:r>
          </a:p>
          <a:p>
            <a:pPr marL="0" indent="0" fontAlgn="base">
              <a:buNone/>
            </a:pPr>
            <a:r>
              <a:rPr lang="sv-SE" dirty="0"/>
              <a:t>            </a:t>
            </a:r>
            <a:r>
              <a:rPr lang="sv-SE" dirty="0" err="1"/>
              <a:t>SaS</a:t>
            </a:r>
            <a:r>
              <a:rPr lang="sv-SE" dirty="0"/>
              <a:t>: </a:t>
            </a:r>
            <a:r>
              <a:rPr lang="sv-SE" dirty="0">
                <a:sym typeface="Wingdings" panose="05000000000000000000" pitchFamily="2" charset="2"/>
              </a:rPr>
              <a:t> Niklas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HCS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Data Science</a:t>
            </a:r>
            <a:br>
              <a:rPr lang="sv-SE" dirty="0"/>
            </a:b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fontAlgn="base"/>
            <a:r>
              <a:rPr lang="sv-SE" dirty="0" err="1"/>
              <a:t>equal</a:t>
            </a:r>
            <a:r>
              <a:rPr lang="sv-SE" dirty="0"/>
              <a:t> </a:t>
            </a:r>
            <a:r>
              <a:rPr lang="sv-SE" dirty="0" err="1"/>
              <a:t>opportunity</a:t>
            </a:r>
            <a:r>
              <a:rPr lang="sv-SE" dirty="0"/>
              <a:t> representative: Eva Blomqvist  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0465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sv-SE" dirty="0"/>
              <a:t>OH 2020:</a:t>
            </a: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  GU </a:t>
            </a:r>
            <a:r>
              <a:rPr lang="sv-SE" dirty="0" err="1"/>
              <a:t>ffk</a:t>
            </a:r>
            <a:r>
              <a:rPr lang="sv-SE" dirty="0"/>
              <a:t> 89%, </a:t>
            </a:r>
            <a:r>
              <a:rPr lang="sv-SE" dirty="0" err="1"/>
              <a:t>tfk</a:t>
            </a:r>
            <a:r>
              <a:rPr lang="sv-SE" dirty="0"/>
              <a:t> 79%</a:t>
            </a:r>
          </a:p>
          <a:p>
            <a:pPr marL="0" indent="0" fontAlgn="base">
              <a:buNone/>
            </a:pPr>
            <a:r>
              <a:rPr lang="sv-SE" dirty="0"/>
              <a:t>  FO </a:t>
            </a:r>
            <a:r>
              <a:rPr lang="sv-SE" dirty="0" err="1"/>
              <a:t>ffk</a:t>
            </a:r>
            <a:r>
              <a:rPr lang="sv-SE" dirty="0"/>
              <a:t> 33%, </a:t>
            </a:r>
            <a:r>
              <a:rPr lang="sv-SE" dirty="0" err="1"/>
              <a:t>tfk</a:t>
            </a:r>
            <a:r>
              <a:rPr lang="sv-SE" dirty="0"/>
              <a:t> 33%</a:t>
            </a:r>
          </a:p>
          <a:p>
            <a:pPr marL="0" indent="0" fontAlgn="base">
              <a:buNone/>
            </a:pPr>
            <a:r>
              <a:rPr lang="sv-SE" dirty="0"/>
              <a:t>  </a:t>
            </a:r>
            <a:r>
              <a:rPr lang="sv-SE" dirty="0" err="1"/>
              <a:t>rooms</a:t>
            </a:r>
            <a:r>
              <a:rPr lang="sv-SE" dirty="0"/>
              <a:t>  96780 kr per person per </a:t>
            </a:r>
            <a:r>
              <a:rPr lang="sv-SE" dirty="0" err="1"/>
              <a:t>year</a:t>
            </a:r>
            <a:endParaRPr lang="sv-SE" dirty="0"/>
          </a:p>
          <a:p>
            <a:pPr marL="0" indent="0" fontAlgn="base">
              <a:buNone/>
            </a:pPr>
            <a:r>
              <a:rPr lang="sv-SE" dirty="0"/>
              <a:t>  IT  19600 kr per person per </a:t>
            </a:r>
            <a:r>
              <a:rPr lang="sv-SE" dirty="0" err="1"/>
              <a:t>year</a:t>
            </a:r>
            <a:endParaRPr lang="sv-SE" dirty="0"/>
          </a:p>
          <a:p>
            <a:pPr marL="0" indent="0" fontAlgn="base">
              <a:buNone/>
            </a:pPr>
            <a:r>
              <a:rPr lang="sv-SE" dirty="0"/>
              <a:t>  LKP  53.20%</a:t>
            </a:r>
          </a:p>
          <a:p>
            <a:pPr marL="0" indent="0" fontAlgn="base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2589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FANS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dirty="0"/>
              <a:t>PhD advisor workshop 19/3 </a:t>
            </a:r>
          </a:p>
          <a:p>
            <a:pPr marL="0" indent="0" fontAlgn="base">
              <a:buNone/>
            </a:pPr>
            <a:r>
              <a:rPr lang="en-US" dirty="0"/>
              <a:t>   (Info, PhD student comments, </a:t>
            </a:r>
          </a:p>
          <a:p>
            <a:pPr marL="0" indent="0" fontAlgn="base">
              <a:buNone/>
            </a:pPr>
            <a:r>
              <a:rPr lang="en-US" dirty="0"/>
              <a:t>     course credit requirements,</a:t>
            </a:r>
          </a:p>
          <a:p>
            <a:pPr marL="0" indent="0" fontAlgn="base">
              <a:buNone/>
            </a:pPr>
            <a:r>
              <a:rPr lang="en-US" dirty="0"/>
              <a:t>    workshop: Creating conversations and cultures for bringing out the best in people; with prof G Fitzpatrick)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pilot with electronic ISP</a:t>
            </a:r>
          </a:p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n-US" dirty="0"/>
              <a:t>electronic diplomas</a:t>
            </a:r>
          </a:p>
          <a:p>
            <a:pPr marL="0" indent="0" fontAlgn="base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685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Director </a:t>
            </a:r>
            <a:r>
              <a:rPr lang="sv-SE" dirty="0" err="1"/>
              <a:t>of</a:t>
            </a:r>
            <a:r>
              <a:rPr lang="sv-SE" dirty="0"/>
              <a:t>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06" y="1649382"/>
            <a:ext cx="7737587" cy="4066288"/>
          </a:xfrm>
        </p:spPr>
        <p:txBody>
          <a:bodyPr/>
          <a:lstStyle/>
          <a:p>
            <a:pPr fontAlgn="base"/>
            <a:r>
              <a:rPr lang="en-US" dirty="0"/>
              <a:t>Making clear requirements for different grades in courses</a:t>
            </a:r>
          </a:p>
          <a:p>
            <a:pPr marL="0" indent="0" fontAlgn="base">
              <a:buNone/>
            </a:pPr>
            <a:r>
              <a:rPr lang="en-US" dirty="0"/>
              <a:t>   Time frame:</a:t>
            </a:r>
          </a:p>
          <a:p>
            <a:pPr marL="0" indent="0" fontAlgn="base">
              <a:buNone/>
            </a:pPr>
            <a:r>
              <a:rPr lang="en-US" dirty="0"/>
              <a:t>    2020: new courses for 2021</a:t>
            </a:r>
          </a:p>
          <a:p>
            <a:pPr marL="0" indent="0" fontAlgn="base">
              <a:buNone/>
            </a:pPr>
            <a:r>
              <a:rPr lang="en-US" dirty="0"/>
              <a:t>    2021: G level courses</a:t>
            </a:r>
          </a:p>
          <a:p>
            <a:pPr marL="0" indent="0" fontAlgn="base">
              <a:buNone/>
            </a:pPr>
            <a:r>
              <a:rPr lang="en-US" dirty="0"/>
              <a:t>    2022: A level courses</a:t>
            </a:r>
          </a:p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n-US" dirty="0"/>
              <a:t>Good course valuations: </a:t>
            </a:r>
          </a:p>
          <a:p>
            <a:pPr marL="0" indent="0" fontAlgn="base">
              <a:buNone/>
            </a:pPr>
            <a:r>
              <a:rPr lang="en-US" dirty="0"/>
              <a:t>    All HT1+2 and HT2 courses at least 4; two courses 5 </a:t>
            </a:r>
          </a:p>
          <a:p>
            <a:pPr marL="0" indent="0" fontAlgn="base">
              <a:buNone/>
            </a:pPr>
            <a:r>
              <a:rPr lang="en-US" dirty="0"/>
              <a:t>    Low answer%</a:t>
            </a:r>
          </a:p>
          <a:p>
            <a:pPr marL="0" indent="0" fontAlgn="base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2020-02-25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5801417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2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58</TotalTime>
  <Words>605</Words>
  <Application>Microsoft Office PowerPoint</Application>
  <PresentationFormat>Bildspel på skärmen (4:3)</PresentationFormat>
  <Paragraphs>133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12</vt:i4>
      </vt:variant>
    </vt:vector>
  </HeadingPairs>
  <TitlesOfParts>
    <vt:vector size="19" baseType="lpstr">
      <vt:lpstr>Arial</vt:lpstr>
      <vt:lpstr>Calibri</vt:lpstr>
      <vt:lpstr>Georgia</vt:lpstr>
      <vt:lpstr>Start and finish</vt:lpstr>
      <vt:lpstr>White slides</vt:lpstr>
      <vt:lpstr>Black slides</vt:lpstr>
      <vt:lpstr>Avsnittssidor</vt:lpstr>
      <vt:lpstr>ADIT Meeting</vt:lpstr>
      <vt:lpstr>New employees</vt:lpstr>
      <vt:lpstr>New Administrators</vt:lpstr>
      <vt:lpstr>Info from LiU/IDA policies and regulations</vt:lpstr>
      <vt:lpstr>Info from LiU/IDA policies and regulations</vt:lpstr>
      <vt:lpstr>Info from IDA</vt:lpstr>
      <vt:lpstr>Info from IDA</vt:lpstr>
      <vt:lpstr>Info from FANS</vt:lpstr>
      <vt:lpstr>Info from Director of studies</vt:lpstr>
      <vt:lpstr>Info from Director of studies</vt:lpstr>
      <vt:lpstr>ADIT meetings</vt:lpstr>
      <vt:lpstr>Discussion seminars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10</cp:revision>
  <dcterms:created xsi:type="dcterms:W3CDTF">2020-02-20T14:14:52Z</dcterms:created>
  <dcterms:modified xsi:type="dcterms:W3CDTF">2020-02-25T10:59:20Z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