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4" r:id="rId3"/>
    <p:sldId id="278" r:id="rId4"/>
    <p:sldId id="257" r:id="rId5"/>
    <p:sldId id="259" r:id="rId6"/>
    <p:sldId id="276" r:id="rId7"/>
    <p:sldId id="273" r:id="rId8"/>
    <p:sldId id="279" r:id="rId9"/>
    <p:sldId id="274" r:id="rId10"/>
    <p:sldId id="280" r:id="rId11"/>
    <p:sldId id="282" r:id="rId12"/>
    <p:sldId id="272" r:id="rId13"/>
    <p:sldId id="281" r:id="rId14"/>
    <p:sldId id="262" r:id="rId15"/>
    <p:sldId id="283" r:id="rId16"/>
    <p:sldId id="265" r:id="rId17"/>
    <p:sldId id="266" r:id="rId18"/>
    <p:sldId id="267" r:id="rId19"/>
    <p:sldId id="268" r:id="rId20"/>
    <p:sldId id="261" r:id="rId21"/>
    <p:sldId id="258" r:id="rId22"/>
    <p:sldId id="2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81598" autoAdjust="0"/>
  </p:normalViewPr>
  <p:slideViewPr>
    <p:cSldViewPr snapToGrid="0">
      <p:cViewPr varScale="1">
        <p:scale>
          <a:sx n="72" d="100"/>
          <a:sy n="72" d="100"/>
        </p:scale>
        <p:origin x="91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153B2-5951-4BD5-B419-C1A1809AF23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9042B-F311-4F5D-BA8D-1BD7E0508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3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on gene ontology</a:t>
            </a:r>
          </a:p>
          <a:p>
            <a:endParaRPr lang="en-US" dirty="0" smtClean="0"/>
          </a:p>
          <a:p>
            <a:r>
              <a:rPr lang="en-US" dirty="0" smtClean="0"/>
              <a:t>Dealing with anomalies</a:t>
            </a:r>
          </a:p>
          <a:p>
            <a:r>
              <a:rPr lang="en-US" dirty="0" smtClean="0"/>
              <a:t>Extending the scope</a:t>
            </a:r>
          </a:p>
          <a:p>
            <a:r>
              <a:rPr lang="en-US" dirty="0" smtClean="0"/>
              <a:t>Dealing with diverging terminology</a:t>
            </a:r>
          </a:p>
          <a:p>
            <a:r>
              <a:rPr lang="en-US" dirty="0" smtClean="0"/>
              <a:t>Mirroring scientific advance</a:t>
            </a:r>
          </a:p>
          <a:p>
            <a:r>
              <a:rPr lang="en-US" dirty="0" smtClean="0"/>
              <a:t>Adding relations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9042B-F311-4F5D-BA8D-1BD7E0508B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6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9042B-F311-4F5D-BA8D-1BD7E0508B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92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ONTOVIEW</a:t>
            </a:r>
          </a:p>
          <a:p>
            <a:r>
              <a:rPr lang="en-US" dirty="0" smtClean="0"/>
              <a:t>1-3,</a:t>
            </a:r>
            <a:r>
              <a:rPr lang="en-US" baseline="0" dirty="0" smtClean="0"/>
              <a:t> 4, 5, 9</a:t>
            </a:r>
            <a:r>
              <a:rPr lang="en-US" dirty="0" smtClean="0"/>
              <a:t>– version level</a:t>
            </a:r>
          </a:p>
          <a:p>
            <a:r>
              <a:rPr lang="en-US" dirty="0" smtClean="0"/>
              <a:t>6 - 8- Concept level</a:t>
            </a:r>
          </a:p>
          <a:p>
            <a:r>
              <a:rPr lang="en-US" dirty="0" smtClean="0"/>
              <a:t>10/11</a:t>
            </a:r>
            <a:r>
              <a:rPr lang="en-US" baseline="0" dirty="0" smtClean="0"/>
              <a:t> – query</a:t>
            </a:r>
          </a:p>
          <a:p>
            <a:r>
              <a:rPr lang="en-US" baseline="0" dirty="0" smtClean="0"/>
              <a:t>12/13 – getting knowledge about the evolving ontology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group what exists</a:t>
            </a:r>
          </a:p>
          <a:p>
            <a:r>
              <a:rPr lang="en-US" baseline="0" dirty="0" smtClean="0"/>
              <a:t>General statement what is lacking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9042B-F311-4F5D-BA8D-1BD7E0508B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25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ONTOVIEW</a:t>
            </a:r>
          </a:p>
          <a:p>
            <a:r>
              <a:rPr lang="en-US" dirty="0" smtClean="0"/>
              <a:t>1-3,</a:t>
            </a:r>
            <a:r>
              <a:rPr lang="en-US" baseline="0" dirty="0" smtClean="0"/>
              <a:t> 4, 5, 9</a:t>
            </a:r>
            <a:r>
              <a:rPr lang="en-US" dirty="0" smtClean="0"/>
              <a:t>– version level</a:t>
            </a:r>
          </a:p>
          <a:p>
            <a:r>
              <a:rPr lang="en-US" dirty="0" smtClean="0"/>
              <a:t>6 - 8- Concept level</a:t>
            </a:r>
          </a:p>
          <a:p>
            <a:r>
              <a:rPr lang="en-US" dirty="0" smtClean="0"/>
              <a:t>10/11</a:t>
            </a:r>
            <a:r>
              <a:rPr lang="en-US" baseline="0" dirty="0" smtClean="0"/>
              <a:t> – query</a:t>
            </a:r>
          </a:p>
          <a:p>
            <a:r>
              <a:rPr lang="en-US" baseline="0" dirty="0" smtClean="0"/>
              <a:t>12/13 – getting knowledge about the evolving ontology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group what exists</a:t>
            </a:r>
          </a:p>
          <a:p>
            <a:r>
              <a:rPr lang="en-US" baseline="0" dirty="0" smtClean="0"/>
              <a:t>General statement what is lacking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9042B-F311-4F5D-BA8D-1BD7E0508B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72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ONTOVIEW</a:t>
            </a:r>
          </a:p>
          <a:p>
            <a:r>
              <a:rPr lang="en-US" dirty="0" smtClean="0"/>
              <a:t>1-3,</a:t>
            </a:r>
            <a:r>
              <a:rPr lang="en-US" baseline="0" dirty="0" smtClean="0"/>
              <a:t> 4, 5, 9</a:t>
            </a:r>
            <a:r>
              <a:rPr lang="en-US" dirty="0" smtClean="0"/>
              <a:t>– version level</a:t>
            </a:r>
          </a:p>
          <a:p>
            <a:r>
              <a:rPr lang="en-US" dirty="0" smtClean="0"/>
              <a:t>6 - 8- Concept level</a:t>
            </a:r>
          </a:p>
          <a:p>
            <a:r>
              <a:rPr lang="en-US" dirty="0" smtClean="0"/>
              <a:t>10/11</a:t>
            </a:r>
            <a:r>
              <a:rPr lang="en-US" baseline="0" dirty="0" smtClean="0"/>
              <a:t> – query</a:t>
            </a:r>
          </a:p>
          <a:p>
            <a:r>
              <a:rPr lang="en-US" baseline="0" dirty="0" smtClean="0"/>
              <a:t>12/13 – getting knowledge about the evolving ontology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group what exists</a:t>
            </a:r>
          </a:p>
          <a:p>
            <a:r>
              <a:rPr lang="en-US" baseline="0" dirty="0" smtClean="0"/>
              <a:t>General statement what is lacking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9042B-F311-4F5D-BA8D-1BD7E0508B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62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ONTOVIEW</a:t>
            </a:r>
          </a:p>
          <a:p>
            <a:r>
              <a:rPr lang="en-US" dirty="0" smtClean="0"/>
              <a:t>1-3,</a:t>
            </a:r>
            <a:r>
              <a:rPr lang="en-US" baseline="0" dirty="0" smtClean="0"/>
              <a:t> 4, 5, 9</a:t>
            </a:r>
            <a:r>
              <a:rPr lang="en-US" dirty="0" smtClean="0"/>
              <a:t>– version level</a:t>
            </a:r>
          </a:p>
          <a:p>
            <a:r>
              <a:rPr lang="en-US" dirty="0" smtClean="0"/>
              <a:t>6 - 8- Concept level</a:t>
            </a:r>
          </a:p>
          <a:p>
            <a:r>
              <a:rPr lang="en-US" dirty="0" smtClean="0"/>
              <a:t>10/11</a:t>
            </a:r>
            <a:r>
              <a:rPr lang="en-US" baseline="0" dirty="0" smtClean="0"/>
              <a:t> – query</a:t>
            </a:r>
          </a:p>
          <a:p>
            <a:r>
              <a:rPr lang="en-US" baseline="0" dirty="0" smtClean="0"/>
              <a:t>12/13 – getting knowledge about the evolving ontology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group what exists</a:t>
            </a:r>
          </a:p>
          <a:p>
            <a:r>
              <a:rPr lang="en-US" baseline="0" dirty="0" smtClean="0"/>
              <a:t>General statement what is lacking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9042B-F311-4F5D-BA8D-1BD7E0508B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51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ONTOVIEW</a:t>
            </a:r>
          </a:p>
          <a:p>
            <a:r>
              <a:rPr lang="en-US" dirty="0" smtClean="0"/>
              <a:t>1-3,</a:t>
            </a:r>
            <a:r>
              <a:rPr lang="en-US" baseline="0" dirty="0" smtClean="0"/>
              <a:t> 4, 5, 9</a:t>
            </a:r>
            <a:r>
              <a:rPr lang="en-US" dirty="0" smtClean="0"/>
              <a:t>– version level</a:t>
            </a:r>
          </a:p>
          <a:p>
            <a:r>
              <a:rPr lang="en-US" dirty="0" smtClean="0"/>
              <a:t>6 - 8- Concept level</a:t>
            </a:r>
          </a:p>
          <a:p>
            <a:r>
              <a:rPr lang="en-US" dirty="0" smtClean="0"/>
              <a:t>10/11</a:t>
            </a:r>
            <a:r>
              <a:rPr lang="en-US" baseline="0" dirty="0" smtClean="0"/>
              <a:t> – query</a:t>
            </a:r>
          </a:p>
          <a:p>
            <a:r>
              <a:rPr lang="en-US" baseline="0" dirty="0" smtClean="0"/>
              <a:t>12/13 – getting knowledge about the evolving ontology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group what exists</a:t>
            </a:r>
          </a:p>
          <a:p>
            <a:r>
              <a:rPr lang="en-US" baseline="0" dirty="0" smtClean="0"/>
              <a:t>General statement what is lacking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9042B-F311-4F5D-BA8D-1BD7E0508B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05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9042B-F311-4F5D-BA8D-1BD7E0508B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9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ABEA-4A3F-4910-86F8-66032505A87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3AA1-4A63-4BF0-ADF9-8656EA153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82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ABEA-4A3F-4910-86F8-66032505A87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3AA1-4A63-4BF0-ADF9-8656EA153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3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ABEA-4A3F-4910-86F8-66032505A87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3AA1-4A63-4BF0-ADF9-8656EA153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8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ABEA-4A3F-4910-86F8-66032505A87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3AA1-4A63-4BF0-ADF9-8656EA153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2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ABEA-4A3F-4910-86F8-66032505A87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3AA1-4A63-4BF0-ADF9-8656EA153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4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ABEA-4A3F-4910-86F8-66032505A87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3AA1-4A63-4BF0-ADF9-8656EA153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9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ABEA-4A3F-4910-86F8-66032505A87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3AA1-4A63-4BF0-ADF9-8656EA153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0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ABEA-4A3F-4910-86F8-66032505A87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3AA1-4A63-4BF0-ADF9-8656EA153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7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ABEA-4A3F-4910-86F8-66032505A87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3AA1-4A63-4BF0-ADF9-8656EA153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8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ABEA-4A3F-4910-86F8-66032505A87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3AA1-4A63-4BF0-ADF9-8656EA153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5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ABEA-4A3F-4910-86F8-66032505A87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3AA1-4A63-4BF0-ADF9-8656EA153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1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3ABEA-4A3F-4910-86F8-66032505A87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23AA1-4A63-4BF0-ADF9-8656EA153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9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Visualization </a:t>
            </a:r>
            <a:br>
              <a:rPr lang="en-US" dirty="0" smtClean="0"/>
            </a:b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Ontology 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29359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 smtClean="0"/>
              <a:t>Patrick Lambrix</a:t>
            </a:r>
            <a:r>
              <a:rPr lang="en-US" baseline="30000" dirty="0" smtClean="0"/>
              <a:t>1</a:t>
            </a:r>
            <a:r>
              <a:rPr lang="en-US" dirty="0" smtClean="0"/>
              <a:t>, Zlatan Dragisic</a:t>
            </a:r>
            <a:r>
              <a:rPr lang="en-US" baseline="30000" dirty="0" smtClean="0"/>
              <a:t>1</a:t>
            </a:r>
            <a:r>
              <a:rPr lang="en-US" dirty="0" smtClean="0"/>
              <a:t>, Valentina Ivanova</a:t>
            </a:r>
            <a:r>
              <a:rPr lang="en-US" baseline="30000" dirty="0" smtClean="0"/>
              <a:t>1</a:t>
            </a:r>
            <a:r>
              <a:rPr lang="en-US" dirty="0" smtClean="0"/>
              <a:t>, Craig Anslow</a:t>
            </a:r>
            <a:r>
              <a:rPr lang="en-US" baseline="30000" dirty="0" smtClean="0"/>
              <a:t>2</a:t>
            </a:r>
          </a:p>
          <a:p>
            <a:r>
              <a:rPr lang="en-US" sz="1800" baseline="30000" dirty="0" smtClean="0"/>
              <a:t>1</a:t>
            </a:r>
            <a:r>
              <a:rPr lang="en-US" sz="1800" dirty="0" smtClean="0"/>
              <a:t>Linköping University, Linköping, Sweden</a:t>
            </a:r>
          </a:p>
          <a:p>
            <a:r>
              <a:rPr lang="en-US" sz="1800" baseline="30000" dirty="0" smtClean="0"/>
              <a:t>2</a:t>
            </a:r>
            <a:r>
              <a:rPr lang="en-US" sz="1800" dirty="0" smtClean="0"/>
              <a:t>Middlesex University, London, UK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8167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73579"/>
              </p:ext>
            </p:extLst>
          </p:nvPr>
        </p:nvGraphicFramePr>
        <p:xfrm>
          <a:off x="838200" y="1825625"/>
          <a:ext cx="10436676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1"/>
                <a:gridCol w="2988129"/>
                <a:gridCol w="794997"/>
                <a:gridCol w="794997"/>
                <a:gridCol w="794997"/>
                <a:gridCol w="794997"/>
                <a:gridCol w="794997"/>
                <a:gridCol w="794997"/>
                <a:gridCol w="794997"/>
                <a:gridCol w="7949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Step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Functionality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CODEX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OnEX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PromptDiff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OntoView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NeON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KAON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Ontology</a:t>
                      </a:r>
                    </a:p>
                    <a:p>
                      <a:pPr algn="ctr"/>
                      <a:r>
                        <a:rPr lang="en-US" sz="1000" dirty="0" smtClean="0"/>
                        <a:t>Lookup</a:t>
                      </a:r>
                      <a:endParaRPr lang="en-US" sz="1000" dirty="0"/>
                    </a:p>
                  </a:txBody>
                  <a:tcPr anchor="ctr"/>
                </a:tc>
              </a:tr>
              <a:tr h="0">
                <a:tc rowSpan="12">
                  <a:txBody>
                    <a:bodyPr/>
                    <a:lstStyle/>
                    <a:p>
                      <a:r>
                        <a:rPr lang="en-US" sz="1000" dirty="0" smtClean="0"/>
                        <a:t>Detecting the need for changes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an ontology 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different ontology versions in evolution graph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change/diff between ontology versions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summary of changes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specialized view of changes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change history of a concept/relations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provenance information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information about/context of concept/relation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Search and query ontology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Query old versions using terminology of new version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Discover trends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Discover volatile and stable regions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13860" y="4178586"/>
            <a:ext cx="9361016" cy="457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5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755119"/>
              </p:ext>
            </p:extLst>
          </p:nvPr>
        </p:nvGraphicFramePr>
        <p:xfrm>
          <a:off x="838200" y="1825625"/>
          <a:ext cx="10436676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1"/>
                <a:gridCol w="2988129"/>
                <a:gridCol w="794997"/>
                <a:gridCol w="794997"/>
                <a:gridCol w="794997"/>
                <a:gridCol w="794997"/>
                <a:gridCol w="794997"/>
                <a:gridCol w="794997"/>
                <a:gridCol w="794997"/>
                <a:gridCol w="7949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Step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Functionality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CODEX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OnEX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PromptDiff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OntoView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NeON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KAON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Ontology</a:t>
                      </a:r>
                    </a:p>
                    <a:p>
                      <a:pPr algn="ctr"/>
                      <a:r>
                        <a:rPr lang="en-US" sz="1000" dirty="0" smtClean="0"/>
                        <a:t>Lookup</a:t>
                      </a:r>
                      <a:endParaRPr lang="en-US" sz="1000" dirty="0"/>
                    </a:p>
                  </a:txBody>
                  <a:tcPr anchor="ctr"/>
                </a:tc>
              </a:tr>
              <a:tr h="0">
                <a:tc rowSpan="12">
                  <a:txBody>
                    <a:bodyPr/>
                    <a:lstStyle/>
                    <a:p>
                      <a:r>
                        <a:rPr lang="en-US" sz="1000" dirty="0" smtClean="0"/>
                        <a:t>Detecting the need for changes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an ontology 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different ontology versions in evolution graph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change/diff between ontology versions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summary of changes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specialized view of changes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change history of a concept/relations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provenance information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information about/context of concept/relation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Search and query ontology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Query old versions using terminology of new version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Discover trends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Discover volatile and stable regions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13860" y="4657060"/>
            <a:ext cx="9361016" cy="49088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6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 trends</a:t>
            </a:r>
            <a:br>
              <a:rPr lang="en-US" dirty="0" smtClean="0"/>
            </a:br>
            <a:r>
              <a:rPr lang="en-US" dirty="0" smtClean="0"/>
              <a:t>Discover volatile/stable regions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009"/>
          <a:stretch/>
        </p:blipFill>
        <p:spPr>
          <a:xfrm>
            <a:off x="536233" y="1825625"/>
            <a:ext cx="8352064" cy="3708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113" y="3125371"/>
            <a:ext cx="7688057" cy="36673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90142" y="1456293"/>
            <a:ext cx="156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4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412707"/>
              </p:ext>
            </p:extLst>
          </p:nvPr>
        </p:nvGraphicFramePr>
        <p:xfrm>
          <a:off x="838200" y="1825625"/>
          <a:ext cx="10436676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1"/>
                <a:gridCol w="2988129"/>
                <a:gridCol w="794997"/>
                <a:gridCol w="794997"/>
                <a:gridCol w="794997"/>
                <a:gridCol w="794997"/>
                <a:gridCol w="794997"/>
                <a:gridCol w="794997"/>
                <a:gridCol w="794997"/>
                <a:gridCol w="7949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Step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Functionality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CODEX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OnEX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PromptDiff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OntoView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NeON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KAON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Ontology</a:t>
                      </a:r>
                    </a:p>
                    <a:p>
                      <a:pPr algn="ctr"/>
                      <a:r>
                        <a:rPr lang="en-US" sz="1000" dirty="0" smtClean="0"/>
                        <a:t>Lookup</a:t>
                      </a:r>
                      <a:endParaRPr lang="en-US" sz="1000" dirty="0"/>
                    </a:p>
                  </a:txBody>
                  <a:tcPr anchor="ctr"/>
                </a:tc>
              </a:tr>
              <a:tr h="0">
                <a:tc rowSpan="13">
                  <a:txBody>
                    <a:bodyPr/>
                    <a:lstStyle/>
                    <a:p>
                      <a:r>
                        <a:rPr lang="en-US" sz="1000" dirty="0" smtClean="0"/>
                        <a:t>Detecting the need for changes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an ontology 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different ontology versions in evolution graph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change/diff between ontology versions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summary of changes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specialized view of changes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change history of a concept/relations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provenance information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information about/context of concept/relation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Compare different versions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Search and query ontology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Query old versions using terminology of new version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Discover trends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Discover volatile and stable regions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Suggesting changes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Identify and</a:t>
                      </a:r>
                      <a:r>
                        <a:rPr lang="en-US" sz="1000" baseline="0" dirty="0" smtClean="0"/>
                        <a:t> suggest changes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61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911996"/>
              </p:ext>
            </p:extLst>
          </p:nvPr>
        </p:nvGraphicFramePr>
        <p:xfrm>
          <a:off x="838200" y="1825625"/>
          <a:ext cx="10435176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200"/>
                <a:gridCol w="2988000"/>
                <a:gridCol w="794997"/>
                <a:gridCol w="794997"/>
                <a:gridCol w="794997"/>
                <a:gridCol w="794997"/>
                <a:gridCol w="794997"/>
                <a:gridCol w="794997"/>
                <a:gridCol w="794997"/>
                <a:gridCol w="7949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Step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CODEX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OnEX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PromptDiff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OntoView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NeON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KAON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Ontology</a:t>
                      </a:r>
                    </a:p>
                    <a:p>
                      <a:pPr algn="ctr"/>
                      <a:r>
                        <a:rPr lang="en-US" sz="1000" dirty="0" smtClean="0"/>
                        <a:t>Lookup</a:t>
                      </a:r>
                      <a:endParaRPr lang="en-US" sz="10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Suggesting changes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Identify and</a:t>
                      </a:r>
                      <a:r>
                        <a:rPr lang="en-US" sz="1000" baseline="0" dirty="0" smtClean="0"/>
                        <a:t> suggest changes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</a:tr>
              <a:tr h="0">
                <a:tc rowSpan="4">
                  <a:txBody>
                    <a:bodyPr/>
                    <a:lstStyle/>
                    <a:p>
                      <a:r>
                        <a:rPr lang="en-US" sz="1000" dirty="0" smtClean="0"/>
                        <a:t>Validating</a:t>
                      </a:r>
                      <a:r>
                        <a:rPr lang="en-US" sz="1000" baseline="0" dirty="0" smtClean="0"/>
                        <a:t> the changes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Identify conflicts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conflicts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Resolve conflicts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Accept and reject suggested 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rowSpan="3">
                  <a:txBody>
                    <a:bodyPr/>
                    <a:lstStyle/>
                    <a:p>
                      <a:r>
                        <a:rPr lang="en-US" sz="1000" dirty="0" smtClean="0"/>
                        <a:t>Assessing</a:t>
                      </a:r>
                      <a:r>
                        <a:rPr lang="en-US" sz="1000" baseline="0" dirty="0" smtClean="0"/>
                        <a:t> the impact of changes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Evaluate influence</a:t>
                      </a:r>
                      <a:r>
                        <a:rPr lang="en-US" sz="1000" baseline="0" dirty="0" smtClean="0"/>
                        <a:t> on dependent artifacts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Show influence on dependent artifacts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Update of dependent artifacts</a:t>
                      </a: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rowSpan="5">
                  <a:txBody>
                    <a:bodyPr/>
                    <a:lstStyle/>
                    <a:p>
                      <a:r>
                        <a:rPr lang="en-US" sz="1000" dirty="0" smtClean="0"/>
                        <a:t>Managing changes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Execute</a:t>
                      </a:r>
                      <a:r>
                        <a:rPr lang="en-US" sz="1000" baseline="0" dirty="0" smtClean="0"/>
                        <a:t> 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Identify and show implication of change in ontology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Add/edit change annotations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Roll-back mechanism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Save current state</a:t>
                      </a: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25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and show implications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7285074" cy="449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5913" y="636814"/>
            <a:ext cx="6534132" cy="3665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55" y="636814"/>
            <a:ext cx="3841804" cy="5865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278" y="3006077"/>
            <a:ext cx="6022522" cy="371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7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4" y="3426296"/>
            <a:ext cx="6374491" cy="3040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2" y="899224"/>
            <a:ext cx="7696613" cy="239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8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72" y="1409029"/>
            <a:ext cx="5167992" cy="4157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877" y="579665"/>
            <a:ext cx="5828658" cy="4309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148598"/>
            <a:ext cx="5047569" cy="223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4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40" y="1322615"/>
            <a:ext cx="6979764" cy="50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9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Ontologies are not static</a:t>
            </a:r>
          </a:p>
          <a:p>
            <a:pPr lvl="1"/>
            <a:r>
              <a:rPr lang="en-US" dirty="0" smtClean="0"/>
              <a:t>Anomalies</a:t>
            </a:r>
            <a:endParaRPr lang="en-US" dirty="0"/>
          </a:p>
          <a:p>
            <a:pPr lvl="1"/>
            <a:r>
              <a:rPr lang="en-US" smtClean="0"/>
              <a:t>Scientific </a:t>
            </a:r>
            <a:r>
              <a:rPr lang="en-US" dirty="0"/>
              <a:t>advance</a:t>
            </a:r>
          </a:p>
          <a:p>
            <a:r>
              <a:rPr lang="en-US" dirty="0" smtClean="0"/>
              <a:t>Cases:</a:t>
            </a:r>
          </a:p>
          <a:p>
            <a:pPr lvl="1"/>
            <a:r>
              <a:rPr lang="en-US" dirty="0" smtClean="0"/>
              <a:t>Ontology evolves while being used in a semantically-enabled application</a:t>
            </a:r>
          </a:p>
          <a:p>
            <a:pPr lvl="2"/>
            <a:r>
              <a:rPr lang="en-US" dirty="0" smtClean="0"/>
              <a:t>Data integration</a:t>
            </a:r>
          </a:p>
          <a:p>
            <a:pPr lvl="2"/>
            <a:r>
              <a:rPr lang="en-US" dirty="0" smtClean="0"/>
              <a:t>Querying</a:t>
            </a:r>
          </a:p>
          <a:p>
            <a:pPr lvl="1"/>
            <a:r>
              <a:rPr lang="en-US" dirty="0" smtClean="0"/>
              <a:t>Ontology evolution to obtain knowledge about an evolving ontology</a:t>
            </a:r>
          </a:p>
          <a:p>
            <a:pPr lvl="2"/>
            <a:r>
              <a:rPr lang="en-US" dirty="0" smtClean="0"/>
              <a:t>Quality assessment</a:t>
            </a:r>
          </a:p>
          <a:p>
            <a:pPr lvl="2"/>
            <a:r>
              <a:rPr lang="en-US" dirty="0" smtClean="0"/>
              <a:t>Trends</a:t>
            </a:r>
          </a:p>
          <a:p>
            <a:r>
              <a:rPr lang="en-US" dirty="0" smtClean="0"/>
              <a:t>Few tools exist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627" y="1027906"/>
            <a:ext cx="5072173" cy="203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8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for ontology evolution functionalities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695558"/>
              </p:ext>
            </p:extLst>
          </p:nvPr>
        </p:nvGraphicFramePr>
        <p:xfrm>
          <a:off x="838200" y="1825625"/>
          <a:ext cx="105156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0371"/>
                <a:gridCol w="645522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Ontology</a:t>
                      </a:r>
                      <a:r>
                        <a:rPr lang="en-US" sz="1200" baseline="0" dirty="0" smtClean="0"/>
                        <a:t> and ontology versions representation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Concepts, relations, instances, axioms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Ontology version statistics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Number of</a:t>
                      </a:r>
                      <a:r>
                        <a:rPr lang="en-US" sz="1200" baseline="0" dirty="0" smtClean="0"/>
                        <a:t> concepts/relations (structural)/instances</a:t>
                      </a:r>
                    </a:p>
                    <a:p>
                      <a:r>
                        <a:rPr lang="en-US" sz="1200" baseline="0" dirty="0" smtClean="0"/>
                        <a:t>Concept types (leaf/inner, obsolete/non-obsolete)</a:t>
                      </a:r>
                    </a:p>
                    <a:p>
                      <a:r>
                        <a:rPr lang="en-US" sz="1200" baseline="0" dirty="0" smtClean="0"/>
                        <a:t>Proportion of leaves</a:t>
                      </a:r>
                    </a:p>
                    <a:p>
                      <a:r>
                        <a:rPr lang="en-US" sz="1200" baseline="0" dirty="0" smtClean="0"/>
                        <a:t>Nodes’ average height and average depth</a:t>
                      </a:r>
                    </a:p>
                    <a:p>
                      <a:r>
                        <a:rPr lang="en-US" sz="1200" baseline="0" dirty="0" smtClean="0"/>
                        <a:t>In- and out-degrees of nodes</a:t>
                      </a:r>
                    </a:p>
                    <a:p>
                      <a:r>
                        <a:rPr lang="en-US" sz="1200" baseline="0" dirty="0" smtClean="0"/>
                        <a:t>Number of paths, path lengths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Change representation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Logs of elementary/complex changes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Change</a:t>
                      </a:r>
                      <a:r>
                        <a:rPr lang="en-US" sz="1200" baseline="0" dirty="0" smtClean="0"/>
                        <a:t> statistics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Number of concepts/relations added/deleted</a:t>
                      </a:r>
                    </a:p>
                    <a:p>
                      <a:r>
                        <a:rPr lang="en-US" sz="1200" dirty="0" smtClean="0"/>
                        <a:t>Number of axiomatic</a:t>
                      </a:r>
                      <a:r>
                        <a:rPr lang="en-US" sz="1200" baseline="0" dirty="0" smtClean="0"/>
                        <a:t> changes</a:t>
                      </a:r>
                    </a:p>
                    <a:p>
                      <a:r>
                        <a:rPr lang="en-US" sz="1200" baseline="0" dirty="0" smtClean="0"/>
                        <a:t>Changes w.r.t. time interval</a:t>
                      </a:r>
                    </a:p>
                    <a:p>
                      <a:r>
                        <a:rPr lang="en-US" sz="1200" baseline="0" dirty="0" smtClean="0"/>
                        <a:t>Add-delete ration, growth rates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Provenance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Change author</a:t>
                      </a:r>
                    </a:p>
                    <a:p>
                      <a:r>
                        <a:rPr lang="en-US" sz="1200" dirty="0" smtClean="0"/>
                        <a:t>Cost</a:t>
                      </a:r>
                      <a:r>
                        <a:rPr lang="en-US" sz="1200" baseline="0" dirty="0" smtClean="0"/>
                        <a:t> of change</a:t>
                      </a:r>
                    </a:p>
                    <a:p>
                      <a:r>
                        <a:rPr lang="en-US" sz="1200" baseline="0" dirty="0" smtClean="0"/>
                        <a:t>Change description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Connections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Ontology version level connections</a:t>
                      </a:r>
                    </a:p>
                    <a:p>
                      <a:r>
                        <a:rPr lang="en-US" sz="1200" dirty="0" smtClean="0"/>
                        <a:t>Conceptual</a:t>
                      </a:r>
                      <a:r>
                        <a:rPr lang="en-US" sz="1200" baseline="0" dirty="0" smtClean="0"/>
                        <a:t> relations between concepts/relations in different versions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34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Visualization can help understand how ontologies evolve</a:t>
            </a:r>
          </a:p>
          <a:p>
            <a:r>
              <a:rPr lang="en-US" dirty="0" smtClean="0"/>
              <a:t>Not much research </a:t>
            </a:r>
            <a:r>
              <a:rPr lang="en-US" dirty="0"/>
              <a:t>on ontology evolution visualization</a:t>
            </a:r>
          </a:p>
          <a:p>
            <a:r>
              <a:rPr lang="en-US" dirty="0" smtClean="0"/>
              <a:t>Functional requirements</a:t>
            </a:r>
          </a:p>
          <a:p>
            <a:r>
              <a:rPr lang="en-US" dirty="0" smtClean="0"/>
              <a:t>Existing tools</a:t>
            </a:r>
          </a:p>
          <a:p>
            <a:pPr lvl="1"/>
            <a:r>
              <a:rPr lang="en-US" dirty="0" smtClean="0"/>
              <a:t>Usually do not cover the whole ontology evolution process</a:t>
            </a:r>
          </a:p>
          <a:p>
            <a:pPr lvl="1"/>
            <a:r>
              <a:rPr lang="en-US" dirty="0" smtClean="0"/>
              <a:t>No support for </a:t>
            </a:r>
            <a:r>
              <a:rPr lang="en-US" i="1" dirty="0" smtClean="0"/>
              <a:t>Suggesting and validating changes </a:t>
            </a:r>
            <a:r>
              <a:rPr lang="en-US" dirty="0" smtClean="0"/>
              <a:t>and </a:t>
            </a:r>
            <a:r>
              <a:rPr lang="en-US" i="1" dirty="0" smtClean="0"/>
              <a:t>Assessing the impact of changes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476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Schema versioning and evolution</a:t>
            </a:r>
          </a:p>
          <a:p>
            <a:r>
              <a:rPr lang="en-US" dirty="0" smtClean="0"/>
              <a:t>Software evolution visualization</a:t>
            </a:r>
          </a:p>
          <a:p>
            <a:r>
              <a:rPr lang="en-US" dirty="0" smtClean="0"/>
              <a:t>User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8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work…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have:</a:t>
            </a:r>
          </a:p>
          <a:p>
            <a:pPr lvl="1"/>
            <a:r>
              <a:rPr lang="en-US" dirty="0" smtClean="0"/>
              <a:t>identified desired functionalities for an ontology </a:t>
            </a:r>
            <a:r>
              <a:rPr lang="en-US" smtClean="0"/>
              <a:t>evolution system</a:t>
            </a:r>
          </a:p>
          <a:p>
            <a:pPr lvl="1"/>
            <a:r>
              <a:rPr lang="en-US" smtClean="0"/>
              <a:t>conducted  a study </a:t>
            </a:r>
            <a:r>
              <a:rPr lang="en-US" dirty="0" smtClean="0"/>
              <a:t>to see how current systems implement the functionalities – focus on visualization</a:t>
            </a:r>
          </a:p>
        </p:txBody>
      </p:sp>
    </p:spTree>
    <p:extLst>
      <p:ext uri="{BB962C8B-B14F-4D97-AF65-F5344CB8AC3E}">
        <p14:creationId xmlns:p14="http://schemas.microsoft.com/office/powerpoint/2010/main" val="29231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Steps of ontology </a:t>
            </a:r>
            <a:r>
              <a:rPr lang="en-US" dirty="0" smtClean="0"/>
              <a:t>evolution*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Detecting the need for evolution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Suggesting changes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Validating  the changes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Assessing impact of the changes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Managing changes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3469" y="5942568"/>
            <a:ext cx="1095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Zablith</a:t>
            </a:r>
            <a:r>
              <a:rPr lang="en-US" dirty="0" smtClean="0"/>
              <a:t> et. </a:t>
            </a:r>
            <a:r>
              <a:rPr lang="en-US" dirty="0"/>
              <a:t>a</a:t>
            </a:r>
            <a:r>
              <a:rPr lang="en-US" dirty="0" smtClean="0"/>
              <a:t>l, Ontology </a:t>
            </a:r>
            <a:r>
              <a:rPr lang="en-US" dirty="0"/>
              <a:t>Evolution: A Process Centric </a:t>
            </a:r>
            <a:r>
              <a:rPr lang="en-US" dirty="0" smtClean="0"/>
              <a:t>Survey, Knowledge Engineering Review,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1253"/>
              </p:ext>
            </p:extLst>
          </p:nvPr>
        </p:nvGraphicFramePr>
        <p:xfrm>
          <a:off x="838200" y="1825625"/>
          <a:ext cx="10436676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1"/>
                <a:gridCol w="2988129"/>
                <a:gridCol w="794997"/>
                <a:gridCol w="794997"/>
                <a:gridCol w="794997"/>
                <a:gridCol w="794997"/>
                <a:gridCol w="794997"/>
                <a:gridCol w="794997"/>
                <a:gridCol w="794997"/>
                <a:gridCol w="7949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Step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Functionality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CODEX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OnEX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PromptDiff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OntoView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NeON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KAON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Ontology</a:t>
                      </a:r>
                    </a:p>
                    <a:p>
                      <a:pPr algn="ctr"/>
                      <a:r>
                        <a:rPr lang="en-US" sz="1000" dirty="0" smtClean="0"/>
                        <a:t>Lookup</a:t>
                      </a:r>
                      <a:endParaRPr lang="en-US" sz="1000" dirty="0"/>
                    </a:p>
                  </a:txBody>
                  <a:tcPr anchor="ctr"/>
                </a:tc>
              </a:tr>
              <a:tr h="0">
                <a:tc rowSpan="12">
                  <a:txBody>
                    <a:bodyPr/>
                    <a:lstStyle/>
                    <a:p>
                      <a:r>
                        <a:rPr lang="en-US" sz="1000" dirty="0" smtClean="0"/>
                        <a:t>Detecting the need for changes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an ontology 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different ontology versions in evolution graph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change/diff between ontology versions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summary of changes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specialized view of changes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change history of a concept/relations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provenance information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information about/context of concept/relation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Search and query ontology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Query old versions using terminology of new version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Discover trends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Discover volatile and stable regions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13860" y="2211572"/>
            <a:ext cx="9361016" cy="122274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4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change/diff between ontology versions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459" y="2060020"/>
            <a:ext cx="8045735" cy="3567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010" y="2336059"/>
            <a:ext cx="6038051" cy="4332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60464" y="2127920"/>
            <a:ext cx="156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OntoView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57092" y="1690688"/>
            <a:ext cx="156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OnEX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2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summary of changes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510" y="1589604"/>
            <a:ext cx="4571061" cy="69785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5455" y="134653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Codex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261" y="1404938"/>
            <a:ext cx="6528707" cy="5252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5639" y="1035606"/>
            <a:ext cx="156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OnEX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4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792945"/>
              </p:ext>
            </p:extLst>
          </p:nvPr>
        </p:nvGraphicFramePr>
        <p:xfrm>
          <a:off x="838200" y="1825625"/>
          <a:ext cx="10436676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1"/>
                <a:gridCol w="2988129"/>
                <a:gridCol w="794997"/>
                <a:gridCol w="794997"/>
                <a:gridCol w="794997"/>
                <a:gridCol w="794997"/>
                <a:gridCol w="794997"/>
                <a:gridCol w="794997"/>
                <a:gridCol w="794997"/>
                <a:gridCol w="7949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Step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Functionality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CODEX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OnEX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PromptDiff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OntoView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NeON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KAON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Ontology</a:t>
                      </a:r>
                    </a:p>
                    <a:p>
                      <a:pPr algn="ctr"/>
                      <a:r>
                        <a:rPr lang="en-US" sz="1000" dirty="0" smtClean="0"/>
                        <a:t>Lookup</a:t>
                      </a:r>
                      <a:endParaRPr lang="en-US" sz="1000" dirty="0"/>
                    </a:p>
                  </a:txBody>
                  <a:tcPr anchor="ctr"/>
                </a:tc>
              </a:tr>
              <a:tr h="0">
                <a:tc rowSpan="12">
                  <a:txBody>
                    <a:bodyPr/>
                    <a:lstStyle/>
                    <a:p>
                      <a:r>
                        <a:rPr lang="en-US" sz="1000" dirty="0" smtClean="0"/>
                        <a:t>Detecting the need for changes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an ontology 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different ontology versions in evolution graph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change/diff between ontology versions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summary of changes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specialized view of changes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change history of a concept/relations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provenance information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Show information about/context of concept/relation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Search and query ontology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Query old versions using terminology of new version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Discover trends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Discover volatile and stable regions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13860" y="3450634"/>
            <a:ext cx="9361016" cy="71238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1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change history of a concept/relation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11" y="1755322"/>
            <a:ext cx="8313967" cy="6147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1800" y="1421142"/>
            <a:ext cx="156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OnEX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3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6819</TotalTime>
  <Words>1125</Words>
  <Application>Microsoft Office PowerPoint</Application>
  <PresentationFormat>Widescreen</PresentationFormat>
  <Paragraphs>434</Paragraphs>
  <Slides>22</Slides>
  <Notes>8</Notes>
  <HiddenSlides>6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Visualization  for  Ontology Evolution</vt:lpstr>
      <vt:lpstr>Motivation</vt:lpstr>
      <vt:lpstr>This work…</vt:lpstr>
      <vt:lpstr>Ontology evolution</vt:lpstr>
      <vt:lpstr>Functionalities</vt:lpstr>
      <vt:lpstr>Show change/diff between ontology versions </vt:lpstr>
      <vt:lpstr>Show summary of changes</vt:lpstr>
      <vt:lpstr>Functionalities</vt:lpstr>
      <vt:lpstr>Show change history of a concept/relation</vt:lpstr>
      <vt:lpstr>Functionalities</vt:lpstr>
      <vt:lpstr>Functionalities</vt:lpstr>
      <vt:lpstr>Discover trends Discover volatile/stable regions </vt:lpstr>
      <vt:lpstr>Functionalities</vt:lpstr>
      <vt:lpstr>Functionalities</vt:lpstr>
      <vt:lpstr>Identify and show implications of change</vt:lpstr>
      <vt:lpstr>PowerPoint Presentation</vt:lpstr>
      <vt:lpstr>PowerPoint Presentation</vt:lpstr>
      <vt:lpstr>PowerPoint Presentation</vt:lpstr>
      <vt:lpstr>PowerPoint Presentation</vt:lpstr>
      <vt:lpstr>Information for ontology evolution functionalities</vt:lpstr>
      <vt:lpstr>Conclusions</vt:lpstr>
      <vt:lpstr>Future work</vt:lpstr>
    </vt:vector>
  </TitlesOfParts>
  <Company>Linköpings universitet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Zlatan Dragisic</dc:creator>
  <cp:lastModifiedBy>Zlatan Dragisic</cp:lastModifiedBy>
  <cp:revision>54</cp:revision>
  <dcterms:created xsi:type="dcterms:W3CDTF">2016-10-10T12:05:58Z</dcterms:created>
  <dcterms:modified xsi:type="dcterms:W3CDTF">2016-10-17T02:58:18Z</dcterms:modified>
</cp:coreProperties>
</file>