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9"/>
  </p:notesMasterIdLst>
  <p:handoutMasterIdLst>
    <p:handoutMasterId r:id="rId40"/>
  </p:handoutMasterIdLst>
  <p:sldIdLst>
    <p:sldId id="256" r:id="rId2"/>
    <p:sldId id="272" r:id="rId3"/>
    <p:sldId id="271" r:id="rId4"/>
    <p:sldId id="270" r:id="rId5"/>
    <p:sldId id="273" r:id="rId6"/>
    <p:sldId id="269" r:id="rId7"/>
    <p:sldId id="274" r:id="rId8"/>
    <p:sldId id="275" r:id="rId9"/>
    <p:sldId id="278" r:id="rId10"/>
    <p:sldId id="277" r:id="rId11"/>
    <p:sldId id="279" r:id="rId12"/>
    <p:sldId id="293" r:id="rId13"/>
    <p:sldId id="276" r:id="rId14"/>
    <p:sldId id="296" r:id="rId15"/>
    <p:sldId id="268" r:id="rId16"/>
    <p:sldId id="260" r:id="rId17"/>
    <p:sldId id="263" r:id="rId18"/>
    <p:sldId id="264" r:id="rId19"/>
    <p:sldId id="261" r:id="rId20"/>
    <p:sldId id="262" r:id="rId21"/>
    <p:sldId id="266" r:id="rId22"/>
    <p:sldId id="267" r:id="rId23"/>
    <p:sldId id="294" r:id="rId24"/>
    <p:sldId id="290" r:id="rId25"/>
    <p:sldId id="280" r:id="rId26"/>
    <p:sldId id="281" r:id="rId27"/>
    <p:sldId id="282" r:id="rId28"/>
    <p:sldId id="292" r:id="rId29"/>
    <p:sldId id="283" r:id="rId30"/>
    <p:sldId id="285" r:id="rId31"/>
    <p:sldId id="284" r:id="rId32"/>
    <p:sldId id="288" r:id="rId33"/>
    <p:sldId id="289" r:id="rId34"/>
    <p:sldId id="295" r:id="rId35"/>
    <p:sldId id="286" r:id="rId36"/>
    <p:sldId id="287" r:id="rId37"/>
    <p:sldId id="258" r:id="rId38"/>
  </p:sldIdLst>
  <p:sldSz cx="9144000" cy="6858000" type="screen4x3"/>
  <p:notesSz cx="6794500" cy="99314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A890"/>
    <a:srgbClr val="009CA6"/>
    <a:srgbClr val="0099C6"/>
    <a:srgbClr val="2D89B1"/>
    <a:srgbClr val="009BA8"/>
    <a:srgbClr val="17C7D2"/>
    <a:srgbClr val="0CC7D3"/>
    <a:srgbClr val="08CFB5"/>
    <a:srgbClr val="16C7D2"/>
    <a:srgbClr val="FDEF5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just forma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49" autoAdjust="0"/>
    <p:restoredTop sz="77176" autoAdjust="0"/>
  </p:normalViewPr>
  <p:slideViewPr>
    <p:cSldViewPr snapToGrid="0" snapToObjects="1">
      <p:cViewPr varScale="1">
        <p:scale>
          <a:sx n="68" d="100"/>
          <a:sy n="68" d="100"/>
        </p:scale>
        <p:origin x="2117"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F6490402-8E07-BB4F-A189-6AD7200B2129}" type="datetime1">
              <a:rPr lang="en-US" smtClean="0"/>
              <a:pPr/>
              <a:t>4/3/2017</a:t>
            </a:fld>
            <a:endParaRPr lang="sv-SE"/>
          </a:p>
        </p:txBody>
      </p:sp>
      <p:sp>
        <p:nvSpPr>
          <p:cNvPr id="4" name="Platshållare för sidfot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55891D49-AD30-AD49-8FCC-B045B8D02F0F}" type="slidenum">
              <a:rPr lang="sv-SE" smtClean="0"/>
              <a:pPr/>
              <a:t>‹#›</a:t>
            </a:fld>
            <a:endParaRPr lang="sv-SE"/>
          </a:p>
        </p:txBody>
      </p:sp>
    </p:spTree>
    <p:extLst>
      <p:ext uri="{BB962C8B-B14F-4D97-AF65-F5344CB8AC3E}">
        <p14:creationId xmlns:p14="http://schemas.microsoft.com/office/powerpoint/2010/main" val="15529339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69A8E3D5-343E-3741-80FE-788E6CEB802F}" type="datetime1">
              <a:rPr lang="en-US" smtClean="0"/>
              <a:pPr/>
              <a:t>4/3/2017</a:t>
            </a:fld>
            <a:endParaRPr lang="sv-SE"/>
          </a:p>
        </p:txBody>
      </p:sp>
      <p:sp>
        <p:nvSpPr>
          <p:cNvPr id="4" name="Platshållare för bildobjekt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A1FC25B8-6A37-0E42-AD12-4E95E5CB5205}" type="slidenum">
              <a:rPr lang="sv-SE" smtClean="0"/>
              <a:pPr/>
              <a:t>‹#›</a:t>
            </a:fld>
            <a:endParaRPr lang="sv-SE"/>
          </a:p>
        </p:txBody>
      </p:sp>
    </p:spTree>
    <p:extLst>
      <p:ext uri="{BB962C8B-B14F-4D97-AF65-F5344CB8AC3E}">
        <p14:creationId xmlns:p14="http://schemas.microsoft.com/office/powerpoint/2010/main" val="272415193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1FC25B8-6A37-0E42-AD12-4E95E5CB5205}" type="slidenum">
              <a:rPr lang="sv-SE" smtClean="0"/>
              <a:pPr/>
              <a:t>1</a:t>
            </a:fld>
            <a:endParaRPr lang="sv-SE" dirty="0"/>
          </a:p>
        </p:txBody>
      </p:sp>
    </p:spTree>
    <p:extLst>
      <p:ext uri="{BB962C8B-B14F-4D97-AF65-F5344CB8AC3E}">
        <p14:creationId xmlns:p14="http://schemas.microsoft.com/office/powerpoint/2010/main" val="1736482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noProof="0" dirty="0" smtClean="0"/>
              <a:t>So after we use combination technology to get the result based</a:t>
            </a:r>
            <a:r>
              <a:rPr lang="en-US" baseline="0" noProof="0" dirty="0" smtClean="0"/>
              <a:t> on different technologies, we need to define in what extent the result is meaningful for ontology alignment. Either too high or too low value result restrict the </a:t>
            </a:r>
          </a:p>
          <a:p>
            <a:endParaRPr lang="en-US" baseline="0" noProof="0" dirty="0" smtClean="0"/>
          </a:p>
          <a:p>
            <a:r>
              <a:rPr lang="en-US" baseline="0" noProof="0" dirty="0" smtClean="0"/>
              <a:t>Generally, we have two ways to filter data, they are single threshold and double threshold.</a:t>
            </a:r>
          </a:p>
          <a:p>
            <a:endParaRPr lang="en-US" baseline="0" noProof="0" dirty="0" smtClean="0"/>
          </a:p>
          <a:p>
            <a:r>
              <a:rPr lang="en-US" baseline="0" noProof="0" dirty="0" smtClean="0"/>
              <a:t>We define only one boundary in single threshold method as the lowest boundary. That means we only care those results which are bigger than the boundary.</a:t>
            </a:r>
          </a:p>
          <a:p>
            <a:endParaRPr lang="en-US" baseline="0" noProof="0" dirty="0" smtClean="0"/>
          </a:p>
          <a:p>
            <a:r>
              <a:rPr lang="en-US" baseline="0" noProof="0" dirty="0" smtClean="0"/>
              <a:t>For double threshold, we not only care about lower boundary but also upper boundary, that means some results with too high matching result we don’t take into account.</a:t>
            </a:r>
          </a:p>
          <a:p>
            <a:endParaRPr lang="en-US" baseline="0" noProof="0" dirty="0" smtClean="0"/>
          </a:p>
          <a:p>
            <a:r>
              <a:rPr lang="en-US" baseline="0" noProof="0" dirty="0" smtClean="0"/>
              <a:t>Some advanced approaches also appears in recent years.</a:t>
            </a:r>
            <a:endParaRPr lang="en-US" noProof="0" dirty="0"/>
          </a:p>
        </p:txBody>
      </p:sp>
      <p:sp>
        <p:nvSpPr>
          <p:cNvPr id="4" name="Platshållare för bildnummer 3"/>
          <p:cNvSpPr>
            <a:spLocks noGrp="1"/>
          </p:cNvSpPr>
          <p:nvPr>
            <p:ph type="sldNum" sz="quarter" idx="10"/>
          </p:nvPr>
        </p:nvSpPr>
        <p:spPr/>
        <p:txBody>
          <a:bodyPr/>
          <a:lstStyle/>
          <a:p>
            <a:fld id="{A1FC25B8-6A37-0E42-AD12-4E95E5CB5205}" type="slidenum">
              <a:rPr lang="sv-SE" smtClean="0"/>
              <a:pPr/>
              <a:t>18</a:t>
            </a:fld>
            <a:endParaRPr lang="sv-SE"/>
          </a:p>
        </p:txBody>
      </p:sp>
    </p:spTree>
    <p:extLst>
      <p:ext uri="{BB962C8B-B14F-4D97-AF65-F5344CB8AC3E}">
        <p14:creationId xmlns:p14="http://schemas.microsoft.com/office/powerpoint/2010/main" val="1979321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UMLS: is a </a:t>
            </a:r>
            <a:r>
              <a:rPr lang="sv-SE" dirty="0" err="1" smtClean="0"/>
              <a:t>famous</a:t>
            </a:r>
            <a:r>
              <a:rPr lang="sv-SE" dirty="0" smtClean="0"/>
              <a:t> and </a:t>
            </a:r>
            <a:r>
              <a:rPr lang="sv-SE" dirty="0" err="1" smtClean="0"/>
              <a:t>widely</a:t>
            </a:r>
            <a:r>
              <a:rPr lang="sv-SE" dirty="0" smtClean="0"/>
              <a:t> </a:t>
            </a:r>
            <a:r>
              <a:rPr lang="sv-SE" dirty="0" err="1" smtClean="0"/>
              <a:t>used</a:t>
            </a:r>
            <a:r>
              <a:rPr lang="sv-SE" dirty="0" smtClean="0"/>
              <a:t> </a:t>
            </a:r>
            <a:r>
              <a:rPr lang="sv-SE" dirty="0" err="1" smtClean="0"/>
              <a:t>database</a:t>
            </a:r>
            <a:r>
              <a:rPr lang="sv-SE" dirty="0" smtClean="0"/>
              <a:t> for </a:t>
            </a:r>
            <a:r>
              <a:rPr lang="sv-SE" dirty="0" err="1" smtClean="0"/>
              <a:t>biomedical</a:t>
            </a:r>
            <a:r>
              <a:rPr lang="sv-SE" dirty="0" smtClean="0"/>
              <a:t> information systems</a:t>
            </a:r>
          </a:p>
          <a:p>
            <a:r>
              <a:rPr lang="sv-SE" dirty="0" err="1" smtClean="0"/>
              <a:t>Uberon</a:t>
            </a:r>
            <a:r>
              <a:rPr lang="sv-SE" dirty="0" smtClean="0"/>
              <a:t>:</a:t>
            </a:r>
            <a:r>
              <a:rPr lang="en-US" sz="1200" kern="1200" dirty="0" err="1" smtClean="0">
                <a:solidFill>
                  <a:schemeClr val="tx1"/>
                </a:solidFill>
                <a:latin typeface="+mn-lt"/>
                <a:ea typeface="+mn-ea"/>
                <a:cs typeface="+mn-cs"/>
              </a:rPr>
              <a:t>Uberon</a:t>
            </a:r>
            <a:r>
              <a:rPr lang="en-US" sz="1200" kern="1200" dirty="0" smtClean="0">
                <a:solidFill>
                  <a:schemeClr val="tx1"/>
                </a:solidFill>
                <a:latin typeface="+mn-lt"/>
                <a:ea typeface="+mn-ea"/>
                <a:cs typeface="+mn-cs"/>
              </a:rPr>
              <a:t> is an integrated cross-species ontology covering anatomical structures in animals</a:t>
            </a:r>
          </a:p>
          <a:p>
            <a:r>
              <a:rPr lang="en-US" sz="1200" kern="1200" dirty="0" err="1" smtClean="0">
                <a:solidFill>
                  <a:schemeClr val="tx1"/>
                </a:solidFill>
                <a:latin typeface="+mn-lt"/>
                <a:ea typeface="+mn-ea"/>
                <a:cs typeface="+mn-cs"/>
              </a:rPr>
              <a:t>Bioportal</a:t>
            </a:r>
            <a:r>
              <a:rPr lang="en-US" sz="1200" kern="1200" dirty="0" smtClean="0">
                <a:solidFill>
                  <a:schemeClr val="tx1"/>
                </a:solidFill>
                <a:latin typeface="+mn-lt"/>
                <a:ea typeface="+mn-ea"/>
                <a:cs typeface="+mn-cs"/>
              </a:rPr>
              <a:t>: the world’s most comprehensive repository of biomedical ontologies</a:t>
            </a:r>
          </a:p>
          <a:p>
            <a:r>
              <a:rPr lang="en-US" sz="1200" b="1" kern="1200" dirty="0" smtClean="0">
                <a:solidFill>
                  <a:schemeClr val="tx1"/>
                </a:solidFill>
                <a:latin typeface="+mn-lt"/>
                <a:ea typeface="+mn-ea"/>
                <a:cs typeface="+mn-cs"/>
              </a:rPr>
              <a:t>Medical Subject Headings!</a:t>
            </a:r>
          </a:p>
          <a:p>
            <a:r>
              <a:rPr lang="en-US" sz="1200" kern="1200" dirty="0" smtClean="0">
                <a:solidFill>
                  <a:schemeClr val="tx1"/>
                </a:solidFill>
                <a:latin typeface="+mn-lt"/>
                <a:ea typeface="+mn-ea"/>
                <a:cs typeface="+mn-cs"/>
              </a:rPr>
              <a:t>The Foundational Model of Anatomy ontology is one of the information resources integrated in the distributed framework of the Anatomy Information System</a:t>
            </a:r>
          </a:p>
          <a:p>
            <a:r>
              <a:rPr lang="en-US" sz="1200" kern="1200" dirty="0" err="1" smtClean="0">
                <a:solidFill>
                  <a:schemeClr val="tx1"/>
                </a:solidFill>
                <a:latin typeface="+mn-lt"/>
                <a:ea typeface="+mn-ea"/>
                <a:cs typeface="+mn-cs"/>
              </a:rPr>
              <a:t>WordNet</a:t>
            </a:r>
            <a:r>
              <a:rPr lang="en-US" sz="1200" kern="1200" dirty="0" smtClean="0">
                <a:solidFill>
                  <a:schemeClr val="tx1"/>
                </a:solidFill>
                <a:latin typeface="+mn-lt"/>
                <a:ea typeface="+mn-ea"/>
                <a:cs typeface="+mn-cs"/>
              </a:rPr>
              <a:t>® is a large lexical database of English. Nouns, verbs, adjectives and adverbs are grouped into sets of cognitive synonyms (</a:t>
            </a:r>
            <a:r>
              <a:rPr lang="en-US" sz="1200" kern="1200" dirty="0" err="1" smtClean="0">
                <a:solidFill>
                  <a:schemeClr val="tx1"/>
                </a:solidFill>
                <a:latin typeface="+mn-lt"/>
                <a:ea typeface="+mn-ea"/>
                <a:cs typeface="+mn-cs"/>
              </a:rPr>
              <a:t>synsets</a:t>
            </a:r>
            <a:r>
              <a:rPr lang="en-US" sz="1200" kern="1200" dirty="0" smtClean="0">
                <a:solidFill>
                  <a:schemeClr val="tx1"/>
                </a:solidFill>
                <a:latin typeface="+mn-lt"/>
                <a:ea typeface="+mn-ea"/>
                <a:cs typeface="+mn-cs"/>
              </a:rPr>
              <a:t>), each expressing a distinct concept.</a:t>
            </a:r>
          </a:p>
          <a:p>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A1FC25B8-6A37-0E42-AD12-4E95E5CB5205}" type="slidenum">
              <a:rPr lang="sv-SE" smtClean="0"/>
              <a:pPr/>
              <a:t>19</a:t>
            </a:fld>
            <a:endParaRPr lang="sv-SE"/>
          </a:p>
        </p:txBody>
      </p:sp>
    </p:spTree>
    <p:extLst>
      <p:ext uri="{BB962C8B-B14F-4D97-AF65-F5344CB8AC3E}">
        <p14:creationId xmlns:p14="http://schemas.microsoft.com/office/powerpoint/2010/main" val="991965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1FC25B8-6A37-0E42-AD12-4E95E5CB5205}" type="slidenum">
              <a:rPr lang="sv-SE" smtClean="0"/>
              <a:pPr/>
              <a:t>20</a:t>
            </a:fld>
            <a:endParaRPr lang="sv-SE"/>
          </a:p>
        </p:txBody>
      </p:sp>
    </p:spTree>
    <p:extLst>
      <p:ext uri="{BB962C8B-B14F-4D97-AF65-F5344CB8AC3E}">
        <p14:creationId xmlns:p14="http://schemas.microsoft.com/office/powerpoint/2010/main" val="2041779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1FC25B8-6A37-0E42-AD12-4E95E5CB5205}" type="slidenum">
              <a:rPr lang="sv-SE" smtClean="0"/>
              <a:pPr/>
              <a:t>21</a:t>
            </a:fld>
            <a:endParaRPr lang="sv-SE"/>
          </a:p>
        </p:txBody>
      </p:sp>
    </p:spTree>
    <p:extLst>
      <p:ext uri="{BB962C8B-B14F-4D97-AF65-F5344CB8AC3E}">
        <p14:creationId xmlns:p14="http://schemas.microsoft.com/office/powerpoint/2010/main" val="1624540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1FC25B8-6A37-0E42-AD12-4E95E5CB5205}" type="slidenum">
              <a:rPr lang="sv-SE" smtClean="0"/>
              <a:pPr/>
              <a:t>22</a:t>
            </a:fld>
            <a:endParaRPr lang="sv-SE"/>
          </a:p>
        </p:txBody>
      </p:sp>
    </p:spTree>
    <p:extLst>
      <p:ext uri="{BB962C8B-B14F-4D97-AF65-F5344CB8AC3E}">
        <p14:creationId xmlns:p14="http://schemas.microsoft.com/office/powerpoint/2010/main" val="4143039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1FC25B8-6A37-0E42-AD12-4E95E5CB5205}" type="slidenum">
              <a:rPr lang="sv-SE" smtClean="0"/>
              <a:pPr/>
              <a:t>23</a:t>
            </a:fld>
            <a:endParaRPr lang="sv-SE"/>
          </a:p>
        </p:txBody>
      </p:sp>
    </p:spTree>
    <p:extLst>
      <p:ext uri="{BB962C8B-B14F-4D97-AF65-F5344CB8AC3E}">
        <p14:creationId xmlns:p14="http://schemas.microsoft.com/office/powerpoint/2010/main" val="4172105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1FC25B8-6A37-0E42-AD12-4E95E5CB5205}" type="slidenum">
              <a:rPr lang="sv-SE" smtClean="0"/>
              <a:pPr/>
              <a:t>25</a:t>
            </a:fld>
            <a:endParaRPr lang="sv-SE"/>
          </a:p>
        </p:txBody>
      </p:sp>
    </p:spTree>
    <p:extLst>
      <p:ext uri="{BB962C8B-B14F-4D97-AF65-F5344CB8AC3E}">
        <p14:creationId xmlns:p14="http://schemas.microsoft.com/office/powerpoint/2010/main" val="3618934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Needs</a:t>
            </a:r>
            <a:r>
              <a:rPr lang="en-US" baseline="0" dirty="0" smtClean="0"/>
              <a:t> to be finished</a:t>
            </a:r>
            <a:endParaRPr lang="en-US" dirty="0"/>
          </a:p>
        </p:txBody>
      </p:sp>
      <p:sp>
        <p:nvSpPr>
          <p:cNvPr id="4" name="Slide Number Placeholder 3"/>
          <p:cNvSpPr>
            <a:spLocks noGrp="1"/>
          </p:cNvSpPr>
          <p:nvPr>
            <p:ph type="sldNum" sz="quarter" idx="10"/>
          </p:nvPr>
        </p:nvSpPr>
        <p:spPr/>
        <p:txBody>
          <a:bodyPr/>
          <a:lstStyle/>
          <a:p>
            <a:fld id="{A1FC25B8-6A37-0E42-AD12-4E95E5CB5205}" type="slidenum">
              <a:rPr lang="sv-SE" smtClean="0"/>
              <a:pPr/>
              <a:t>33</a:t>
            </a:fld>
            <a:endParaRPr lang="sv-SE"/>
          </a:p>
        </p:txBody>
      </p:sp>
    </p:spTree>
    <p:extLst>
      <p:ext uri="{BB962C8B-B14F-4D97-AF65-F5344CB8AC3E}">
        <p14:creationId xmlns:p14="http://schemas.microsoft.com/office/powerpoint/2010/main" val="3808537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1FC25B8-6A37-0E42-AD12-4E95E5CB5205}" type="slidenum">
              <a:rPr lang="sv-SE" smtClean="0"/>
              <a:pPr/>
              <a:t>34</a:t>
            </a:fld>
            <a:endParaRPr lang="sv-SE"/>
          </a:p>
        </p:txBody>
      </p:sp>
    </p:spTree>
    <p:extLst>
      <p:ext uri="{BB962C8B-B14F-4D97-AF65-F5344CB8AC3E}">
        <p14:creationId xmlns:p14="http://schemas.microsoft.com/office/powerpoint/2010/main" val="3044534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Needs to be finished</a:t>
            </a:r>
            <a:endParaRPr lang="en-US" dirty="0"/>
          </a:p>
        </p:txBody>
      </p:sp>
      <p:sp>
        <p:nvSpPr>
          <p:cNvPr id="4" name="Slide Number Placeholder 3"/>
          <p:cNvSpPr>
            <a:spLocks noGrp="1"/>
          </p:cNvSpPr>
          <p:nvPr>
            <p:ph type="sldNum" sz="quarter" idx="10"/>
          </p:nvPr>
        </p:nvSpPr>
        <p:spPr/>
        <p:txBody>
          <a:bodyPr/>
          <a:lstStyle/>
          <a:p>
            <a:fld id="{A1FC25B8-6A37-0E42-AD12-4E95E5CB5205}" type="slidenum">
              <a:rPr lang="sv-SE" smtClean="0"/>
              <a:pPr/>
              <a:t>35</a:t>
            </a:fld>
            <a:endParaRPr lang="sv-SE"/>
          </a:p>
        </p:txBody>
      </p:sp>
    </p:spTree>
    <p:extLst>
      <p:ext uri="{BB962C8B-B14F-4D97-AF65-F5344CB8AC3E}">
        <p14:creationId xmlns:p14="http://schemas.microsoft.com/office/powerpoint/2010/main" val="3499206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sv-SE" sz="1000" dirty="0" smtClean="0">
                <a:latin typeface="Arial" pitchFamily="34" charset="0"/>
                <a:cs typeface="Arial" pitchFamily="34" charset="0"/>
              </a:rPr>
              <a:t>Currently there are many ontologies in one domain and often we want to use more than one of them.</a:t>
            </a:r>
          </a:p>
          <a:p>
            <a:r>
              <a:rPr lang="en-US" altLang="sv-SE" sz="1000" dirty="0" smtClean="0">
                <a:latin typeface="Arial" pitchFamily="34" charset="0"/>
                <a:cs typeface="Arial" pitchFamily="34" charset="0"/>
              </a:rPr>
              <a:t>Bottom-up creation of ontologies – combining existing ontologies</a:t>
            </a:r>
          </a:p>
          <a:p>
            <a:r>
              <a:rPr lang="en-US" altLang="sv-SE" sz="1000" dirty="0" smtClean="0">
                <a:latin typeface="Arial" pitchFamily="34" charset="0"/>
                <a:cs typeface="Arial" pitchFamily="34" charset="0"/>
              </a:rPr>
              <a:t>That’s why we need to know the relations between the concepts in the different ontologies.</a:t>
            </a:r>
          </a:p>
          <a:p>
            <a:r>
              <a:rPr lang="en-US" altLang="sv-SE" sz="1000" dirty="0" smtClean="0">
                <a:latin typeface="Arial" pitchFamily="34" charset="0"/>
                <a:cs typeface="Arial" pitchFamily="34" charset="0"/>
              </a:rPr>
              <a:t>Mappings are used to define the relations between the concepts in the ontologies.</a:t>
            </a:r>
          </a:p>
          <a:p>
            <a:pPr marL="0" lvl="1"/>
            <a:endParaRPr lang="en-US" altLang="zh-CN" sz="1000" dirty="0" smtClean="0">
              <a:latin typeface="Arial" pitchFamily="34" charset="0"/>
              <a:cs typeface="Arial" pitchFamily="34" charset="0"/>
            </a:endParaRPr>
          </a:p>
          <a:p>
            <a:pPr marL="0" lvl="1"/>
            <a:r>
              <a:rPr lang="en-US" altLang="zh-CN" sz="1000" dirty="0" smtClean="0">
                <a:latin typeface="Arial" pitchFamily="34" charset="0"/>
                <a:cs typeface="Arial" pitchFamily="34" charset="0"/>
              </a:rPr>
              <a:t>The set of mappings between the ontologies is called an alignment.</a:t>
            </a:r>
          </a:p>
          <a:p>
            <a:endParaRPr lang="en-US" altLang="sv-SE" sz="1000" dirty="0" smtClean="0">
              <a:latin typeface="Arial" pitchFamily="34" charset="0"/>
              <a:cs typeface="Arial" pitchFamily="34" charset="0"/>
            </a:endParaRPr>
          </a:p>
          <a:p>
            <a:endParaRPr lang="en-US" altLang="sv-SE" sz="1000" dirty="0" smtClean="0">
              <a:latin typeface="Arial" pitchFamily="34" charset="0"/>
              <a:cs typeface="Arial" pitchFamily="34" charset="0"/>
            </a:endParaRPr>
          </a:p>
          <a:p>
            <a:r>
              <a:rPr lang="en-US" altLang="sv-SE" sz="1000" dirty="0" smtClean="0">
                <a:latin typeface="Arial" pitchFamily="34" charset="0"/>
                <a:cs typeface="Arial" pitchFamily="34" charset="0"/>
              </a:rPr>
              <a:t>The mappings connect the concepts in the different ontologies.  Equivalence, </a:t>
            </a:r>
            <a:r>
              <a:rPr lang="en-US" altLang="sv-SE" sz="1000" dirty="0" err="1" smtClean="0">
                <a:latin typeface="Arial" pitchFamily="34" charset="0"/>
                <a:cs typeface="Arial" pitchFamily="34" charset="0"/>
              </a:rPr>
              <a:t>Subsumption</a:t>
            </a:r>
            <a:r>
              <a:rPr lang="en-US" altLang="sv-SE" sz="1000" dirty="0" smtClean="0">
                <a:latin typeface="Arial" pitchFamily="34" charset="0"/>
                <a:cs typeface="Arial" pitchFamily="34" charset="0"/>
              </a:rPr>
              <a:t>. </a:t>
            </a:r>
          </a:p>
          <a:p>
            <a:endParaRPr lang="en-US" altLang="sv-SE" sz="1000" dirty="0" smtClean="0">
              <a:latin typeface="Arial" pitchFamily="34" charset="0"/>
              <a:cs typeface="Arial" pitchFamily="34" charset="0"/>
            </a:endParaRPr>
          </a:p>
          <a:p>
            <a:r>
              <a:rPr lang="en-US" altLang="sv-SE" sz="1000" dirty="0" smtClean="0">
                <a:latin typeface="Arial" pitchFamily="34" charset="0"/>
                <a:cs typeface="Arial" pitchFamily="34" charset="0"/>
              </a:rPr>
              <a:t>Problems with mappings </a:t>
            </a:r>
          </a:p>
          <a:p>
            <a:r>
              <a:rPr lang="en-US" altLang="sv-SE" sz="1000" dirty="0" smtClean="0">
                <a:latin typeface="Arial" pitchFamily="34" charset="0"/>
                <a:cs typeface="Arial" pitchFamily="34" charset="0"/>
              </a:rPr>
              <a:t>Different context (databases, ontologies) and different logics </a:t>
            </a:r>
          </a:p>
          <a:p>
            <a:r>
              <a:rPr lang="en-US" altLang="sv-SE" sz="1000" dirty="0" smtClean="0">
                <a:latin typeface="Arial" pitchFamily="34" charset="0"/>
                <a:cs typeface="Arial" pitchFamily="34" charset="0"/>
              </a:rPr>
              <a:t>Same concept, different names </a:t>
            </a:r>
          </a:p>
          <a:p>
            <a:r>
              <a:rPr lang="en-US" altLang="sv-SE" sz="1000" dirty="0" smtClean="0">
                <a:latin typeface="Arial" pitchFamily="34" charset="0"/>
                <a:cs typeface="Arial" pitchFamily="34" charset="0"/>
              </a:rPr>
              <a:t>Same name, different concepts </a:t>
            </a:r>
          </a:p>
          <a:p>
            <a:r>
              <a:rPr lang="en-US" altLang="sv-SE" sz="1000" dirty="0" smtClean="0">
                <a:latin typeface="Arial" pitchFamily="34" charset="0"/>
                <a:cs typeface="Arial" pitchFamily="34" charset="0"/>
              </a:rPr>
              <a:t>Different approaches to conceptualization (e.g., subclasses versus property values)</a:t>
            </a:r>
            <a:r>
              <a:rPr lang="ar-SA" altLang="sv-SE" sz="1000" dirty="0" smtClean="0">
                <a:latin typeface="Arial" pitchFamily="34" charset="0"/>
              </a:rPr>
              <a:t>‏</a:t>
            </a:r>
            <a:endParaRPr lang="en-US" altLang="sv-SE" sz="1000" dirty="0" smtClean="0">
              <a:latin typeface="Arial" pitchFamily="34" charset="0"/>
              <a:cs typeface="Arial" pitchFamily="34" charset="0"/>
            </a:endParaRPr>
          </a:p>
          <a:p>
            <a:r>
              <a:rPr lang="en-US" altLang="sv-SE" sz="1000" dirty="0" smtClean="0">
                <a:latin typeface="Arial" pitchFamily="34" charset="0"/>
                <a:cs typeface="Arial" pitchFamily="34" charset="0"/>
              </a:rPr>
              <a:t>Different levels of granularity </a:t>
            </a:r>
          </a:p>
          <a:p>
            <a:r>
              <a:rPr lang="en-US" altLang="sv-SE" sz="1000" dirty="0" smtClean="0">
                <a:latin typeface="Arial" pitchFamily="34" charset="0"/>
                <a:cs typeface="Arial" pitchFamily="34" charset="0"/>
              </a:rPr>
              <a:t>Different, but overlapping, areas </a:t>
            </a:r>
          </a:p>
          <a:p>
            <a:endParaRPr lang="en-US" altLang="sv-SE" sz="1000" dirty="0" smtClean="0">
              <a:latin typeface="Arial" pitchFamily="34" charset="0"/>
              <a:cs typeface="Arial" pitchFamily="34" charset="0"/>
            </a:endParaRPr>
          </a:p>
          <a:p>
            <a:pPr>
              <a:buFont typeface="Wingdings" pitchFamily="2" charset="2"/>
              <a:buNone/>
              <a:defRPr/>
            </a:pPr>
            <a:r>
              <a:rPr lang="en-US" dirty="0" smtClean="0"/>
              <a:t>SAMBO</a:t>
            </a:r>
            <a:r>
              <a:rPr lang="en-US" baseline="0" dirty="0" smtClean="0"/>
              <a:t> - </a:t>
            </a:r>
            <a:r>
              <a:rPr lang="en-US" dirty="0" smtClean="0"/>
              <a:t>P </a:t>
            </a:r>
            <a:r>
              <a:rPr lang="en-US" dirty="0" err="1" smtClean="0"/>
              <a:t>Lambrix</a:t>
            </a:r>
            <a:r>
              <a:rPr lang="en-US" dirty="0" smtClean="0"/>
              <a:t> and H Tan. SAMBO - a system for aligning and merging biomedical ontologies. Journal of Web Semantics, 4(3):196–206, 2006.</a:t>
            </a:r>
          </a:p>
          <a:p>
            <a:pPr>
              <a:buFont typeface="Wingdings" pitchFamily="2" charset="2"/>
              <a:buNone/>
              <a:defRPr/>
            </a:pPr>
            <a:r>
              <a:rPr lang="en-US" dirty="0" smtClean="0"/>
              <a:t>Wins Ontology Alignment Evaluation Initiative 2008, Anatomy track – annual competition between ontology alignment systems</a:t>
            </a:r>
          </a:p>
          <a:p>
            <a:endParaRPr lang="en-US" altLang="sv-SE" sz="10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F12F412-BCF8-4C32-8D28-0911AD51FF2C}" type="slidenum">
              <a:rPr lang="en-US" smtClean="0"/>
              <a:t>2</a:t>
            </a:fld>
            <a:endParaRPr lang="en-US"/>
          </a:p>
        </p:txBody>
      </p:sp>
    </p:spTree>
    <p:extLst>
      <p:ext uri="{BB962C8B-B14F-4D97-AF65-F5344CB8AC3E}">
        <p14:creationId xmlns:p14="http://schemas.microsoft.com/office/powerpoint/2010/main" val="3066763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1FC25B8-6A37-0E42-AD12-4E95E5CB5205}" type="slidenum">
              <a:rPr lang="sv-SE" smtClean="0"/>
              <a:pPr/>
              <a:t>37</a:t>
            </a:fld>
            <a:endParaRPr lang="sv-SE"/>
          </a:p>
        </p:txBody>
      </p:sp>
    </p:spTree>
    <p:extLst>
      <p:ext uri="{BB962C8B-B14F-4D97-AF65-F5344CB8AC3E}">
        <p14:creationId xmlns:p14="http://schemas.microsoft.com/office/powerpoint/2010/main" val="1384974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1FC25B8-6A37-0E42-AD12-4E95E5CB5205}" type="slidenum">
              <a:rPr lang="sv-SE" smtClean="0"/>
              <a:pPr/>
              <a:t>4</a:t>
            </a:fld>
            <a:endParaRPr lang="sv-SE"/>
          </a:p>
        </p:txBody>
      </p:sp>
    </p:spTree>
    <p:extLst>
      <p:ext uri="{BB962C8B-B14F-4D97-AF65-F5344CB8AC3E}">
        <p14:creationId xmlns:p14="http://schemas.microsoft.com/office/powerpoint/2010/main" val="2002889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1FC25B8-6A37-0E42-AD12-4E95E5CB5205}" type="slidenum">
              <a:rPr lang="sv-SE" smtClean="0"/>
              <a:pPr/>
              <a:t>6</a:t>
            </a:fld>
            <a:endParaRPr lang="sv-SE"/>
          </a:p>
        </p:txBody>
      </p:sp>
    </p:spTree>
    <p:extLst>
      <p:ext uri="{BB962C8B-B14F-4D97-AF65-F5344CB8AC3E}">
        <p14:creationId xmlns:p14="http://schemas.microsoft.com/office/powerpoint/2010/main" val="2053127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1FC25B8-6A37-0E42-AD12-4E95E5CB5205}" type="slidenum">
              <a:rPr lang="sv-SE" smtClean="0"/>
              <a:pPr/>
              <a:t>12</a:t>
            </a:fld>
            <a:endParaRPr lang="sv-SE"/>
          </a:p>
        </p:txBody>
      </p:sp>
    </p:spTree>
    <p:extLst>
      <p:ext uri="{BB962C8B-B14F-4D97-AF65-F5344CB8AC3E}">
        <p14:creationId xmlns:p14="http://schemas.microsoft.com/office/powerpoint/2010/main" val="2963573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 overview  framework of ontology alignment.</a:t>
            </a:r>
            <a:endParaRPr lang="en-US" dirty="0"/>
          </a:p>
        </p:txBody>
      </p:sp>
      <p:sp>
        <p:nvSpPr>
          <p:cNvPr id="4" name="Slide Number Placeholder 3"/>
          <p:cNvSpPr>
            <a:spLocks noGrp="1"/>
          </p:cNvSpPr>
          <p:nvPr>
            <p:ph type="sldNum" sz="quarter" idx="10"/>
          </p:nvPr>
        </p:nvSpPr>
        <p:spPr/>
        <p:txBody>
          <a:bodyPr/>
          <a:lstStyle/>
          <a:p>
            <a:fld id="{A1FC25B8-6A37-0E42-AD12-4E95E5CB5205}" type="slidenum">
              <a:rPr lang="sv-SE" smtClean="0"/>
              <a:pPr/>
              <a:t>14</a:t>
            </a:fld>
            <a:endParaRPr lang="sv-SE"/>
          </a:p>
        </p:txBody>
      </p:sp>
    </p:spTree>
    <p:extLst>
      <p:ext uri="{BB962C8B-B14F-4D97-AF65-F5344CB8AC3E}">
        <p14:creationId xmlns:p14="http://schemas.microsoft.com/office/powerpoint/2010/main" val="1930504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noProof="0" dirty="0" smtClean="0"/>
              <a:t>We analyzed the participating systems in terms of these basic components,  preprocessing, matching, combination, filtering, debugging and user interaction. We focuses on what components the participating systems have and what detailed techniques they use. For</a:t>
            </a:r>
            <a:r>
              <a:rPr lang="en-US" baseline="0" noProof="0" dirty="0" smtClean="0"/>
              <a:t> today’s presentation, our focuses are </a:t>
            </a:r>
            <a:r>
              <a:rPr lang="en-US" baseline="0" noProof="0" dirty="0" err="1" smtClean="0"/>
              <a:t>expecially</a:t>
            </a:r>
            <a:r>
              <a:rPr lang="en-US" baseline="0" noProof="0" dirty="0" smtClean="0"/>
              <a:t> matching, combination and filter. Before we come back to them, I will </a:t>
            </a:r>
            <a:r>
              <a:rPr lang="en-US" baseline="0" noProof="0" dirty="0" err="1" smtClean="0"/>
              <a:t>talke</a:t>
            </a:r>
            <a:r>
              <a:rPr lang="en-US" baseline="0" noProof="0" dirty="0" smtClean="0"/>
              <a:t> about </a:t>
            </a:r>
            <a:r>
              <a:rPr lang="en-US" baseline="0" noProof="0" dirty="0" err="1" smtClean="0"/>
              <a:t>sth</a:t>
            </a:r>
            <a:r>
              <a:rPr lang="en-US" baseline="0" noProof="0" dirty="0" smtClean="0"/>
              <a:t> about others, </a:t>
            </a:r>
          </a:p>
          <a:p>
            <a:endParaRPr lang="en-US" baseline="0" noProof="0" dirty="0" smtClean="0"/>
          </a:p>
          <a:p>
            <a:r>
              <a:rPr lang="en-US" baseline="0" noProof="0" dirty="0" smtClean="0"/>
              <a:t>for preprocessing, it exists in some systems, and most systems use it to achieve data preparation, such as generate an ontology profile to use in following matching step. Collect or manage strings from concepts or description from ontology  Some other systems achieve the reduction of search space in this step which means they will match on a smaller size data compared with whole data size.</a:t>
            </a:r>
          </a:p>
          <a:p>
            <a:endParaRPr lang="en-US" baseline="0" noProof="0" dirty="0" smtClean="0"/>
          </a:p>
          <a:p>
            <a:r>
              <a:rPr lang="en-US" baseline="0" noProof="0" dirty="0" smtClean="0"/>
              <a:t>For debugging,</a:t>
            </a:r>
          </a:p>
          <a:p>
            <a:r>
              <a:rPr lang="en-US" baseline="0" noProof="0" dirty="0" smtClean="0"/>
              <a:t>For user interaction, it refers to user interface or some interactions from users like user give suggestions for the matching result.</a:t>
            </a:r>
            <a:endParaRPr lang="en-US" noProof="0" dirty="0"/>
          </a:p>
        </p:txBody>
      </p:sp>
      <p:sp>
        <p:nvSpPr>
          <p:cNvPr id="4" name="Platshållare för bildnummer 3"/>
          <p:cNvSpPr>
            <a:spLocks noGrp="1"/>
          </p:cNvSpPr>
          <p:nvPr>
            <p:ph type="sldNum" sz="quarter" idx="10"/>
          </p:nvPr>
        </p:nvSpPr>
        <p:spPr/>
        <p:txBody>
          <a:bodyPr/>
          <a:lstStyle/>
          <a:p>
            <a:fld id="{A1FC25B8-6A37-0E42-AD12-4E95E5CB5205}" type="slidenum">
              <a:rPr lang="sv-SE" smtClean="0"/>
              <a:pPr/>
              <a:t>15</a:t>
            </a:fld>
            <a:endParaRPr lang="sv-SE"/>
          </a:p>
        </p:txBody>
      </p:sp>
    </p:spTree>
    <p:extLst>
      <p:ext uri="{BB962C8B-B14F-4D97-AF65-F5344CB8AC3E}">
        <p14:creationId xmlns:p14="http://schemas.microsoft.com/office/powerpoint/2010/main" val="3873331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noProof="0" dirty="0" smtClean="0"/>
              <a:t>So</a:t>
            </a:r>
            <a:r>
              <a:rPr lang="en-US" baseline="0" noProof="0" dirty="0" smtClean="0"/>
              <a:t> For matching strategies, common techniques are string-based, structure-based, constraint- based and instance-based. The string based technology is a </a:t>
            </a:r>
            <a:r>
              <a:rPr lang="en-US" baseline="0" noProof="0" dirty="0" err="1" smtClean="0"/>
              <a:t>foundamental</a:t>
            </a:r>
            <a:r>
              <a:rPr lang="en-US" baseline="0" noProof="0" dirty="0" smtClean="0"/>
              <a:t> way we use to get similarity of the objects such as edit distance   and other methods. From another research,  it shows that edit distance is a good choice for interest in high precision result while </a:t>
            </a:r>
            <a:r>
              <a:rPr lang="en-US" baseline="0" noProof="0" dirty="0" err="1" smtClean="0"/>
              <a:t>jaccard</a:t>
            </a:r>
            <a:r>
              <a:rPr lang="en-US" baseline="0" noProof="0" dirty="0" smtClean="0"/>
              <a:t>, soft </a:t>
            </a:r>
            <a:r>
              <a:rPr lang="en-US" baseline="0" noProof="0" dirty="0" err="1" smtClean="0"/>
              <a:t>jaccard</a:t>
            </a:r>
            <a:r>
              <a:rPr lang="en-US" baseline="0" noProof="0" dirty="0" smtClean="0"/>
              <a:t> and soft TF-IDF is more suitable for high recall and F-measure result.</a:t>
            </a:r>
          </a:p>
          <a:p>
            <a:endParaRPr lang="en-US" baseline="0" noProof="0" dirty="0" smtClean="0"/>
          </a:p>
          <a:p>
            <a:r>
              <a:rPr lang="en-US" baseline="0" noProof="0" dirty="0" smtClean="0"/>
              <a:t>For structure based strategies, usually, they are based on the hierarchies in the ontology and the matching result we obtained from string-based algorithms, and then use similarity propagation or similarity flooding method to get the similarities of parents or children.</a:t>
            </a:r>
          </a:p>
          <a:p>
            <a:endParaRPr lang="en-US" baseline="0" noProof="0" dirty="0" smtClean="0"/>
          </a:p>
          <a:p>
            <a:r>
              <a:rPr lang="en-US" baseline="0" noProof="0" dirty="0" smtClean="0"/>
              <a:t>For Constraint based strategy, it usually use domain restriction information coming from data property or object property.</a:t>
            </a:r>
            <a:endParaRPr lang="en-US" noProof="0" dirty="0"/>
          </a:p>
        </p:txBody>
      </p:sp>
      <p:sp>
        <p:nvSpPr>
          <p:cNvPr id="4" name="Platshållare för bildnummer 3"/>
          <p:cNvSpPr>
            <a:spLocks noGrp="1"/>
          </p:cNvSpPr>
          <p:nvPr>
            <p:ph type="sldNum" sz="quarter" idx="10"/>
          </p:nvPr>
        </p:nvSpPr>
        <p:spPr/>
        <p:txBody>
          <a:bodyPr/>
          <a:lstStyle/>
          <a:p>
            <a:fld id="{A1FC25B8-6A37-0E42-AD12-4E95E5CB5205}" type="slidenum">
              <a:rPr lang="sv-SE" smtClean="0"/>
              <a:pPr/>
              <a:t>16</a:t>
            </a:fld>
            <a:endParaRPr lang="sv-SE"/>
          </a:p>
        </p:txBody>
      </p:sp>
    </p:spTree>
    <p:extLst>
      <p:ext uri="{BB962C8B-B14F-4D97-AF65-F5344CB8AC3E}">
        <p14:creationId xmlns:p14="http://schemas.microsoft.com/office/powerpoint/2010/main" val="803461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noProof="0" dirty="0" smtClean="0"/>
              <a:t>Combination is used to get a result from different kinds matchers. Generally, there are two methods, first one is weighted sum and the other is maximum based.</a:t>
            </a:r>
          </a:p>
          <a:p>
            <a:endParaRPr lang="en-US" noProof="0" dirty="0" smtClean="0"/>
          </a:p>
          <a:p>
            <a:r>
              <a:rPr lang="en-US" noProof="0" dirty="0" smtClean="0"/>
              <a:t>Weighted</a:t>
            </a:r>
            <a:r>
              <a:rPr lang="en-US" baseline="0" noProof="0" dirty="0" smtClean="0"/>
              <a:t> sum based means, we define weights for different matchers and we compute the final result by combine all the matchers’ result multiple with their weights.</a:t>
            </a:r>
          </a:p>
          <a:p>
            <a:r>
              <a:rPr lang="en-US" baseline="0" noProof="0" dirty="0" smtClean="0"/>
              <a:t>For maximum-based, we just take the maximum among the matchers into account.</a:t>
            </a:r>
          </a:p>
          <a:p>
            <a:endParaRPr lang="en-US" baseline="0" noProof="0" dirty="0" smtClean="0"/>
          </a:p>
          <a:p>
            <a:r>
              <a:rPr lang="en-US" baseline="0" noProof="0" dirty="0" smtClean="0"/>
              <a:t>In recent years, there are some advanced approaches implemented in some systems, such as clustering algorithm on results of different matcher.</a:t>
            </a:r>
            <a:endParaRPr lang="en-US" noProof="0" dirty="0"/>
          </a:p>
        </p:txBody>
      </p:sp>
      <p:sp>
        <p:nvSpPr>
          <p:cNvPr id="4" name="Platshållare för bildnummer 3"/>
          <p:cNvSpPr>
            <a:spLocks noGrp="1"/>
          </p:cNvSpPr>
          <p:nvPr>
            <p:ph type="sldNum" sz="quarter" idx="10"/>
          </p:nvPr>
        </p:nvSpPr>
        <p:spPr/>
        <p:txBody>
          <a:bodyPr/>
          <a:lstStyle/>
          <a:p>
            <a:fld id="{A1FC25B8-6A37-0E42-AD12-4E95E5CB5205}" type="slidenum">
              <a:rPr lang="sv-SE" smtClean="0"/>
              <a:pPr/>
              <a:t>17</a:t>
            </a:fld>
            <a:endParaRPr lang="sv-SE"/>
          </a:p>
        </p:txBody>
      </p:sp>
    </p:spTree>
    <p:extLst>
      <p:ext uri="{BB962C8B-B14F-4D97-AF65-F5344CB8AC3E}">
        <p14:creationId xmlns:p14="http://schemas.microsoft.com/office/powerpoint/2010/main" val="887126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age Blue">
    <p:bg>
      <p:bgPr>
        <a:solidFill>
          <a:srgbClr val="00B9E7"/>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371600" y="1812899"/>
            <a:ext cx="6400800" cy="1470025"/>
          </a:xfrm>
          <a:prstGeom prst="rect">
            <a:avLst/>
          </a:prstGeom>
        </p:spPr>
        <p:txBody>
          <a:bodyPr anchor="b">
            <a:normAutofit/>
          </a:bodyPr>
          <a:lstStyle>
            <a:lvl1pPr algn="l">
              <a:defRPr sz="6000">
                <a:solidFill>
                  <a:srgbClr val="FFFFFF"/>
                </a:solidFill>
              </a:defRPr>
            </a:lvl1pPr>
          </a:lstStyle>
          <a:p>
            <a:r>
              <a:rPr lang="sv-SE" dirty="0" err="1" smtClean="0"/>
              <a:t>Title</a:t>
            </a:r>
            <a:r>
              <a:rPr lang="sv-SE" dirty="0" smtClean="0"/>
              <a:t> </a:t>
            </a:r>
            <a:r>
              <a:rPr lang="sv-SE" dirty="0" err="1" smtClean="0"/>
              <a:t>of</a:t>
            </a:r>
            <a:r>
              <a:rPr lang="sv-SE" dirty="0" smtClean="0"/>
              <a:t> presentation</a:t>
            </a:r>
            <a:endParaRPr lang="sv-SE" dirty="0"/>
          </a:p>
        </p:txBody>
      </p:sp>
      <p:sp>
        <p:nvSpPr>
          <p:cNvPr id="3" name="Underrubrik 2"/>
          <p:cNvSpPr>
            <a:spLocks noGrp="1"/>
          </p:cNvSpPr>
          <p:nvPr>
            <p:ph type="subTitle" idx="1" hasCustomPrompt="1"/>
          </p:nvPr>
        </p:nvSpPr>
        <p:spPr>
          <a:xfrm>
            <a:off x="1371600" y="3493962"/>
            <a:ext cx="6400800" cy="1175296"/>
          </a:xfrm>
          <a:prstGeom prst="rect">
            <a:avLst/>
          </a:prstGeom>
        </p:spPr>
        <p:txBody>
          <a:bodyPr>
            <a:normAutofit/>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Lecturer</a:t>
            </a:r>
            <a:endParaRPr lang="sv-SE" dirty="0"/>
          </a:p>
        </p:txBody>
      </p:sp>
      <p:pic>
        <p:nvPicPr>
          <p:cNvPr id="6" name="Bildobjekt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8799" y="5929764"/>
            <a:ext cx="2260149" cy="595580"/>
          </a:xfrm>
          <a:prstGeom prst="rect">
            <a:avLst/>
          </a:prstGeom>
        </p:spPr>
      </p:pic>
    </p:spTree>
    <p:extLst>
      <p:ext uri="{BB962C8B-B14F-4D97-AF65-F5344CB8AC3E}">
        <p14:creationId xmlns:p14="http://schemas.microsoft.com/office/powerpoint/2010/main" val="4290602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page turqoise">
    <p:bg>
      <p:bgPr>
        <a:solidFill>
          <a:srgbClr val="17C7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120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age turqoise (dark)">
    <p:bg>
      <p:bgPr>
        <a:solidFill>
          <a:srgbClr val="009CA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7467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mpty page green">
    <p:bg>
      <p:bgPr>
        <a:solidFill>
          <a:srgbClr val="00CFB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120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ty page green (dark)">
    <p:bg>
      <p:bgPr>
        <a:solidFill>
          <a:srgbClr val="3BA89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64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New Section Blue">
    <p:bg>
      <p:bgPr>
        <a:solidFill>
          <a:srgbClr val="00B9E7"/>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256096" y="1812899"/>
            <a:ext cx="6400800" cy="1470025"/>
          </a:xfrm>
          <a:prstGeom prst="rect">
            <a:avLst/>
          </a:prstGeom>
        </p:spPr>
        <p:txBody>
          <a:bodyPr anchor="b">
            <a:normAutofit/>
          </a:bodyPr>
          <a:lstStyle>
            <a:lvl1pPr algn="l">
              <a:defRPr sz="3600" b="1" baseline="0">
                <a:solidFill>
                  <a:srgbClr val="FFFFFF"/>
                </a:solidFill>
              </a:defRPr>
            </a:lvl1pPr>
          </a:lstStyle>
          <a:p>
            <a:r>
              <a:rPr lang="sv-SE" dirty="0" err="1" smtClean="0"/>
              <a:t>Next</a:t>
            </a:r>
            <a:r>
              <a:rPr lang="sv-SE" dirty="0" smtClean="0"/>
              <a:t> </a:t>
            </a:r>
            <a:r>
              <a:rPr lang="sv-SE" dirty="0" err="1" smtClean="0"/>
              <a:t>Section</a:t>
            </a:r>
            <a:endParaRPr lang="sv-SE" dirty="0"/>
          </a:p>
        </p:txBody>
      </p:sp>
      <p:sp>
        <p:nvSpPr>
          <p:cNvPr id="3" name="Underrubrik 2"/>
          <p:cNvSpPr>
            <a:spLocks noGrp="1"/>
          </p:cNvSpPr>
          <p:nvPr>
            <p:ph type="subTitle" idx="1" hasCustomPrompt="1"/>
          </p:nvPr>
        </p:nvSpPr>
        <p:spPr>
          <a:xfrm>
            <a:off x="1256096" y="3493962"/>
            <a:ext cx="6400800" cy="1175296"/>
          </a:xfrm>
          <a:prstGeom prst="rect">
            <a:avLst/>
          </a:prstGeom>
        </p:spPr>
        <p:txBody>
          <a:bodyPr>
            <a:normAutofit/>
          </a:bodyPr>
          <a:lstStyle>
            <a:lvl1pPr marL="0" indent="0" algn="l">
              <a:buNone/>
              <a:defRPr sz="2400" baseline="0">
                <a:solidFill>
                  <a:srgbClr val="FFFFFF"/>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Contents</a:t>
            </a:r>
            <a:r>
              <a:rPr lang="sv-SE" dirty="0" smtClean="0"/>
              <a:t>, </a:t>
            </a:r>
            <a:r>
              <a:rPr lang="sv-SE" dirty="0" err="1" smtClean="0"/>
              <a:t>subheads</a:t>
            </a:r>
            <a:r>
              <a:rPr lang="sv-SE" dirty="0" smtClean="0"/>
              <a:t> </a:t>
            </a:r>
            <a:r>
              <a:rPr lang="sv-SE" dirty="0" err="1" smtClean="0"/>
              <a:t>etc</a:t>
            </a:r>
            <a:endParaRPr lang="sv-SE" dirty="0"/>
          </a:p>
        </p:txBody>
      </p:sp>
      <p:cxnSp>
        <p:nvCxnSpPr>
          <p:cNvPr id="6" name="Rak 5"/>
          <p:cNvCxnSpPr/>
          <p:nvPr userDrawn="1"/>
        </p:nvCxnSpPr>
        <p:spPr>
          <a:xfrm>
            <a:off x="678459" y="6120611"/>
            <a:ext cx="7744205" cy="0"/>
          </a:xfrm>
          <a:prstGeom prst="line">
            <a:avLst/>
          </a:prstGeom>
          <a:ln w="158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Bildobjekt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903" y="6255027"/>
            <a:ext cx="1408649" cy="371198"/>
          </a:xfrm>
          <a:prstGeom prst="rect">
            <a:avLst/>
          </a:prstGeom>
        </p:spPr>
      </p:pic>
    </p:spTree>
    <p:extLst>
      <p:ext uri="{BB962C8B-B14F-4D97-AF65-F5344CB8AC3E}">
        <p14:creationId xmlns:p14="http://schemas.microsoft.com/office/powerpoint/2010/main" val="352406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w Section Blue (dark)">
    <p:bg>
      <p:bgPr>
        <a:solidFill>
          <a:srgbClr val="0099C6"/>
        </a:solidFill>
        <a:effectLst/>
      </p:bgPr>
    </p:bg>
    <p:spTree>
      <p:nvGrpSpPr>
        <p:cNvPr id="1" name=""/>
        <p:cNvGrpSpPr/>
        <p:nvPr/>
      </p:nvGrpSpPr>
      <p:grpSpPr>
        <a:xfrm>
          <a:off x="0" y="0"/>
          <a:ext cx="0" cy="0"/>
          <a:chOff x="0" y="0"/>
          <a:chExt cx="0" cy="0"/>
        </a:xfrm>
      </p:grpSpPr>
      <p:sp>
        <p:nvSpPr>
          <p:cNvPr id="14" name="Rubrik 1"/>
          <p:cNvSpPr>
            <a:spLocks noGrp="1"/>
          </p:cNvSpPr>
          <p:nvPr>
            <p:ph type="ctrTitle" hasCustomPrompt="1"/>
          </p:nvPr>
        </p:nvSpPr>
        <p:spPr>
          <a:xfrm>
            <a:off x="1256096" y="1812899"/>
            <a:ext cx="6400800" cy="1470025"/>
          </a:xfrm>
          <a:prstGeom prst="rect">
            <a:avLst/>
          </a:prstGeom>
        </p:spPr>
        <p:txBody>
          <a:bodyPr anchor="b">
            <a:normAutofit/>
          </a:bodyPr>
          <a:lstStyle>
            <a:lvl1pPr algn="l">
              <a:defRPr sz="3600" b="1" baseline="0">
                <a:solidFill>
                  <a:srgbClr val="FFFFFF"/>
                </a:solidFill>
              </a:defRPr>
            </a:lvl1pPr>
          </a:lstStyle>
          <a:p>
            <a:r>
              <a:rPr lang="sv-SE" dirty="0" err="1" smtClean="0"/>
              <a:t>Next</a:t>
            </a:r>
            <a:r>
              <a:rPr lang="sv-SE" dirty="0" smtClean="0"/>
              <a:t> </a:t>
            </a:r>
            <a:r>
              <a:rPr lang="sv-SE" dirty="0" err="1" smtClean="0"/>
              <a:t>Section</a:t>
            </a:r>
            <a:endParaRPr lang="sv-SE" dirty="0"/>
          </a:p>
        </p:txBody>
      </p:sp>
      <p:sp>
        <p:nvSpPr>
          <p:cNvPr id="15" name="Underrubrik 2"/>
          <p:cNvSpPr>
            <a:spLocks noGrp="1"/>
          </p:cNvSpPr>
          <p:nvPr>
            <p:ph type="subTitle" idx="1" hasCustomPrompt="1"/>
          </p:nvPr>
        </p:nvSpPr>
        <p:spPr>
          <a:xfrm>
            <a:off x="1256096" y="3493962"/>
            <a:ext cx="6400800" cy="1175296"/>
          </a:xfrm>
          <a:prstGeom prst="rect">
            <a:avLst/>
          </a:prstGeom>
        </p:spPr>
        <p:txBody>
          <a:bodyPr>
            <a:normAutofit/>
          </a:bodyPr>
          <a:lstStyle>
            <a:lvl1pPr marL="0" indent="0" algn="l">
              <a:buNone/>
              <a:defRPr sz="2400" baseline="0">
                <a:solidFill>
                  <a:srgbClr val="FFFFFF"/>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Contents</a:t>
            </a:r>
            <a:r>
              <a:rPr lang="sv-SE" dirty="0" smtClean="0"/>
              <a:t>, </a:t>
            </a:r>
            <a:r>
              <a:rPr lang="sv-SE" dirty="0" err="1" smtClean="0"/>
              <a:t>subheads</a:t>
            </a:r>
            <a:r>
              <a:rPr lang="sv-SE" dirty="0" smtClean="0"/>
              <a:t> </a:t>
            </a:r>
            <a:r>
              <a:rPr lang="sv-SE" dirty="0" err="1" smtClean="0"/>
              <a:t>etc</a:t>
            </a:r>
            <a:endParaRPr lang="sv-SE" dirty="0"/>
          </a:p>
        </p:txBody>
      </p:sp>
      <p:cxnSp>
        <p:nvCxnSpPr>
          <p:cNvPr id="16" name="Rak 15"/>
          <p:cNvCxnSpPr/>
          <p:nvPr userDrawn="1"/>
        </p:nvCxnSpPr>
        <p:spPr>
          <a:xfrm>
            <a:off x="678459" y="6120611"/>
            <a:ext cx="7744205" cy="0"/>
          </a:xfrm>
          <a:prstGeom prst="line">
            <a:avLst/>
          </a:prstGeom>
          <a:ln w="158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7" name="Bildobjekt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903" y="6255027"/>
            <a:ext cx="1408649" cy="371198"/>
          </a:xfrm>
          <a:prstGeom prst="rect">
            <a:avLst/>
          </a:prstGeom>
        </p:spPr>
      </p:pic>
    </p:spTree>
    <p:extLst>
      <p:ext uri="{BB962C8B-B14F-4D97-AF65-F5344CB8AC3E}">
        <p14:creationId xmlns:p14="http://schemas.microsoft.com/office/powerpoint/2010/main" val="1501252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w Section Turqoise">
    <p:bg>
      <p:bgPr>
        <a:solidFill>
          <a:srgbClr val="16C7D2"/>
        </a:solidFill>
        <a:effectLst/>
      </p:bgPr>
    </p:bg>
    <p:spTree>
      <p:nvGrpSpPr>
        <p:cNvPr id="1" name=""/>
        <p:cNvGrpSpPr/>
        <p:nvPr/>
      </p:nvGrpSpPr>
      <p:grpSpPr>
        <a:xfrm>
          <a:off x="0" y="0"/>
          <a:ext cx="0" cy="0"/>
          <a:chOff x="0" y="0"/>
          <a:chExt cx="0" cy="0"/>
        </a:xfrm>
      </p:grpSpPr>
      <p:sp>
        <p:nvSpPr>
          <p:cNvPr id="7" name="Rubrik 1"/>
          <p:cNvSpPr>
            <a:spLocks noGrp="1"/>
          </p:cNvSpPr>
          <p:nvPr>
            <p:ph type="ctrTitle" hasCustomPrompt="1"/>
          </p:nvPr>
        </p:nvSpPr>
        <p:spPr>
          <a:xfrm>
            <a:off x="1256096" y="1812899"/>
            <a:ext cx="6400800" cy="1470025"/>
          </a:xfrm>
          <a:prstGeom prst="rect">
            <a:avLst/>
          </a:prstGeom>
        </p:spPr>
        <p:txBody>
          <a:bodyPr anchor="b">
            <a:normAutofit/>
          </a:bodyPr>
          <a:lstStyle>
            <a:lvl1pPr algn="l">
              <a:defRPr sz="3600" b="1" baseline="0">
                <a:solidFill>
                  <a:srgbClr val="FFFFFF"/>
                </a:solidFill>
              </a:defRPr>
            </a:lvl1pPr>
          </a:lstStyle>
          <a:p>
            <a:r>
              <a:rPr lang="sv-SE" dirty="0" err="1" smtClean="0"/>
              <a:t>Next</a:t>
            </a:r>
            <a:r>
              <a:rPr lang="sv-SE" dirty="0" smtClean="0"/>
              <a:t> </a:t>
            </a:r>
            <a:r>
              <a:rPr lang="sv-SE" dirty="0" err="1" smtClean="0"/>
              <a:t>Section</a:t>
            </a:r>
            <a:endParaRPr lang="sv-SE" dirty="0"/>
          </a:p>
        </p:txBody>
      </p:sp>
      <p:sp>
        <p:nvSpPr>
          <p:cNvPr id="8" name="Underrubrik 2"/>
          <p:cNvSpPr>
            <a:spLocks noGrp="1"/>
          </p:cNvSpPr>
          <p:nvPr>
            <p:ph type="subTitle" idx="1" hasCustomPrompt="1"/>
          </p:nvPr>
        </p:nvSpPr>
        <p:spPr>
          <a:xfrm>
            <a:off x="1256096" y="3493962"/>
            <a:ext cx="6400800" cy="1175296"/>
          </a:xfrm>
          <a:prstGeom prst="rect">
            <a:avLst/>
          </a:prstGeom>
        </p:spPr>
        <p:txBody>
          <a:bodyPr>
            <a:normAutofit/>
          </a:bodyPr>
          <a:lstStyle>
            <a:lvl1pPr marL="0" indent="0" algn="l">
              <a:buNone/>
              <a:defRPr sz="2400" baseline="0">
                <a:solidFill>
                  <a:srgbClr val="FFFFFF"/>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Contents</a:t>
            </a:r>
            <a:r>
              <a:rPr lang="sv-SE" dirty="0" smtClean="0"/>
              <a:t>, </a:t>
            </a:r>
            <a:r>
              <a:rPr lang="sv-SE" dirty="0" err="1" smtClean="0"/>
              <a:t>subheads</a:t>
            </a:r>
            <a:r>
              <a:rPr lang="sv-SE" dirty="0" smtClean="0"/>
              <a:t> </a:t>
            </a:r>
            <a:r>
              <a:rPr lang="sv-SE" dirty="0" err="1" smtClean="0"/>
              <a:t>etc</a:t>
            </a:r>
            <a:endParaRPr lang="sv-SE" dirty="0"/>
          </a:p>
        </p:txBody>
      </p:sp>
      <p:cxnSp>
        <p:nvCxnSpPr>
          <p:cNvPr id="9" name="Rak 8"/>
          <p:cNvCxnSpPr/>
          <p:nvPr userDrawn="1"/>
        </p:nvCxnSpPr>
        <p:spPr>
          <a:xfrm>
            <a:off x="678459" y="6120611"/>
            <a:ext cx="7744205" cy="0"/>
          </a:xfrm>
          <a:prstGeom prst="line">
            <a:avLst/>
          </a:prstGeom>
          <a:ln w="158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Bildobjekt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903" y="6255027"/>
            <a:ext cx="1408649" cy="371198"/>
          </a:xfrm>
          <a:prstGeom prst="rect">
            <a:avLst/>
          </a:prstGeom>
        </p:spPr>
      </p:pic>
    </p:spTree>
    <p:extLst>
      <p:ext uri="{BB962C8B-B14F-4D97-AF65-F5344CB8AC3E}">
        <p14:creationId xmlns:p14="http://schemas.microsoft.com/office/powerpoint/2010/main" val="1295166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w Section Turqoise (dark)">
    <p:bg>
      <p:bgPr>
        <a:solidFill>
          <a:srgbClr val="009CA6"/>
        </a:solidFill>
        <a:effectLst/>
      </p:bgPr>
    </p:bg>
    <p:spTree>
      <p:nvGrpSpPr>
        <p:cNvPr id="1" name=""/>
        <p:cNvGrpSpPr/>
        <p:nvPr/>
      </p:nvGrpSpPr>
      <p:grpSpPr>
        <a:xfrm>
          <a:off x="0" y="0"/>
          <a:ext cx="0" cy="0"/>
          <a:chOff x="0" y="0"/>
          <a:chExt cx="0" cy="0"/>
        </a:xfrm>
      </p:grpSpPr>
      <p:sp>
        <p:nvSpPr>
          <p:cNvPr id="12" name="Rubrik 1"/>
          <p:cNvSpPr>
            <a:spLocks noGrp="1"/>
          </p:cNvSpPr>
          <p:nvPr>
            <p:ph type="ctrTitle" hasCustomPrompt="1"/>
          </p:nvPr>
        </p:nvSpPr>
        <p:spPr>
          <a:xfrm>
            <a:off x="1256096" y="1812899"/>
            <a:ext cx="6400800" cy="1470025"/>
          </a:xfrm>
          <a:prstGeom prst="rect">
            <a:avLst/>
          </a:prstGeom>
        </p:spPr>
        <p:txBody>
          <a:bodyPr anchor="b">
            <a:normAutofit/>
          </a:bodyPr>
          <a:lstStyle>
            <a:lvl1pPr algn="l">
              <a:defRPr sz="3600" b="1" baseline="0">
                <a:solidFill>
                  <a:srgbClr val="FFFFFF"/>
                </a:solidFill>
              </a:defRPr>
            </a:lvl1pPr>
          </a:lstStyle>
          <a:p>
            <a:r>
              <a:rPr lang="sv-SE" dirty="0" err="1" smtClean="0"/>
              <a:t>Next</a:t>
            </a:r>
            <a:r>
              <a:rPr lang="sv-SE" dirty="0" smtClean="0"/>
              <a:t> </a:t>
            </a:r>
            <a:r>
              <a:rPr lang="sv-SE" dirty="0" err="1" smtClean="0"/>
              <a:t>Section</a:t>
            </a:r>
            <a:endParaRPr lang="sv-SE" dirty="0"/>
          </a:p>
        </p:txBody>
      </p:sp>
      <p:sp>
        <p:nvSpPr>
          <p:cNvPr id="13" name="Underrubrik 2"/>
          <p:cNvSpPr>
            <a:spLocks noGrp="1"/>
          </p:cNvSpPr>
          <p:nvPr>
            <p:ph type="subTitle" idx="1" hasCustomPrompt="1"/>
          </p:nvPr>
        </p:nvSpPr>
        <p:spPr>
          <a:xfrm>
            <a:off x="1256096" y="3493962"/>
            <a:ext cx="6400800" cy="1175296"/>
          </a:xfrm>
          <a:prstGeom prst="rect">
            <a:avLst/>
          </a:prstGeom>
        </p:spPr>
        <p:txBody>
          <a:bodyPr>
            <a:normAutofit/>
          </a:bodyPr>
          <a:lstStyle>
            <a:lvl1pPr marL="0" indent="0" algn="l">
              <a:buNone/>
              <a:defRPr sz="2400" baseline="0">
                <a:solidFill>
                  <a:srgbClr val="FFFFFF"/>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Contents</a:t>
            </a:r>
            <a:r>
              <a:rPr lang="sv-SE" dirty="0" smtClean="0"/>
              <a:t>, </a:t>
            </a:r>
            <a:r>
              <a:rPr lang="sv-SE" dirty="0" err="1" smtClean="0"/>
              <a:t>subheads</a:t>
            </a:r>
            <a:r>
              <a:rPr lang="sv-SE" dirty="0" smtClean="0"/>
              <a:t> </a:t>
            </a:r>
            <a:r>
              <a:rPr lang="sv-SE" dirty="0" err="1" smtClean="0"/>
              <a:t>etc</a:t>
            </a:r>
            <a:endParaRPr lang="sv-SE" dirty="0"/>
          </a:p>
        </p:txBody>
      </p:sp>
      <p:cxnSp>
        <p:nvCxnSpPr>
          <p:cNvPr id="14" name="Rak 13"/>
          <p:cNvCxnSpPr/>
          <p:nvPr userDrawn="1"/>
        </p:nvCxnSpPr>
        <p:spPr>
          <a:xfrm>
            <a:off x="678459" y="6120611"/>
            <a:ext cx="7744205" cy="0"/>
          </a:xfrm>
          <a:prstGeom prst="line">
            <a:avLst/>
          </a:prstGeom>
          <a:ln w="158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Bildobjekt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903" y="6255027"/>
            <a:ext cx="1408649" cy="371198"/>
          </a:xfrm>
          <a:prstGeom prst="rect">
            <a:avLst/>
          </a:prstGeom>
        </p:spPr>
      </p:pic>
    </p:spTree>
    <p:extLst>
      <p:ext uri="{BB962C8B-B14F-4D97-AF65-F5344CB8AC3E}">
        <p14:creationId xmlns:p14="http://schemas.microsoft.com/office/powerpoint/2010/main" val="1662739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w Section Green">
    <p:bg>
      <p:bgPr>
        <a:solidFill>
          <a:srgbClr val="08CFB5"/>
        </a:solidFill>
        <a:effectLst/>
      </p:bgPr>
    </p:bg>
    <p:spTree>
      <p:nvGrpSpPr>
        <p:cNvPr id="1" name=""/>
        <p:cNvGrpSpPr/>
        <p:nvPr/>
      </p:nvGrpSpPr>
      <p:grpSpPr>
        <a:xfrm>
          <a:off x="0" y="0"/>
          <a:ext cx="0" cy="0"/>
          <a:chOff x="0" y="0"/>
          <a:chExt cx="0" cy="0"/>
        </a:xfrm>
      </p:grpSpPr>
      <p:sp>
        <p:nvSpPr>
          <p:cNvPr id="7" name="Rubrik 1"/>
          <p:cNvSpPr>
            <a:spLocks noGrp="1"/>
          </p:cNvSpPr>
          <p:nvPr>
            <p:ph type="ctrTitle" hasCustomPrompt="1"/>
          </p:nvPr>
        </p:nvSpPr>
        <p:spPr>
          <a:xfrm>
            <a:off x="1256096" y="1812899"/>
            <a:ext cx="6400800" cy="1470025"/>
          </a:xfrm>
          <a:prstGeom prst="rect">
            <a:avLst/>
          </a:prstGeom>
        </p:spPr>
        <p:txBody>
          <a:bodyPr anchor="b">
            <a:normAutofit/>
          </a:bodyPr>
          <a:lstStyle>
            <a:lvl1pPr algn="l">
              <a:defRPr sz="3600" b="1" baseline="0">
                <a:solidFill>
                  <a:srgbClr val="FFFFFF"/>
                </a:solidFill>
              </a:defRPr>
            </a:lvl1pPr>
          </a:lstStyle>
          <a:p>
            <a:r>
              <a:rPr lang="sv-SE" dirty="0" err="1" smtClean="0"/>
              <a:t>Next</a:t>
            </a:r>
            <a:r>
              <a:rPr lang="sv-SE" dirty="0" smtClean="0"/>
              <a:t> </a:t>
            </a:r>
            <a:r>
              <a:rPr lang="sv-SE" dirty="0" err="1" smtClean="0"/>
              <a:t>Section</a:t>
            </a:r>
            <a:endParaRPr lang="sv-SE" dirty="0"/>
          </a:p>
        </p:txBody>
      </p:sp>
      <p:sp>
        <p:nvSpPr>
          <p:cNvPr id="8" name="Underrubrik 2"/>
          <p:cNvSpPr>
            <a:spLocks noGrp="1"/>
          </p:cNvSpPr>
          <p:nvPr>
            <p:ph type="subTitle" idx="1" hasCustomPrompt="1"/>
          </p:nvPr>
        </p:nvSpPr>
        <p:spPr>
          <a:xfrm>
            <a:off x="1256096" y="3493962"/>
            <a:ext cx="6400800" cy="1175296"/>
          </a:xfrm>
          <a:prstGeom prst="rect">
            <a:avLst/>
          </a:prstGeom>
        </p:spPr>
        <p:txBody>
          <a:bodyPr>
            <a:normAutofit/>
          </a:bodyPr>
          <a:lstStyle>
            <a:lvl1pPr marL="0" indent="0" algn="l">
              <a:buNone/>
              <a:defRPr sz="2400" baseline="0">
                <a:solidFill>
                  <a:srgbClr val="FFFFFF"/>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Contents</a:t>
            </a:r>
            <a:r>
              <a:rPr lang="sv-SE" dirty="0" smtClean="0"/>
              <a:t>, </a:t>
            </a:r>
            <a:r>
              <a:rPr lang="sv-SE" dirty="0" err="1" smtClean="0"/>
              <a:t>subheads</a:t>
            </a:r>
            <a:r>
              <a:rPr lang="sv-SE" dirty="0" smtClean="0"/>
              <a:t> </a:t>
            </a:r>
            <a:r>
              <a:rPr lang="sv-SE" dirty="0" err="1" smtClean="0"/>
              <a:t>etc</a:t>
            </a:r>
            <a:endParaRPr lang="sv-SE" dirty="0"/>
          </a:p>
        </p:txBody>
      </p:sp>
      <p:cxnSp>
        <p:nvCxnSpPr>
          <p:cNvPr id="9" name="Rak 8"/>
          <p:cNvCxnSpPr/>
          <p:nvPr userDrawn="1"/>
        </p:nvCxnSpPr>
        <p:spPr>
          <a:xfrm>
            <a:off x="678459" y="6120611"/>
            <a:ext cx="7744205" cy="0"/>
          </a:xfrm>
          <a:prstGeom prst="line">
            <a:avLst/>
          </a:prstGeom>
          <a:ln w="158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Bildobjekt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903" y="6255027"/>
            <a:ext cx="1408649" cy="371198"/>
          </a:xfrm>
          <a:prstGeom prst="rect">
            <a:avLst/>
          </a:prstGeom>
        </p:spPr>
      </p:pic>
    </p:spTree>
    <p:extLst>
      <p:ext uri="{BB962C8B-B14F-4D97-AF65-F5344CB8AC3E}">
        <p14:creationId xmlns:p14="http://schemas.microsoft.com/office/powerpoint/2010/main" val="1555319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ew Section Green (dark)">
    <p:bg>
      <p:bgPr>
        <a:solidFill>
          <a:srgbClr val="3BA890"/>
        </a:solidFill>
        <a:effectLst/>
      </p:bgPr>
    </p:bg>
    <p:spTree>
      <p:nvGrpSpPr>
        <p:cNvPr id="1" name=""/>
        <p:cNvGrpSpPr/>
        <p:nvPr/>
      </p:nvGrpSpPr>
      <p:grpSpPr>
        <a:xfrm>
          <a:off x="0" y="0"/>
          <a:ext cx="0" cy="0"/>
          <a:chOff x="0" y="0"/>
          <a:chExt cx="0" cy="0"/>
        </a:xfrm>
      </p:grpSpPr>
      <p:sp>
        <p:nvSpPr>
          <p:cNvPr id="12" name="Rubrik 1"/>
          <p:cNvSpPr>
            <a:spLocks noGrp="1"/>
          </p:cNvSpPr>
          <p:nvPr>
            <p:ph type="ctrTitle" hasCustomPrompt="1"/>
          </p:nvPr>
        </p:nvSpPr>
        <p:spPr>
          <a:xfrm>
            <a:off x="1256096" y="1812899"/>
            <a:ext cx="6400800" cy="1470025"/>
          </a:xfrm>
          <a:prstGeom prst="rect">
            <a:avLst/>
          </a:prstGeom>
        </p:spPr>
        <p:txBody>
          <a:bodyPr anchor="b">
            <a:normAutofit/>
          </a:bodyPr>
          <a:lstStyle>
            <a:lvl1pPr algn="l">
              <a:defRPr sz="3600" b="1" baseline="0">
                <a:solidFill>
                  <a:srgbClr val="FFFFFF"/>
                </a:solidFill>
              </a:defRPr>
            </a:lvl1pPr>
          </a:lstStyle>
          <a:p>
            <a:r>
              <a:rPr lang="sv-SE" dirty="0" err="1" smtClean="0"/>
              <a:t>Next</a:t>
            </a:r>
            <a:r>
              <a:rPr lang="sv-SE" dirty="0" smtClean="0"/>
              <a:t> </a:t>
            </a:r>
            <a:r>
              <a:rPr lang="sv-SE" dirty="0" err="1" smtClean="0"/>
              <a:t>Section</a:t>
            </a:r>
            <a:endParaRPr lang="sv-SE" dirty="0"/>
          </a:p>
        </p:txBody>
      </p:sp>
      <p:sp>
        <p:nvSpPr>
          <p:cNvPr id="13" name="Underrubrik 2"/>
          <p:cNvSpPr>
            <a:spLocks noGrp="1"/>
          </p:cNvSpPr>
          <p:nvPr>
            <p:ph type="subTitle" idx="1" hasCustomPrompt="1"/>
          </p:nvPr>
        </p:nvSpPr>
        <p:spPr>
          <a:xfrm>
            <a:off x="1256096" y="3493962"/>
            <a:ext cx="6400800" cy="1175296"/>
          </a:xfrm>
          <a:prstGeom prst="rect">
            <a:avLst/>
          </a:prstGeom>
        </p:spPr>
        <p:txBody>
          <a:bodyPr>
            <a:normAutofit/>
          </a:bodyPr>
          <a:lstStyle>
            <a:lvl1pPr marL="0" indent="0" algn="l">
              <a:buNone/>
              <a:defRPr sz="2400" baseline="0">
                <a:solidFill>
                  <a:srgbClr val="FFFFFF"/>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Contents</a:t>
            </a:r>
            <a:r>
              <a:rPr lang="sv-SE" dirty="0" smtClean="0"/>
              <a:t>, </a:t>
            </a:r>
            <a:r>
              <a:rPr lang="sv-SE" dirty="0" err="1" smtClean="0"/>
              <a:t>subheads</a:t>
            </a:r>
            <a:r>
              <a:rPr lang="sv-SE" dirty="0" smtClean="0"/>
              <a:t> </a:t>
            </a:r>
            <a:r>
              <a:rPr lang="sv-SE" dirty="0" err="1" smtClean="0"/>
              <a:t>etc</a:t>
            </a:r>
            <a:endParaRPr lang="sv-SE" dirty="0"/>
          </a:p>
        </p:txBody>
      </p:sp>
      <p:cxnSp>
        <p:nvCxnSpPr>
          <p:cNvPr id="14" name="Rak 13"/>
          <p:cNvCxnSpPr/>
          <p:nvPr userDrawn="1"/>
        </p:nvCxnSpPr>
        <p:spPr>
          <a:xfrm>
            <a:off x="678459" y="6120611"/>
            <a:ext cx="7744205" cy="0"/>
          </a:xfrm>
          <a:prstGeom prst="line">
            <a:avLst/>
          </a:prstGeom>
          <a:ln w="158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Bildobjekt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903" y="6255027"/>
            <a:ext cx="1408649" cy="371198"/>
          </a:xfrm>
          <a:prstGeom prst="rect">
            <a:avLst/>
          </a:prstGeom>
        </p:spPr>
      </p:pic>
    </p:spTree>
    <p:extLst>
      <p:ext uri="{BB962C8B-B14F-4D97-AF65-F5344CB8AC3E}">
        <p14:creationId xmlns:p14="http://schemas.microsoft.com/office/powerpoint/2010/main" val="43711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Blue (dark)">
    <p:bg>
      <p:bgPr>
        <a:solidFill>
          <a:srgbClr val="0099C6"/>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371600" y="1812899"/>
            <a:ext cx="6400800" cy="1470025"/>
          </a:xfrm>
          <a:prstGeom prst="rect">
            <a:avLst/>
          </a:prstGeom>
        </p:spPr>
        <p:txBody>
          <a:bodyPr anchor="b">
            <a:normAutofit/>
          </a:bodyPr>
          <a:lstStyle>
            <a:lvl1pPr algn="l">
              <a:defRPr sz="6000">
                <a:solidFill>
                  <a:srgbClr val="FFFFFF"/>
                </a:solidFill>
              </a:defRPr>
            </a:lvl1pPr>
          </a:lstStyle>
          <a:p>
            <a:r>
              <a:rPr lang="sv-SE" dirty="0" err="1" smtClean="0"/>
              <a:t>Title</a:t>
            </a:r>
            <a:r>
              <a:rPr lang="sv-SE" dirty="0" smtClean="0"/>
              <a:t> </a:t>
            </a:r>
            <a:r>
              <a:rPr lang="sv-SE" dirty="0" err="1" smtClean="0"/>
              <a:t>of</a:t>
            </a:r>
            <a:r>
              <a:rPr lang="sv-SE" dirty="0" smtClean="0"/>
              <a:t> presentation</a:t>
            </a:r>
            <a:endParaRPr lang="sv-SE" dirty="0"/>
          </a:p>
        </p:txBody>
      </p:sp>
      <p:sp>
        <p:nvSpPr>
          <p:cNvPr id="6" name="Underrubrik 2"/>
          <p:cNvSpPr>
            <a:spLocks noGrp="1"/>
          </p:cNvSpPr>
          <p:nvPr>
            <p:ph type="subTitle" idx="1" hasCustomPrompt="1"/>
          </p:nvPr>
        </p:nvSpPr>
        <p:spPr>
          <a:xfrm>
            <a:off x="1371600" y="3493962"/>
            <a:ext cx="6400800" cy="1175296"/>
          </a:xfrm>
          <a:prstGeom prst="rect">
            <a:avLst/>
          </a:prstGeom>
        </p:spPr>
        <p:txBody>
          <a:bodyPr>
            <a:normAutofit/>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Lecturer</a:t>
            </a:r>
            <a:endParaRPr lang="sv-SE" dirty="0"/>
          </a:p>
        </p:txBody>
      </p:sp>
      <p:pic>
        <p:nvPicPr>
          <p:cNvPr id="8" name="Bildobjekt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8799" y="5929764"/>
            <a:ext cx="2260149" cy="595580"/>
          </a:xfrm>
          <a:prstGeom prst="rect">
            <a:avLst/>
          </a:prstGeom>
        </p:spPr>
      </p:pic>
    </p:spTree>
    <p:extLst>
      <p:ext uri="{BB962C8B-B14F-4D97-AF65-F5344CB8AC3E}">
        <p14:creationId xmlns:p14="http://schemas.microsoft.com/office/powerpoint/2010/main" val="1433925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cxnSp>
        <p:nvCxnSpPr>
          <p:cNvPr id="9" name="Rak 8"/>
          <p:cNvCxnSpPr/>
          <p:nvPr userDrawn="1"/>
        </p:nvCxnSpPr>
        <p:spPr>
          <a:xfrm>
            <a:off x="678459" y="6120611"/>
            <a:ext cx="7744205"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Rubrik 3"/>
          <p:cNvSpPr>
            <a:spLocks noGrp="1"/>
          </p:cNvSpPr>
          <p:nvPr>
            <p:ph type="title" hasCustomPrompt="1"/>
          </p:nvPr>
        </p:nvSpPr>
        <p:spPr>
          <a:xfrm>
            <a:off x="685076" y="999225"/>
            <a:ext cx="7737588" cy="831131"/>
          </a:xfrm>
          <a:prstGeom prst="rect">
            <a:avLst/>
          </a:prstGeom>
        </p:spPr>
        <p:txBody>
          <a:bodyPr vert="horz">
            <a:normAutofit/>
          </a:bodyPr>
          <a:lstStyle>
            <a:lvl1pPr algn="l">
              <a:defRPr sz="3600"/>
            </a:lvl1pPr>
          </a:lstStyle>
          <a:p>
            <a:r>
              <a:rPr lang="sv-SE" dirty="0" err="1" smtClean="0"/>
              <a:t>Click</a:t>
            </a:r>
            <a:r>
              <a:rPr lang="sv-SE" dirty="0" smtClean="0"/>
              <a:t> </a:t>
            </a:r>
            <a:r>
              <a:rPr lang="sv-SE" dirty="0" err="1" smtClean="0"/>
              <a:t>here</a:t>
            </a:r>
            <a:r>
              <a:rPr lang="sv-SE" dirty="0" smtClean="0"/>
              <a:t> to </a:t>
            </a:r>
            <a:r>
              <a:rPr lang="sv-SE" dirty="0" err="1" smtClean="0"/>
              <a:t>change</a:t>
            </a:r>
            <a:r>
              <a:rPr lang="sv-SE" dirty="0" smtClean="0"/>
              <a:t> format</a:t>
            </a:r>
            <a:endParaRPr lang="sv-SE" dirty="0"/>
          </a:p>
        </p:txBody>
      </p:sp>
      <p:pic>
        <p:nvPicPr>
          <p:cNvPr id="8" name="Bildobjekt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6671" y="6255786"/>
            <a:ext cx="1405864" cy="369724"/>
          </a:xfrm>
          <a:prstGeom prst="rect">
            <a:avLst/>
          </a:prstGeom>
        </p:spPr>
      </p:pic>
      <p:sp>
        <p:nvSpPr>
          <p:cNvPr id="10" name="Platshållare för datum 3"/>
          <p:cNvSpPr>
            <a:spLocks noGrp="1"/>
          </p:cNvSpPr>
          <p:nvPr>
            <p:ph type="dt" sz="half" idx="10"/>
          </p:nvPr>
        </p:nvSpPr>
        <p:spPr>
          <a:xfrm>
            <a:off x="6662093" y="360999"/>
            <a:ext cx="1431193" cy="264685"/>
          </a:xfrm>
          <a:prstGeom prst="rect">
            <a:avLst/>
          </a:prstGeom>
        </p:spPr>
        <p:txBody>
          <a:bodyPr/>
          <a:lstStyle>
            <a:lvl1pPr algn="r">
              <a:defRPr sz="1100" cap="all"/>
            </a:lvl1pPr>
          </a:lstStyle>
          <a:p>
            <a:fld id="{F6C1B002-9338-DE4D-B65D-1E23DE0DA08F}" type="datetime1">
              <a:rPr lang="sv-SE" smtClean="0"/>
              <a:t>2017-04-03</a:t>
            </a:fld>
            <a:endParaRPr lang="sv-SE" dirty="0"/>
          </a:p>
        </p:txBody>
      </p:sp>
      <p:sp>
        <p:nvSpPr>
          <p:cNvPr id="11" name="Platshållare för bildnummer 5"/>
          <p:cNvSpPr>
            <a:spLocks noGrp="1"/>
          </p:cNvSpPr>
          <p:nvPr>
            <p:ph type="sldNum" sz="quarter" idx="12"/>
          </p:nvPr>
        </p:nvSpPr>
        <p:spPr>
          <a:xfrm>
            <a:off x="7962260" y="361654"/>
            <a:ext cx="553784" cy="264685"/>
          </a:xfrm>
          <a:prstGeom prst="rect">
            <a:avLst/>
          </a:prstGeom>
        </p:spPr>
        <p:txBody>
          <a:bodyPr/>
          <a:lstStyle>
            <a:lvl1pPr algn="r">
              <a:defRPr sz="1100"/>
            </a:lvl1pPr>
          </a:lstStyle>
          <a:p>
            <a:fld id="{80A4C9D9-979F-D94A-9054-C3B7EAD37AEB}" type="slidenum">
              <a:rPr lang="sv-SE" smtClean="0"/>
              <a:pPr/>
              <a:t>‹#›</a:t>
            </a:fld>
            <a:endParaRPr lang="sv-SE" dirty="0"/>
          </a:p>
        </p:txBody>
      </p:sp>
      <p:sp>
        <p:nvSpPr>
          <p:cNvPr id="12" name="Platshållare för sidfot 4"/>
          <p:cNvSpPr>
            <a:spLocks noGrp="1"/>
          </p:cNvSpPr>
          <p:nvPr>
            <p:ph type="ftr" sz="quarter" idx="11"/>
          </p:nvPr>
        </p:nvSpPr>
        <p:spPr>
          <a:xfrm>
            <a:off x="593363" y="361000"/>
            <a:ext cx="5836917" cy="265340"/>
          </a:xfrm>
          <a:prstGeom prst="rect">
            <a:avLst/>
          </a:prstGeom>
        </p:spPr>
        <p:txBody>
          <a:bodyPr anchor="b"/>
          <a:lstStyle>
            <a:lvl1pPr>
              <a:defRPr sz="1100"/>
            </a:lvl1pPr>
          </a:lstStyle>
          <a:p>
            <a:r>
              <a:rPr lang="sv-SE" dirty="0" err="1" smtClean="0"/>
              <a:t>Title</a:t>
            </a:r>
            <a:r>
              <a:rPr lang="sv-SE" dirty="0" smtClean="0"/>
              <a:t>/</a:t>
            </a:r>
            <a:r>
              <a:rPr lang="sv-SE" dirty="0" err="1" smtClean="0"/>
              <a:t>Lecturer</a:t>
            </a:r>
            <a:endParaRPr lang="sv-SE" dirty="0"/>
          </a:p>
        </p:txBody>
      </p:sp>
    </p:spTree>
    <p:extLst>
      <p:ext uri="{BB962C8B-B14F-4D97-AF65-F5344CB8AC3E}">
        <p14:creationId xmlns:p14="http://schemas.microsoft.com/office/powerpoint/2010/main" val="18185052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ing and Text">
    <p:spTree>
      <p:nvGrpSpPr>
        <p:cNvPr id="1" name=""/>
        <p:cNvGrpSpPr/>
        <p:nvPr/>
      </p:nvGrpSpPr>
      <p:grpSpPr>
        <a:xfrm>
          <a:off x="0" y="0"/>
          <a:ext cx="0" cy="0"/>
          <a:chOff x="0" y="0"/>
          <a:chExt cx="0" cy="0"/>
        </a:xfrm>
      </p:grpSpPr>
      <p:cxnSp>
        <p:nvCxnSpPr>
          <p:cNvPr id="9" name="Rak 8"/>
          <p:cNvCxnSpPr/>
          <p:nvPr userDrawn="1"/>
        </p:nvCxnSpPr>
        <p:spPr>
          <a:xfrm>
            <a:off x="678459" y="6120611"/>
            <a:ext cx="7744205"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Rubrik 3"/>
          <p:cNvSpPr>
            <a:spLocks noGrp="1"/>
          </p:cNvSpPr>
          <p:nvPr>
            <p:ph type="title" hasCustomPrompt="1"/>
          </p:nvPr>
        </p:nvSpPr>
        <p:spPr>
          <a:xfrm>
            <a:off x="685076" y="999225"/>
            <a:ext cx="7737588" cy="831131"/>
          </a:xfrm>
          <a:prstGeom prst="rect">
            <a:avLst/>
          </a:prstGeom>
        </p:spPr>
        <p:txBody>
          <a:bodyPr vert="horz">
            <a:normAutofit/>
          </a:bodyPr>
          <a:lstStyle>
            <a:lvl1pPr algn="l">
              <a:defRPr sz="3600"/>
            </a:lvl1pPr>
          </a:lstStyle>
          <a:p>
            <a:r>
              <a:rPr lang="sv-SE" dirty="0" err="1" smtClean="0"/>
              <a:t>Click</a:t>
            </a:r>
            <a:r>
              <a:rPr lang="sv-SE" dirty="0" smtClean="0"/>
              <a:t> </a:t>
            </a:r>
            <a:r>
              <a:rPr lang="sv-SE" dirty="0" err="1" smtClean="0"/>
              <a:t>here</a:t>
            </a:r>
            <a:r>
              <a:rPr lang="sv-SE" dirty="0" smtClean="0"/>
              <a:t> to </a:t>
            </a:r>
            <a:r>
              <a:rPr lang="sv-SE" dirty="0" err="1" smtClean="0"/>
              <a:t>change</a:t>
            </a:r>
            <a:r>
              <a:rPr lang="sv-SE" dirty="0" smtClean="0"/>
              <a:t> format</a:t>
            </a:r>
            <a:endParaRPr lang="sv-SE" dirty="0"/>
          </a:p>
        </p:txBody>
      </p:sp>
      <p:sp>
        <p:nvSpPr>
          <p:cNvPr id="20" name="Platshållare för text 2"/>
          <p:cNvSpPr>
            <a:spLocks noGrp="1"/>
          </p:cNvSpPr>
          <p:nvPr>
            <p:ph type="body" sz="quarter" idx="13"/>
          </p:nvPr>
        </p:nvSpPr>
        <p:spPr>
          <a:xfrm>
            <a:off x="685076" y="1830357"/>
            <a:ext cx="7737587" cy="4066288"/>
          </a:xfrm>
          <a:prstGeom prst="rect">
            <a:avLst/>
          </a:prstGeom>
        </p:spPr>
        <p:txBody>
          <a:bodyPr vert="horz"/>
          <a:lstStyle>
            <a:lvl1pPr>
              <a:spcBef>
                <a:spcPts val="900"/>
              </a:spcBef>
              <a:defRPr sz="2400" b="0" i="0">
                <a:latin typeface="Georgia"/>
                <a:cs typeface="Georgia"/>
              </a:defRPr>
            </a:lvl1pPr>
            <a:lvl2pPr>
              <a:spcBef>
                <a:spcPts val="900"/>
              </a:spcBef>
              <a:defRPr sz="2400" b="0" i="0">
                <a:latin typeface="Georgia"/>
                <a:cs typeface="Georgia"/>
              </a:defRPr>
            </a:lvl2pPr>
            <a:lvl3pPr>
              <a:spcBef>
                <a:spcPts val="900"/>
              </a:spcBef>
              <a:defRPr sz="2400" b="0" i="0">
                <a:latin typeface="Georgia"/>
                <a:cs typeface="Georgia"/>
              </a:defRPr>
            </a:lvl3pPr>
            <a:lvl4pPr>
              <a:spcBef>
                <a:spcPts val="900"/>
              </a:spcBef>
              <a:defRPr sz="2400" b="0" i="0">
                <a:latin typeface="Georgia"/>
                <a:cs typeface="Georgia"/>
              </a:defRPr>
            </a:lvl4pPr>
            <a:lvl5pPr>
              <a:spcBef>
                <a:spcPts val="900"/>
              </a:spcBef>
              <a:defRPr sz="2400" b="0" i="0">
                <a:latin typeface="Georgia"/>
                <a:cs typeface="Georgia"/>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14" name="Bildobjekt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6671" y="6255786"/>
            <a:ext cx="1405864" cy="369724"/>
          </a:xfrm>
          <a:prstGeom prst="rect">
            <a:avLst/>
          </a:prstGeom>
        </p:spPr>
      </p:pic>
      <p:sp>
        <p:nvSpPr>
          <p:cNvPr id="15" name="Platshållare för datum 3"/>
          <p:cNvSpPr>
            <a:spLocks noGrp="1"/>
          </p:cNvSpPr>
          <p:nvPr>
            <p:ph type="dt" sz="half" idx="10"/>
          </p:nvPr>
        </p:nvSpPr>
        <p:spPr>
          <a:xfrm>
            <a:off x="6662093" y="360999"/>
            <a:ext cx="1431193" cy="264685"/>
          </a:xfrm>
          <a:prstGeom prst="rect">
            <a:avLst/>
          </a:prstGeom>
        </p:spPr>
        <p:txBody>
          <a:bodyPr/>
          <a:lstStyle>
            <a:lvl1pPr algn="r">
              <a:defRPr sz="1100" cap="all"/>
            </a:lvl1pPr>
          </a:lstStyle>
          <a:p>
            <a:fld id="{EC4E3B18-1D36-ED46-9A80-170CFB8EDDEE}" type="datetime1">
              <a:rPr lang="sv-SE" smtClean="0"/>
              <a:t>2017-04-03</a:t>
            </a:fld>
            <a:endParaRPr lang="sv-SE" dirty="0"/>
          </a:p>
        </p:txBody>
      </p:sp>
      <p:sp>
        <p:nvSpPr>
          <p:cNvPr id="16" name="Platshållare för bildnummer 5"/>
          <p:cNvSpPr>
            <a:spLocks noGrp="1"/>
          </p:cNvSpPr>
          <p:nvPr>
            <p:ph type="sldNum" sz="quarter" idx="12"/>
          </p:nvPr>
        </p:nvSpPr>
        <p:spPr>
          <a:xfrm>
            <a:off x="7962260" y="361654"/>
            <a:ext cx="553784" cy="264685"/>
          </a:xfrm>
          <a:prstGeom prst="rect">
            <a:avLst/>
          </a:prstGeom>
        </p:spPr>
        <p:txBody>
          <a:bodyPr/>
          <a:lstStyle>
            <a:lvl1pPr algn="r">
              <a:defRPr sz="1100"/>
            </a:lvl1pPr>
          </a:lstStyle>
          <a:p>
            <a:fld id="{80A4C9D9-979F-D94A-9054-C3B7EAD37AEB}" type="slidenum">
              <a:rPr lang="sv-SE" smtClean="0"/>
              <a:pPr/>
              <a:t>‹#›</a:t>
            </a:fld>
            <a:endParaRPr lang="sv-SE" dirty="0"/>
          </a:p>
        </p:txBody>
      </p:sp>
      <p:sp>
        <p:nvSpPr>
          <p:cNvPr id="21" name="Platshållare för sidfot 4"/>
          <p:cNvSpPr>
            <a:spLocks noGrp="1"/>
          </p:cNvSpPr>
          <p:nvPr>
            <p:ph type="ftr" sz="quarter" idx="11"/>
          </p:nvPr>
        </p:nvSpPr>
        <p:spPr>
          <a:xfrm>
            <a:off x="593363" y="361000"/>
            <a:ext cx="5836917" cy="265340"/>
          </a:xfrm>
          <a:prstGeom prst="rect">
            <a:avLst/>
          </a:prstGeom>
        </p:spPr>
        <p:txBody>
          <a:bodyPr anchor="b"/>
          <a:lstStyle>
            <a:lvl1pPr>
              <a:defRPr sz="1100"/>
            </a:lvl1pPr>
          </a:lstStyle>
          <a:p>
            <a:r>
              <a:rPr lang="sv-SE" dirty="0" err="1" smtClean="0"/>
              <a:t>Title</a:t>
            </a:r>
            <a:r>
              <a:rPr lang="sv-SE" dirty="0" smtClean="0"/>
              <a:t>/</a:t>
            </a:r>
            <a:r>
              <a:rPr lang="sv-SE" dirty="0" err="1" smtClean="0"/>
              <a:t>Lecturer</a:t>
            </a:r>
            <a:endParaRPr lang="sv-SE" dirty="0"/>
          </a:p>
        </p:txBody>
      </p:sp>
    </p:spTree>
    <p:extLst>
      <p:ext uri="{BB962C8B-B14F-4D97-AF65-F5344CB8AC3E}">
        <p14:creationId xmlns:p14="http://schemas.microsoft.com/office/powerpoint/2010/main" val="3567591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cxnSp>
        <p:nvCxnSpPr>
          <p:cNvPr id="9" name="Rak 8"/>
          <p:cNvCxnSpPr/>
          <p:nvPr userDrawn="1"/>
        </p:nvCxnSpPr>
        <p:spPr>
          <a:xfrm>
            <a:off x="678459" y="6120611"/>
            <a:ext cx="7744205"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Rubrik 3"/>
          <p:cNvSpPr>
            <a:spLocks noGrp="1"/>
          </p:cNvSpPr>
          <p:nvPr>
            <p:ph type="title" hasCustomPrompt="1"/>
          </p:nvPr>
        </p:nvSpPr>
        <p:spPr>
          <a:xfrm>
            <a:off x="685076" y="999225"/>
            <a:ext cx="7737588" cy="831131"/>
          </a:xfrm>
          <a:prstGeom prst="rect">
            <a:avLst/>
          </a:prstGeom>
        </p:spPr>
        <p:txBody>
          <a:bodyPr vert="horz">
            <a:normAutofit/>
          </a:bodyPr>
          <a:lstStyle>
            <a:lvl1pPr algn="l">
              <a:defRPr sz="3600"/>
            </a:lvl1pPr>
          </a:lstStyle>
          <a:p>
            <a:r>
              <a:rPr lang="sv-SE" dirty="0" err="1" smtClean="0"/>
              <a:t>Click</a:t>
            </a:r>
            <a:r>
              <a:rPr lang="sv-SE" dirty="0" smtClean="0"/>
              <a:t> </a:t>
            </a:r>
            <a:r>
              <a:rPr lang="sv-SE" dirty="0" err="1" smtClean="0"/>
              <a:t>here</a:t>
            </a:r>
            <a:r>
              <a:rPr lang="sv-SE" dirty="0" smtClean="0"/>
              <a:t> to </a:t>
            </a:r>
            <a:r>
              <a:rPr lang="sv-SE" dirty="0" err="1" smtClean="0"/>
              <a:t>change</a:t>
            </a:r>
            <a:r>
              <a:rPr lang="sv-SE" dirty="0" smtClean="0"/>
              <a:t> format</a:t>
            </a:r>
            <a:endParaRPr lang="sv-SE" dirty="0"/>
          </a:p>
        </p:txBody>
      </p:sp>
      <p:sp>
        <p:nvSpPr>
          <p:cNvPr id="5" name="Platshållare för bild 4"/>
          <p:cNvSpPr>
            <a:spLocks noGrp="1"/>
          </p:cNvSpPr>
          <p:nvPr>
            <p:ph type="pic" sz="quarter" idx="14"/>
          </p:nvPr>
        </p:nvSpPr>
        <p:spPr>
          <a:xfrm>
            <a:off x="4137025" y="1844506"/>
            <a:ext cx="4286250" cy="3945398"/>
          </a:xfrm>
          <a:prstGeom prst="rect">
            <a:avLst/>
          </a:prstGeom>
        </p:spPr>
        <p:txBody>
          <a:bodyPr vert="horz"/>
          <a:lstStyle/>
          <a:p>
            <a:r>
              <a:rPr lang="sv-SE" smtClean="0"/>
              <a:t>Klicka på ikonen för att lägga till en bild</a:t>
            </a:r>
            <a:endParaRPr lang="sv-SE" dirty="0"/>
          </a:p>
        </p:txBody>
      </p:sp>
      <p:sp>
        <p:nvSpPr>
          <p:cNvPr id="20" name="Platshållare för text 2"/>
          <p:cNvSpPr>
            <a:spLocks noGrp="1"/>
          </p:cNvSpPr>
          <p:nvPr>
            <p:ph type="body" sz="quarter" idx="13"/>
          </p:nvPr>
        </p:nvSpPr>
        <p:spPr>
          <a:xfrm>
            <a:off x="685076" y="1830357"/>
            <a:ext cx="3316211" cy="4066288"/>
          </a:xfrm>
          <a:prstGeom prst="rect">
            <a:avLst/>
          </a:prstGeom>
        </p:spPr>
        <p:txBody>
          <a:bodyPr vert="horz"/>
          <a:lstStyle>
            <a:lvl1pPr>
              <a:spcBef>
                <a:spcPts val="900"/>
              </a:spcBef>
              <a:defRPr sz="2400" b="0" i="0">
                <a:latin typeface="Georgia"/>
                <a:cs typeface="Georgia"/>
              </a:defRPr>
            </a:lvl1pPr>
            <a:lvl2pPr>
              <a:spcBef>
                <a:spcPts val="900"/>
              </a:spcBef>
              <a:defRPr sz="2400" b="0" i="0">
                <a:latin typeface="Georgia"/>
                <a:cs typeface="Georgia"/>
              </a:defRPr>
            </a:lvl2pPr>
            <a:lvl3pPr>
              <a:spcBef>
                <a:spcPts val="900"/>
              </a:spcBef>
              <a:defRPr sz="2400" b="0" i="0">
                <a:latin typeface="Georgia"/>
                <a:cs typeface="Georgia"/>
              </a:defRPr>
            </a:lvl3pPr>
            <a:lvl4pPr>
              <a:spcBef>
                <a:spcPts val="900"/>
              </a:spcBef>
              <a:defRPr sz="2400" b="0" i="0">
                <a:latin typeface="Georgia"/>
                <a:cs typeface="Georgia"/>
              </a:defRPr>
            </a:lvl4pPr>
            <a:lvl5pPr>
              <a:spcBef>
                <a:spcPts val="900"/>
              </a:spcBef>
              <a:defRPr sz="2400" b="0" i="0">
                <a:latin typeface="Georgia"/>
                <a:cs typeface="Georgia"/>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11" name="Bildobjekt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6671" y="6255786"/>
            <a:ext cx="1405864" cy="369724"/>
          </a:xfrm>
          <a:prstGeom prst="rect">
            <a:avLst/>
          </a:prstGeom>
        </p:spPr>
      </p:pic>
      <p:sp>
        <p:nvSpPr>
          <p:cNvPr id="12" name="Platshållare för datum 3"/>
          <p:cNvSpPr>
            <a:spLocks noGrp="1"/>
          </p:cNvSpPr>
          <p:nvPr>
            <p:ph type="dt" sz="half" idx="10"/>
          </p:nvPr>
        </p:nvSpPr>
        <p:spPr>
          <a:xfrm>
            <a:off x="6662093" y="360999"/>
            <a:ext cx="1431193" cy="264685"/>
          </a:xfrm>
          <a:prstGeom prst="rect">
            <a:avLst/>
          </a:prstGeom>
        </p:spPr>
        <p:txBody>
          <a:bodyPr/>
          <a:lstStyle>
            <a:lvl1pPr algn="r">
              <a:defRPr sz="1100" cap="all"/>
            </a:lvl1pPr>
          </a:lstStyle>
          <a:p>
            <a:fld id="{BA9DA373-8BA8-3746-B791-7FDB7F031A46}" type="datetime1">
              <a:rPr lang="sv-SE" smtClean="0"/>
              <a:t>2017-04-03</a:t>
            </a:fld>
            <a:endParaRPr lang="sv-SE" dirty="0"/>
          </a:p>
        </p:txBody>
      </p:sp>
      <p:sp>
        <p:nvSpPr>
          <p:cNvPr id="13" name="Platshållare för bildnummer 5"/>
          <p:cNvSpPr>
            <a:spLocks noGrp="1"/>
          </p:cNvSpPr>
          <p:nvPr>
            <p:ph type="sldNum" sz="quarter" idx="12"/>
          </p:nvPr>
        </p:nvSpPr>
        <p:spPr>
          <a:xfrm>
            <a:off x="7962260" y="361654"/>
            <a:ext cx="553784" cy="264685"/>
          </a:xfrm>
          <a:prstGeom prst="rect">
            <a:avLst/>
          </a:prstGeom>
        </p:spPr>
        <p:txBody>
          <a:bodyPr/>
          <a:lstStyle>
            <a:lvl1pPr algn="r">
              <a:defRPr sz="1100"/>
            </a:lvl1pPr>
          </a:lstStyle>
          <a:p>
            <a:fld id="{80A4C9D9-979F-D94A-9054-C3B7EAD37AEB}" type="slidenum">
              <a:rPr lang="sv-SE" smtClean="0"/>
              <a:pPr/>
              <a:t>‹#›</a:t>
            </a:fld>
            <a:endParaRPr lang="sv-SE" dirty="0"/>
          </a:p>
        </p:txBody>
      </p:sp>
      <p:sp>
        <p:nvSpPr>
          <p:cNvPr id="14" name="Platshållare för sidfot 4"/>
          <p:cNvSpPr>
            <a:spLocks noGrp="1"/>
          </p:cNvSpPr>
          <p:nvPr>
            <p:ph type="ftr" sz="quarter" idx="11"/>
          </p:nvPr>
        </p:nvSpPr>
        <p:spPr>
          <a:xfrm>
            <a:off x="593363" y="361000"/>
            <a:ext cx="5836917" cy="265340"/>
          </a:xfrm>
          <a:prstGeom prst="rect">
            <a:avLst/>
          </a:prstGeom>
        </p:spPr>
        <p:txBody>
          <a:bodyPr anchor="b"/>
          <a:lstStyle>
            <a:lvl1pPr>
              <a:defRPr sz="1100"/>
            </a:lvl1pPr>
          </a:lstStyle>
          <a:p>
            <a:r>
              <a:rPr lang="sv-SE" dirty="0" err="1" smtClean="0"/>
              <a:t>Title</a:t>
            </a:r>
            <a:r>
              <a:rPr lang="sv-SE" dirty="0" smtClean="0"/>
              <a:t>/</a:t>
            </a:r>
            <a:r>
              <a:rPr lang="sv-SE" dirty="0" err="1" smtClean="0"/>
              <a:t>Lecturer</a:t>
            </a:r>
            <a:endParaRPr lang="sv-SE" dirty="0"/>
          </a:p>
        </p:txBody>
      </p:sp>
    </p:spTree>
    <p:extLst>
      <p:ext uri="{BB962C8B-B14F-4D97-AF65-F5344CB8AC3E}">
        <p14:creationId xmlns:p14="http://schemas.microsoft.com/office/powerpoint/2010/main" val="153273225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yout graph">
    <p:spTree>
      <p:nvGrpSpPr>
        <p:cNvPr id="1" name=""/>
        <p:cNvGrpSpPr/>
        <p:nvPr/>
      </p:nvGrpSpPr>
      <p:grpSpPr>
        <a:xfrm>
          <a:off x="0" y="0"/>
          <a:ext cx="0" cy="0"/>
          <a:chOff x="0" y="0"/>
          <a:chExt cx="0" cy="0"/>
        </a:xfrm>
      </p:grpSpPr>
      <p:cxnSp>
        <p:nvCxnSpPr>
          <p:cNvPr id="9" name="Rak 8"/>
          <p:cNvCxnSpPr/>
          <p:nvPr userDrawn="1"/>
        </p:nvCxnSpPr>
        <p:spPr>
          <a:xfrm>
            <a:off x="678459" y="6120611"/>
            <a:ext cx="7744205"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Rubrik 3"/>
          <p:cNvSpPr>
            <a:spLocks noGrp="1"/>
          </p:cNvSpPr>
          <p:nvPr>
            <p:ph type="title" hasCustomPrompt="1"/>
          </p:nvPr>
        </p:nvSpPr>
        <p:spPr>
          <a:xfrm>
            <a:off x="685076" y="999225"/>
            <a:ext cx="7737588" cy="831131"/>
          </a:xfrm>
          <a:prstGeom prst="rect">
            <a:avLst/>
          </a:prstGeom>
        </p:spPr>
        <p:txBody>
          <a:bodyPr vert="horz">
            <a:normAutofit/>
          </a:bodyPr>
          <a:lstStyle>
            <a:lvl1pPr algn="l">
              <a:defRPr sz="3600"/>
            </a:lvl1pPr>
          </a:lstStyle>
          <a:p>
            <a:r>
              <a:rPr lang="sv-SE" dirty="0" err="1" smtClean="0"/>
              <a:t>Click</a:t>
            </a:r>
            <a:r>
              <a:rPr lang="sv-SE" dirty="0" smtClean="0"/>
              <a:t> </a:t>
            </a:r>
            <a:r>
              <a:rPr lang="sv-SE" dirty="0" err="1" smtClean="0"/>
              <a:t>here</a:t>
            </a:r>
            <a:r>
              <a:rPr lang="sv-SE" dirty="0" smtClean="0"/>
              <a:t> to </a:t>
            </a:r>
            <a:r>
              <a:rPr lang="sv-SE" dirty="0" err="1" smtClean="0"/>
              <a:t>change</a:t>
            </a:r>
            <a:r>
              <a:rPr lang="sv-SE" dirty="0" smtClean="0"/>
              <a:t> format</a:t>
            </a:r>
            <a:endParaRPr lang="sv-SE" dirty="0"/>
          </a:p>
        </p:txBody>
      </p:sp>
      <p:sp>
        <p:nvSpPr>
          <p:cNvPr id="3" name="Platshållare för diagram 2"/>
          <p:cNvSpPr>
            <a:spLocks noGrp="1"/>
          </p:cNvSpPr>
          <p:nvPr>
            <p:ph type="chart" sz="quarter" idx="13"/>
          </p:nvPr>
        </p:nvSpPr>
        <p:spPr>
          <a:xfrm>
            <a:off x="685800" y="1905000"/>
            <a:ext cx="7737475" cy="3922713"/>
          </a:xfrm>
          <a:prstGeom prst="rect">
            <a:avLst/>
          </a:prstGeom>
        </p:spPr>
        <p:txBody>
          <a:bodyPr vert="horz"/>
          <a:lstStyle>
            <a:lvl1pPr>
              <a:spcBef>
                <a:spcPts val="900"/>
              </a:spcBef>
              <a:defRPr/>
            </a:lvl1pPr>
          </a:lstStyle>
          <a:p>
            <a:r>
              <a:rPr lang="sv-SE" smtClean="0"/>
              <a:t>Klicka på ikonen för att lägga till ett diagram</a:t>
            </a:r>
            <a:endParaRPr lang="sv-SE" dirty="0"/>
          </a:p>
        </p:txBody>
      </p:sp>
      <p:pic>
        <p:nvPicPr>
          <p:cNvPr id="11" name="Bildobjekt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6671" y="6255786"/>
            <a:ext cx="1405864" cy="369724"/>
          </a:xfrm>
          <a:prstGeom prst="rect">
            <a:avLst/>
          </a:prstGeom>
        </p:spPr>
      </p:pic>
      <p:sp>
        <p:nvSpPr>
          <p:cNvPr id="12" name="Platshållare för datum 3"/>
          <p:cNvSpPr>
            <a:spLocks noGrp="1"/>
          </p:cNvSpPr>
          <p:nvPr>
            <p:ph type="dt" sz="half" idx="10"/>
          </p:nvPr>
        </p:nvSpPr>
        <p:spPr>
          <a:xfrm>
            <a:off x="6662093" y="360999"/>
            <a:ext cx="1431193" cy="264685"/>
          </a:xfrm>
          <a:prstGeom prst="rect">
            <a:avLst/>
          </a:prstGeom>
        </p:spPr>
        <p:txBody>
          <a:bodyPr/>
          <a:lstStyle>
            <a:lvl1pPr algn="r">
              <a:defRPr sz="1100" cap="all"/>
            </a:lvl1pPr>
          </a:lstStyle>
          <a:p>
            <a:fld id="{F5D8C00F-CE0A-3B45-87E3-85C06E68DF4E}" type="datetime1">
              <a:rPr lang="sv-SE" smtClean="0"/>
              <a:t>2017-04-03</a:t>
            </a:fld>
            <a:endParaRPr lang="sv-SE" dirty="0"/>
          </a:p>
        </p:txBody>
      </p:sp>
      <p:sp>
        <p:nvSpPr>
          <p:cNvPr id="13" name="Platshållare för bildnummer 5"/>
          <p:cNvSpPr>
            <a:spLocks noGrp="1"/>
          </p:cNvSpPr>
          <p:nvPr>
            <p:ph type="sldNum" sz="quarter" idx="12"/>
          </p:nvPr>
        </p:nvSpPr>
        <p:spPr>
          <a:xfrm>
            <a:off x="7962260" y="361654"/>
            <a:ext cx="553784" cy="264685"/>
          </a:xfrm>
          <a:prstGeom prst="rect">
            <a:avLst/>
          </a:prstGeom>
        </p:spPr>
        <p:txBody>
          <a:bodyPr/>
          <a:lstStyle>
            <a:lvl1pPr algn="r">
              <a:defRPr sz="1100"/>
            </a:lvl1pPr>
          </a:lstStyle>
          <a:p>
            <a:fld id="{80A4C9D9-979F-D94A-9054-C3B7EAD37AEB}" type="slidenum">
              <a:rPr lang="sv-SE" smtClean="0"/>
              <a:pPr/>
              <a:t>‹#›</a:t>
            </a:fld>
            <a:endParaRPr lang="sv-SE" dirty="0"/>
          </a:p>
        </p:txBody>
      </p:sp>
      <p:sp>
        <p:nvSpPr>
          <p:cNvPr id="14" name="Platshållare för sidfot 4"/>
          <p:cNvSpPr>
            <a:spLocks noGrp="1"/>
          </p:cNvSpPr>
          <p:nvPr>
            <p:ph type="ftr" sz="quarter" idx="11"/>
          </p:nvPr>
        </p:nvSpPr>
        <p:spPr>
          <a:xfrm>
            <a:off x="593363" y="361000"/>
            <a:ext cx="5836917" cy="265340"/>
          </a:xfrm>
          <a:prstGeom prst="rect">
            <a:avLst/>
          </a:prstGeom>
        </p:spPr>
        <p:txBody>
          <a:bodyPr anchor="b"/>
          <a:lstStyle>
            <a:lvl1pPr>
              <a:defRPr sz="1100"/>
            </a:lvl1pPr>
          </a:lstStyle>
          <a:p>
            <a:r>
              <a:rPr lang="sv-SE" dirty="0" err="1" smtClean="0"/>
              <a:t>Title</a:t>
            </a:r>
            <a:r>
              <a:rPr lang="sv-SE" dirty="0" smtClean="0"/>
              <a:t>/</a:t>
            </a:r>
            <a:r>
              <a:rPr lang="sv-SE" dirty="0" err="1" smtClean="0"/>
              <a:t>Lecturer</a:t>
            </a:r>
            <a:endParaRPr lang="sv-SE" dirty="0"/>
          </a:p>
        </p:txBody>
      </p:sp>
    </p:spTree>
    <p:extLst>
      <p:ext uri="{BB962C8B-B14F-4D97-AF65-F5344CB8AC3E}">
        <p14:creationId xmlns:p14="http://schemas.microsoft.com/office/powerpoint/2010/main" val="229434839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 Blue">
    <p:bg>
      <p:bgPr>
        <a:solidFill>
          <a:srgbClr val="00B9E7"/>
        </a:solidFill>
        <a:effectLst/>
      </p:bgPr>
    </p:bg>
    <p:spTree>
      <p:nvGrpSpPr>
        <p:cNvPr id="1" name=""/>
        <p:cNvGrpSpPr/>
        <p:nvPr/>
      </p:nvGrpSpPr>
      <p:grpSpPr>
        <a:xfrm>
          <a:off x="0" y="0"/>
          <a:ext cx="0" cy="0"/>
          <a:chOff x="0" y="0"/>
          <a:chExt cx="0" cy="0"/>
        </a:xfrm>
      </p:grpSpPr>
      <p:sp>
        <p:nvSpPr>
          <p:cNvPr id="4" name="textruta 3"/>
          <p:cNvSpPr txBox="1"/>
          <p:nvPr userDrawn="1"/>
        </p:nvSpPr>
        <p:spPr>
          <a:xfrm>
            <a:off x="1818137" y="3670051"/>
            <a:ext cx="5527211" cy="523220"/>
          </a:xfrm>
          <a:prstGeom prst="rect">
            <a:avLst/>
          </a:prstGeom>
          <a:noFill/>
        </p:spPr>
        <p:txBody>
          <a:bodyPr wrap="square" rtlCol="0">
            <a:spAutoFit/>
          </a:bodyPr>
          <a:lstStyle/>
          <a:p>
            <a:pPr algn="ctr"/>
            <a:r>
              <a:rPr lang="sv-SE" sz="2800" dirty="0" err="1" smtClean="0">
                <a:solidFill>
                  <a:schemeClr val="bg1"/>
                </a:solidFill>
              </a:rPr>
              <a:t>www.liu.se</a:t>
            </a:r>
            <a:endParaRPr lang="sv-SE" sz="2800" dirty="0">
              <a:solidFill>
                <a:schemeClr val="bg1"/>
              </a:solidFill>
            </a:endParaRPr>
          </a:p>
        </p:txBody>
      </p:sp>
      <p:pic>
        <p:nvPicPr>
          <p:cNvPr id="5" name="Bildobjekt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8799" y="5929764"/>
            <a:ext cx="2260149" cy="595580"/>
          </a:xfrm>
          <a:prstGeom prst="rect">
            <a:avLst/>
          </a:prstGeom>
        </p:spPr>
      </p:pic>
      <p:sp>
        <p:nvSpPr>
          <p:cNvPr id="6" name="Platshållare för text 2"/>
          <p:cNvSpPr>
            <a:spLocks noGrp="1"/>
          </p:cNvSpPr>
          <p:nvPr>
            <p:ph type="body" sz="quarter" idx="10" hasCustomPrompt="1"/>
          </p:nvPr>
        </p:nvSpPr>
        <p:spPr>
          <a:xfrm>
            <a:off x="1320800" y="1814513"/>
            <a:ext cx="6651538" cy="1230312"/>
          </a:xfrm>
          <a:prstGeom prst="rect">
            <a:avLst/>
          </a:prstGeom>
        </p:spPr>
        <p:txBody>
          <a:bodyPr vert="horz">
            <a:normAutofit/>
          </a:bodyPr>
          <a:lstStyle>
            <a:lvl1pPr marL="0" indent="0" algn="ctr">
              <a:buNone/>
              <a:defRPr>
                <a:solidFill>
                  <a:schemeClr val="bg1"/>
                </a:solidFill>
              </a:defRPr>
            </a:lvl1pPr>
          </a:lstStyle>
          <a:p>
            <a:r>
              <a:rPr lang="sv-SE" dirty="0" smtClean="0"/>
              <a:t>Text/</a:t>
            </a:r>
            <a:r>
              <a:rPr lang="sv-SE" dirty="0" err="1" smtClean="0"/>
              <a:t>name</a:t>
            </a:r>
            <a:r>
              <a:rPr lang="sv-SE" dirty="0" smtClean="0"/>
              <a:t> </a:t>
            </a:r>
            <a:r>
              <a:rPr lang="sv-SE" dirty="0" err="1" smtClean="0"/>
              <a:t>of</a:t>
            </a:r>
            <a:r>
              <a:rPr lang="sv-SE" dirty="0" smtClean="0"/>
              <a:t> </a:t>
            </a:r>
            <a:r>
              <a:rPr lang="sv-SE" dirty="0" err="1" smtClean="0"/>
              <a:t>lecturer</a:t>
            </a:r>
            <a:endParaRPr lang="sv-SE" dirty="0" smtClean="0"/>
          </a:p>
          <a:p>
            <a:r>
              <a:rPr lang="sv-SE" dirty="0" smtClean="0"/>
              <a:t>Contact information</a:t>
            </a:r>
            <a:endParaRPr lang="sv-SE" dirty="0"/>
          </a:p>
        </p:txBody>
      </p:sp>
    </p:spTree>
    <p:extLst>
      <p:ext uri="{BB962C8B-B14F-4D97-AF65-F5344CB8AC3E}">
        <p14:creationId xmlns:p14="http://schemas.microsoft.com/office/powerpoint/2010/main" val="1898496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Blue (dark)">
    <p:bg>
      <p:bgPr>
        <a:solidFill>
          <a:srgbClr val="0099C6"/>
        </a:solidFill>
        <a:effectLst/>
      </p:bgPr>
    </p:bg>
    <p:spTree>
      <p:nvGrpSpPr>
        <p:cNvPr id="1" name=""/>
        <p:cNvGrpSpPr/>
        <p:nvPr/>
      </p:nvGrpSpPr>
      <p:grpSpPr>
        <a:xfrm>
          <a:off x="0" y="0"/>
          <a:ext cx="0" cy="0"/>
          <a:chOff x="0" y="0"/>
          <a:chExt cx="0" cy="0"/>
        </a:xfrm>
      </p:grpSpPr>
      <p:sp>
        <p:nvSpPr>
          <p:cNvPr id="7" name="textruta 6"/>
          <p:cNvSpPr txBox="1"/>
          <p:nvPr userDrawn="1"/>
        </p:nvSpPr>
        <p:spPr>
          <a:xfrm>
            <a:off x="1818137" y="3670051"/>
            <a:ext cx="5527211" cy="523220"/>
          </a:xfrm>
          <a:prstGeom prst="rect">
            <a:avLst/>
          </a:prstGeom>
          <a:noFill/>
        </p:spPr>
        <p:txBody>
          <a:bodyPr wrap="square" rtlCol="0">
            <a:spAutoFit/>
          </a:bodyPr>
          <a:lstStyle/>
          <a:p>
            <a:pPr algn="ctr"/>
            <a:r>
              <a:rPr lang="sv-SE" sz="2800" dirty="0" err="1" smtClean="0">
                <a:solidFill>
                  <a:schemeClr val="bg1"/>
                </a:solidFill>
              </a:rPr>
              <a:t>www.liu.se</a:t>
            </a:r>
            <a:endParaRPr lang="sv-SE" sz="2800" dirty="0">
              <a:solidFill>
                <a:schemeClr val="bg1"/>
              </a:solidFill>
            </a:endParaRPr>
          </a:p>
        </p:txBody>
      </p:sp>
      <p:pic>
        <p:nvPicPr>
          <p:cNvPr id="12" name="Bildobjekt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8799" y="5929764"/>
            <a:ext cx="2260149" cy="595580"/>
          </a:xfrm>
          <a:prstGeom prst="rect">
            <a:avLst/>
          </a:prstGeom>
        </p:spPr>
      </p:pic>
      <p:sp>
        <p:nvSpPr>
          <p:cNvPr id="13" name="Platshållare för text 2"/>
          <p:cNvSpPr>
            <a:spLocks noGrp="1"/>
          </p:cNvSpPr>
          <p:nvPr>
            <p:ph type="body" sz="quarter" idx="10" hasCustomPrompt="1"/>
          </p:nvPr>
        </p:nvSpPr>
        <p:spPr>
          <a:xfrm>
            <a:off x="1320800" y="1814513"/>
            <a:ext cx="6651538" cy="1230312"/>
          </a:xfrm>
          <a:prstGeom prst="rect">
            <a:avLst/>
          </a:prstGeom>
        </p:spPr>
        <p:txBody>
          <a:bodyPr vert="horz">
            <a:normAutofit/>
          </a:bodyPr>
          <a:lstStyle>
            <a:lvl1pPr marL="0" indent="0" algn="ctr">
              <a:buNone/>
              <a:defRPr>
                <a:solidFill>
                  <a:schemeClr val="bg1"/>
                </a:solidFill>
              </a:defRPr>
            </a:lvl1pPr>
          </a:lstStyle>
          <a:p>
            <a:r>
              <a:rPr lang="sv-SE" dirty="0" smtClean="0"/>
              <a:t>Text/</a:t>
            </a:r>
            <a:r>
              <a:rPr lang="sv-SE" dirty="0" err="1" smtClean="0"/>
              <a:t>name</a:t>
            </a:r>
            <a:r>
              <a:rPr lang="sv-SE" dirty="0" smtClean="0"/>
              <a:t> </a:t>
            </a:r>
            <a:r>
              <a:rPr lang="sv-SE" dirty="0" err="1" smtClean="0"/>
              <a:t>of</a:t>
            </a:r>
            <a:r>
              <a:rPr lang="sv-SE" dirty="0" smtClean="0"/>
              <a:t> </a:t>
            </a:r>
            <a:r>
              <a:rPr lang="sv-SE" dirty="0" err="1" smtClean="0"/>
              <a:t>lecturer</a:t>
            </a:r>
            <a:endParaRPr lang="sv-SE" dirty="0" smtClean="0"/>
          </a:p>
          <a:p>
            <a:r>
              <a:rPr lang="sv-SE" dirty="0" smtClean="0"/>
              <a:t>Contact information</a:t>
            </a:r>
            <a:endParaRPr lang="sv-SE" dirty="0"/>
          </a:p>
        </p:txBody>
      </p:sp>
    </p:spTree>
    <p:extLst>
      <p:ext uri="{BB962C8B-B14F-4D97-AF65-F5344CB8AC3E}">
        <p14:creationId xmlns:p14="http://schemas.microsoft.com/office/powerpoint/2010/main" val="195740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nd Turqoise">
    <p:bg>
      <p:bgPr>
        <a:solidFill>
          <a:srgbClr val="17C7D2"/>
        </a:solidFill>
        <a:effectLst/>
      </p:bgPr>
    </p:bg>
    <p:spTree>
      <p:nvGrpSpPr>
        <p:cNvPr id="1" name=""/>
        <p:cNvGrpSpPr/>
        <p:nvPr/>
      </p:nvGrpSpPr>
      <p:grpSpPr>
        <a:xfrm>
          <a:off x="0" y="0"/>
          <a:ext cx="0" cy="0"/>
          <a:chOff x="0" y="0"/>
          <a:chExt cx="0" cy="0"/>
        </a:xfrm>
      </p:grpSpPr>
      <p:sp>
        <p:nvSpPr>
          <p:cNvPr id="4" name="textruta 3"/>
          <p:cNvSpPr txBox="1"/>
          <p:nvPr userDrawn="1"/>
        </p:nvSpPr>
        <p:spPr>
          <a:xfrm>
            <a:off x="1818137" y="3670051"/>
            <a:ext cx="5527211" cy="523220"/>
          </a:xfrm>
          <a:prstGeom prst="rect">
            <a:avLst/>
          </a:prstGeom>
          <a:noFill/>
        </p:spPr>
        <p:txBody>
          <a:bodyPr wrap="square" rtlCol="0">
            <a:spAutoFit/>
          </a:bodyPr>
          <a:lstStyle/>
          <a:p>
            <a:pPr algn="ctr"/>
            <a:r>
              <a:rPr lang="sv-SE" sz="2800" dirty="0" err="1" smtClean="0">
                <a:solidFill>
                  <a:schemeClr val="bg1"/>
                </a:solidFill>
              </a:rPr>
              <a:t>www.liu.se</a:t>
            </a:r>
            <a:endParaRPr lang="sv-SE" sz="2800" dirty="0">
              <a:solidFill>
                <a:schemeClr val="bg1"/>
              </a:solidFill>
            </a:endParaRPr>
          </a:p>
        </p:txBody>
      </p:sp>
      <p:pic>
        <p:nvPicPr>
          <p:cNvPr id="6" name="Bildobjekt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8799" y="5929764"/>
            <a:ext cx="2260149" cy="595580"/>
          </a:xfrm>
          <a:prstGeom prst="rect">
            <a:avLst/>
          </a:prstGeom>
        </p:spPr>
      </p:pic>
      <p:sp>
        <p:nvSpPr>
          <p:cNvPr id="9" name="Platshållare för text 2"/>
          <p:cNvSpPr>
            <a:spLocks noGrp="1"/>
          </p:cNvSpPr>
          <p:nvPr>
            <p:ph type="body" sz="quarter" idx="10" hasCustomPrompt="1"/>
          </p:nvPr>
        </p:nvSpPr>
        <p:spPr>
          <a:xfrm>
            <a:off x="1320800" y="1814513"/>
            <a:ext cx="6651538" cy="1230312"/>
          </a:xfrm>
          <a:prstGeom prst="rect">
            <a:avLst/>
          </a:prstGeom>
        </p:spPr>
        <p:txBody>
          <a:bodyPr vert="horz">
            <a:normAutofit/>
          </a:bodyPr>
          <a:lstStyle>
            <a:lvl1pPr marL="0" indent="0" algn="ctr">
              <a:buNone/>
              <a:defRPr>
                <a:solidFill>
                  <a:schemeClr val="bg1"/>
                </a:solidFill>
              </a:defRPr>
            </a:lvl1pPr>
          </a:lstStyle>
          <a:p>
            <a:r>
              <a:rPr lang="sv-SE" dirty="0" smtClean="0"/>
              <a:t>Text/</a:t>
            </a:r>
            <a:r>
              <a:rPr lang="sv-SE" dirty="0" err="1" smtClean="0"/>
              <a:t>name</a:t>
            </a:r>
            <a:r>
              <a:rPr lang="sv-SE" dirty="0" smtClean="0"/>
              <a:t> </a:t>
            </a:r>
            <a:r>
              <a:rPr lang="sv-SE" dirty="0" err="1" smtClean="0"/>
              <a:t>of</a:t>
            </a:r>
            <a:r>
              <a:rPr lang="sv-SE" dirty="0" smtClean="0"/>
              <a:t> </a:t>
            </a:r>
            <a:r>
              <a:rPr lang="sv-SE" dirty="0" err="1" smtClean="0"/>
              <a:t>lecturer</a:t>
            </a:r>
            <a:endParaRPr lang="sv-SE" dirty="0" smtClean="0"/>
          </a:p>
          <a:p>
            <a:r>
              <a:rPr lang="sv-SE" dirty="0" smtClean="0"/>
              <a:t>Contact information</a:t>
            </a:r>
            <a:endParaRPr lang="sv-SE" dirty="0"/>
          </a:p>
        </p:txBody>
      </p:sp>
    </p:spTree>
    <p:extLst>
      <p:ext uri="{BB962C8B-B14F-4D97-AF65-F5344CB8AC3E}">
        <p14:creationId xmlns:p14="http://schemas.microsoft.com/office/powerpoint/2010/main" val="1817755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Turqoise (dark)">
    <p:bg>
      <p:bgPr>
        <a:solidFill>
          <a:srgbClr val="009CA6"/>
        </a:solidFill>
        <a:effectLst/>
      </p:bgPr>
    </p:bg>
    <p:spTree>
      <p:nvGrpSpPr>
        <p:cNvPr id="1" name=""/>
        <p:cNvGrpSpPr/>
        <p:nvPr/>
      </p:nvGrpSpPr>
      <p:grpSpPr>
        <a:xfrm>
          <a:off x="0" y="0"/>
          <a:ext cx="0" cy="0"/>
          <a:chOff x="0" y="0"/>
          <a:chExt cx="0" cy="0"/>
        </a:xfrm>
      </p:grpSpPr>
      <p:sp>
        <p:nvSpPr>
          <p:cNvPr id="6" name="textruta 5"/>
          <p:cNvSpPr txBox="1"/>
          <p:nvPr userDrawn="1"/>
        </p:nvSpPr>
        <p:spPr>
          <a:xfrm>
            <a:off x="1818137" y="3670051"/>
            <a:ext cx="5527211" cy="523220"/>
          </a:xfrm>
          <a:prstGeom prst="rect">
            <a:avLst/>
          </a:prstGeom>
          <a:noFill/>
        </p:spPr>
        <p:txBody>
          <a:bodyPr wrap="square" rtlCol="0">
            <a:spAutoFit/>
          </a:bodyPr>
          <a:lstStyle/>
          <a:p>
            <a:pPr algn="ctr"/>
            <a:r>
              <a:rPr lang="sv-SE" sz="2800" dirty="0" err="1" smtClean="0">
                <a:solidFill>
                  <a:schemeClr val="bg1"/>
                </a:solidFill>
              </a:rPr>
              <a:t>www.liu.se</a:t>
            </a:r>
            <a:endParaRPr lang="sv-SE" sz="2800" dirty="0">
              <a:solidFill>
                <a:schemeClr val="bg1"/>
              </a:solidFill>
            </a:endParaRPr>
          </a:p>
        </p:txBody>
      </p:sp>
      <p:pic>
        <p:nvPicPr>
          <p:cNvPr id="13" name="Bildobjekt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8799" y="5929764"/>
            <a:ext cx="2260149" cy="595580"/>
          </a:xfrm>
          <a:prstGeom prst="rect">
            <a:avLst/>
          </a:prstGeom>
        </p:spPr>
      </p:pic>
      <p:sp>
        <p:nvSpPr>
          <p:cNvPr id="14" name="Platshållare för text 2"/>
          <p:cNvSpPr>
            <a:spLocks noGrp="1"/>
          </p:cNvSpPr>
          <p:nvPr>
            <p:ph type="body" sz="quarter" idx="10" hasCustomPrompt="1"/>
          </p:nvPr>
        </p:nvSpPr>
        <p:spPr>
          <a:xfrm>
            <a:off x="1320800" y="1814513"/>
            <a:ext cx="6651538" cy="1230312"/>
          </a:xfrm>
          <a:prstGeom prst="rect">
            <a:avLst/>
          </a:prstGeom>
        </p:spPr>
        <p:txBody>
          <a:bodyPr vert="horz">
            <a:normAutofit/>
          </a:bodyPr>
          <a:lstStyle>
            <a:lvl1pPr marL="0" indent="0" algn="ctr">
              <a:buNone/>
              <a:defRPr>
                <a:solidFill>
                  <a:schemeClr val="bg1"/>
                </a:solidFill>
              </a:defRPr>
            </a:lvl1pPr>
          </a:lstStyle>
          <a:p>
            <a:r>
              <a:rPr lang="sv-SE" dirty="0" smtClean="0"/>
              <a:t>Text/</a:t>
            </a:r>
            <a:r>
              <a:rPr lang="sv-SE" dirty="0" err="1" smtClean="0"/>
              <a:t>name</a:t>
            </a:r>
            <a:r>
              <a:rPr lang="sv-SE" dirty="0" smtClean="0"/>
              <a:t> </a:t>
            </a:r>
            <a:r>
              <a:rPr lang="sv-SE" dirty="0" err="1" smtClean="0"/>
              <a:t>of</a:t>
            </a:r>
            <a:r>
              <a:rPr lang="sv-SE" dirty="0" smtClean="0"/>
              <a:t> </a:t>
            </a:r>
            <a:r>
              <a:rPr lang="sv-SE" dirty="0" err="1" smtClean="0"/>
              <a:t>lecturer</a:t>
            </a:r>
            <a:endParaRPr lang="sv-SE" dirty="0" smtClean="0"/>
          </a:p>
          <a:p>
            <a:r>
              <a:rPr lang="sv-SE" dirty="0" smtClean="0"/>
              <a:t>Contact information</a:t>
            </a:r>
            <a:endParaRPr lang="sv-SE" dirty="0"/>
          </a:p>
        </p:txBody>
      </p:sp>
    </p:spTree>
    <p:extLst>
      <p:ext uri="{BB962C8B-B14F-4D97-AF65-F5344CB8AC3E}">
        <p14:creationId xmlns:p14="http://schemas.microsoft.com/office/powerpoint/2010/main" val="20068119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nd Green">
    <p:bg>
      <p:bgPr>
        <a:solidFill>
          <a:srgbClr val="00CFB5"/>
        </a:solidFill>
        <a:effectLst/>
      </p:bgPr>
    </p:bg>
    <p:spTree>
      <p:nvGrpSpPr>
        <p:cNvPr id="1" name=""/>
        <p:cNvGrpSpPr/>
        <p:nvPr/>
      </p:nvGrpSpPr>
      <p:grpSpPr>
        <a:xfrm>
          <a:off x="0" y="0"/>
          <a:ext cx="0" cy="0"/>
          <a:chOff x="0" y="0"/>
          <a:chExt cx="0" cy="0"/>
        </a:xfrm>
      </p:grpSpPr>
      <p:sp>
        <p:nvSpPr>
          <p:cNvPr id="4" name="textruta 3"/>
          <p:cNvSpPr txBox="1"/>
          <p:nvPr userDrawn="1"/>
        </p:nvSpPr>
        <p:spPr>
          <a:xfrm>
            <a:off x="1818137" y="3670051"/>
            <a:ext cx="5527211" cy="523220"/>
          </a:xfrm>
          <a:prstGeom prst="rect">
            <a:avLst/>
          </a:prstGeom>
          <a:noFill/>
        </p:spPr>
        <p:txBody>
          <a:bodyPr wrap="square" rtlCol="0">
            <a:spAutoFit/>
          </a:bodyPr>
          <a:lstStyle/>
          <a:p>
            <a:pPr algn="ctr"/>
            <a:r>
              <a:rPr lang="sv-SE" sz="2800" dirty="0" err="1" smtClean="0">
                <a:solidFill>
                  <a:schemeClr val="bg1"/>
                </a:solidFill>
              </a:rPr>
              <a:t>www.liu.se</a:t>
            </a:r>
            <a:endParaRPr lang="sv-SE" sz="2800" dirty="0">
              <a:solidFill>
                <a:schemeClr val="bg1"/>
              </a:solidFill>
            </a:endParaRPr>
          </a:p>
        </p:txBody>
      </p:sp>
      <p:pic>
        <p:nvPicPr>
          <p:cNvPr id="5" name="Bildobjekt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8799" y="5929764"/>
            <a:ext cx="2260149" cy="595580"/>
          </a:xfrm>
          <a:prstGeom prst="rect">
            <a:avLst/>
          </a:prstGeom>
        </p:spPr>
      </p:pic>
      <p:sp>
        <p:nvSpPr>
          <p:cNvPr id="6" name="Platshållare för text 2"/>
          <p:cNvSpPr>
            <a:spLocks noGrp="1"/>
          </p:cNvSpPr>
          <p:nvPr>
            <p:ph type="body" sz="quarter" idx="10" hasCustomPrompt="1"/>
          </p:nvPr>
        </p:nvSpPr>
        <p:spPr>
          <a:xfrm>
            <a:off x="1320800" y="1814513"/>
            <a:ext cx="6651538" cy="1230312"/>
          </a:xfrm>
          <a:prstGeom prst="rect">
            <a:avLst/>
          </a:prstGeom>
        </p:spPr>
        <p:txBody>
          <a:bodyPr vert="horz">
            <a:normAutofit/>
          </a:bodyPr>
          <a:lstStyle>
            <a:lvl1pPr marL="0" indent="0" algn="ctr">
              <a:buNone/>
              <a:defRPr>
                <a:solidFill>
                  <a:schemeClr val="bg1"/>
                </a:solidFill>
              </a:defRPr>
            </a:lvl1pPr>
          </a:lstStyle>
          <a:p>
            <a:r>
              <a:rPr lang="sv-SE" dirty="0" smtClean="0"/>
              <a:t>Text/</a:t>
            </a:r>
            <a:r>
              <a:rPr lang="sv-SE" dirty="0" err="1" smtClean="0"/>
              <a:t>name</a:t>
            </a:r>
            <a:r>
              <a:rPr lang="sv-SE" dirty="0" smtClean="0"/>
              <a:t> </a:t>
            </a:r>
            <a:r>
              <a:rPr lang="sv-SE" dirty="0" err="1" smtClean="0"/>
              <a:t>of</a:t>
            </a:r>
            <a:r>
              <a:rPr lang="sv-SE" dirty="0" smtClean="0"/>
              <a:t> </a:t>
            </a:r>
            <a:r>
              <a:rPr lang="sv-SE" dirty="0" err="1" smtClean="0"/>
              <a:t>lecturer</a:t>
            </a:r>
            <a:endParaRPr lang="sv-SE" dirty="0" smtClean="0"/>
          </a:p>
          <a:p>
            <a:r>
              <a:rPr lang="sv-SE" dirty="0" smtClean="0"/>
              <a:t>Contact information</a:t>
            </a:r>
            <a:endParaRPr lang="sv-SE" dirty="0"/>
          </a:p>
        </p:txBody>
      </p:sp>
    </p:spTree>
    <p:extLst>
      <p:ext uri="{BB962C8B-B14F-4D97-AF65-F5344CB8AC3E}">
        <p14:creationId xmlns:p14="http://schemas.microsoft.com/office/powerpoint/2010/main" val="1817755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Green (dark)">
    <p:bg>
      <p:bgPr>
        <a:solidFill>
          <a:srgbClr val="3BA890"/>
        </a:solidFill>
        <a:effectLst/>
      </p:bgPr>
    </p:bg>
    <p:spTree>
      <p:nvGrpSpPr>
        <p:cNvPr id="1" name=""/>
        <p:cNvGrpSpPr/>
        <p:nvPr/>
      </p:nvGrpSpPr>
      <p:grpSpPr>
        <a:xfrm>
          <a:off x="0" y="0"/>
          <a:ext cx="0" cy="0"/>
          <a:chOff x="0" y="0"/>
          <a:chExt cx="0" cy="0"/>
        </a:xfrm>
      </p:grpSpPr>
      <p:sp>
        <p:nvSpPr>
          <p:cNvPr id="6" name="textruta 5"/>
          <p:cNvSpPr txBox="1"/>
          <p:nvPr userDrawn="1"/>
        </p:nvSpPr>
        <p:spPr>
          <a:xfrm>
            <a:off x="1818137" y="3670051"/>
            <a:ext cx="5527211" cy="523220"/>
          </a:xfrm>
          <a:prstGeom prst="rect">
            <a:avLst/>
          </a:prstGeom>
          <a:noFill/>
        </p:spPr>
        <p:txBody>
          <a:bodyPr wrap="square" rtlCol="0">
            <a:spAutoFit/>
          </a:bodyPr>
          <a:lstStyle/>
          <a:p>
            <a:pPr algn="ctr"/>
            <a:r>
              <a:rPr lang="sv-SE" sz="2800" dirty="0" err="1" smtClean="0">
                <a:solidFill>
                  <a:schemeClr val="bg1"/>
                </a:solidFill>
              </a:rPr>
              <a:t>www.liu.se</a:t>
            </a:r>
            <a:endParaRPr lang="sv-SE" sz="2800" dirty="0">
              <a:solidFill>
                <a:schemeClr val="bg1"/>
              </a:solidFill>
            </a:endParaRPr>
          </a:p>
        </p:txBody>
      </p:sp>
      <p:pic>
        <p:nvPicPr>
          <p:cNvPr id="13" name="Bildobjekt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8799" y="5929764"/>
            <a:ext cx="2260149" cy="595580"/>
          </a:xfrm>
          <a:prstGeom prst="rect">
            <a:avLst/>
          </a:prstGeom>
        </p:spPr>
      </p:pic>
      <p:sp>
        <p:nvSpPr>
          <p:cNvPr id="14" name="Platshållare för text 2"/>
          <p:cNvSpPr>
            <a:spLocks noGrp="1"/>
          </p:cNvSpPr>
          <p:nvPr>
            <p:ph type="body" sz="quarter" idx="10" hasCustomPrompt="1"/>
          </p:nvPr>
        </p:nvSpPr>
        <p:spPr>
          <a:xfrm>
            <a:off x="1320800" y="1814513"/>
            <a:ext cx="6651538" cy="1230312"/>
          </a:xfrm>
          <a:prstGeom prst="rect">
            <a:avLst/>
          </a:prstGeom>
        </p:spPr>
        <p:txBody>
          <a:bodyPr vert="horz">
            <a:normAutofit/>
          </a:bodyPr>
          <a:lstStyle>
            <a:lvl1pPr marL="0" indent="0" algn="ctr">
              <a:buNone/>
              <a:defRPr>
                <a:solidFill>
                  <a:schemeClr val="bg1"/>
                </a:solidFill>
              </a:defRPr>
            </a:lvl1pPr>
          </a:lstStyle>
          <a:p>
            <a:r>
              <a:rPr lang="sv-SE" dirty="0" smtClean="0"/>
              <a:t>Text/</a:t>
            </a:r>
            <a:r>
              <a:rPr lang="sv-SE" dirty="0" err="1" smtClean="0"/>
              <a:t>name</a:t>
            </a:r>
            <a:r>
              <a:rPr lang="sv-SE" dirty="0" smtClean="0"/>
              <a:t> </a:t>
            </a:r>
            <a:r>
              <a:rPr lang="sv-SE" dirty="0" err="1" smtClean="0"/>
              <a:t>of</a:t>
            </a:r>
            <a:r>
              <a:rPr lang="sv-SE" dirty="0" smtClean="0"/>
              <a:t> </a:t>
            </a:r>
            <a:r>
              <a:rPr lang="sv-SE" dirty="0" err="1" smtClean="0"/>
              <a:t>lecturer</a:t>
            </a:r>
            <a:endParaRPr lang="sv-SE" dirty="0" smtClean="0"/>
          </a:p>
          <a:p>
            <a:r>
              <a:rPr lang="sv-SE" dirty="0" smtClean="0"/>
              <a:t>Contact information</a:t>
            </a:r>
            <a:endParaRPr lang="sv-SE" dirty="0"/>
          </a:p>
        </p:txBody>
      </p:sp>
    </p:spTree>
    <p:extLst>
      <p:ext uri="{BB962C8B-B14F-4D97-AF65-F5344CB8AC3E}">
        <p14:creationId xmlns:p14="http://schemas.microsoft.com/office/powerpoint/2010/main" val="570073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Turqoise">
    <p:bg>
      <p:bgPr>
        <a:solidFill>
          <a:srgbClr val="17C7D2"/>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371600" y="1812899"/>
            <a:ext cx="6400800" cy="1470025"/>
          </a:xfrm>
          <a:prstGeom prst="rect">
            <a:avLst/>
          </a:prstGeom>
        </p:spPr>
        <p:txBody>
          <a:bodyPr anchor="b">
            <a:normAutofit/>
          </a:bodyPr>
          <a:lstStyle>
            <a:lvl1pPr algn="l">
              <a:defRPr sz="6000">
                <a:solidFill>
                  <a:srgbClr val="FFFFFF"/>
                </a:solidFill>
              </a:defRPr>
            </a:lvl1pPr>
          </a:lstStyle>
          <a:p>
            <a:r>
              <a:rPr lang="sv-SE" dirty="0" err="1" smtClean="0"/>
              <a:t>Title</a:t>
            </a:r>
            <a:r>
              <a:rPr lang="sv-SE" dirty="0" smtClean="0"/>
              <a:t> </a:t>
            </a:r>
            <a:r>
              <a:rPr lang="sv-SE" dirty="0" err="1" smtClean="0"/>
              <a:t>of</a:t>
            </a:r>
            <a:r>
              <a:rPr lang="sv-SE" dirty="0" smtClean="0"/>
              <a:t> presentation</a:t>
            </a:r>
            <a:endParaRPr lang="sv-SE" dirty="0"/>
          </a:p>
        </p:txBody>
      </p:sp>
      <p:sp>
        <p:nvSpPr>
          <p:cNvPr id="9" name="Underrubrik 2"/>
          <p:cNvSpPr>
            <a:spLocks noGrp="1"/>
          </p:cNvSpPr>
          <p:nvPr>
            <p:ph type="subTitle" idx="1" hasCustomPrompt="1"/>
          </p:nvPr>
        </p:nvSpPr>
        <p:spPr>
          <a:xfrm>
            <a:off x="1371600" y="3493962"/>
            <a:ext cx="6400800" cy="1175296"/>
          </a:xfrm>
          <a:prstGeom prst="rect">
            <a:avLst/>
          </a:prstGeom>
        </p:spPr>
        <p:txBody>
          <a:bodyPr>
            <a:normAutofit/>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Lecturer</a:t>
            </a:r>
            <a:endParaRPr lang="sv-SE" dirty="0"/>
          </a:p>
        </p:txBody>
      </p:sp>
      <p:pic>
        <p:nvPicPr>
          <p:cNvPr id="10" name="Bildobjekt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8799" y="5929764"/>
            <a:ext cx="2260149" cy="595580"/>
          </a:xfrm>
          <a:prstGeom prst="rect">
            <a:avLst/>
          </a:prstGeom>
        </p:spPr>
      </p:pic>
    </p:spTree>
    <p:extLst>
      <p:ext uri="{BB962C8B-B14F-4D97-AF65-F5344CB8AC3E}">
        <p14:creationId xmlns:p14="http://schemas.microsoft.com/office/powerpoint/2010/main" val="39124406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52F19C6-9E39-42D8-AC99-D0A342015A7D}" type="datetimeFigureOut">
              <a:rPr lang="en-US" smtClean="0"/>
              <a:t>4/3/2017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4E06E33-485F-46A8-ACAF-0E4851502C48}" type="slidenum">
              <a:rPr lang="en-US" smtClean="0"/>
              <a:t>‹#›</a:t>
            </a:fld>
            <a:endParaRPr lang="en-US"/>
          </a:p>
        </p:txBody>
      </p:sp>
    </p:spTree>
    <p:extLst>
      <p:ext uri="{BB962C8B-B14F-4D97-AF65-F5344CB8AC3E}">
        <p14:creationId xmlns:p14="http://schemas.microsoft.com/office/powerpoint/2010/main" val="786862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Turqoise (dark)">
    <p:bg>
      <p:bgPr>
        <a:solidFill>
          <a:srgbClr val="009CA6"/>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371600" y="1812899"/>
            <a:ext cx="6400800" cy="1470025"/>
          </a:xfrm>
          <a:prstGeom prst="rect">
            <a:avLst/>
          </a:prstGeom>
        </p:spPr>
        <p:txBody>
          <a:bodyPr anchor="b">
            <a:normAutofit/>
          </a:bodyPr>
          <a:lstStyle>
            <a:lvl1pPr algn="l">
              <a:defRPr sz="6000">
                <a:solidFill>
                  <a:srgbClr val="FFFFFF"/>
                </a:solidFill>
              </a:defRPr>
            </a:lvl1pPr>
          </a:lstStyle>
          <a:p>
            <a:r>
              <a:rPr lang="sv-SE" dirty="0" err="1" smtClean="0"/>
              <a:t>Title</a:t>
            </a:r>
            <a:r>
              <a:rPr lang="sv-SE" dirty="0" smtClean="0"/>
              <a:t> </a:t>
            </a:r>
            <a:r>
              <a:rPr lang="sv-SE" dirty="0" err="1" smtClean="0"/>
              <a:t>of</a:t>
            </a:r>
            <a:r>
              <a:rPr lang="sv-SE" dirty="0" smtClean="0"/>
              <a:t> presentation</a:t>
            </a:r>
            <a:endParaRPr lang="sv-SE" dirty="0"/>
          </a:p>
        </p:txBody>
      </p:sp>
      <p:sp>
        <p:nvSpPr>
          <p:cNvPr id="9" name="Underrubrik 2"/>
          <p:cNvSpPr>
            <a:spLocks noGrp="1"/>
          </p:cNvSpPr>
          <p:nvPr>
            <p:ph type="subTitle" idx="1" hasCustomPrompt="1"/>
          </p:nvPr>
        </p:nvSpPr>
        <p:spPr>
          <a:xfrm>
            <a:off x="1371600" y="3493962"/>
            <a:ext cx="6400800" cy="1175296"/>
          </a:xfrm>
          <a:prstGeom prst="rect">
            <a:avLst/>
          </a:prstGeom>
        </p:spPr>
        <p:txBody>
          <a:bodyPr>
            <a:normAutofit/>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Lecturer</a:t>
            </a:r>
            <a:endParaRPr lang="sv-SE" dirty="0"/>
          </a:p>
        </p:txBody>
      </p:sp>
      <p:pic>
        <p:nvPicPr>
          <p:cNvPr id="10" name="Bildobjekt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8799" y="5929764"/>
            <a:ext cx="2260149" cy="595580"/>
          </a:xfrm>
          <a:prstGeom prst="rect">
            <a:avLst/>
          </a:prstGeom>
        </p:spPr>
      </p:pic>
    </p:spTree>
    <p:extLst>
      <p:ext uri="{BB962C8B-B14F-4D97-AF65-F5344CB8AC3E}">
        <p14:creationId xmlns:p14="http://schemas.microsoft.com/office/powerpoint/2010/main" val="213710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Green">
    <p:bg>
      <p:bgPr>
        <a:solidFill>
          <a:srgbClr val="00CFB5"/>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371600" y="1812899"/>
            <a:ext cx="6400800" cy="1470025"/>
          </a:xfrm>
          <a:prstGeom prst="rect">
            <a:avLst/>
          </a:prstGeom>
        </p:spPr>
        <p:txBody>
          <a:bodyPr anchor="b">
            <a:normAutofit/>
          </a:bodyPr>
          <a:lstStyle>
            <a:lvl1pPr algn="l">
              <a:defRPr sz="6000">
                <a:solidFill>
                  <a:srgbClr val="FFFFFF"/>
                </a:solidFill>
              </a:defRPr>
            </a:lvl1pPr>
          </a:lstStyle>
          <a:p>
            <a:r>
              <a:rPr lang="sv-SE" dirty="0" err="1" smtClean="0"/>
              <a:t>Title</a:t>
            </a:r>
            <a:r>
              <a:rPr lang="sv-SE" dirty="0" smtClean="0"/>
              <a:t> </a:t>
            </a:r>
            <a:r>
              <a:rPr lang="sv-SE" dirty="0" err="1" smtClean="0"/>
              <a:t>of</a:t>
            </a:r>
            <a:r>
              <a:rPr lang="sv-SE" dirty="0" smtClean="0"/>
              <a:t> presentation</a:t>
            </a:r>
            <a:endParaRPr lang="sv-SE" dirty="0"/>
          </a:p>
        </p:txBody>
      </p:sp>
      <p:sp>
        <p:nvSpPr>
          <p:cNvPr id="9" name="Underrubrik 2"/>
          <p:cNvSpPr>
            <a:spLocks noGrp="1"/>
          </p:cNvSpPr>
          <p:nvPr>
            <p:ph type="subTitle" idx="1" hasCustomPrompt="1"/>
          </p:nvPr>
        </p:nvSpPr>
        <p:spPr>
          <a:xfrm>
            <a:off x="1371600" y="3493962"/>
            <a:ext cx="6400800" cy="1175296"/>
          </a:xfrm>
          <a:prstGeom prst="rect">
            <a:avLst/>
          </a:prstGeom>
        </p:spPr>
        <p:txBody>
          <a:bodyPr>
            <a:normAutofit/>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Lecturer</a:t>
            </a:r>
            <a:endParaRPr lang="sv-SE" dirty="0"/>
          </a:p>
        </p:txBody>
      </p:sp>
      <p:pic>
        <p:nvPicPr>
          <p:cNvPr id="10" name="Bildobjekt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8799" y="5929764"/>
            <a:ext cx="2260149" cy="595580"/>
          </a:xfrm>
          <a:prstGeom prst="rect">
            <a:avLst/>
          </a:prstGeom>
        </p:spPr>
      </p:pic>
    </p:spTree>
    <p:extLst>
      <p:ext uri="{BB962C8B-B14F-4D97-AF65-F5344CB8AC3E}">
        <p14:creationId xmlns:p14="http://schemas.microsoft.com/office/powerpoint/2010/main" val="281665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 Green (dark)">
    <p:bg>
      <p:bgPr>
        <a:solidFill>
          <a:srgbClr val="3BA890"/>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371600" y="1812899"/>
            <a:ext cx="6400800" cy="1470025"/>
          </a:xfrm>
          <a:prstGeom prst="rect">
            <a:avLst/>
          </a:prstGeom>
        </p:spPr>
        <p:txBody>
          <a:bodyPr anchor="b">
            <a:normAutofit/>
          </a:bodyPr>
          <a:lstStyle>
            <a:lvl1pPr algn="l">
              <a:defRPr sz="6000">
                <a:solidFill>
                  <a:srgbClr val="FFFFFF"/>
                </a:solidFill>
              </a:defRPr>
            </a:lvl1pPr>
          </a:lstStyle>
          <a:p>
            <a:r>
              <a:rPr lang="sv-SE" dirty="0" err="1" smtClean="0"/>
              <a:t>Title</a:t>
            </a:r>
            <a:r>
              <a:rPr lang="sv-SE" dirty="0" smtClean="0"/>
              <a:t> </a:t>
            </a:r>
            <a:r>
              <a:rPr lang="sv-SE" dirty="0" err="1" smtClean="0"/>
              <a:t>of</a:t>
            </a:r>
            <a:r>
              <a:rPr lang="sv-SE" dirty="0" smtClean="0"/>
              <a:t> presentation</a:t>
            </a:r>
            <a:endParaRPr lang="sv-SE" dirty="0"/>
          </a:p>
        </p:txBody>
      </p:sp>
      <p:sp>
        <p:nvSpPr>
          <p:cNvPr id="9" name="Underrubrik 2"/>
          <p:cNvSpPr>
            <a:spLocks noGrp="1"/>
          </p:cNvSpPr>
          <p:nvPr>
            <p:ph type="subTitle" idx="1" hasCustomPrompt="1"/>
          </p:nvPr>
        </p:nvSpPr>
        <p:spPr>
          <a:xfrm>
            <a:off x="1371600" y="3493962"/>
            <a:ext cx="6400800" cy="1175296"/>
          </a:xfrm>
          <a:prstGeom prst="rect">
            <a:avLst/>
          </a:prstGeom>
        </p:spPr>
        <p:txBody>
          <a:bodyPr>
            <a:normAutofit/>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Lecturer</a:t>
            </a:r>
            <a:endParaRPr lang="sv-SE" dirty="0"/>
          </a:p>
        </p:txBody>
      </p:sp>
      <p:pic>
        <p:nvPicPr>
          <p:cNvPr id="10" name="Bildobjekt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8799" y="5929764"/>
            <a:ext cx="2260149" cy="595580"/>
          </a:xfrm>
          <a:prstGeom prst="rect">
            <a:avLst/>
          </a:prstGeom>
        </p:spPr>
      </p:pic>
    </p:spTree>
    <p:extLst>
      <p:ext uri="{BB962C8B-B14F-4D97-AF65-F5344CB8AC3E}">
        <p14:creationId xmlns:p14="http://schemas.microsoft.com/office/powerpoint/2010/main" val="154823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mpty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342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ty page blue">
    <p:bg>
      <p:bgPr>
        <a:solidFill>
          <a:srgbClr val="00B9E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089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ty page blue (dark)">
    <p:bg>
      <p:bgPr>
        <a:solidFill>
          <a:srgbClr val="0099C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402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094259"/>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64" r:id="rId3"/>
    <p:sldLayoutId id="2147483678" r:id="rId4"/>
    <p:sldLayoutId id="2147483665" r:id="rId5"/>
    <p:sldLayoutId id="2147483681" r:id="rId6"/>
    <p:sldLayoutId id="2147483668" r:id="rId7"/>
    <p:sldLayoutId id="2147483669" r:id="rId8"/>
    <p:sldLayoutId id="2147483688" r:id="rId9"/>
    <p:sldLayoutId id="2147483670" r:id="rId10"/>
    <p:sldLayoutId id="2147483689" r:id="rId11"/>
    <p:sldLayoutId id="2147483671" r:id="rId12"/>
    <p:sldLayoutId id="2147483690" r:id="rId13"/>
    <p:sldLayoutId id="2147483674" r:id="rId14"/>
    <p:sldLayoutId id="2147483682" r:id="rId15"/>
    <p:sldLayoutId id="2147483675" r:id="rId16"/>
    <p:sldLayoutId id="2147483684" r:id="rId17"/>
    <p:sldLayoutId id="2147483676" r:id="rId18"/>
    <p:sldLayoutId id="2147483686" r:id="rId19"/>
    <p:sldLayoutId id="2147483673" r:id="rId20"/>
    <p:sldLayoutId id="2147483660" r:id="rId21"/>
    <p:sldLayoutId id="2147483661" r:id="rId22"/>
    <p:sldLayoutId id="2147483663" r:id="rId23"/>
    <p:sldLayoutId id="2147483662" r:id="rId24"/>
    <p:sldLayoutId id="2147483691" r:id="rId25"/>
    <p:sldLayoutId id="2147483666" r:id="rId26"/>
    <p:sldLayoutId id="2147483692" r:id="rId27"/>
    <p:sldLayoutId id="2147483667" r:id="rId28"/>
    <p:sldLayoutId id="2147483693" r:id="rId29"/>
    <p:sldLayoutId id="2147483694" r:id="rId30"/>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0.xml"/><Relationship Id="rId5" Type="http://schemas.openxmlformats.org/officeDocument/2006/relationships/image" Target="../media/image5.png"/><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2"/>
          <p:cNvSpPr>
            <a:spLocks noGrp="1"/>
          </p:cNvSpPr>
          <p:nvPr>
            <p:ph type="ctrTitle"/>
          </p:nvPr>
        </p:nvSpPr>
        <p:spPr>
          <a:xfrm>
            <a:off x="1371600" y="1812899"/>
            <a:ext cx="6400800" cy="1470025"/>
          </a:xfrm>
        </p:spPr>
        <p:txBody>
          <a:bodyPr>
            <a:noAutofit/>
          </a:bodyPr>
          <a:lstStyle/>
          <a:p>
            <a:r>
              <a:rPr lang="sv-SE" sz="2800" dirty="0" err="1" smtClean="0"/>
              <a:t>Experiences</a:t>
            </a:r>
            <a:r>
              <a:rPr lang="sv-SE" sz="2800" dirty="0" smtClean="0"/>
              <a:t> from the </a:t>
            </a:r>
            <a:r>
              <a:rPr lang="sv-SE" sz="2800" dirty="0" err="1" smtClean="0"/>
              <a:t>Anatomy</a:t>
            </a:r>
            <a:r>
              <a:rPr lang="sv-SE" sz="2800" dirty="0" smtClean="0"/>
              <a:t> </a:t>
            </a:r>
            <a:r>
              <a:rPr lang="sv-SE" sz="2800" dirty="0" err="1" smtClean="0"/>
              <a:t>track</a:t>
            </a:r>
            <a:r>
              <a:rPr lang="sv-SE" sz="2800" dirty="0" smtClean="0"/>
              <a:t> in the </a:t>
            </a:r>
            <a:r>
              <a:rPr lang="sv-SE" sz="2800" dirty="0" err="1" smtClean="0"/>
              <a:t>Ontology</a:t>
            </a:r>
            <a:r>
              <a:rPr lang="sv-SE" sz="2800" dirty="0" smtClean="0"/>
              <a:t> </a:t>
            </a:r>
            <a:r>
              <a:rPr lang="sv-SE" sz="2800" dirty="0" err="1" smtClean="0"/>
              <a:t>Alignment</a:t>
            </a:r>
            <a:r>
              <a:rPr lang="sv-SE" sz="2800" dirty="0" smtClean="0"/>
              <a:t> </a:t>
            </a:r>
            <a:r>
              <a:rPr lang="sv-SE" sz="2800" dirty="0" err="1" smtClean="0"/>
              <a:t>Evaluation</a:t>
            </a:r>
            <a:r>
              <a:rPr lang="sv-SE" sz="2800" dirty="0" smtClean="0"/>
              <a:t> </a:t>
            </a:r>
            <a:r>
              <a:rPr lang="sv-SE" sz="2800" dirty="0" err="1" smtClean="0"/>
              <a:t>Initiative</a:t>
            </a:r>
            <a:endParaRPr lang="sv-SE" sz="2800" dirty="0"/>
          </a:p>
        </p:txBody>
      </p:sp>
      <p:sp>
        <p:nvSpPr>
          <p:cNvPr id="5" name="Underrubrik 4"/>
          <p:cNvSpPr>
            <a:spLocks noGrp="1"/>
          </p:cNvSpPr>
          <p:nvPr>
            <p:ph type="subTitle" idx="1"/>
          </p:nvPr>
        </p:nvSpPr>
        <p:spPr>
          <a:xfrm>
            <a:off x="1371599" y="3493962"/>
            <a:ext cx="6975231" cy="1175296"/>
          </a:xfrm>
        </p:spPr>
        <p:txBody>
          <a:bodyPr>
            <a:normAutofit/>
          </a:bodyPr>
          <a:lstStyle/>
          <a:p>
            <a:r>
              <a:rPr lang="sv-SE" sz="1800" dirty="0" smtClean="0"/>
              <a:t>Zlatan Dragisic, Valentina </a:t>
            </a:r>
            <a:r>
              <a:rPr lang="sv-SE" sz="1800" dirty="0" err="1" smtClean="0"/>
              <a:t>Ivanova</a:t>
            </a:r>
            <a:r>
              <a:rPr lang="sv-SE" sz="1800" dirty="0" smtClean="0"/>
              <a:t>, </a:t>
            </a:r>
            <a:r>
              <a:rPr lang="sv-SE" sz="1800" dirty="0" err="1" smtClean="0"/>
              <a:t>Huanyu</a:t>
            </a:r>
            <a:r>
              <a:rPr lang="sv-SE" sz="1800" dirty="0" smtClean="0"/>
              <a:t> Li, and Patrick </a:t>
            </a:r>
            <a:r>
              <a:rPr lang="sv-SE" sz="1800" dirty="0" err="1" smtClean="0"/>
              <a:t>Lambrix</a:t>
            </a:r>
            <a:endParaRPr lang="sv-SE" sz="1800" dirty="0"/>
          </a:p>
        </p:txBody>
      </p:sp>
    </p:spTree>
    <p:extLst>
      <p:ext uri="{BB962C8B-B14F-4D97-AF65-F5344CB8AC3E}">
        <p14:creationId xmlns:p14="http://schemas.microsoft.com/office/powerpoint/2010/main" val="387622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a:t>
            </a:r>
            <a:endParaRPr lang="en-US" dirty="0"/>
          </a:p>
        </p:txBody>
      </p:sp>
      <p:sp>
        <p:nvSpPr>
          <p:cNvPr id="3" name="Text Placeholder 2"/>
          <p:cNvSpPr>
            <a:spLocks noGrp="1"/>
          </p:cNvSpPr>
          <p:nvPr>
            <p:ph type="body" sz="quarter" idx="13"/>
          </p:nvPr>
        </p:nvSpPr>
        <p:spPr/>
        <p:txBody>
          <a:bodyPr/>
          <a:lstStyle/>
          <a:p>
            <a:r>
              <a:rPr lang="en-US" dirty="0" smtClean="0"/>
              <a:t>Task 1: optimize F-measure</a:t>
            </a:r>
          </a:p>
          <a:p>
            <a:r>
              <a:rPr lang="en-US" dirty="0" smtClean="0"/>
              <a:t>Task 2 : optimize F-measure with a focus on precision</a:t>
            </a:r>
          </a:p>
          <a:p>
            <a:r>
              <a:rPr lang="en-US" dirty="0" smtClean="0"/>
              <a:t>Task 3: optimize F-measure with a focus on recall</a:t>
            </a:r>
          </a:p>
          <a:p>
            <a:r>
              <a:rPr lang="en-US" dirty="0" smtClean="0"/>
              <a:t>Task 4: optimize F-measure given a partial reference alignment (50 non-trivial correspondences)</a:t>
            </a:r>
          </a:p>
          <a:p>
            <a:r>
              <a:rPr lang="en-US" dirty="0" smtClean="0"/>
              <a:t>Interactive track: using an oracle (which may make mistakes)</a:t>
            </a:r>
            <a:endParaRPr lang="en-US" dirty="0"/>
          </a:p>
        </p:txBody>
      </p:sp>
    </p:spTree>
    <p:extLst>
      <p:ext uri="{BB962C8B-B14F-4D97-AF65-F5344CB8AC3E}">
        <p14:creationId xmlns:p14="http://schemas.microsoft.com/office/powerpoint/2010/main" val="210083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Text Placeholder 2"/>
          <p:cNvSpPr>
            <a:spLocks noGrp="1"/>
          </p:cNvSpPr>
          <p:nvPr>
            <p:ph type="body" sz="quarter" idx="13"/>
          </p:nvPr>
        </p:nvSpPr>
        <p:spPr/>
        <p:txBody>
          <a:bodyPr/>
          <a:lstStyle/>
          <a:p>
            <a:r>
              <a:rPr lang="en-US" dirty="0" smtClean="0"/>
              <a:t>2007-2010: </a:t>
            </a:r>
          </a:p>
          <a:p>
            <a:pPr lvl="1"/>
            <a:r>
              <a:rPr lang="en-US" dirty="0" smtClean="0"/>
              <a:t>tests were done blind</a:t>
            </a:r>
          </a:p>
          <a:p>
            <a:pPr lvl="1"/>
            <a:r>
              <a:rPr lang="en-US" dirty="0"/>
              <a:t>a</a:t>
            </a:r>
            <a:r>
              <a:rPr lang="en-US" dirty="0" smtClean="0"/>
              <a:t>uthors submitted their alignment</a:t>
            </a:r>
          </a:p>
          <a:p>
            <a:r>
              <a:rPr lang="en-US" dirty="0" smtClean="0"/>
              <a:t>2010-2016: </a:t>
            </a:r>
          </a:p>
          <a:p>
            <a:pPr lvl="1"/>
            <a:r>
              <a:rPr lang="en-US" dirty="0"/>
              <a:t>r</a:t>
            </a:r>
            <a:r>
              <a:rPr lang="en-US" dirty="0" smtClean="0"/>
              <a:t>eference alignment available since 2011</a:t>
            </a:r>
          </a:p>
          <a:p>
            <a:pPr lvl="1"/>
            <a:r>
              <a:rPr lang="en-US" dirty="0"/>
              <a:t>e</a:t>
            </a:r>
            <a:r>
              <a:rPr lang="en-US" dirty="0" smtClean="0"/>
              <a:t>valuation done through the SEALS framework</a:t>
            </a:r>
          </a:p>
          <a:p>
            <a:pPr lvl="2"/>
            <a:r>
              <a:rPr lang="en-US" dirty="0"/>
              <a:t>o</a:t>
            </a:r>
            <a:r>
              <a:rPr lang="en-US" dirty="0" smtClean="0"/>
              <a:t>rganizers run the tools</a:t>
            </a:r>
            <a:endParaRPr lang="en-US" dirty="0"/>
          </a:p>
        </p:txBody>
      </p:sp>
    </p:spTree>
    <p:extLst>
      <p:ext uri="{BB962C8B-B14F-4D97-AF65-F5344CB8AC3E}">
        <p14:creationId xmlns:p14="http://schemas.microsoft.com/office/powerpoint/2010/main" val="3306970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a:spLocks noGrp="1"/>
          </p:cNvSpPr>
          <p:nvPr>
            <p:ph type="title"/>
          </p:nvPr>
        </p:nvSpPr>
        <p:spPr/>
        <p:txBody>
          <a:bodyPr>
            <a:normAutofit/>
          </a:bodyPr>
          <a:lstStyle/>
          <a:p>
            <a:r>
              <a:rPr lang="en-US" dirty="0" smtClean="0"/>
              <a:t>Outline</a:t>
            </a:r>
            <a:endParaRPr lang="en-US" dirty="0"/>
          </a:p>
        </p:txBody>
      </p:sp>
      <p:sp>
        <p:nvSpPr>
          <p:cNvPr id="2" name="Text Placeholder 1"/>
          <p:cNvSpPr>
            <a:spLocks noGrp="1"/>
          </p:cNvSpPr>
          <p:nvPr>
            <p:ph type="body" sz="quarter" idx="13"/>
          </p:nvPr>
        </p:nvSpPr>
        <p:spPr/>
        <p:txBody>
          <a:bodyPr/>
          <a:lstStyle/>
          <a:p>
            <a:r>
              <a:rPr lang="en-US" dirty="0">
                <a:latin typeface="Georgia" panose="02040502050405020303" pitchFamily="18" charset="0"/>
              </a:rPr>
              <a:t>The data set and </a:t>
            </a:r>
            <a:r>
              <a:rPr lang="en-US" dirty="0" smtClean="0">
                <a:latin typeface="Georgia" panose="02040502050405020303" pitchFamily="18" charset="0"/>
              </a:rPr>
              <a:t>tasks</a:t>
            </a:r>
            <a:endParaRPr lang="en-US" dirty="0">
              <a:latin typeface="Georgia" panose="02040502050405020303" pitchFamily="18" charset="0"/>
            </a:endParaRPr>
          </a:p>
          <a:p>
            <a:r>
              <a:rPr lang="en-US" b="1" dirty="0">
                <a:latin typeface="Georgia" panose="02040502050405020303" pitchFamily="18" charset="0"/>
              </a:rPr>
              <a:t>Participating systems</a:t>
            </a:r>
          </a:p>
          <a:p>
            <a:r>
              <a:rPr lang="en-US" dirty="0">
                <a:latin typeface="Georgia" panose="02040502050405020303" pitchFamily="18" charset="0"/>
              </a:rPr>
              <a:t>Results for different </a:t>
            </a:r>
            <a:r>
              <a:rPr lang="en-US" dirty="0" smtClean="0">
                <a:latin typeface="Georgia" panose="02040502050405020303" pitchFamily="18" charset="0"/>
              </a:rPr>
              <a:t>tasks</a:t>
            </a:r>
          </a:p>
          <a:p>
            <a:r>
              <a:rPr lang="en-US" dirty="0" smtClean="0">
                <a:latin typeface="Georgia" panose="02040502050405020303" pitchFamily="18" charset="0"/>
              </a:rPr>
              <a:t>Summary and future directions</a:t>
            </a:r>
            <a:endParaRPr lang="en-US" dirty="0">
              <a:latin typeface="Georgia" panose="02040502050405020303" pitchFamily="18" charset="0"/>
            </a:endParaRPr>
          </a:p>
          <a:p>
            <a:pPr marL="0" indent="0">
              <a:buNone/>
            </a:pPr>
            <a:endParaRPr lang="en-US" dirty="0"/>
          </a:p>
        </p:txBody>
      </p:sp>
    </p:spTree>
    <p:extLst>
      <p:ext uri="{BB962C8B-B14F-4D97-AF65-F5344CB8AC3E}">
        <p14:creationId xmlns:p14="http://schemas.microsoft.com/office/powerpoint/2010/main" val="2957830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Participating systems</a:t>
            </a:r>
            <a:endParaRPr lang="en-US" dirty="0"/>
          </a:p>
        </p:txBody>
      </p:sp>
      <p:sp>
        <p:nvSpPr>
          <p:cNvPr id="3" name="Text Placeholder 2"/>
          <p:cNvSpPr>
            <a:spLocks noGrp="1"/>
          </p:cNvSpPr>
          <p:nvPr>
            <p:ph type="body" sz="quarter" idx="13"/>
          </p:nvPr>
        </p:nvSpPr>
        <p:spPr/>
        <p:txBody>
          <a:bodyPr>
            <a:normAutofit fontScale="77500" lnSpcReduction="20000"/>
          </a:bodyPr>
          <a:lstStyle/>
          <a:p>
            <a:r>
              <a:rPr lang="en-US" sz="2300" dirty="0" smtClean="0"/>
              <a:t>Since 2011 – all tools are evaluated in all tracks</a:t>
            </a:r>
          </a:p>
          <a:p>
            <a:r>
              <a:rPr lang="en-US" sz="2300" dirty="0" smtClean="0"/>
              <a:t>Some tools participate with different versions</a:t>
            </a:r>
          </a:p>
          <a:p>
            <a:endParaRPr lang="en-US" dirty="0" smtClean="0"/>
          </a:p>
          <a:p>
            <a:endParaRPr lang="en-US" dirty="0"/>
          </a:p>
          <a:p>
            <a:endParaRPr lang="en-US" dirty="0" smtClean="0"/>
          </a:p>
          <a:p>
            <a:endParaRPr lang="en-US" dirty="0"/>
          </a:p>
          <a:p>
            <a:endParaRPr lang="en-US" dirty="0" smtClean="0"/>
          </a:p>
          <a:p>
            <a:endParaRPr lang="en-US" sz="2300" dirty="0" smtClean="0"/>
          </a:p>
          <a:p>
            <a:r>
              <a:rPr lang="en-US" sz="2300" dirty="0" smtClean="0"/>
              <a:t>A number of tools participate often, e.g.:</a:t>
            </a:r>
          </a:p>
          <a:p>
            <a:pPr lvl="1"/>
            <a:r>
              <a:rPr lang="en-US" sz="2300" dirty="0" smtClean="0"/>
              <a:t>Lily, </a:t>
            </a:r>
            <a:r>
              <a:rPr lang="en-US" sz="2300" dirty="0" err="1" smtClean="0"/>
              <a:t>LogMap</a:t>
            </a:r>
            <a:r>
              <a:rPr lang="en-US" sz="2300" dirty="0" smtClean="0"/>
              <a:t> – 6</a:t>
            </a:r>
          </a:p>
          <a:p>
            <a:pPr lvl="1"/>
            <a:r>
              <a:rPr lang="en-US" sz="2300" dirty="0" smtClean="0"/>
              <a:t>Aroma</a:t>
            </a:r>
            <a:r>
              <a:rPr lang="en-US" sz="2300" dirty="0"/>
              <a:t> </a:t>
            </a:r>
            <a:r>
              <a:rPr lang="en-US" sz="2300" dirty="0" smtClean="0"/>
              <a:t>– 5</a:t>
            </a:r>
          </a:p>
          <a:p>
            <a:pPr lvl="1"/>
            <a:r>
              <a:rPr lang="en-US" sz="2300" dirty="0" err="1" smtClean="0"/>
              <a:t>AgreementMaker</a:t>
            </a:r>
            <a:r>
              <a:rPr lang="en-US" sz="2300" dirty="0" smtClean="0"/>
              <a:t>, AML, ASMOV, </a:t>
            </a:r>
            <a:r>
              <a:rPr lang="en-US" sz="2300" dirty="0" err="1" smtClean="0"/>
              <a:t>MaasMatch</a:t>
            </a:r>
            <a:r>
              <a:rPr lang="en-US" sz="2300" dirty="0" smtClean="0"/>
              <a:t>, </a:t>
            </a:r>
            <a:r>
              <a:rPr lang="en-US" sz="2300" dirty="0" err="1" smtClean="0"/>
              <a:t>TaxoMap</a:t>
            </a:r>
            <a:r>
              <a:rPr lang="en-US" sz="2300" dirty="0" smtClean="0"/>
              <a:t>, </a:t>
            </a:r>
            <a:r>
              <a:rPr lang="en-US" sz="2300" dirty="0" err="1" smtClean="0"/>
              <a:t>XMap</a:t>
            </a:r>
            <a:r>
              <a:rPr lang="en-US" sz="2300" dirty="0" smtClean="0"/>
              <a:t> - 4</a:t>
            </a:r>
          </a:p>
        </p:txBody>
      </p:sp>
      <p:pic>
        <p:nvPicPr>
          <p:cNvPr id="7" name="Picture 6"/>
          <p:cNvPicPr>
            <a:picLocks noChangeAspect="1"/>
          </p:cNvPicPr>
          <p:nvPr/>
        </p:nvPicPr>
        <p:blipFill>
          <a:blip r:embed="rId2"/>
          <a:stretch>
            <a:fillRect/>
          </a:stretch>
        </p:blipFill>
        <p:spPr>
          <a:xfrm>
            <a:off x="2093513" y="2621131"/>
            <a:ext cx="4920712" cy="1692725"/>
          </a:xfrm>
          <a:prstGeom prst="rect">
            <a:avLst/>
          </a:prstGeom>
        </p:spPr>
      </p:pic>
    </p:spTree>
    <p:extLst>
      <p:ext uri="{BB962C8B-B14F-4D97-AF65-F5344CB8AC3E}">
        <p14:creationId xmlns:p14="http://schemas.microsoft.com/office/powerpoint/2010/main" val="2063742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framework of Ontology Alignment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7453" y="1830356"/>
            <a:ext cx="4591925" cy="4144117"/>
          </a:xfrm>
          <a:prstGeom prst="rect">
            <a:avLst/>
          </a:prstGeom>
        </p:spPr>
      </p:pic>
    </p:spTree>
    <p:extLst>
      <p:ext uri="{BB962C8B-B14F-4D97-AF65-F5344CB8AC3E}">
        <p14:creationId xmlns:p14="http://schemas.microsoft.com/office/powerpoint/2010/main" val="1421072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a:spLocks noGrp="1"/>
          </p:cNvSpPr>
          <p:nvPr>
            <p:ph type="title"/>
          </p:nvPr>
        </p:nvSpPr>
        <p:spPr>
          <a:xfrm>
            <a:off x="685076" y="812615"/>
            <a:ext cx="6648785" cy="1383757"/>
          </a:xfrm>
        </p:spPr>
        <p:txBody>
          <a:bodyPr>
            <a:normAutofit/>
          </a:bodyPr>
          <a:lstStyle/>
          <a:p>
            <a:r>
              <a:rPr lang="en-US" dirty="0" smtClean="0"/>
              <a:t>Basic processes of participating systems</a:t>
            </a:r>
            <a:endParaRPr lang="en-US" dirty="0"/>
          </a:p>
        </p:txBody>
      </p:sp>
      <p:sp>
        <p:nvSpPr>
          <p:cNvPr id="7" name="Platshållare för text 2"/>
          <p:cNvSpPr txBox="1">
            <a:spLocks/>
          </p:cNvSpPr>
          <p:nvPr/>
        </p:nvSpPr>
        <p:spPr>
          <a:xfrm>
            <a:off x="685076" y="2196371"/>
            <a:ext cx="7059332" cy="352689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latin typeface="Georgia" panose="02040502050405020303" pitchFamily="18" charset="0"/>
              </a:rPr>
              <a:t>Preprocessing</a:t>
            </a:r>
          </a:p>
          <a:p>
            <a:pPr lvl="1"/>
            <a:r>
              <a:rPr lang="sv-SE" sz="2000" dirty="0" smtClean="0">
                <a:latin typeface="Georgia" panose="02040502050405020303" pitchFamily="18" charset="0"/>
              </a:rPr>
              <a:t>Data preparation</a:t>
            </a:r>
          </a:p>
          <a:p>
            <a:pPr lvl="1"/>
            <a:r>
              <a:rPr lang="en-US" sz="2000" dirty="0" smtClean="0">
                <a:latin typeface="Georgia" panose="02040502050405020303" pitchFamily="18" charset="0"/>
              </a:rPr>
              <a:t>Reduction</a:t>
            </a:r>
            <a:r>
              <a:rPr lang="sv-SE" sz="2000" dirty="0" smtClean="0">
                <a:latin typeface="Georgia" panose="02040502050405020303" pitchFamily="18" charset="0"/>
              </a:rPr>
              <a:t> </a:t>
            </a:r>
            <a:r>
              <a:rPr lang="en-US" sz="2000" dirty="0" smtClean="0">
                <a:latin typeface="Georgia" panose="02040502050405020303" pitchFamily="18" charset="0"/>
              </a:rPr>
              <a:t>of</a:t>
            </a:r>
            <a:r>
              <a:rPr lang="sv-SE" sz="2000" dirty="0" smtClean="0">
                <a:latin typeface="Georgia" panose="02040502050405020303" pitchFamily="18" charset="0"/>
              </a:rPr>
              <a:t> </a:t>
            </a:r>
            <a:r>
              <a:rPr lang="en-US" sz="2000" dirty="0" smtClean="0">
                <a:latin typeface="Georgia" panose="02040502050405020303" pitchFamily="18" charset="0"/>
              </a:rPr>
              <a:t>search</a:t>
            </a:r>
            <a:r>
              <a:rPr lang="sv-SE" sz="2000" dirty="0" smtClean="0">
                <a:latin typeface="Georgia" panose="02040502050405020303" pitchFamily="18" charset="0"/>
              </a:rPr>
              <a:t> space</a:t>
            </a:r>
          </a:p>
          <a:p>
            <a:r>
              <a:rPr lang="en-US" sz="2400" dirty="0" smtClean="0">
                <a:latin typeface="Georgia" panose="02040502050405020303" pitchFamily="18" charset="0"/>
              </a:rPr>
              <a:t>Matching</a:t>
            </a:r>
          </a:p>
          <a:p>
            <a:r>
              <a:rPr lang="en-US" sz="2400" dirty="0" smtClean="0">
                <a:latin typeface="Georgia" panose="02040502050405020303" pitchFamily="18" charset="0"/>
              </a:rPr>
              <a:t>Combination</a:t>
            </a:r>
          </a:p>
          <a:p>
            <a:r>
              <a:rPr lang="en-US" sz="2400" dirty="0" smtClean="0">
                <a:latin typeface="Georgia" panose="02040502050405020303" pitchFamily="18" charset="0"/>
              </a:rPr>
              <a:t>Filtering</a:t>
            </a:r>
          </a:p>
          <a:p>
            <a:r>
              <a:rPr lang="en-US" sz="2400" dirty="0" smtClean="0">
                <a:latin typeface="Georgia" panose="02040502050405020303" pitchFamily="18" charset="0"/>
              </a:rPr>
              <a:t>Debugging</a:t>
            </a:r>
          </a:p>
          <a:p>
            <a:r>
              <a:rPr lang="en-US" sz="2400" dirty="0" smtClean="0">
                <a:latin typeface="Georgia" panose="02040502050405020303" pitchFamily="18" charset="0"/>
              </a:rPr>
              <a:t>User Interaction</a:t>
            </a:r>
            <a:endParaRPr lang="en-US" sz="2400" dirty="0">
              <a:latin typeface="Georgia" panose="02040502050405020303" pitchFamily="18" charset="0"/>
            </a:endParaRPr>
          </a:p>
        </p:txBody>
      </p:sp>
    </p:spTree>
    <p:extLst>
      <p:ext uri="{BB962C8B-B14F-4D97-AF65-F5344CB8AC3E}">
        <p14:creationId xmlns:p14="http://schemas.microsoft.com/office/powerpoint/2010/main" val="3582371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a:spLocks noGrp="1"/>
          </p:cNvSpPr>
          <p:nvPr>
            <p:ph type="title"/>
          </p:nvPr>
        </p:nvSpPr>
        <p:spPr>
          <a:xfrm>
            <a:off x="685076" y="812615"/>
            <a:ext cx="7189961" cy="1383757"/>
          </a:xfrm>
        </p:spPr>
        <p:txBody>
          <a:bodyPr>
            <a:normAutofit/>
          </a:bodyPr>
          <a:lstStyle/>
          <a:p>
            <a:r>
              <a:rPr lang="en-US" dirty="0" smtClean="0"/>
              <a:t>Matching strategies of participating systems</a:t>
            </a:r>
            <a:endParaRPr lang="en-US" dirty="0"/>
          </a:p>
        </p:txBody>
      </p:sp>
      <p:sp>
        <p:nvSpPr>
          <p:cNvPr id="7" name="Platshållare för text 2"/>
          <p:cNvSpPr txBox="1">
            <a:spLocks/>
          </p:cNvSpPr>
          <p:nvPr/>
        </p:nvSpPr>
        <p:spPr>
          <a:xfrm>
            <a:off x="685076" y="2196371"/>
            <a:ext cx="7059332" cy="352689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latin typeface="Georgia" panose="02040502050405020303" pitchFamily="18" charset="0"/>
              </a:rPr>
              <a:t>String-based</a:t>
            </a:r>
          </a:p>
          <a:p>
            <a:pPr lvl="1"/>
            <a:r>
              <a:rPr lang="en-US" sz="2000" dirty="0" smtClean="0">
                <a:solidFill>
                  <a:srgbClr val="FF0000"/>
                </a:solidFill>
                <a:latin typeface="Georgia" panose="02040502050405020303" pitchFamily="18" charset="0"/>
              </a:rPr>
              <a:t>Edit-Distance</a:t>
            </a:r>
            <a:r>
              <a:rPr lang="en-US" sz="2000" dirty="0" smtClean="0">
                <a:latin typeface="Georgia" panose="02040502050405020303" pitchFamily="18" charset="0"/>
              </a:rPr>
              <a:t>, </a:t>
            </a:r>
            <a:r>
              <a:rPr lang="en-US" sz="2000" dirty="0" err="1" smtClean="0">
                <a:solidFill>
                  <a:srgbClr val="0070C0"/>
                </a:solidFill>
                <a:latin typeface="Georgia" panose="02040502050405020303" pitchFamily="18" charset="0"/>
              </a:rPr>
              <a:t>Jaccard</a:t>
            </a:r>
            <a:r>
              <a:rPr lang="en-US" sz="2000" dirty="0" smtClean="0">
                <a:solidFill>
                  <a:srgbClr val="0070C0"/>
                </a:solidFill>
                <a:latin typeface="Georgia" panose="02040502050405020303" pitchFamily="18" charset="0"/>
              </a:rPr>
              <a:t>, Soft </a:t>
            </a:r>
            <a:r>
              <a:rPr lang="en-US" sz="2000" dirty="0" err="1" smtClean="0">
                <a:solidFill>
                  <a:srgbClr val="0070C0"/>
                </a:solidFill>
                <a:latin typeface="Georgia" panose="02040502050405020303" pitchFamily="18" charset="0"/>
              </a:rPr>
              <a:t>Jaccard</a:t>
            </a:r>
            <a:r>
              <a:rPr lang="en-US" sz="2000" dirty="0" smtClean="0">
                <a:solidFill>
                  <a:srgbClr val="0070C0"/>
                </a:solidFill>
                <a:latin typeface="Georgia" panose="02040502050405020303" pitchFamily="18" charset="0"/>
              </a:rPr>
              <a:t>, Soft TF-IDF</a:t>
            </a:r>
            <a:r>
              <a:rPr lang="en-US" sz="2000" dirty="0" smtClean="0">
                <a:latin typeface="Georgia" panose="02040502050405020303" pitchFamily="18" charset="0"/>
              </a:rPr>
              <a:t> …</a:t>
            </a:r>
          </a:p>
          <a:p>
            <a:r>
              <a:rPr lang="en-US" sz="2400" dirty="0" smtClean="0">
                <a:latin typeface="Georgia" panose="02040502050405020303" pitchFamily="18" charset="0"/>
              </a:rPr>
              <a:t>Structure-based</a:t>
            </a:r>
          </a:p>
          <a:p>
            <a:pPr lvl="1"/>
            <a:r>
              <a:rPr lang="en-US" sz="2000" dirty="0" smtClean="0">
                <a:latin typeface="Georgia" panose="02040502050405020303" pitchFamily="18" charset="0"/>
              </a:rPr>
              <a:t>Similarity propagation, Similarity flooding …</a:t>
            </a:r>
          </a:p>
          <a:p>
            <a:r>
              <a:rPr lang="en-US" sz="2400" dirty="0" smtClean="0">
                <a:latin typeface="Georgia" panose="02040502050405020303" pitchFamily="18" charset="0"/>
              </a:rPr>
              <a:t>Constraint-based</a:t>
            </a:r>
          </a:p>
          <a:p>
            <a:pPr lvl="1"/>
            <a:r>
              <a:rPr lang="en-US" sz="2000" dirty="0" smtClean="0">
                <a:latin typeface="Georgia" panose="02040502050405020303" pitchFamily="18" charset="0"/>
              </a:rPr>
              <a:t>Domain </a:t>
            </a:r>
            <a:r>
              <a:rPr lang="en-US" sz="2000" dirty="0" smtClean="0">
                <a:latin typeface="Georgia" panose="02040502050405020303" pitchFamily="18" charset="0"/>
              </a:rPr>
              <a:t>restriction</a:t>
            </a:r>
          </a:p>
          <a:p>
            <a:pPr lvl="1"/>
            <a:endParaRPr lang="en-US" sz="2000" dirty="0" smtClean="0">
              <a:latin typeface="Georgia" panose="02040502050405020303" pitchFamily="18" charset="0"/>
            </a:endParaRPr>
          </a:p>
          <a:p>
            <a:r>
              <a:rPr lang="en-US" sz="2400" dirty="0" smtClean="0">
                <a:latin typeface="Georgia" panose="02040502050405020303" pitchFamily="18" charset="0"/>
              </a:rPr>
              <a:t>Instance-based</a:t>
            </a:r>
          </a:p>
          <a:p>
            <a:pPr lvl="1"/>
            <a:r>
              <a:rPr lang="en-US" sz="2000" dirty="0" smtClean="0">
                <a:latin typeface="Georgia" panose="02040502050405020303" pitchFamily="18" charset="0"/>
              </a:rPr>
              <a:t>Rarely used in Anatomy track</a:t>
            </a:r>
            <a:endParaRPr lang="en-US" sz="2000" dirty="0">
              <a:latin typeface="Georgia" panose="02040502050405020303" pitchFamily="18" charset="0"/>
            </a:endParaRPr>
          </a:p>
        </p:txBody>
      </p:sp>
    </p:spTree>
    <p:extLst>
      <p:ext uri="{BB962C8B-B14F-4D97-AF65-F5344CB8AC3E}">
        <p14:creationId xmlns:p14="http://schemas.microsoft.com/office/powerpoint/2010/main" val="1160739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a:spLocks noGrp="1"/>
          </p:cNvSpPr>
          <p:nvPr>
            <p:ph type="title"/>
          </p:nvPr>
        </p:nvSpPr>
        <p:spPr>
          <a:xfrm>
            <a:off x="685076" y="812615"/>
            <a:ext cx="6648785" cy="1383757"/>
          </a:xfrm>
        </p:spPr>
        <p:txBody>
          <a:bodyPr>
            <a:normAutofit/>
          </a:bodyPr>
          <a:lstStyle/>
          <a:p>
            <a:r>
              <a:rPr lang="sv-SE" dirty="0" smtClean="0"/>
              <a:t>Combination</a:t>
            </a:r>
            <a:endParaRPr lang="sv-SE" dirty="0"/>
          </a:p>
        </p:txBody>
      </p:sp>
      <p:sp>
        <p:nvSpPr>
          <p:cNvPr id="7" name="Platshållare för text 2"/>
          <p:cNvSpPr txBox="1">
            <a:spLocks/>
          </p:cNvSpPr>
          <p:nvPr/>
        </p:nvSpPr>
        <p:spPr>
          <a:xfrm>
            <a:off x="685076" y="1636541"/>
            <a:ext cx="7152638" cy="352689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Georgia" panose="02040502050405020303" pitchFamily="18" charset="0"/>
              </a:rPr>
              <a:t>Weighted Sum-based or Maximum-based selection</a:t>
            </a:r>
          </a:p>
          <a:p>
            <a:pPr lvl="1"/>
            <a:r>
              <a:rPr lang="en-US" sz="2000" dirty="0">
                <a:latin typeface="Georgia" panose="02040502050405020303" pitchFamily="18" charset="0"/>
              </a:rPr>
              <a:t>Weighted Sum-based: weighted sum of similarities of different matchers</a:t>
            </a:r>
          </a:p>
          <a:p>
            <a:pPr lvl="1"/>
            <a:r>
              <a:rPr lang="en-US" sz="2000" dirty="0">
                <a:latin typeface="Georgia" panose="02040502050405020303" pitchFamily="18" charset="0"/>
              </a:rPr>
              <a:t>Maximum-based: maximum of similarity  of different matchers</a:t>
            </a:r>
          </a:p>
          <a:p>
            <a:r>
              <a:rPr lang="en-US" sz="2400" dirty="0">
                <a:latin typeface="Georgia" panose="02040502050405020303" pitchFamily="18" charset="0"/>
              </a:rPr>
              <a:t>Advanced approaches</a:t>
            </a:r>
          </a:p>
          <a:p>
            <a:pPr lvl="1"/>
            <a:r>
              <a:rPr lang="en-US" sz="2000" dirty="0">
                <a:latin typeface="Georgia" panose="02040502050405020303" pitchFamily="18" charset="0"/>
              </a:rPr>
              <a:t>Neural network, Genetic algorithm, Clustering algorithm, Overlap of different matchers</a:t>
            </a:r>
          </a:p>
        </p:txBody>
      </p:sp>
    </p:spTree>
    <p:extLst>
      <p:ext uri="{BB962C8B-B14F-4D97-AF65-F5344CB8AC3E}">
        <p14:creationId xmlns:p14="http://schemas.microsoft.com/office/powerpoint/2010/main" val="1861963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a:spLocks noGrp="1"/>
          </p:cNvSpPr>
          <p:nvPr>
            <p:ph type="title"/>
          </p:nvPr>
        </p:nvSpPr>
        <p:spPr>
          <a:xfrm>
            <a:off x="685076" y="812615"/>
            <a:ext cx="6648785" cy="1383757"/>
          </a:xfrm>
        </p:spPr>
        <p:txBody>
          <a:bodyPr>
            <a:normAutofit/>
          </a:bodyPr>
          <a:lstStyle/>
          <a:p>
            <a:r>
              <a:rPr lang="en-US" dirty="0" smtClean="0"/>
              <a:t>Filtering</a:t>
            </a:r>
            <a:endParaRPr lang="en-US" dirty="0"/>
          </a:p>
        </p:txBody>
      </p:sp>
      <p:sp>
        <p:nvSpPr>
          <p:cNvPr id="7" name="Platshållare för text 2"/>
          <p:cNvSpPr txBox="1">
            <a:spLocks/>
          </p:cNvSpPr>
          <p:nvPr/>
        </p:nvSpPr>
        <p:spPr>
          <a:xfrm>
            <a:off x="685076" y="1636541"/>
            <a:ext cx="7059332" cy="352689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Georgia" panose="02040502050405020303" pitchFamily="18" charset="0"/>
              </a:rPr>
              <a:t>Single Threshold</a:t>
            </a:r>
          </a:p>
          <a:p>
            <a:pPr lvl="1"/>
            <a:r>
              <a:rPr lang="en-US" sz="2000" dirty="0">
                <a:latin typeface="Georgia" panose="02040502050405020303" pitchFamily="18" charset="0"/>
              </a:rPr>
              <a:t>Only define a lower boundary</a:t>
            </a:r>
          </a:p>
          <a:p>
            <a:r>
              <a:rPr lang="en-US" sz="2400" dirty="0">
                <a:latin typeface="Georgia" panose="02040502050405020303" pitchFamily="18" charset="0"/>
              </a:rPr>
              <a:t>Double Threshold</a:t>
            </a:r>
          </a:p>
          <a:p>
            <a:pPr lvl="1"/>
            <a:r>
              <a:rPr lang="en-US" sz="2000" dirty="0">
                <a:latin typeface="Georgia" panose="02040502050405020303" pitchFamily="18" charset="0"/>
              </a:rPr>
              <a:t>To define the lower and the upper boundaries to filter matching result  </a:t>
            </a:r>
          </a:p>
          <a:p>
            <a:r>
              <a:rPr lang="en-US" sz="2400" dirty="0" smtClean="0">
                <a:latin typeface="Georgia" panose="02040502050405020303" pitchFamily="18" charset="0"/>
              </a:rPr>
              <a:t>Advanced </a:t>
            </a:r>
            <a:r>
              <a:rPr lang="en-US" altLang="zh-CN" sz="2400" dirty="0">
                <a:latin typeface="Georgia" panose="02040502050405020303" pitchFamily="18" charset="0"/>
              </a:rPr>
              <a:t>a</a:t>
            </a:r>
            <a:r>
              <a:rPr lang="en-US" sz="2400" dirty="0">
                <a:latin typeface="Georgia" panose="02040502050405020303" pitchFamily="18" charset="0"/>
              </a:rPr>
              <a:t>pproaches</a:t>
            </a:r>
          </a:p>
          <a:p>
            <a:pPr lvl="1"/>
            <a:r>
              <a:rPr lang="en-US" sz="2000" dirty="0">
                <a:latin typeface="Georgia" panose="02040502050405020303" pitchFamily="18" charset="0"/>
              </a:rPr>
              <a:t>Maximum Entropy Approach </a:t>
            </a:r>
          </a:p>
          <a:p>
            <a:pPr lvl="1"/>
            <a:r>
              <a:rPr lang="en-US" sz="2000" dirty="0" smtClean="0">
                <a:latin typeface="Georgia" panose="02040502050405020303" pitchFamily="18" charset="0"/>
              </a:rPr>
              <a:t>Stable </a:t>
            </a:r>
            <a:r>
              <a:rPr lang="en-US" sz="2000" dirty="0">
                <a:latin typeface="Georgia" panose="02040502050405020303" pitchFamily="18" charset="0"/>
              </a:rPr>
              <a:t>Marriage Algorithm</a:t>
            </a:r>
          </a:p>
        </p:txBody>
      </p:sp>
    </p:spTree>
    <p:extLst>
      <p:ext uri="{BB962C8B-B14F-4D97-AF65-F5344CB8AC3E}">
        <p14:creationId xmlns:p14="http://schemas.microsoft.com/office/powerpoint/2010/main" val="1736682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a:spLocks noGrp="1"/>
          </p:cNvSpPr>
          <p:nvPr>
            <p:ph type="title"/>
          </p:nvPr>
        </p:nvSpPr>
        <p:spPr>
          <a:xfrm>
            <a:off x="685076" y="793954"/>
            <a:ext cx="7189961" cy="1383757"/>
          </a:xfrm>
        </p:spPr>
        <p:txBody>
          <a:bodyPr>
            <a:normAutofit/>
          </a:bodyPr>
          <a:lstStyle/>
          <a:p>
            <a:r>
              <a:rPr lang="en-US" dirty="0" smtClean="0"/>
              <a:t>Use of auxiliary information by participating systems</a:t>
            </a:r>
            <a:endParaRPr lang="en-US" dirty="0"/>
          </a:p>
        </p:txBody>
      </p:sp>
      <p:sp>
        <p:nvSpPr>
          <p:cNvPr id="7" name="Platshållare för text 2"/>
          <p:cNvSpPr txBox="1">
            <a:spLocks/>
          </p:cNvSpPr>
          <p:nvPr/>
        </p:nvSpPr>
        <p:spPr>
          <a:xfrm>
            <a:off x="685076" y="2084405"/>
            <a:ext cx="7059332" cy="352689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Georgia" panose="02040502050405020303" pitchFamily="18" charset="0"/>
              </a:rPr>
              <a:t>Biomedical resources</a:t>
            </a:r>
          </a:p>
          <a:p>
            <a:pPr lvl="1"/>
            <a:r>
              <a:rPr lang="en-US" sz="2000" dirty="0">
                <a:latin typeface="Georgia" panose="02040502050405020303" pitchFamily="18" charset="0"/>
              </a:rPr>
              <a:t>UMLS (Unified Medical Language System) used by </a:t>
            </a:r>
            <a:r>
              <a:rPr lang="en-US" sz="2000" dirty="0">
                <a:solidFill>
                  <a:srgbClr val="FF0000"/>
                </a:solidFill>
                <a:latin typeface="Georgia" panose="02040502050405020303" pitchFamily="18" charset="0"/>
              </a:rPr>
              <a:t>9</a:t>
            </a:r>
            <a:r>
              <a:rPr lang="en-US" sz="2000" dirty="0">
                <a:latin typeface="Georgia" panose="02040502050405020303" pitchFamily="18" charset="0"/>
              </a:rPr>
              <a:t> systems</a:t>
            </a:r>
          </a:p>
          <a:p>
            <a:pPr lvl="1"/>
            <a:r>
              <a:rPr lang="en-US" sz="2000" dirty="0" err="1">
                <a:latin typeface="Georgia" panose="02040502050405020303" pitchFamily="18" charset="0"/>
              </a:rPr>
              <a:t>Uberon</a:t>
            </a:r>
            <a:r>
              <a:rPr lang="en-US" sz="2000" dirty="0">
                <a:latin typeface="Georgia" panose="02040502050405020303" pitchFamily="18" charset="0"/>
              </a:rPr>
              <a:t> used by </a:t>
            </a:r>
            <a:r>
              <a:rPr lang="en-US" sz="2000" dirty="0">
                <a:solidFill>
                  <a:srgbClr val="FF0000"/>
                </a:solidFill>
                <a:latin typeface="Georgia" panose="02040502050405020303" pitchFamily="18" charset="0"/>
              </a:rPr>
              <a:t>5</a:t>
            </a:r>
            <a:r>
              <a:rPr lang="en-US" sz="2000" dirty="0">
                <a:latin typeface="Georgia" panose="02040502050405020303" pitchFamily="18" charset="0"/>
              </a:rPr>
              <a:t> systems</a:t>
            </a:r>
          </a:p>
          <a:p>
            <a:pPr lvl="1"/>
            <a:r>
              <a:rPr lang="en-US" sz="2000" dirty="0" err="1">
                <a:latin typeface="Georgia" panose="02040502050405020303" pitchFamily="18" charset="0"/>
              </a:rPr>
              <a:t>BioPortal</a:t>
            </a:r>
            <a:r>
              <a:rPr lang="en-US" sz="2000" dirty="0">
                <a:latin typeface="Georgia" panose="02040502050405020303" pitchFamily="18" charset="0"/>
              </a:rPr>
              <a:t> used by </a:t>
            </a:r>
            <a:r>
              <a:rPr lang="en-US" sz="2000" dirty="0">
                <a:solidFill>
                  <a:srgbClr val="FF0000"/>
                </a:solidFill>
                <a:latin typeface="Georgia" panose="02040502050405020303" pitchFamily="18" charset="0"/>
              </a:rPr>
              <a:t>1</a:t>
            </a:r>
            <a:r>
              <a:rPr lang="en-US" sz="2000" dirty="0">
                <a:latin typeface="Georgia" panose="02040502050405020303" pitchFamily="18" charset="0"/>
              </a:rPr>
              <a:t> system</a:t>
            </a:r>
          </a:p>
          <a:p>
            <a:pPr lvl="1"/>
            <a:r>
              <a:rPr lang="en-US" sz="2000" dirty="0" err="1">
                <a:latin typeface="Georgia" panose="02040502050405020303" pitchFamily="18" charset="0"/>
              </a:rPr>
              <a:t>MeSH</a:t>
            </a:r>
            <a:r>
              <a:rPr lang="en-US" sz="2000" dirty="0">
                <a:latin typeface="Georgia" panose="02040502050405020303" pitchFamily="18" charset="0"/>
              </a:rPr>
              <a:t> (Medical Subject Headings) used by </a:t>
            </a:r>
            <a:r>
              <a:rPr lang="en-US" sz="2000" dirty="0">
                <a:solidFill>
                  <a:srgbClr val="FF0000"/>
                </a:solidFill>
                <a:latin typeface="Georgia" panose="02040502050405020303" pitchFamily="18" charset="0"/>
              </a:rPr>
              <a:t>1</a:t>
            </a:r>
            <a:r>
              <a:rPr lang="en-US" sz="2000" dirty="0">
                <a:latin typeface="Georgia" panose="02040502050405020303" pitchFamily="18" charset="0"/>
              </a:rPr>
              <a:t> system</a:t>
            </a:r>
          </a:p>
          <a:p>
            <a:pPr lvl="1"/>
            <a:r>
              <a:rPr lang="en-US" sz="2000" dirty="0">
                <a:latin typeface="Georgia" panose="02040502050405020303" pitchFamily="18" charset="0"/>
              </a:rPr>
              <a:t>FMA (Foundational Model of Anatomy) used by </a:t>
            </a:r>
            <a:r>
              <a:rPr lang="en-US" sz="2000" dirty="0">
                <a:solidFill>
                  <a:srgbClr val="FF0000"/>
                </a:solidFill>
                <a:latin typeface="Georgia" panose="02040502050405020303" pitchFamily="18" charset="0"/>
              </a:rPr>
              <a:t>2</a:t>
            </a:r>
            <a:r>
              <a:rPr lang="en-US" sz="2000" dirty="0">
                <a:latin typeface="Georgia" panose="02040502050405020303" pitchFamily="18" charset="0"/>
              </a:rPr>
              <a:t> systems</a:t>
            </a:r>
          </a:p>
          <a:p>
            <a:r>
              <a:rPr lang="en-US" sz="2400" dirty="0">
                <a:latin typeface="Georgia" panose="02040502050405020303" pitchFamily="18" charset="0"/>
              </a:rPr>
              <a:t>Non-biomedical resources</a:t>
            </a:r>
          </a:p>
          <a:p>
            <a:pPr lvl="1"/>
            <a:r>
              <a:rPr lang="en-US" sz="2000" dirty="0" err="1">
                <a:latin typeface="Georgia" panose="02040502050405020303" pitchFamily="18" charset="0"/>
              </a:rPr>
              <a:t>WordNet</a:t>
            </a:r>
            <a:r>
              <a:rPr lang="en-US" sz="2000" dirty="0">
                <a:latin typeface="Georgia" panose="02040502050405020303" pitchFamily="18" charset="0"/>
              </a:rPr>
              <a:t> (</a:t>
            </a:r>
            <a:r>
              <a:rPr lang="en-US" sz="2000" dirty="0">
                <a:solidFill>
                  <a:srgbClr val="FF0000"/>
                </a:solidFill>
                <a:latin typeface="Georgia" panose="02040502050405020303" pitchFamily="18" charset="0"/>
              </a:rPr>
              <a:t>25 </a:t>
            </a:r>
            <a:r>
              <a:rPr lang="en-US" sz="2000" dirty="0">
                <a:latin typeface="Georgia" panose="02040502050405020303" pitchFamily="18" charset="0"/>
              </a:rPr>
              <a:t>systems), </a:t>
            </a:r>
            <a:r>
              <a:rPr lang="en-US" sz="2000" dirty="0" err="1">
                <a:latin typeface="Georgia" panose="02040502050405020303" pitchFamily="18" charset="0"/>
              </a:rPr>
              <a:t>WikiPedia</a:t>
            </a:r>
            <a:r>
              <a:rPr lang="en-US" sz="2000" dirty="0">
                <a:latin typeface="Georgia" panose="02040502050405020303" pitchFamily="18" charset="0"/>
              </a:rPr>
              <a:t>, Google, Apache </a:t>
            </a:r>
            <a:r>
              <a:rPr lang="en-US" sz="2000" dirty="0" err="1">
                <a:latin typeface="Georgia" panose="02040502050405020303" pitchFamily="18" charset="0"/>
              </a:rPr>
              <a:t>Lucene</a:t>
            </a:r>
            <a:r>
              <a:rPr lang="en-US" sz="2000" dirty="0">
                <a:latin typeface="Georgia" panose="02040502050405020303" pitchFamily="18" charset="0"/>
              </a:rPr>
              <a:t> … </a:t>
            </a:r>
          </a:p>
        </p:txBody>
      </p:sp>
    </p:spTree>
    <p:extLst>
      <p:ext uri="{BB962C8B-B14F-4D97-AF65-F5344CB8AC3E}">
        <p14:creationId xmlns:p14="http://schemas.microsoft.com/office/powerpoint/2010/main" val="1563747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84168" y="3068960"/>
            <a:ext cx="3059831" cy="2031325"/>
          </a:xfrm>
          <a:prstGeom prst="rect">
            <a:avLst/>
          </a:prstGeom>
        </p:spPr>
        <p:txBody>
          <a:bodyPr wrap="square">
            <a:spAutoFit/>
          </a:bodyPr>
          <a:lstStyle/>
          <a:p>
            <a:pPr marL="342900" indent="-342900">
              <a:buFont typeface="Wingdings" panose="05000000000000000000" pitchFamily="2" charset="2"/>
              <a:buChar char="ü"/>
            </a:pPr>
            <a:r>
              <a:rPr lang="en-US" altLang="sv-SE" dirty="0" smtClean="0"/>
              <a:t>Overlapping ontologies;</a:t>
            </a:r>
          </a:p>
          <a:p>
            <a:pPr marL="342900" indent="-342900">
              <a:buFont typeface="Wingdings" panose="05000000000000000000" pitchFamily="2" charset="2"/>
              <a:buChar char="ü"/>
            </a:pPr>
            <a:r>
              <a:rPr lang="en-US" altLang="sv-SE" dirty="0" smtClean="0"/>
              <a:t>Data </a:t>
            </a:r>
            <a:r>
              <a:rPr lang="en-US" altLang="sv-SE" dirty="0"/>
              <a:t>integration and sharing</a:t>
            </a:r>
            <a:r>
              <a:rPr lang="en-US" altLang="sv-SE" dirty="0" smtClean="0"/>
              <a:t>;</a:t>
            </a:r>
          </a:p>
          <a:p>
            <a:pPr marL="342900" indent="-342900">
              <a:buFont typeface="Wingdings" panose="05000000000000000000" pitchFamily="2" charset="2"/>
              <a:buChar char="ü"/>
            </a:pPr>
            <a:r>
              <a:rPr lang="en-US" altLang="sv-SE" dirty="0" smtClean="0"/>
              <a:t>Agent </a:t>
            </a:r>
            <a:r>
              <a:rPr lang="en-US" altLang="sv-SE" dirty="0"/>
              <a:t>communication</a:t>
            </a:r>
            <a:r>
              <a:rPr lang="en-US" altLang="sv-SE" dirty="0" smtClean="0"/>
              <a:t>;</a:t>
            </a:r>
          </a:p>
          <a:p>
            <a:pPr marL="342900" indent="-342900">
              <a:buFont typeface="Wingdings" panose="05000000000000000000" pitchFamily="2" charset="2"/>
              <a:buChar char="ü"/>
            </a:pPr>
            <a:r>
              <a:rPr lang="en-US" altLang="sv-SE" dirty="0" smtClean="0"/>
              <a:t>Bottom-up development </a:t>
            </a:r>
            <a:br>
              <a:rPr lang="en-US" altLang="sv-SE" dirty="0" smtClean="0"/>
            </a:br>
            <a:r>
              <a:rPr lang="en-US" altLang="sv-SE" dirty="0" smtClean="0"/>
              <a:t>of new ontologies;</a:t>
            </a:r>
          </a:p>
          <a:p>
            <a:pPr marL="342900" indent="-342900">
              <a:buFont typeface="Wingdings" panose="05000000000000000000" pitchFamily="2" charset="2"/>
              <a:buChar char="ü"/>
            </a:pPr>
            <a:endParaRPr lang="en-US" altLang="sv-SE" dirty="0" smtClean="0"/>
          </a:p>
        </p:txBody>
      </p:sp>
      <p:sp>
        <p:nvSpPr>
          <p:cNvPr id="4" name="TextBox 3"/>
          <p:cNvSpPr txBox="1"/>
          <p:nvPr/>
        </p:nvSpPr>
        <p:spPr>
          <a:xfrm>
            <a:off x="3332550" y="151617"/>
            <a:ext cx="4347600" cy="707886"/>
          </a:xfrm>
          <a:prstGeom prst="rect">
            <a:avLst/>
          </a:prstGeom>
          <a:noFill/>
        </p:spPr>
        <p:txBody>
          <a:bodyPr wrap="none" rtlCol="0">
            <a:spAutoFit/>
          </a:bodyPr>
          <a:lstStyle/>
          <a:p>
            <a:r>
              <a:rPr lang="en-US" sz="4000" dirty="0" smtClean="0">
                <a:latin typeface="+mj-lt"/>
              </a:rPr>
              <a:t>Ontology Alignment</a:t>
            </a:r>
            <a:endParaRPr lang="en-US" sz="4000" dirty="0">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04664"/>
            <a:ext cx="1800000" cy="1800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984" y="938563"/>
            <a:ext cx="2468067" cy="1800000"/>
          </a:xfrm>
          <a:prstGeom prst="rect">
            <a:avLst/>
          </a:prstGeom>
        </p:spPr>
      </p:pic>
      <p:sp>
        <p:nvSpPr>
          <p:cNvPr id="8" name="Chevron 7"/>
          <p:cNvSpPr/>
          <p:nvPr/>
        </p:nvSpPr>
        <p:spPr>
          <a:xfrm>
            <a:off x="781868" y="2390152"/>
            <a:ext cx="484632" cy="484632"/>
          </a:xfrm>
          <a:prstGeom prst="chevron">
            <a:avLst/>
          </a:prstGeom>
          <a:solidFill>
            <a:srgbClr val="C00000"/>
          </a:solidFill>
          <a:ln>
            <a:solidFill>
              <a:srgbClr val="C00000"/>
            </a:solidFill>
          </a:ln>
          <a:scene3d>
            <a:camera prst="orthographicFront">
              <a:rot lat="0" lon="0" rev="19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3779912" y="2390152"/>
            <a:ext cx="484632" cy="484632"/>
          </a:xfrm>
          <a:prstGeom prst="chevron">
            <a:avLst/>
          </a:prstGeom>
          <a:solidFill>
            <a:srgbClr val="C00000"/>
          </a:solidFill>
          <a:ln>
            <a:solidFill>
              <a:srgbClr val="C00000"/>
            </a:solidFill>
          </a:ln>
          <a:scene3d>
            <a:camera prst="orthographicFront">
              <a:rot lat="0" lon="0" rev="12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2924944"/>
            <a:ext cx="5579237" cy="3420000"/>
          </a:xfrm>
          <a:prstGeom prst="rect">
            <a:avLst/>
          </a:prstGeom>
        </p:spPr>
      </p:pic>
    </p:spTree>
    <p:extLst>
      <p:ext uri="{BB962C8B-B14F-4D97-AF65-F5344CB8AC3E}">
        <p14:creationId xmlns:p14="http://schemas.microsoft.com/office/powerpoint/2010/main" val="881389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546" y="93305"/>
            <a:ext cx="5986143" cy="5934269"/>
          </a:xfrm>
          <a:prstGeom prst="rect">
            <a:avLst/>
          </a:prstGeom>
        </p:spPr>
      </p:pic>
    </p:spTree>
    <p:extLst>
      <p:ext uri="{BB962C8B-B14F-4D97-AF65-F5344CB8AC3E}">
        <p14:creationId xmlns:p14="http://schemas.microsoft.com/office/powerpoint/2010/main" val="920982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a:spLocks noGrp="1"/>
          </p:cNvSpPr>
          <p:nvPr>
            <p:ph type="title"/>
          </p:nvPr>
        </p:nvSpPr>
        <p:spPr>
          <a:xfrm>
            <a:off x="685076" y="793954"/>
            <a:ext cx="7189961" cy="703073"/>
          </a:xfrm>
        </p:spPr>
        <p:txBody>
          <a:bodyPr>
            <a:normAutofit/>
          </a:bodyPr>
          <a:lstStyle/>
          <a:p>
            <a:r>
              <a:rPr lang="en-US" altLang="zh-CN" dirty="0" smtClean="0"/>
              <a:t>Findings</a:t>
            </a:r>
            <a:endParaRPr lang="en-US" dirty="0"/>
          </a:p>
        </p:txBody>
      </p:sp>
      <p:sp>
        <p:nvSpPr>
          <p:cNvPr id="7" name="Platshållare för text 2"/>
          <p:cNvSpPr txBox="1">
            <a:spLocks/>
          </p:cNvSpPr>
          <p:nvPr/>
        </p:nvSpPr>
        <p:spPr>
          <a:xfrm>
            <a:off x="685075" y="1611270"/>
            <a:ext cx="8175703" cy="443348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latin typeface="Georgia" panose="02040502050405020303" pitchFamily="18" charset="0"/>
              </a:rPr>
              <a:t>Processes</a:t>
            </a:r>
          </a:p>
          <a:p>
            <a:pPr lvl="1"/>
            <a:r>
              <a:rPr lang="en-US" sz="1800" dirty="0" smtClean="0">
                <a:latin typeface="Georgia" panose="02040502050405020303" pitchFamily="18" charset="0"/>
              </a:rPr>
              <a:t>Preprocessing</a:t>
            </a:r>
            <a:endParaRPr lang="en-US" sz="2000" dirty="0" smtClean="0">
              <a:latin typeface="Georgia" panose="02040502050405020303" pitchFamily="18" charset="0"/>
            </a:endParaRPr>
          </a:p>
          <a:p>
            <a:pPr lvl="2"/>
            <a:r>
              <a:rPr lang="en-US" sz="1200" dirty="0" smtClean="0">
                <a:latin typeface="Georgia" panose="02040502050405020303" pitchFamily="18" charset="0"/>
              </a:rPr>
              <a:t>Many systems implement this step and most of them have this step for data preparation</a:t>
            </a:r>
            <a:endParaRPr lang="en-US" sz="1600" dirty="0" smtClean="0">
              <a:latin typeface="Georgia" panose="02040502050405020303" pitchFamily="18" charset="0"/>
            </a:endParaRPr>
          </a:p>
          <a:p>
            <a:pPr lvl="1"/>
            <a:r>
              <a:rPr lang="en-US" sz="1800" dirty="0" smtClean="0">
                <a:latin typeface="Georgia" panose="02040502050405020303" pitchFamily="18" charset="0"/>
              </a:rPr>
              <a:t>Matching</a:t>
            </a:r>
            <a:endParaRPr lang="en-US" sz="2000" dirty="0" smtClean="0">
              <a:latin typeface="Georgia" panose="02040502050405020303" pitchFamily="18" charset="0"/>
            </a:endParaRPr>
          </a:p>
          <a:p>
            <a:pPr lvl="1"/>
            <a:r>
              <a:rPr lang="en-US" sz="1800" dirty="0" smtClean="0">
                <a:latin typeface="Georgia" panose="02040502050405020303" pitchFamily="18" charset="0"/>
              </a:rPr>
              <a:t>Combination</a:t>
            </a:r>
            <a:r>
              <a:rPr lang="en-US" sz="2000" dirty="0" smtClean="0">
                <a:latin typeface="Georgia" panose="02040502050405020303" pitchFamily="18" charset="0"/>
              </a:rPr>
              <a:t> </a:t>
            </a:r>
          </a:p>
          <a:p>
            <a:pPr lvl="2"/>
            <a:r>
              <a:rPr lang="en-US" sz="1200" dirty="0" smtClean="0">
                <a:latin typeface="Georgia" panose="02040502050405020303" pitchFamily="18" charset="0"/>
              </a:rPr>
              <a:t>Weighted sum is most common approach</a:t>
            </a:r>
          </a:p>
          <a:p>
            <a:pPr lvl="1"/>
            <a:r>
              <a:rPr lang="en-US" sz="1800" dirty="0" smtClean="0">
                <a:latin typeface="Georgia" panose="02040502050405020303" pitchFamily="18" charset="0"/>
              </a:rPr>
              <a:t>Filtering</a:t>
            </a:r>
            <a:r>
              <a:rPr lang="en-US" sz="2000" dirty="0" smtClean="0">
                <a:latin typeface="Georgia" panose="02040502050405020303" pitchFamily="18" charset="0"/>
              </a:rPr>
              <a:t> </a:t>
            </a:r>
          </a:p>
          <a:p>
            <a:pPr lvl="2"/>
            <a:r>
              <a:rPr lang="en-US" sz="1200" dirty="0" smtClean="0">
                <a:latin typeface="Georgia" panose="02040502050405020303" pitchFamily="18" charset="0"/>
              </a:rPr>
              <a:t>Most common approach is single threshold</a:t>
            </a:r>
          </a:p>
          <a:p>
            <a:r>
              <a:rPr lang="en-US" sz="2400" dirty="0" smtClean="0">
                <a:latin typeface="Georgia" panose="02040502050405020303" pitchFamily="18" charset="0"/>
              </a:rPr>
              <a:t>Matching strategies</a:t>
            </a:r>
          </a:p>
          <a:p>
            <a:pPr lvl="1"/>
            <a:r>
              <a:rPr lang="en-US" sz="1800" dirty="0" smtClean="0">
                <a:latin typeface="Georgia" panose="02040502050405020303" pitchFamily="18" charset="0"/>
              </a:rPr>
              <a:t>All systems use string-based strategies</a:t>
            </a:r>
          </a:p>
          <a:p>
            <a:pPr lvl="1"/>
            <a:r>
              <a:rPr lang="en-US" sz="1800" dirty="0" smtClean="0">
                <a:latin typeface="Georgia" panose="02040502050405020303" pitchFamily="18" charset="0"/>
              </a:rPr>
              <a:t>Most systems implement structure-based strategies</a:t>
            </a:r>
          </a:p>
          <a:p>
            <a:pPr lvl="1"/>
            <a:r>
              <a:rPr lang="en-US" sz="1800" dirty="0" smtClean="0">
                <a:latin typeface="Georgia" panose="02040502050405020303" pitchFamily="18" charset="0"/>
              </a:rPr>
              <a:t>Some systems implement constraint-based strategies</a:t>
            </a:r>
          </a:p>
          <a:p>
            <a:pPr lvl="1"/>
            <a:r>
              <a:rPr lang="en-US" sz="1800" dirty="0" smtClean="0">
                <a:latin typeface="Georgia" panose="02040502050405020303" pitchFamily="18" charset="0"/>
              </a:rPr>
              <a:t>Instance-based approaches are not often used in the Anatomy track</a:t>
            </a:r>
          </a:p>
        </p:txBody>
      </p:sp>
    </p:spTree>
    <p:extLst>
      <p:ext uri="{BB962C8B-B14F-4D97-AF65-F5344CB8AC3E}">
        <p14:creationId xmlns:p14="http://schemas.microsoft.com/office/powerpoint/2010/main" val="4088501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a:spLocks noGrp="1"/>
          </p:cNvSpPr>
          <p:nvPr>
            <p:ph type="title"/>
          </p:nvPr>
        </p:nvSpPr>
        <p:spPr>
          <a:xfrm>
            <a:off x="685076" y="793954"/>
            <a:ext cx="7189961" cy="703073"/>
          </a:xfrm>
        </p:spPr>
        <p:txBody>
          <a:bodyPr>
            <a:normAutofit/>
          </a:bodyPr>
          <a:lstStyle/>
          <a:p>
            <a:r>
              <a:rPr lang="en-US" altLang="zh-CN" dirty="0" smtClean="0"/>
              <a:t>Findings</a:t>
            </a:r>
            <a:endParaRPr lang="en-US" dirty="0"/>
          </a:p>
        </p:txBody>
      </p:sp>
      <p:sp>
        <p:nvSpPr>
          <p:cNvPr id="7" name="Platshållare för text 2"/>
          <p:cNvSpPr txBox="1">
            <a:spLocks/>
          </p:cNvSpPr>
          <p:nvPr/>
        </p:nvSpPr>
        <p:spPr>
          <a:xfrm>
            <a:off x="685076" y="1611270"/>
            <a:ext cx="7059332" cy="352689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latin typeface="Georgia" panose="02040502050405020303" pitchFamily="18" charset="0"/>
              </a:rPr>
              <a:t>Use of auxiliary information</a:t>
            </a:r>
          </a:p>
          <a:p>
            <a:pPr lvl="1"/>
            <a:r>
              <a:rPr lang="en-US" sz="1800" dirty="0" smtClean="0">
                <a:latin typeface="Georgia" panose="02040502050405020303" pitchFamily="18" charset="0"/>
              </a:rPr>
              <a:t>WordNet is most often used</a:t>
            </a:r>
          </a:p>
          <a:p>
            <a:pPr lvl="1"/>
            <a:r>
              <a:rPr lang="en-US" sz="1800" dirty="0" smtClean="0">
                <a:latin typeface="Georgia" panose="02040502050405020303" pitchFamily="18" charset="0"/>
              </a:rPr>
              <a:t>In terms of biomedical background knowledge, UMLS is the most used resource</a:t>
            </a:r>
          </a:p>
        </p:txBody>
      </p:sp>
    </p:spTree>
    <p:extLst>
      <p:ext uri="{BB962C8B-B14F-4D97-AF65-F5344CB8AC3E}">
        <p14:creationId xmlns:p14="http://schemas.microsoft.com/office/powerpoint/2010/main" val="1385545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a:spLocks noGrp="1"/>
          </p:cNvSpPr>
          <p:nvPr>
            <p:ph type="title"/>
          </p:nvPr>
        </p:nvSpPr>
        <p:spPr/>
        <p:txBody>
          <a:bodyPr>
            <a:normAutofit/>
          </a:bodyPr>
          <a:lstStyle/>
          <a:p>
            <a:r>
              <a:rPr lang="en-US" dirty="0" smtClean="0"/>
              <a:t>Outline</a:t>
            </a:r>
            <a:endParaRPr lang="en-US" dirty="0"/>
          </a:p>
        </p:txBody>
      </p:sp>
      <p:sp>
        <p:nvSpPr>
          <p:cNvPr id="2" name="Text Placeholder 1"/>
          <p:cNvSpPr>
            <a:spLocks noGrp="1"/>
          </p:cNvSpPr>
          <p:nvPr>
            <p:ph type="body" sz="quarter" idx="13"/>
          </p:nvPr>
        </p:nvSpPr>
        <p:spPr/>
        <p:txBody>
          <a:bodyPr/>
          <a:lstStyle/>
          <a:p>
            <a:r>
              <a:rPr lang="en-US" dirty="0">
                <a:latin typeface="Georgia" panose="02040502050405020303" pitchFamily="18" charset="0"/>
              </a:rPr>
              <a:t>The data set and </a:t>
            </a:r>
            <a:r>
              <a:rPr lang="en-US" dirty="0" smtClean="0">
                <a:latin typeface="Georgia" panose="02040502050405020303" pitchFamily="18" charset="0"/>
              </a:rPr>
              <a:t>tasks</a:t>
            </a:r>
            <a:endParaRPr lang="en-US" dirty="0">
              <a:latin typeface="Georgia" panose="02040502050405020303" pitchFamily="18" charset="0"/>
            </a:endParaRPr>
          </a:p>
          <a:p>
            <a:r>
              <a:rPr lang="en-US" dirty="0">
                <a:latin typeface="Georgia" panose="02040502050405020303" pitchFamily="18" charset="0"/>
              </a:rPr>
              <a:t>Participating systems</a:t>
            </a:r>
          </a:p>
          <a:p>
            <a:r>
              <a:rPr lang="en-US" b="1" dirty="0">
                <a:latin typeface="Georgia" panose="02040502050405020303" pitchFamily="18" charset="0"/>
              </a:rPr>
              <a:t>Results for different </a:t>
            </a:r>
            <a:r>
              <a:rPr lang="en-US" b="1" dirty="0" smtClean="0">
                <a:latin typeface="Georgia" panose="02040502050405020303" pitchFamily="18" charset="0"/>
              </a:rPr>
              <a:t>tasks</a:t>
            </a:r>
          </a:p>
          <a:p>
            <a:r>
              <a:rPr lang="en-US" dirty="0" smtClean="0">
                <a:latin typeface="Georgia" panose="02040502050405020303" pitchFamily="18" charset="0"/>
              </a:rPr>
              <a:t>Summary and future directions</a:t>
            </a:r>
            <a:endParaRPr lang="en-US" dirty="0">
              <a:latin typeface="Georgia" panose="02040502050405020303" pitchFamily="18" charset="0"/>
            </a:endParaRPr>
          </a:p>
          <a:p>
            <a:pPr marL="0" indent="0">
              <a:buNone/>
            </a:pPr>
            <a:endParaRPr lang="en-US" dirty="0"/>
          </a:p>
        </p:txBody>
      </p:sp>
    </p:spTree>
    <p:extLst>
      <p:ext uri="{BB962C8B-B14F-4D97-AF65-F5344CB8AC3E}">
        <p14:creationId xmlns:p14="http://schemas.microsoft.com/office/powerpoint/2010/main" val="822739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Evaluation of the OAEI – task 1 results</a:t>
            </a:r>
            <a:endParaRPr lang="en-US" dirty="0"/>
          </a:p>
        </p:txBody>
      </p:sp>
      <p:sp>
        <p:nvSpPr>
          <p:cNvPr id="7" name="Text Placeholder 6"/>
          <p:cNvSpPr>
            <a:spLocks noGrp="1"/>
          </p:cNvSpPr>
          <p:nvPr>
            <p:ph type="body" sz="quarter" idx="13"/>
          </p:nvPr>
        </p:nvSpPr>
        <p:spPr/>
        <p:txBody>
          <a:bodyPr/>
          <a:lstStyle/>
          <a:p>
            <a:r>
              <a:rPr lang="en-US" dirty="0" smtClean="0"/>
              <a:t>We collected reported results (precision/recall/F-measure) for the tools in 2007-2009</a:t>
            </a:r>
          </a:p>
          <a:p>
            <a:r>
              <a:rPr lang="en-US" dirty="0" smtClean="0"/>
              <a:t>Alignment files were collected for the period 2010-2016 and revaluated on the most recent version of the ontologies/reference alignment</a:t>
            </a:r>
          </a:p>
          <a:p>
            <a:r>
              <a:rPr lang="en-US" dirty="0" smtClean="0"/>
              <a:t>Analysis of most common mistakes and least commonly </a:t>
            </a:r>
            <a:r>
              <a:rPr lang="en-US" smtClean="0"/>
              <a:t>found correspondences</a:t>
            </a:r>
            <a:endParaRPr lang="en-US" dirty="0" smtClean="0"/>
          </a:p>
        </p:txBody>
      </p:sp>
    </p:spTree>
    <p:extLst>
      <p:ext uri="{BB962C8B-B14F-4D97-AF65-F5344CB8AC3E}">
        <p14:creationId xmlns:p14="http://schemas.microsoft.com/office/powerpoint/2010/main" val="2113824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992187" y="1902381"/>
            <a:ext cx="2826337" cy="2286734"/>
          </a:xfrm>
          <a:prstGeom prst="rect">
            <a:avLst/>
          </a:prstGeom>
        </p:spPr>
      </p:pic>
      <p:pic>
        <p:nvPicPr>
          <p:cNvPr id="4" name="Picture 3"/>
          <p:cNvPicPr>
            <a:picLocks noChangeAspect="1"/>
          </p:cNvPicPr>
          <p:nvPr/>
        </p:nvPicPr>
        <p:blipFill>
          <a:blip r:embed="rId4"/>
          <a:stretch>
            <a:fillRect/>
          </a:stretch>
        </p:blipFill>
        <p:spPr>
          <a:xfrm>
            <a:off x="217380" y="1905252"/>
            <a:ext cx="2855094" cy="2286735"/>
          </a:xfrm>
          <a:prstGeom prst="rect">
            <a:avLst/>
          </a:prstGeom>
        </p:spPr>
      </p:pic>
      <p:pic>
        <p:nvPicPr>
          <p:cNvPr id="5" name="Picture 4"/>
          <p:cNvPicPr>
            <a:picLocks noChangeAspect="1"/>
          </p:cNvPicPr>
          <p:nvPr/>
        </p:nvPicPr>
        <p:blipFill>
          <a:blip r:embed="rId5"/>
          <a:stretch>
            <a:fillRect/>
          </a:stretch>
        </p:blipFill>
        <p:spPr>
          <a:xfrm>
            <a:off x="3140701" y="1908925"/>
            <a:ext cx="2826337" cy="2273645"/>
          </a:xfrm>
          <a:prstGeom prst="rect">
            <a:avLst/>
          </a:prstGeom>
        </p:spPr>
      </p:pic>
      <p:sp>
        <p:nvSpPr>
          <p:cNvPr id="6" name="Title 5"/>
          <p:cNvSpPr>
            <a:spLocks noGrp="1"/>
          </p:cNvSpPr>
          <p:nvPr>
            <p:ph type="title"/>
          </p:nvPr>
        </p:nvSpPr>
        <p:spPr/>
        <p:txBody>
          <a:bodyPr>
            <a:normAutofit/>
          </a:bodyPr>
          <a:lstStyle/>
          <a:p>
            <a:r>
              <a:rPr lang="en-US" dirty="0" smtClean="0"/>
              <a:t>Task 1 – recall/F-measure/precision</a:t>
            </a:r>
            <a:endParaRPr lang="en-US" dirty="0"/>
          </a:p>
        </p:txBody>
      </p:sp>
      <p:sp>
        <p:nvSpPr>
          <p:cNvPr id="8" name="TextBox 7"/>
          <p:cNvSpPr txBox="1"/>
          <p:nvPr/>
        </p:nvSpPr>
        <p:spPr>
          <a:xfrm>
            <a:off x="1297984" y="4191987"/>
            <a:ext cx="787263" cy="261610"/>
          </a:xfrm>
          <a:prstGeom prst="rect">
            <a:avLst/>
          </a:prstGeom>
          <a:noFill/>
        </p:spPr>
        <p:txBody>
          <a:bodyPr wrap="square" rtlCol="0">
            <a:spAutoFit/>
          </a:bodyPr>
          <a:lstStyle/>
          <a:p>
            <a:r>
              <a:rPr lang="en-US" sz="1100" dirty="0" smtClean="0">
                <a:latin typeface="Georgia"/>
                <a:cs typeface="Georgia"/>
              </a:rPr>
              <a:t>Recall</a:t>
            </a:r>
            <a:endParaRPr lang="en-US" sz="1100" dirty="0">
              <a:latin typeface="Georgia"/>
              <a:cs typeface="Georgia"/>
            </a:endParaRPr>
          </a:p>
        </p:txBody>
      </p:sp>
      <p:sp>
        <p:nvSpPr>
          <p:cNvPr id="9" name="TextBox 8"/>
          <p:cNvSpPr txBox="1"/>
          <p:nvPr/>
        </p:nvSpPr>
        <p:spPr>
          <a:xfrm>
            <a:off x="7314211" y="4189115"/>
            <a:ext cx="787263" cy="261610"/>
          </a:xfrm>
          <a:prstGeom prst="rect">
            <a:avLst/>
          </a:prstGeom>
          <a:noFill/>
        </p:spPr>
        <p:txBody>
          <a:bodyPr wrap="square" rtlCol="0">
            <a:spAutoFit/>
          </a:bodyPr>
          <a:lstStyle/>
          <a:p>
            <a:r>
              <a:rPr lang="en-US" sz="1100" dirty="0" smtClean="0">
                <a:latin typeface="Georgia"/>
                <a:cs typeface="Georgia"/>
              </a:rPr>
              <a:t>Precision</a:t>
            </a:r>
            <a:endParaRPr lang="en-US" sz="1100" dirty="0">
              <a:latin typeface="Georgia"/>
              <a:cs typeface="Georgia"/>
            </a:endParaRPr>
          </a:p>
        </p:txBody>
      </p:sp>
      <p:sp>
        <p:nvSpPr>
          <p:cNvPr id="10" name="TextBox 9"/>
          <p:cNvSpPr txBox="1"/>
          <p:nvPr/>
        </p:nvSpPr>
        <p:spPr>
          <a:xfrm>
            <a:off x="4333294" y="4198132"/>
            <a:ext cx="1072955" cy="261610"/>
          </a:xfrm>
          <a:prstGeom prst="rect">
            <a:avLst/>
          </a:prstGeom>
          <a:noFill/>
        </p:spPr>
        <p:txBody>
          <a:bodyPr wrap="square" rtlCol="0">
            <a:spAutoFit/>
          </a:bodyPr>
          <a:lstStyle/>
          <a:p>
            <a:r>
              <a:rPr lang="en-US" sz="1100" dirty="0" smtClean="0">
                <a:latin typeface="Georgia"/>
                <a:cs typeface="Georgia"/>
              </a:rPr>
              <a:t>F-measure</a:t>
            </a:r>
            <a:endParaRPr lang="en-US" sz="1100" dirty="0">
              <a:latin typeface="Georgia"/>
              <a:cs typeface="Georgia"/>
            </a:endParaRPr>
          </a:p>
        </p:txBody>
      </p:sp>
      <p:sp>
        <p:nvSpPr>
          <p:cNvPr id="7" name="TextBox 6"/>
          <p:cNvSpPr txBox="1"/>
          <p:nvPr/>
        </p:nvSpPr>
        <p:spPr>
          <a:xfrm>
            <a:off x="495946" y="4649492"/>
            <a:ext cx="8167607"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Georgia"/>
                <a:cs typeface="Georgia"/>
              </a:rPr>
              <a:t>2007 – 2011 - Steady increase in F-measure (due to improvements in precision)</a:t>
            </a:r>
          </a:p>
          <a:p>
            <a:pPr marL="285750" indent="-285750">
              <a:buFont typeface="Arial" panose="020B0604020202020204" pitchFamily="34" charset="0"/>
              <a:buChar char="•"/>
            </a:pPr>
            <a:r>
              <a:rPr lang="en-US" sz="1600" dirty="0" smtClean="0">
                <a:latin typeface="Georgia"/>
                <a:cs typeface="Georgia"/>
              </a:rPr>
              <a:t>2011 – all systems evaluated in all tracks</a:t>
            </a:r>
          </a:p>
          <a:p>
            <a:pPr marL="285750" indent="-285750">
              <a:buFont typeface="Arial" panose="020B0604020202020204" pitchFamily="34" charset="0"/>
              <a:buChar char="•"/>
            </a:pPr>
            <a:r>
              <a:rPr lang="en-US" sz="1600" dirty="0" smtClean="0">
                <a:latin typeface="Georgia"/>
                <a:cs typeface="Georgia"/>
              </a:rPr>
              <a:t>Since 2011 – stable precision, slight drop in recall</a:t>
            </a:r>
          </a:p>
          <a:p>
            <a:pPr marL="285750" indent="-285750">
              <a:buFont typeface="Arial" panose="020B0604020202020204" pitchFamily="34" charset="0"/>
              <a:buChar char="•"/>
            </a:pPr>
            <a:r>
              <a:rPr lang="en-US" sz="1600" dirty="0" smtClean="0">
                <a:latin typeface="Georgia"/>
                <a:cs typeface="Georgia"/>
              </a:rPr>
              <a:t>Since 2013 – AML best performing system</a:t>
            </a:r>
          </a:p>
        </p:txBody>
      </p:sp>
    </p:spTree>
    <p:extLst>
      <p:ext uri="{BB962C8B-B14F-4D97-AF65-F5344CB8AC3E}">
        <p14:creationId xmlns:p14="http://schemas.microsoft.com/office/powerpoint/2010/main" val="281723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1 – recall+</a:t>
            </a:r>
            <a:endParaRPr lang="en-US" dirty="0"/>
          </a:p>
        </p:txBody>
      </p:sp>
      <p:sp>
        <p:nvSpPr>
          <p:cNvPr id="8" name="Text Placeholder 7"/>
          <p:cNvSpPr>
            <a:spLocks noGrp="1"/>
          </p:cNvSpPr>
          <p:nvPr>
            <p:ph type="body" sz="quarter" idx="13"/>
          </p:nvPr>
        </p:nvSpPr>
        <p:spPr/>
        <p:txBody>
          <a:bodyPr>
            <a:normAutofit fontScale="85000" lnSpcReduction="10000"/>
          </a:bodyPr>
          <a:lstStyle/>
          <a:p>
            <a:r>
              <a:rPr lang="en-US" dirty="0" smtClean="0"/>
              <a:t>Recall+ evaluates the ability of the tool to find non-trivial correspondences</a:t>
            </a:r>
          </a:p>
          <a:p>
            <a:r>
              <a:rPr lang="en-US" dirty="0" smtClean="0"/>
              <a:t>Little improvement over the years (best results do improve)</a:t>
            </a:r>
          </a:p>
          <a:p>
            <a:r>
              <a:rPr lang="en-US" dirty="0" smtClean="0"/>
              <a:t>Tools that use auxiliary sources achieve better results</a:t>
            </a:r>
          </a:p>
          <a:p>
            <a:r>
              <a:rPr lang="en-US" dirty="0" smtClean="0"/>
              <a:t>Best tools still do not find ca 20% of non-trivial correspondences</a:t>
            </a:r>
          </a:p>
          <a:p>
            <a:endParaRPr lang="en-US" dirty="0"/>
          </a:p>
        </p:txBody>
      </p:sp>
      <p:pic>
        <p:nvPicPr>
          <p:cNvPr id="7" name="Picture 6"/>
          <p:cNvPicPr>
            <a:picLocks noChangeAspect="1"/>
          </p:cNvPicPr>
          <p:nvPr/>
        </p:nvPicPr>
        <p:blipFill>
          <a:blip r:embed="rId2"/>
          <a:stretch>
            <a:fillRect/>
          </a:stretch>
        </p:blipFill>
        <p:spPr>
          <a:xfrm>
            <a:off x="4792188" y="2551973"/>
            <a:ext cx="2839574" cy="2273645"/>
          </a:xfrm>
          <a:prstGeom prst="rect">
            <a:avLst/>
          </a:prstGeom>
        </p:spPr>
      </p:pic>
    </p:spTree>
    <p:extLst>
      <p:ext uri="{BB962C8B-B14F-4D97-AF65-F5344CB8AC3E}">
        <p14:creationId xmlns:p14="http://schemas.microsoft.com/office/powerpoint/2010/main" val="4145236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Task 1 - Coherence of the produced alignment</a:t>
            </a:r>
            <a:endParaRPr lang="en-US" sz="2800" dirty="0"/>
          </a:p>
        </p:txBody>
      </p:sp>
      <p:sp>
        <p:nvSpPr>
          <p:cNvPr id="9" name="Text Placeholder 8"/>
          <p:cNvSpPr>
            <a:spLocks noGrp="1"/>
          </p:cNvSpPr>
          <p:nvPr>
            <p:ph type="body" sz="quarter" idx="13"/>
          </p:nvPr>
        </p:nvSpPr>
        <p:spPr/>
        <p:txBody>
          <a:bodyPr>
            <a:noAutofit/>
          </a:bodyPr>
          <a:lstStyle/>
          <a:p>
            <a:r>
              <a:rPr lang="en-US" sz="2000" dirty="0" smtClean="0"/>
              <a:t>Evaluated since 2010</a:t>
            </a:r>
          </a:p>
          <a:p>
            <a:r>
              <a:rPr lang="en-US" sz="2000" dirty="0" smtClean="0"/>
              <a:t>Evaluates if the merged ontologies and the alignment produce a coherent ontology (no </a:t>
            </a:r>
            <a:r>
              <a:rPr lang="en-US" sz="2000" dirty="0" err="1" smtClean="0"/>
              <a:t>unsatisfiable</a:t>
            </a:r>
            <a:r>
              <a:rPr lang="en-US" sz="2000" dirty="0" smtClean="0"/>
              <a:t> classes)</a:t>
            </a:r>
          </a:p>
          <a:p>
            <a:r>
              <a:rPr lang="en-US" sz="2000" dirty="0" smtClean="0"/>
              <a:t>Positive trend in recent years</a:t>
            </a:r>
          </a:p>
          <a:p>
            <a:endParaRPr lang="en-US" sz="2000" dirty="0"/>
          </a:p>
        </p:txBody>
      </p:sp>
      <p:pic>
        <p:nvPicPr>
          <p:cNvPr id="4" name="Picture 3"/>
          <p:cNvPicPr>
            <a:picLocks noChangeAspect="1"/>
          </p:cNvPicPr>
          <p:nvPr/>
        </p:nvPicPr>
        <p:blipFill>
          <a:blip r:embed="rId2"/>
          <a:stretch>
            <a:fillRect/>
          </a:stretch>
        </p:blipFill>
        <p:spPr>
          <a:xfrm>
            <a:off x="4553870" y="1944464"/>
            <a:ext cx="3230831" cy="2719314"/>
          </a:xfrm>
          <a:prstGeom prst="rect">
            <a:avLst/>
          </a:prstGeom>
        </p:spPr>
      </p:pic>
    </p:spTree>
    <p:extLst>
      <p:ext uri="{BB962C8B-B14F-4D97-AF65-F5344CB8AC3E}">
        <p14:creationId xmlns:p14="http://schemas.microsoft.com/office/powerpoint/2010/main" val="5306669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Task 1 – runtimes</a:t>
            </a:r>
            <a:endParaRPr lang="en-US" dirty="0"/>
          </a:p>
        </p:txBody>
      </p:sp>
      <p:sp>
        <p:nvSpPr>
          <p:cNvPr id="7" name="Text Placeholder 6"/>
          <p:cNvSpPr>
            <a:spLocks noGrp="1"/>
          </p:cNvSpPr>
          <p:nvPr>
            <p:ph type="body" sz="quarter" idx="13"/>
          </p:nvPr>
        </p:nvSpPr>
        <p:spPr/>
        <p:txBody>
          <a:bodyPr>
            <a:normAutofit fontScale="85000" lnSpcReduction="20000"/>
          </a:bodyPr>
          <a:lstStyle/>
          <a:p>
            <a:r>
              <a:rPr lang="en-US" dirty="0" smtClean="0"/>
              <a:t>Evaluated since 2007 except in 2010</a:t>
            </a:r>
          </a:p>
          <a:p>
            <a:r>
              <a:rPr lang="en-US" dirty="0" smtClean="0"/>
              <a:t>Initially reported by the authors</a:t>
            </a:r>
          </a:p>
          <a:p>
            <a:r>
              <a:rPr lang="en-US" dirty="0" smtClean="0"/>
              <a:t>From 2007-2009 median decreased from 4.5 h (2007) to 11 min (2009)</a:t>
            </a:r>
          </a:p>
          <a:p>
            <a:r>
              <a:rPr lang="en-US" dirty="0" smtClean="0"/>
              <a:t>From 2011 and on no obvious trend</a:t>
            </a:r>
          </a:p>
          <a:p>
            <a:r>
              <a:rPr lang="en-US" dirty="0" smtClean="0"/>
              <a:t>No correlation between runtimes and the quality of the alignment</a:t>
            </a:r>
            <a:endParaRPr lang="en-US" dirty="0"/>
          </a:p>
        </p:txBody>
      </p:sp>
      <p:pic>
        <p:nvPicPr>
          <p:cNvPr id="5" name="Picture 4"/>
          <p:cNvPicPr>
            <a:picLocks noChangeAspect="1"/>
          </p:cNvPicPr>
          <p:nvPr/>
        </p:nvPicPr>
        <p:blipFill>
          <a:blip r:embed="rId2"/>
          <a:stretch>
            <a:fillRect/>
          </a:stretch>
        </p:blipFill>
        <p:spPr>
          <a:xfrm>
            <a:off x="4307834" y="1971267"/>
            <a:ext cx="3808282" cy="2927059"/>
          </a:xfrm>
          <a:prstGeom prst="rect">
            <a:avLst/>
          </a:prstGeom>
        </p:spPr>
      </p:pic>
      <p:sp>
        <p:nvSpPr>
          <p:cNvPr id="9" name="TextBox 8"/>
          <p:cNvSpPr txBox="1"/>
          <p:nvPr/>
        </p:nvSpPr>
        <p:spPr>
          <a:xfrm>
            <a:off x="5857370" y="4914686"/>
            <a:ext cx="1271850" cy="261610"/>
          </a:xfrm>
          <a:prstGeom prst="rect">
            <a:avLst/>
          </a:prstGeom>
          <a:noFill/>
        </p:spPr>
        <p:txBody>
          <a:bodyPr wrap="square" rtlCol="0">
            <a:spAutoFit/>
          </a:bodyPr>
          <a:lstStyle/>
          <a:p>
            <a:r>
              <a:rPr lang="en-US" sz="1100" dirty="0" smtClean="0">
                <a:latin typeface="Georgia"/>
                <a:cs typeface="Georgia"/>
              </a:rPr>
              <a:t>Median runtimes</a:t>
            </a:r>
            <a:endParaRPr lang="en-US" sz="1100" dirty="0">
              <a:latin typeface="Georgia"/>
              <a:cs typeface="Georgia"/>
            </a:endParaRPr>
          </a:p>
        </p:txBody>
      </p:sp>
    </p:spTree>
    <p:extLst>
      <p:ext uri="{BB962C8B-B14F-4D97-AF65-F5344CB8AC3E}">
        <p14:creationId xmlns:p14="http://schemas.microsoft.com/office/powerpoint/2010/main" val="3536706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Aggregated results – 2010-2016</a:t>
            </a:r>
            <a:endParaRPr lang="en-US" dirty="0"/>
          </a:p>
        </p:txBody>
      </p:sp>
      <p:sp>
        <p:nvSpPr>
          <p:cNvPr id="8" name="Text Placeholder 7"/>
          <p:cNvSpPr>
            <a:spLocks noGrp="1"/>
          </p:cNvSpPr>
          <p:nvPr>
            <p:ph type="body" sz="quarter" idx="13"/>
          </p:nvPr>
        </p:nvSpPr>
        <p:spPr/>
        <p:txBody>
          <a:bodyPr>
            <a:normAutofit fontScale="85000" lnSpcReduction="10000"/>
          </a:bodyPr>
          <a:lstStyle/>
          <a:p>
            <a:r>
              <a:rPr lang="en-US" dirty="0" smtClean="0"/>
              <a:t>When using more systems recall/recall+ is better than the best system for that year</a:t>
            </a:r>
          </a:p>
          <a:p>
            <a:r>
              <a:rPr lang="en-US" dirty="0" smtClean="0"/>
              <a:t>Top3 in 2010 and top3 in 2011 have better F-measure than the best systems for those year</a:t>
            </a:r>
          </a:p>
          <a:p>
            <a:r>
              <a:rPr lang="en-US" dirty="0" smtClean="0"/>
              <a:t>Union-all shows that there are still correspondences which were not found by any system</a:t>
            </a:r>
            <a:endParaRPr lang="en-US" dirty="0"/>
          </a:p>
        </p:txBody>
      </p:sp>
      <p:pic>
        <p:nvPicPr>
          <p:cNvPr id="10" name="Picture 9"/>
          <p:cNvPicPr>
            <a:picLocks noChangeAspect="1"/>
          </p:cNvPicPr>
          <p:nvPr/>
        </p:nvPicPr>
        <p:blipFill>
          <a:blip r:embed="rId2"/>
          <a:stretch>
            <a:fillRect/>
          </a:stretch>
        </p:blipFill>
        <p:spPr>
          <a:xfrm>
            <a:off x="4137025" y="1914248"/>
            <a:ext cx="4288008" cy="2591284"/>
          </a:xfrm>
          <a:prstGeom prst="rect">
            <a:avLst/>
          </a:prstGeom>
        </p:spPr>
      </p:pic>
    </p:spTree>
    <p:extLst>
      <p:ext uri="{BB962C8B-B14F-4D97-AF65-F5344CB8AC3E}">
        <p14:creationId xmlns:p14="http://schemas.microsoft.com/office/powerpoint/2010/main" val="3349259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5" name="Text Placeholder 4"/>
          <p:cNvSpPr>
            <a:spLocks noGrp="1"/>
          </p:cNvSpPr>
          <p:nvPr>
            <p:ph type="body" sz="quarter" idx="13"/>
          </p:nvPr>
        </p:nvSpPr>
        <p:spPr/>
        <p:txBody>
          <a:bodyPr>
            <a:normAutofit fontScale="92500" lnSpcReduction="20000"/>
          </a:bodyPr>
          <a:lstStyle/>
          <a:p>
            <a:r>
              <a:rPr lang="en-US" dirty="0"/>
              <a:t>Ontology Alignment Evaluation Initiative</a:t>
            </a:r>
          </a:p>
          <a:p>
            <a:pPr lvl="1"/>
            <a:r>
              <a:rPr lang="en-US" dirty="0"/>
              <a:t>started in 2004 as a part of the Ontology Matching Workshop</a:t>
            </a:r>
          </a:p>
          <a:p>
            <a:r>
              <a:rPr lang="en-US" dirty="0"/>
              <a:t>Goals:</a:t>
            </a:r>
          </a:p>
          <a:p>
            <a:pPr lvl="1"/>
            <a:r>
              <a:rPr lang="en-US" dirty="0"/>
              <a:t>assessing strengths and weaknesses of alignment/matching systems</a:t>
            </a:r>
          </a:p>
          <a:p>
            <a:pPr lvl="1"/>
            <a:r>
              <a:rPr lang="en-US" dirty="0"/>
              <a:t>comparing performance of techniques</a:t>
            </a:r>
          </a:p>
          <a:p>
            <a:pPr lvl="1"/>
            <a:r>
              <a:rPr lang="en-US" dirty="0"/>
              <a:t>increase communication among algorithm developers</a:t>
            </a:r>
          </a:p>
          <a:p>
            <a:pPr lvl="1"/>
            <a:r>
              <a:rPr lang="en-US" dirty="0"/>
              <a:t>improve evaluation </a:t>
            </a:r>
            <a:r>
              <a:rPr lang="en-US" dirty="0" smtClean="0"/>
              <a:t>techniques	</a:t>
            </a:r>
            <a:endParaRPr lang="en-US" dirty="0"/>
          </a:p>
          <a:p>
            <a:pPr lvl="1"/>
            <a:r>
              <a:rPr lang="en-US" dirty="0"/>
              <a:t>most of all, helping improving the work on ontology alignment/matching</a:t>
            </a:r>
          </a:p>
          <a:p>
            <a:endParaRPr lang="en-US" dirty="0"/>
          </a:p>
        </p:txBody>
      </p:sp>
    </p:spTree>
    <p:extLst>
      <p:ext uri="{BB962C8B-B14F-4D97-AF65-F5344CB8AC3E}">
        <p14:creationId xmlns:p14="http://schemas.microsoft.com/office/powerpoint/2010/main" val="12932365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the found correspondences</a:t>
            </a:r>
            <a:endParaRPr lang="en-US" dirty="0"/>
          </a:p>
        </p:txBody>
      </p:sp>
      <p:sp>
        <p:nvSpPr>
          <p:cNvPr id="3" name="Text Placeholder 2"/>
          <p:cNvSpPr>
            <a:spLocks noGrp="1"/>
          </p:cNvSpPr>
          <p:nvPr>
            <p:ph type="body" sz="quarter" idx="13"/>
          </p:nvPr>
        </p:nvSpPr>
        <p:spPr/>
        <p:txBody>
          <a:bodyPr>
            <a:normAutofit fontScale="92500" lnSpcReduction="20000"/>
          </a:bodyPr>
          <a:lstStyle/>
          <a:p>
            <a:r>
              <a:rPr lang="en-US" dirty="0" smtClean="0"/>
              <a:t>Analysis of least commonly found correct correspondences:</a:t>
            </a:r>
          </a:p>
          <a:p>
            <a:pPr lvl="1"/>
            <a:r>
              <a:rPr lang="en-US" dirty="0" smtClean="0"/>
              <a:t>Cannot be identified using simple string matching</a:t>
            </a:r>
          </a:p>
          <a:p>
            <a:pPr lvl="1"/>
            <a:r>
              <a:rPr lang="en-US" dirty="0" smtClean="0"/>
              <a:t>Some mistakes in the reference alignment/ontologies</a:t>
            </a:r>
          </a:p>
          <a:p>
            <a:pPr lvl="1"/>
            <a:endParaRPr lang="en-US" dirty="0"/>
          </a:p>
          <a:p>
            <a:r>
              <a:rPr lang="en-US" dirty="0" smtClean="0"/>
              <a:t>Analysis of most common mistakes w.r.t. the reference alignment:</a:t>
            </a:r>
          </a:p>
          <a:p>
            <a:pPr lvl="1"/>
            <a:r>
              <a:rPr lang="en-US" dirty="0" smtClean="0"/>
              <a:t>Usually similar labels</a:t>
            </a:r>
          </a:p>
          <a:p>
            <a:pPr lvl="1"/>
            <a:r>
              <a:rPr lang="en-US" dirty="0" smtClean="0"/>
              <a:t>Concepts which are related via other relations, such as part of or </a:t>
            </a:r>
            <a:r>
              <a:rPr lang="en-US" dirty="0" err="1" smtClean="0"/>
              <a:t>subsumption</a:t>
            </a:r>
            <a:r>
              <a:rPr lang="en-US" dirty="0" smtClean="0"/>
              <a:t> relation</a:t>
            </a:r>
          </a:p>
          <a:p>
            <a:pPr lvl="1"/>
            <a:r>
              <a:rPr lang="en-US" dirty="0" smtClean="0"/>
              <a:t>Some mistakes in the reference alignment/ontologies</a:t>
            </a:r>
          </a:p>
          <a:p>
            <a:endParaRPr lang="en-US" dirty="0" smtClean="0"/>
          </a:p>
        </p:txBody>
      </p:sp>
    </p:spTree>
    <p:extLst>
      <p:ext uri="{BB962C8B-B14F-4D97-AF65-F5344CB8AC3E}">
        <p14:creationId xmlns:p14="http://schemas.microsoft.com/office/powerpoint/2010/main" val="24194761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Run 4 times (2007-2010)</a:t>
            </a:r>
          </a:p>
          <a:p>
            <a:r>
              <a:rPr lang="en-US" dirty="0" smtClean="0"/>
              <a:t>Most systems could be optimized with a focus on recall/precision</a:t>
            </a:r>
          </a:p>
          <a:p>
            <a:r>
              <a:rPr lang="en-US" dirty="0" smtClean="0"/>
              <a:t>In all cases increase in precision/recall meant decrease in the other measure</a:t>
            </a:r>
          </a:p>
          <a:p>
            <a:r>
              <a:rPr lang="en-US" dirty="0" smtClean="0"/>
              <a:t>Most common approach using different thresholds</a:t>
            </a:r>
            <a:endParaRPr lang="en-US" dirty="0"/>
          </a:p>
          <a:p>
            <a:pPr lvl="1"/>
            <a:r>
              <a:rPr lang="en-US" dirty="0" smtClean="0"/>
              <a:t>Some systems use additional heuristics</a:t>
            </a:r>
            <a:endParaRPr lang="en-US" dirty="0"/>
          </a:p>
        </p:txBody>
      </p:sp>
      <p:sp>
        <p:nvSpPr>
          <p:cNvPr id="2" name="Title 1"/>
          <p:cNvSpPr>
            <a:spLocks noGrp="1"/>
          </p:cNvSpPr>
          <p:nvPr>
            <p:ph type="title"/>
          </p:nvPr>
        </p:nvSpPr>
        <p:spPr/>
        <p:txBody>
          <a:bodyPr/>
          <a:lstStyle/>
          <a:p>
            <a:r>
              <a:rPr lang="en-US" dirty="0" smtClean="0"/>
              <a:t>Tasks 2 and 3</a:t>
            </a:r>
            <a:endParaRPr lang="en-US" dirty="0"/>
          </a:p>
        </p:txBody>
      </p:sp>
    </p:spTree>
    <p:extLst>
      <p:ext uri="{BB962C8B-B14F-4D97-AF65-F5344CB8AC3E}">
        <p14:creationId xmlns:p14="http://schemas.microsoft.com/office/powerpoint/2010/main" val="34354553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4</a:t>
            </a:r>
            <a:endParaRPr lang="en-US" dirty="0"/>
          </a:p>
        </p:txBody>
      </p:sp>
      <p:sp>
        <p:nvSpPr>
          <p:cNvPr id="3" name="Text Placeholder 2"/>
          <p:cNvSpPr>
            <a:spLocks noGrp="1"/>
          </p:cNvSpPr>
          <p:nvPr>
            <p:ph type="body" sz="quarter" idx="13"/>
          </p:nvPr>
        </p:nvSpPr>
        <p:spPr/>
        <p:txBody>
          <a:bodyPr/>
          <a:lstStyle/>
          <a:p>
            <a:r>
              <a:rPr lang="en-US" dirty="0" smtClean="0"/>
              <a:t>Partial reference alignment – ca 50 non-trivial correspondences and all trivial ones</a:t>
            </a:r>
          </a:p>
          <a:p>
            <a:r>
              <a:rPr lang="en-US" dirty="0" smtClean="0"/>
              <a:t>During 3 years (2008-2010) 8 systems participated</a:t>
            </a:r>
          </a:p>
          <a:p>
            <a:r>
              <a:rPr lang="en-US" dirty="0" smtClean="0"/>
              <a:t>All systems achieved improvement in precision</a:t>
            </a:r>
          </a:p>
          <a:p>
            <a:r>
              <a:rPr lang="en-US" dirty="0" smtClean="0"/>
              <a:t>Some systems (</a:t>
            </a:r>
            <a:r>
              <a:rPr lang="en-US" b="1" dirty="0" smtClean="0"/>
              <a:t>SAMBO</a:t>
            </a:r>
            <a:r>
              <a:rPr lang="en-US" dirty="0" smtClean="0"/>
              <a:t>) showed increase in recall</a:t>
            </a:r>
          </a:p>
          <a:p>
            <a:r>
              <a:rPr lang="en-US" dirty="0" smtClean="0"/>
              <a:t>The task inspired other work</a:t>
            </a:r>
          </a:p>
          <a:p>
            <a:endParaRPr lang="en-US" dirty="0"/>
          </a:p>
        </p:txBody>
      </p:sp>
    </p:spTree>
    <p:extLst>
      <p:ext uri="{BB962C8B-B14F-4D97-AF65-F5344CB8AC3E}">
        <p14:creationId xmlns:p14="http://schemas.microsoft.com/office/powerpoint/2010/main" val="40395545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track</a:t>
            </a:r>
            <a:endParaRPr lang="en-US" dirty="0"/>
          </a:p>
        </p:txBody>
      </p:sp>
      <p:sp>
        <p:nvSpPr>
          <p:cNvPr id="3" name="Text Placeholder 2"/>
          <p:cNvSpPr>
            <a:spLocks noGrp="1"/>
          </p:cNvSpPr>
          <p:nvPr>
            <p:ph type="body" sz="quarter" idx="13"/>
          </p:nvPr>
        </p:nvSpPr>
        <p:spPr/>
        <p:txBody>
          <a:bodyPr>
            <a:normAutofit lnSpcReduction="10000"/>
          </a:bodyPr>
          <a:lstStyle/>
          <a:p>
            <a:r>
              <a:rPr lang="en-US" dirty="0" smtClean="0"/>
              <a:t>Since 2015</a:t>
            </a:r>
          </a:p>
          <a:p>
            <a:r>
              <a:rPr lang="en-US" dirty="0" smtClean="0"/>
              <a:t>User interaction simulated using an oracle in the SEALS client</a:t>
            </a:r>
          </a:p>
          <a:p>
            <a:r>
              <a:rPr lang="en-US" dirty="0" smtClean="0"/>
              <a:t>Different error rates: 0.0, 0.1, 0.2 and 0.3</a:t>
            </a:r>
          </a:p>
          <a:p>
            <a:r>
              <a:rPr lang="en-US" dirty="0" smtClean="0"/>
              <a:t>6 participating systems</a:t>
            </a:r>
            <a:r>
              <a:rPr lang="en-US" dirty="0"/>
              <a:t> </a:t>
            </a:r>
            <a:r>
              <a:rPr lang="en-US" dirty="0" smtClean="0"/>
              <a:t>implementing different strategies</a:t>
            </a:r>
          </a:p>
          <a:p>
            <a:r>
              <a:rPr lang="en-US" dirty="0" smtClean="0"/>
              <a:t>Evaluated on precision/F-measure/recall as well as number of interactions</a:t>
            </a:r>
          </a:p>
          <a:p>
            <a:r>
              <a:rPr lang="en-US" dirty="0" smtClean="0"/>
              <a:t>F-measure improved (in most case even in presence of errors)</a:t>
            </a:r>
          </a:p>
        </p:txBody>
      </p:sp>
    </p:spTree>
    <p:extLst>
      <p:ext uri="{BB962C8B-B14F-4D97-AF65-F5344CB8AC3E}">
        <p14:creationId xmlns:p14="http://schemas.microsoft.com/office/powerpoint/2010/main" val="3409696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a:spLocks noGrp="1"/>
          </p:cNvSpPr>
          <p:nvPr>
            <p:ph type="title"/>
          </p:nvPr>
        </p:nvSpPr>
        <p:spPr/>
        <p:txBody>
          <a:bodyPr>
            <a:normAutofit/>
          </a:bodyPr>
          <a:lstStyle/>
          <a:p>
            <a:r>
              <a:rPr lang="en-US" dirty="0" smtClean="0"/>
              <a:t>Outline</a:t>
            </a:r>
            <a:endParaRPr lang="en-US" dirty="0"/>
          </a:p>
        </p:txBody>
      </p:sp>
      <p:sp>
        <p:nvSpPr>
          <p:cNvPr id="2" name="Text Placeholder 1"/>
          <p:cNvSpPr>
            <a:spLocks noGrp="1"/>
          </p:cNvSpPr>
          <p:nvPr>
            <p:ph type="body" sz="quarter" idx="13"/>
          </p:nvPr>
        </p:nvSpPr>
        <p:spPr/>
        <p:txBody>
          <a:bodyPr/>
          <a:lstStyle/>
          <a:p>
            <a:r>
              <a:rPr lang="en-US" dirty="0">
                <a:latin typeface="Georgia" panose="02040502050405020303" pitchFamily="18" charset="0"/>
              </a:rPr>
              <a:t>The data set and </a:t>
            </a:r>
            <a:r>
              <a:rPr lang="en-US" dirty="0" smtClean="0">
                <a:latin typeface="Georgia" panose="02040502050405020303" pitchFamily="18" charset="0"/>
              </a:rPr>
              <a:t>tasks</a:t>
            </a:r>
            <a:endParaRPr lang="en-US" dirty="0">
              <a:latin typeface="Georgia" panose="02040502050405020303" pitchFamily="18" charset="0"/>
            </a:endParaRPr>
          </a:p>
          <a:p>
            <a:r>
              <a:rPr lang="en-US" dirty="0">
                <a:latin typeface="Georgia" panose="02040502050405020303" pitchFamily="18" charset="0"/>
              </a:rPr>
              <a:t>Participating systems</a:t>
            </a:r>
          </a:p>
          <a:p>
            <a:r>
              <a:rPr lang="en-US" dirty="0">
                <a:latin typeface="Georgia" panose="02040502050405020303" pitchFamily="18" charset="0"/>
              </a:rPr>
              <a:t>Results for different </a:t>
            </a:r>
            <a:r>
              <a:rPr lang="en-US" dirty="0" smtClean="0">
                <a:latin typeface="Georgia" panose="02040502050405020303" pitchFamily="18" charset="0"/>
              </a:rPr>
              <a:t>tasks</a:t>
            </a:r>
          </a:p>
          <a:p>
            <a:r>
              <a:rPr lang="en-US" b="1" dirty="0" smtClean="0">
                <a:latin typeface="Georgia" panose="02040502050405020303" pitchFamily="18" charset="0"/>
              </a:rPr>
              <a:t>Summary and future directions</a:t>
            </a:r>
            <a:endParaRPr lang="en-US" b="1" dirty="0">
              <a:latin typeface="Georgia" panose="02040502050405020303" pitchFamily="18" charset="0"/>
            </a:endParaRPr>
          </a:p>
          <a:p>
            <a:pPr marL="0" indent="0">
              <a:buNone/>
            </a:pPr>
            <a:endParaRPr lang="en-US" dirty="0"/>
          </a:p>
        </p:txBody>
      </p:sp>
    </p:spTree>
    <p:extLst>
      <p:ext uri="{BB962C8B-B14F-4D97-AF65-F5344CB8AC3E}">
        <p14:creationId xmlns:p14="http://schemas.microsoft.com/office/powerpoint/2010/main" val="2758091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findings</a:t>
            </a:r>
            <a:endParaRPr lang="en-US" dirty="0"/>
          </a:p>
        </p:txBody>
      </p:sp>
      <p:sp>
        <p:nvSpPr>
          <p:cNvPr id="3" name="Text Placeholder 2"/>
          <p:cNvSpPr>
            <a:spLocks noGrp="1"/>
          </p:cNvSpPr>
          <p:nvPr>
            <p:ph type="body" sz="quarter" idx="13"/>
          </p:nvPr>
        </p:nvSpPr>
        <p:spPr/>
        <p:txBody>
          <a:bodyPr>
            <a:normAutofit fontScale="85000" lnSpcReduction="20000"/>
          </a:bodyPr>
          <a:lstStyle/>
          <a:p>
            <a:r>
              <a:rPr lang="en-US" dirty="0" smtClean="0"/>
              <a:t>Average 10 to 15 systems participate</a:t>
            </a:r>
          </a:p>
          <a:p>
            <a:r>
              <a:rPr lang="en-US" dirty="0" smtClean="0"/>
              <a:t>Systems participating often improve results</a:t>
            </a:r>
          </a:p>
          <a:p>
            <a:r>
              <a:rPr lang="en-US" dirty="0" smtClean="0"/>
              <a:t>Many systems implement a preprocessing step</a:t>
            </a:r>
          </a:p>
          <a:p>
            <a:pPr lvl="1"/>
            <a:r>
              <a:rPr lang="en-US" dirty="0" smtClean="0"/>
              <a:t>Data preparation</a:t>
            </a:r>
          </a:p>
          <a:p>
            <a:pPr lvl="1"/>
            <a:r>
              <a:rPr lang="en-US" dirty="0" smtClean="0"/>
              <a:t>Reducing search space</a:t>
            </a:r>
          </a:p>
          <a:p>
            <a:r>
              <a:rPr lang="en-US" dirty="0" smtClean="0"/>
              <a:t>Many systems implement multiple matching strategies (all use string-matching)</a:t>
            </a:r>
          </a:p>
          <a:p>
            <a:r>
              <a:rPr lang="en-US" dirty="0" smtClean="0"/>
              <a:t>More and more systems check for the coherence of the proposed alignment</a:t>
            </a:r>
          </a:p>
          <a:p>
            <a:r>
              <a:rPr lang="en-US" dirty="0" smtClean="0"/>
              <a:t>Substantial improvements in F-measure (lately mostly due to improvements in recall)</a:t>
            </a:r>
          </a:p>
          <a:p>
            <a:r>
              <a:rPr lang="en-US" dirty="0" smtClean="0"/>
              <a:t>Interaction benefits the quality of the alignment</a:t>
            </a:r>
          </a:p>
          <a:p>
            <a:pPr marL="0" indent="0">
              <a:buNone/>
            </a:pPr>
            <a:endParaRPr lang="en-US" dirty="0" smtClean="0"/>
          </a:p>
          <a:p>
            <a:endParaRPr lang="en-US" dirty="0" smtClean="0"/>
          </a:p>
        </p:txBody>
      </p:sp>
    </p:spTree>
    <p:extLst>
      <p:ext uri="{BB962C8B-B14F-4D97-AF65-F5344CB8AC3E}">
        <p14:creationId xmlns:p14="http://schemas.microsoft.com/office/powerpoint/2010/main" val="39078110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changes and directions</a:t>
            </a:r>
            <a:endParaRPr lang="en-US" dirty="0"/>
          </a:p>
        </p:txBody>
      </p:sp>
      <p:sp>
        <p:nvSpPr>
          <p:cNvPr id="3" name="Text Placeholder 2"/>
          <p:cNvSpPr>
            <a:spLocks noGrp="1"/>
          </p:cNvSpPr>
          <p:nvPr>
            <p:ph type="body" sz="quarter" idx="13"/>
          </p:nvPr>
        </p:nvSpPr>
        <p:spPr/>
        <p:txBody>
          <a:bodyPr/>
          <a:lstStyle/>
          <a:p>
            <a:r>
              <a:rPr lang="en-US" dirty="0" smtClean="0"/>
              <a:t>Update of the ontologies and the reference alignment</a:t>
            </a:r>
          </a:p>
          <a:p>
            <a:r>
              <a:rPr lang="en-US" dirty="0" smtClean="0"/>
              <a:t>Repair of the reference alignment</a:t>
            </a:r>
          </a:p>
          <a:p>
            <a:r>
              <a:rPr lang="en-US" dirty="0" smtClean="0"/>
              <a:t>Considering other types of relationships (part-of and </a:t>
            </a:r>
            <a:r>
              <a:rPr lang="en-US" dirty="0" err="1" smtClean="0"/>
              <a:t>subsumption</a:t>
            </a:r>
            <a:r>
              <a:rPr lang="en-US" dirty="0" smtClean="0"/>
              <a:t> relations)</a:t>
            </a:r>
          </a:p>
          <a:p>
            <a:r>
              <a:rPr lang="en-US" dirty="0" smtClean="0"/>
              <a:t>Improving the documentation provided by the tools</a:t>
            </a:r>
          </a:p>
          <a:p>
            <a:endParaRPr lang="en-US" dirty="0"/>
          </a:p>
        </p:txBody>
      </p:sp>
    </p:spTree>
    <p:extLst>
      <p:ext uri="{BB962C8B-B14F-4D97-AF65-F5344CB8AC3E}">
        <p14:creationId xmlns:p14="http://schemas.microsoft.com/office/powerpoint/2010/main" val="17498483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217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a:spLocks noGrp="1"/>
          </p:cNvSpPr>
          <p:nvPr>
            <p:ph type="title"/>
          </p:nvPr>
        </p:nvSpPr>
        <p:spPr/>
        <p:txBody>
          <a:bodyPr>
            <a:normAutofit/>
          </a:bodyPr>
          <a:lstStyle/>
          <a:p>
            <a:r>
              <a:rPr lang="en-US" dirty="0" smtClean="0"/>
              <a:t>Introduction cont’d</a:t>
            </a:r>
            <a:endParaRPr lang="en-US" dirty="0"/>
          </a:p>
        </p:txBody>
      </p:sp>
      <p:sp>
        <p:nvSpPr>
          <p:cNvPr id="3" name="Text Placeholder 2"/>
          <p:cNvSpPr>
            <a:spLocks noGrp="1"/>
          </p:cNvSpPr>
          <p:nvPr>
            <p:ph type="body" sz="quarter" idx="13"/>
          </p:nvPr>
        </p:nvSpPr>
        <p:spPr/>
        <p:txBody>
          <a:bodyPr>
            <a:normAutofit fontScale="70000" lnSpcReduction="20000"/>
          </a:bodyPr>
          <a:lstStyle/>
          <a:p>
            <a:r>
              <a:rPr lang="en-US" dirty="0"/>
              <a:t>New tracks/problems</a:t>
            </a:r>
          </a:p>
          <a:p>
            <a:r>
              <a:rPr lang="en-US" dirty="0"/>
              <a:t>Improvements on existing tracks</a:t>
            </a:r>
          </a:p>
          <a:p>
            <a:r>
              <a:rPr lang="en-US" dirty="0"/>
              <a:t>New evaluation methods (SEALS 2010)</a:t>
            </a:r>
          </a:p>
          <a:p>
            <a:r>
              <a:rPr lang="en-US" dirty="0"/>
              <a:t>Since 2010 systems are evaluated on all tracks</a:t>
            </a:r>
          </a:p>
          <a:p>
            <a:r>
              <a:rPr lang="en-US" dirty="0"/>
              <a:t>Both blind/non-blind </a:t>
            </a:r>
            <a:r>
              <a:rPr lang="en-US" dirty="0" smtClean="0"/>
              <a:t>tests</a:t>
            </a:r>
          </a:p>
          <a:p>
            <a:r>
              <a:rPr lang="en-US" dirty="0" smtClean="0"/>
              <a:t>Some tracks: </a:t>
            </a:r>
          </a:p>
          <a:p>
            <a:pPr lvl="1"/>
            <a:r>
              <a:rPr lang="en-US" dirty="0" smtClean="0"/>
              <a:t>Anatomy</a:t>
            </a:r>
          </a:p>
          <a:p>
            <a:pPr lvl="1"/>
            <a:r>
              <a:rPr lang="en-US" dirty="0" smtClean="0"/>
              <a:t>Benchmark</a:t>
            </a:r>
          </a:p>
          <a:p>
            <a:pPr lvl="1"/>
            <a:r>
              <a:rPr lang="en-US" dirty="0" smtClean="0"/>
              <a:t>Conference</a:t>
            </a:r>
          </a:p>
          <a:p>
            <a:pPr lvl="1"/>
            <a:r>
              <a:rPr lang="en-US" dirty="0" err="1" smtClean="0"/>
              <a:t>Multifarm</a:t>
            </a:r>
            <a:endParaRPr lang="en-US" dirty="0" smtClean="0"/>
          </a:p>
          <a:p>
            <a:pPr lvl="1"/>
            <a:r>
              <a:rPr lang="en-US" dirty="0" err="1" smtClean="0"/>
              <a:t>LargeBio</a:t>
            </a:r>
            <a:endParaRPr lang="en-US" dirty="0" smtClean="0"/>
          </a:p>
          <a:p>
            <a:pPr lvl="1"/>
            <a:r>
              <a:rPr lang="en-US" dirty="0" smtClean="0"/>
              <a:t>Instance matching</a:t>
            </a:r>
            <a:endParaRPr lang="en-US" dirty="0"/>
          </a:p>
        </p:txBody>
      </p:sp>
      <p:sp>
        <p:nvSpPr>
          <p:cNvPr id="7" name="Platshållare för text 2"/>
          <p:cNvSpPr txBox="1">
            <a:spLocks/>
          </p:cNvSpPr>
          <p:nvPr/>
        </p:nvSpPr>
        <p:spPr>
          <a:xfrm>
            <a:off x="685076" y="2196371"/>
            <a:ext cx="7059332" cy="352689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sz="2000" dirty="0" smtClean="0">
              <a:latin typeface="Georgia" panose="02040502050405020303" pitchFamily="18" charset="0"/>
            </a:endParaRPr>
          </a:p>
        </p:txBody>
      </p:sp>
    </p:spTree>
    <p:extLst>
      <p:ext uri="{BB962C8B-B14F-4D97-AF65-F5344CB8AC3E}">
        <p14:creationId xmlns:p14="http://schemas.microsoft.com/office/powerpoint/2010/main" val="3535437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Anatomy track</a:t>
            </a:r>
            <a:endParaRPr lang="en-US" dirty="0"/>
          </a:p>
        </p:txBody>
      </p:sp>
      <p:sp>
        <p:nvSpPr>
          <p:cNvPr id="8" name="Text Placeholder 7"/>
          <p:cNvSpPr>
            <a:spLocks noGrp="1"/>
          </p:cNvSpPr>
          <p:nvPr>
            <p:ph type="body" sz="quarter" idx="13"/>
          </p:nvPr>
        </p:nvSpPr>
        <p:spPr/>
        <p:txBody>
          <a:bodyPr/>
          <a:lstStyle/>
          <a:p>
            <a:r>
              <a:rPr lang="en-US" dirty="0" smtClean="0"/>
              <a:t>One of the longest running tracks – since 2005</a:t>
            </a:r>
          </a:p>
          <a:p>
            <a:r>
              <a:rPr lang="en-US" dirty="0" smtClean="0"/>
              <a:t>Ontologies in the biomedical domain</a:t>
            </a:r>
          </a:p>
          <a:p>
            <a:r>
              <a:rPr lang="en-US" dirty="0" smtClean="0"/>
              <a:t>Foundational Model of Anatomy and </a:t>
            </a:r>
            <a:r>
              <a:rPr lang="en-US" dirty="0" err="1" smtClean="0"/>
              <a:t>OpenGalen</a:t>
            </a:r>
            <a:r>
              <a:rPr lang="en-US" dirty="0" smtClean="0"/>
              <a:t> Anatomy Model – 2005-2006</a:t>
            </a:r>
          </a:p>
          <a:p>
            <a:r>
              <a:rPr lang="en-US" dirty="0" smtClean="0"/>
              <a:t>Since 2007 - A part of NCI Thesaurus – human anatomy and Adult Mouse Anatomy ontology</a:t>
            </a:r>
          </a:p>
          <a:p>
            <a:endParaRPr lang="en-US" dirty="0" smtClean="0"/>
          </a:p>
          <a:p>
            <a:pPr lvl="1"/>
            <a:endParaRPr lang="en-US" dirty="0"/>
          </a:p>
        </p:txBody>
      </p:sp>
    </p:spTree>
    <p:extLst>
      <p:ext uri="{BB962C8B-B14F-4D97-AF65-F5344CB8AC3E}">
        <p14:creationId xmlns:p14="http://schemas.microsoft.com/office/powerpoint/2010/main" val="1666540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a:spLocks noGrp="1"/>
          </p:cNvSpPr>
          <p:nvPr>
            <p:ph type="title"/>
          </p:nvPr>
        </p:nvSpPr>
        <p:spPr/>
        <p:txBody>
          <a:bodyPr>
            <a:normAutofit/>
          </a:bodyPr>
          <a:lstStyle/>
          <a:p>
            <a:r>
              <a:rPr lang="en-US" dirty="0" smtClean="0"/>
              <a:t>Outline</a:t>
            </a:r>
            <a:endParaRPr lang="en-US" dirty="0"/>
          </a:p>
        </p:txBody>
      </p:sp>
      <p:sp>
        <p:nvSpPr>
          <p:cNvPr id="2" name="Text Placeholder 1"/>
          <p:cNvSpPr>
            <a:spLocks noGrp="1"/>
          </p:cNvSpPr>
          <p:nvPr>
            <p:ph type="body" sz="quarter" idx="13"/>
          </p:nvPr>
        </p:nvSpPr>
        <p:spPr/>
        <p:txBody>
          <a:bodyPr/>
          <a:lstStyle/>
          <a:p>
            <a:r>
              <a:rPr lang="en-US" b="1" dirty="0">
                <a:latin typeface="Georgia" panose="02040502050405020303" pitchFamily="18" charset="0"/>
              </a:rPr>
              <a:t>The data set and </a:t>
            </a:r>
            <a:r>
              <a:rPr lang="en-US" b="1" dirty="0" smtClean="0">
                <a:latin typeface="Georgia" panose="02040502050405020303" pitchFamily="18" charset="0"/>
              </a:rPr>
              <a:t>tasks</a:t>
            </a:r>
            <a:endParaRPr lang="en-US" b="1" dirty="0">
              <a:latin typeface="Georgia" panose="02040502050405020303" pitchFamily="18" charset="0"/>
            </a:endParaRPr>
          </a:p>
          <a:p>
            <a:r>
              <a:rPr lang="en-US" dirty="0">
                <a:latin typeface="Georgia" panose="02040502050405020303" pitchFamily="18" charset="0"/>
              </a:rPr>
              <a:t>Participating systems</a:t>
            </a:r>
          </a:p>
          <a:p>
            <a:r>
              <a:rPr lang="en-US" dirty="0">
                <a:latin typeface="Georgia" panose="02040502050405020303" pitchFamily="18" charset="0"/>
              </a:rPr>
              <a:t>Results for different </a:t>
            </a:r>
            <a:r>
              <a:rPr lang="en-US" dirty="0" smtClean="0">
                <a:latin typeface="Georgia" panose="02040502050405020303" pitchFamily="18" charset="0"/>
              </a:rPr>
              <a:t>tasks</a:t>
            </a:r>
          </a:p>
          <a:p>
            <a:r>
              <a:rPr lang="en-US" dirty="0" smtClean="0">
                <a:latin typeface="Georgia" panose="02040502050405020303" pitchFamily="18" charset="0"/>
              </a:rPr>
              <a:t>Summary and future directions</a:t>
            </a:r>
            <a:endParaRPr lang="en-US" dirty="0">
              <a:latin typeface="Georgia" panose="02040502050405020303" pitchFamily="18" charset="0"/>
            </a:endParaRPr>
          </a:p>
          <a:p>
            <a:pPr marL="0" indent="0">
              <a:buNone/>
            </a:pPr>
            <a:endParaRPr lang="en-US" dirty="0"/>
          </a:p>
        </p:txBody>
      </p:sp>
    </p:spTree>
    <p:extLst>
      <p:ext uri="{BB962C8B-B14F-4D97-AF65-F5344CB8AC3E}">
        <p14:creationId xmlns:p14="http://schemas.microsoft.com/office/powerpoint/2010/main" val="533766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set - ontologies</a:t>
            </a:r>
            <a:endParaRPr lang="en-US" dirty="0"/>
          </a:p>
        </p:txBody>
      </p:sp>
      <p:sp>
        <p:nvSpPr>
          <p:cNvPr id="3" name="Text Placeholder 2"/>
          <p:cNvSpPr>
            <a:spLocks noGrp="1"/>
          </p:cNvSpPr>
          <p:nvPr>
            <p:ph type="body" sz="quarter" idx="13"/>
          </p:nvPr>
        </p:nvSpPr>
        <p:spPr/>
        <p:txBody>
          <a:bodyPr/>
          <a:lstStyle/>
          <a:p>
            <a:r>
              <a:rPr lang="en-US" dirty="0" smtClean="0"/>
              <a:t>First version in 2007:</a:t>
            </a:r>
          </a:p>
          <a:p>
            <a:pPr lvl="1"/>
            <a:r>
              <a:rPr lang="en-US" dirty="0" smtClean="0"/>
              <a:t>AMA  - 2744 concepts and 3 object properties</a:t>
            </a:r>
          </a:p>
          <a:p>
            <a:pPr lvl="2"/>
            <a:r>
              <a:rPr lang="en-US" dirty="0" smtClean="0"/>
              <a:t>ca 4500 is-a relations</a:t>
            </a:r>
          </a:p>
          <a:p>
            <a:pPr lvl="2"/>
            <a:r>
              <a:rPr lang="en-US" dirty="0" smtClean="0"/>
              <a:t>ca 3500 annotations</a:t>
            </a:r>
          </a:p>
          <a:p>
            <a:pPr lvl="1"/>
            <a:r>
              <a:rPr lang="en-US" dirty="0" smtClean="0"/>
              <a:t>A fragment of NCI-A – 3304 concepts and 2 object properties</a:t>
            </a:r>
          </a:p>
          <a:p>
            <a:pPr lvl="2"/>
            <a:r>
              <a:rPr lang="en-US" dirty="0"/>
              <a:t>c</a:t>
            </a:r>
            <a:r>
              <a:rPr lang="en-US" dirty="0" smtClean="0"/>
              <a:t>a 5500 is-a relations</a:t>
            </a:r>
          </a:p>
          <a:p>
            <a:pPr lvl="2"/>
            <a:r>
              <a:rPr lang="en-US" dirty="0" smtClean="0"/>
              <a:t>Ca 15000 annotations</a:t>
            </a:r>
            <a:endParaRPr lang="en-US" dirty="0"/>
          </a:p>
          <a:p>
            <a:r>
              <a:rPr lang="en-US" dirty="0" smtClean="0"/>
              <a:t>Minor changes to ontologies in 2010</a:t>
            </a:r>
            <a:endParaRPr lang="en-US" dirty="0"/>
          </a:p>
        </p:txBody>
      </p:sp>
    </p:spTree>
    <p:extLst>
      <p:ext uri="{BB962C8B-B14F-4D97-AF65-F5344CB8AC3E}">
        <p14:creationId xmlns:p14="http://schemas.microsoft.com/office/powerpoint/2010/main" val="3084872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set – reference alignment</a:t>
            </a:r>
            <a:endParaRPr lang="en-US" dirty="0"/>
          </a:p>
        </p:txBody>
      </p:sp>
      <p:sp>
        <p:nvSpPr>
          <p:cNvPr id="3" name="Text Placeholder 2"/>
          <p:cNvSpPr>
            <a:spLocks noGrp="1"/>
          </p:cNvSpPr>
          <p:nvPr>
            <p:ph type="body" sz="quarter" idx="13"/>
          </p:nvPr>
        </p:nvSpPr>
        <p:spPr/>
        <p:txBody>
          <a:bodyPr/>
          <a:lstStyle/>
          <a:p>
            <a:r>
              <a:rPr lang="en-US" dirty="0" smtClean="0"/>
              <a:t>Alignment as a part of a project to enable linking these ontologies</a:t>
            </a:r>
          </a:p>
          <a:p>
            <a:pPr lvl="1"/>
            <a:r>
              <a:rPr lang="en-US" dirty="0" smtClean="0"/>
              <a:t>Manually curated by domain experts</a:t>
            </a:r>
          </a:p>
          <a:p>
            <a:r>
              <a:rPr lang="en-US" dirty="0" smtClean="0"/>
              <a:t>Initially 1544 equivalence relations</a:t>
            </a:r>
          </a:p>
          <a:p>
            <a:r>
              <a:rPr lang="en-US" dirty="0" smtClean="0"/>
              <a:t>Refined in 2008 and 2010 to current 1516 equivalence relations</a:t>
            </a:r>
          </a:p>
          <a:p>
            <a:r>
              <a:rPr lang="en-US" dirty="0" smtClean="0"/>
              <a:t>More work is needed to guarantee its correctness</a:t>
            </a:r>
          </a:p>
        </p:txBody>
      </p:sp>
    </p:spTree>
    <p:extLst>
      <p:ext uri="{BB962C8B-B14F-4D97-AF65-F5344CB8AC3E}">
        <p14:creationId xmlns:p14="http://schemas.microsoft.com/office/powerpoint/2010/main" val="741782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measures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3"/>
              </p:nvPr>
            </p:nvSpPr>
            <p:spPr/>
            <p:txBody>
              <a:bodyPr/>
              <a:lstStyle/>
              <a:p>
                <a:r>
                  <a:rPr lang="en-US" dirty="0" smtClean="0"/>
                  <a:t>Precision</a:t>
                </a:r>
              </a:p>
              <a:p>
                <a:r>
                  <a:rPr lang="en-US" dirty="0" smtClean="0"/>
                  <a:t>Recall</a:t>
                </a:r>
              </a:p>
              <a:p>
                <a:r>
                  <a:rPr lang="en-US" dirty="0" smtClean="0"/>
                  <a:t>F-measure</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ea typeface="Cambria Math" panose="02040503050406030204" pitchFamily="18" charset="0"/>
                          </a:rPr>
                          <m:t>𝛼</m:t>
                        </m:r>
                      </m:sub>
                    </m:sSub>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𝑝𝑟𝑒𝑐𝑖𝑠𝑖𝑜𝑛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𝑟𝑒𝑐𝑎𝑙𝑙</m:t>
                        </m:r>
                      </m:num>
                      <m:den>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𝑝𝑟𝑒𝑐𝑖𝑠𝑖𝑜𝑛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𝑟𝑒𝑐𝑎𝑙𝑙</m:t>
                        </m:r>
                      </m:den>
                    </m:f>
                  </m:oMath>
                </a14:m>
                <a:r>
                  <a:rPr lang="en-US" dirty="0" smtClean="0"/>
                  <a:t>	</a:t>
                </a:r>
              </a:p>
              <a:p>
                <a:r>
                  <a:rPr lang="en-US" dirty="0" smtClean="0"/>
                  <a:t>Recall+ - recall of non-trivial correspondences</a:t>
                </a:r>
              </a:p>
              <a:p>
                <a:r>
                  <a:rPr lang="en-US" dirty="0" smtClean="0"/>
                  <a:t>Runtime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3"/>
              </p:nvPr>
            </p:nvSpPr>
            <p:spPr>
              <a:blipFill rotWithShape="0">
                <a:blip r:embed="rId2"/>
                <a:stretch>
                  <a:fillRect l="-1024" t="-1199"/>
                </a:stretch>
              </a:blipFill>
            </p:spPr>
            <p:txBody>
              <a:bodyPr/>
              <a:lstStyle/>
              <a:p>
                <a:r>
                  <a:rPr lang="en-US">
                    <a:noFill/>
                  </a:rPr>
                  <a:t> </a:t>
                </a:r>
              </a:p>
            </p:txBody>
          </p:sp>
        </mc:Fallback>
      </mc:AlternateContent>
    </p:spTree>
    <p:extLst>
      <p:ext uri="{BB962C8B-B14F-4D97-AF65-F5344CB8AC3E}">
        <p14:creationId xmlns:p14="http://schemas.microsoft.com/office/powerpoint/2010/main" val="3929530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LIU Färger 3">
      <a:dk1>
        <a:sysClr val="windowText" lastClr="000000"/>
      </a:dk1>
      <a:lt1>
        <a:sysClr val="window" lastClr="FFFFFF"/>
      </a:lt1>
      <a:dk2>
        <a:srgbClr val="646464"/>
      </a:dk2>
      <a:lt2>
        <a:srgbClr val="C8C8C8"/>
      </a:lt2>
      <a:accent1>
        <a:srgbClr val="1BC8A6"/>
      </a:accent1>
      <a:accent2>
        <a:srgbClr val="43D9C0"/>
      </a:accent2>
      <a:accent3>
        <a:srgbClr val="70E4D2"/>
      </a:accent3>
      <a:accent4>
        <a:srgbClr val="A5F0E4"/>
      </a:accent4>
      <a:accent5>
        <a:srgbClr val="C3F3EC"/>
      </a:accent5>
      <a:accent6>
        <a:srgbClr val="1EBCC8"/>
      </a:accent6>
      <a:hlink>
        <a:srgbClr val="14A3E1"/>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B9E7"/>
        </a:solidFill>
        <a:ln>
          <a:noFill/>
        </a:ln>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a:latin typeface="Georgia"/>
            <a:cs typeface="Georgia"/>
          </a:defRPr>
        </a:defPPr>
      </a:lstStyle>
    </a:txDef>
  </a:objectDefaults>
  <a:extraClrSchemeLst/>
  <a:extLst>
    <a:ext uri="{05A4C25C-085E-4340-85A3-A5531E510DB2}">
      <thm15:themeFamily xmlns:thm15="http://schemas.microsoft.com/office/thememl/2012/main" name="Presentation2" id="{BD8CD6AA-5A08-9A47-909B-A4FE96B9E560}" vid="{9D712D5C-9E73-2B4E-A34A-5FDD49A086C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ppt-template-EN</Template>
  <TotalTime>12560</TotalTime>
  <Words>2134</Words>
  <Application>Microsoft Office PowerPoint</Application>
  <PresentationFormat>On-screen Show (4:3)</PresentationFormat>
  <Paragraphs>315</Paragraphs>
  <Slides>37</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宋体</vt:lpstr>
      <vt:lpstr>Arial</vt:lpstr>
      <vt:lpstr>Calibri</vt:lpstr>
      <vt:lpstr>Cambria Math</vt:lpstr>
      <vt:lpstr>Georgia</vt:lpstr>
      <vt:lpstr>Wingdings</vt:lpstr>
      <vt:lpstr>Office-tema</vt:lpstr>
      <vt:lpstr>Experiences from the Anatomy track in the Ontology Alignment Evaluation Initiative</vt:lpstr>
      <vt:lpstr>PowerPoint Presentation</vt:lpstr>
      <vt:lpstr>Introduction</vt:lpstr>
      <vt:lpstr>Introduction cont’d</vt:lpstr>
      <vt:lpstr>Anatomy track</vt:lpstr>
      <vt:lpstr>Outline</vt:lpstr>
      <vt:lpstr>The data set - ontologies</vt:lpstr>
      <vt:lpstr>The data set – reference alignment</vt:lpstr>
      <vt:lpstr>Performance measures</vt:lpstr>
      <vt:lpstr>Tasks</vt:lpstr>
      <vt:lpstr>Evaluation</vt:lpstr>
      <vt:lpstr>Outline</vt:lpstr>
      <vt:lpstr>Participating systems</vt:lpstr>
      <vt:lpstr>Overview framework of Ontology Alignment</vt:lpstr>
      <vt:lpstr>Basic processes of participating systems</vt:lpstr>
      <vt:lpstr>Matching strategies of participating systems</vt:lpstr>
      <vt:lpstr>Combination</vt:lpstr>
      <vt:lpstr>Filtering</vt:lpstr>
      <vt:lpstr>Use of auxiliary information by participating systems</vt:lpstr>
      <vt:lpstr>PowerPoint Presentation</vt:lpstr>
      <vt:lpstr>Findings</vt:lpstr>
      <vt:lpstr>Findings</vt:lpstr>
      <vt:lpstr>Outline</vt:lpstr>
      <vt:lpstr>Evaluation of the OAEI – task 1 results</vt:lpstr>
      <vt:lpstr>Task 1 – recall/F-measure/precision</vt:lpstr>
      <vt:lpstr>Task 1 – recall+</vt:lpstr>
      <vt:lpstr>Task 1 - Coherence of the produced alignment</vt:lpstr>
      <vt:lpstr>Task 1 – runtimes</vt:lpstr>
      <vt:lpstr>Aggregated results – 2010-2016</vt:lpstr>
      <vt:lpstr>Analysis of the found correspondences</vt:lpstr>
      <vt:lpstr>Tasks 2 and 3</vt:lpstr>
      <vt:lpstr>Task 4</vt:lpstr>
      <vt:lpstr>Interactive track</vt:lpstr>
      <vt:lpstr>Outline</vt:lpstr>
      <vt:lpstr>Summary of findings</vt:lpstr>
      <vt:lpstr>Possible changes and directions</vt:lpstr>
      <vt:lpstr>PowerPoint Presentation</vt:lpstr>
    </vt:vector>
  </TitlesOfParts>
  <Company>Linköpings universitet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Maria Karlberg</dc:creator>
  <cp:lastModifiedBy>Zlatan Dragisic</cp:lastModifiedBy>
  <cp:revision>127</cp:revision>
  <cp:lastPrinted>2017-03-30T14:05:48Z</cp:lastPrinted>
  <dcterms:created xsi:type="dcterms:W3CDTF">2015-09-24T09:09:17Z</dcterms:created>
  <dcterms:modified xsi:type="dcterms:W3CDTF">2017-04-03T14:47:45Z</dcterms:modified>
</cp:coreProperties>
</file>