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3" r:id="rId3"/>
    <p:sldId id="257" r:id="rId4"/>
    <p:sldId id="264" r:id="rId5"/>
    <p:sldId id="258" r:id="rId6"/>
    <p:sldId id="259" r:id="rId7"/>
    <p:sldId id="277" r:id="rId8"/>
    <p:sldId id="285" r:id="rId9"/>
    <p:sldId id="283" r:id="rId10"/>
    <p:sldId id="278" r:id="rId11"/>
    <p:sldId id="286" r:id="rId12"/>
    <p:sldId id="287" r:id="rId13"/>
    <p:sldId id="288" r:id="rId14"/>
    <p:sldId id="289" r:id="rId15"/>
    <p:sldId id="279" r:id="rId16"/>
    <p:sldId id="260" r:id="rId17"/>
    <p:sldId id="261" r:id="rId18"/>
    <p:sldId id="276" r:id="rId19"/>
    <p:sldId id="266" r:id="rId20"/>
    <p:sldId id="268" r:id="rId21"/>
    <p:sldId id="269" r:id="rId22"/>
    <p:sldId id="280" r:id="rId23"/>
    <p:sldId id="290" r:id="rId24"/>
    <p:sldId id="284" r:id="rId25"/>
    <p:sldId id="281" r:id="rId26"/>
    <p:sldId id="282" r:id="rId27"/>
    <p:sldId id="272" r:id="rId28"/>
    <p:sldId id="271" r:id="rId29"/>
    <p:sldId id="273" r:id="rId30"/>
    <p:sldId id="270" r:id="rId31"/>
    <p:sldId id="274" r:id="rId32"/>
    <p:sldId id="265"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9576" autoAdjust="0"/>
  </p:normalViewPr>
  <p:slideViewPr>
    <p:cSldViewPr snapToGrid="0">
      <p:cViewPr varScale="1">
        <p:scale>
          <a:sx n="62" d="100"/>
          <a:sy n="62" d="100"/>
        </p:scale>
        <p:origin x="1848" y="48"/>
      </p:cViewPr>
      <p:guideLst/>
    </p:cSldViewPr>
  </p:slideViewPr>
  <p:outlineViewPr>
    <p:cViewPr>
      <p:scale>
        <a:sx n="33" d="100"/>
        <a:sy n="33" d="100"/>
      </p:scale>
      <p:origin x="0" y="-14298"/>
    </p:cViewPr>
  </p:outlineViewPr>
  <p:notesTextViewPr>
    <p:cViewPr>
      <p:scale>
        <a:sx n="1" d="1"/>
        <a:sy n="1" d="1"/>
      </p:scale>
      <p:origin x="0" y="0"/>
    </p:cViewPr>
  </p:notesTextViewPr>
  <p:notesViewPr>
    <p:cSldViewPr snapToGrid="0">
      <p:cViewPr varScale="1">
        <p:scale>
          <a:sx n="55" d="100"/>
          <a:sy n="55" d="100"/>
        </p:scale>
        <p:origin x="28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zladr41\Desktop\ISWC2016\experimen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zladr41\Desktop\ISWC2016\experiment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zladr41\Desktop\ISWC2016\experiment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ladr41\Desktop\ISWC2016\experimen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zladr41\Desktop\ISWC2016\experimen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OAEI - Best</a:t>
            </a:r>
            <a:r>
              <a:rPr lang="en-US" baseline="0" dirty="0" smtClean="0"/>
              <a:t> </a:t>
            </a:r>
            <a:r>
              <a:rPr lang="en-US" baseline="0" dirty="0"/>
              <a:t>ranked systems 2011-2016</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Sheet1!$B$6</c:f>
              <c:strCache>
                <c:ptCount val="1"/>
                <c:pt idx="0">
                  <c:v>Anatomy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Sheet1!$A$7:$A$12</c:f>
              <c:numCache>
                <c:formatCode>General</c:formatCode>
                <c:ptCount val="6"/>
                <c:pt idx="0">
                  <c:v>2011</c:v>
                </c:pt>
                <c:pt idx="1">
                  <c:v>2012</c:v>
                </c:pt>
                <c:pt idx="2">
                  <c:v>2013</c:v>
                </c:pt>
                <c:pt idx="3">
                  <c:v>2014</c:v>
                </c:pt>
                <c:pt idx="4">
                  <c:v>2015</c:v>
                </c:pt>
                <c:pt idx="5">
                  <c:v>2016</c:v>
                </c:pt>
              </c:numCache>
            </c:numRef>
          </c:cat>
          <c:val>
            <c:numRef>
              <c:f>Sheet1!$B$7:$B$12</c:f>
              <c:numCache>
                <c:formatCode>General</c:formatCode>
                <c:ptCount val="6"/>
                <c:pt idx="0">
                  <c:v>0.91700000000000004</c:v>
                </c:pt>
                <c:pt idx="1">
                  <c:v>0.92300000000000004</c:v>
                </c:pt>
                <c:pt idx="2">
                  <c:v>0.88600000000000001</c:v>
                </c:pt>
                <c:pt idx="3">
                  <c:v>0.94399999999999995</c:v>
                </c:pt>
                <c:pt idx="4">
                  <c:v>0.94399999999999995</c:v>
                </c:pt>
                <c:pt idx="5">
                  <c:v>0.94299999999999995</c:v>
                </c:pt>
              </c:numCache>
            </c:numRef>
          </c:val>
          <c:smooth val="0"/>
        </c:ser>
        <c:ser>
          <c:idx val="1"/>
          <c:order val="1"/>
          <c:tx>
            <c:v>Conference</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Sheet1!$C$7:$C$12</c:f>
              <c:numCache>
                <c:formatCode>General</c:formatCode>
                <c:ptCount val="6"/>
                <c:pt idx="0">
                  <c:v>0.65</c:v>
                </c:pt>
                <c:pt idx="1">
                  <c:v>0.75</c:v>
                </c:pt>
                <c:pt idx="2">
                  <c:v>0.74</c:v>
                </c:pt>
                <c:pt idx="3">
                  <c:v>0.73</c:v>
                </c:pt>
                <c:pt idx="4">
                  <c:v>0.74</c:v>
                </c:pt>
                <c:pt idx="5">
                  <c:v>0.74</c:v>
                </c:pt>
              </c:numCache>
            </c:numRef>
          </c:val>
          <c:smooth val="0"/>
        </c:ser>
        <c:ser>
          <c:idx val="2"/>
          <c:order val="2"/>
          <c:tx>
            <c:strRef>
              <c:f>Sheet1!$D$6</c:f>
              <c:strCache>
                <c:ptCount val="1"/>
                <c:pt idx="0">
                  <c:v>Interactive anatomy</c:v>
                </c:pt>
              </c:strCache>
            </c:strRef>
          </c:tx>
          <c:spPr>
            <a:ln w="28575" cap="rnd">
              <a:noFill/>
              <a:round/>
            </a:ln>
            <a:effectLst/>
          </c:spPr>
          <c:marker>
            <c:symbol val="triangle"/>
            <c:size val="5"/>
            <c:spPr>
              <a:solidFill>
                <a:schemeClr val="accent1"/>
              </a:solidFill>
              <a:ln w="9525">
                <a:solidFill>
                  <a:schemeClr val="accent1"/>
                </a:solidFill>
              </a:ln>
              <a:effectLst/>
            </c:spPr>
          </c:marker>
          <c:val>
            <c:numRef>
              <c:f>Sheet1!$D$7:$D$12</c:f>
              <c:numCache>
                <c:formatCode>General</c:formatCode>
                <c:ptCount val="6"/>
                <c:pt idx="4">
                  <c:v>0.96199999999999997</c:v>
                </c:pt>
                <c:pt idx="5">
                  <c:v>0.95799999999999996</c:v>
                </c:pt>
              </c:numCache>
            </c:numRef>
          </c:val>
          <c:smooth val="0"/>
        </c:ser>
        <c:ser>
          <c:idx val="3"/>
          <c:order val="3"/>
          <c:tx>
            <c:strRef>
              <c:f>Sheet1!$E$6</c:f>
              <c:strCache>
                <c:ptCount val="1"/>
                <c:pt idx="0">
                  <c:v>Interactive conference</c:v>
                </c:pt>
              </c:strCache>
            </c:strRef>
          </c:tx>
          <c:spPr>
            <a:ln w="28575" cap="rnd">
              <a:noFill/>
              <a:round/>
            </a:ln>
            <a:effectLst/>
          </c:spPr>
          <c:marker>
            <c:symbol val="triangle"/>
            <c:size val="5"/>
            <c:spPr>
              <a:solidFill>
                <a:schemeClr val="accent2"/>
              </a:solidFill>
              <a:ln w="9525">
                <a:solidFill>
                  <a:schemeClr val="accent2"/>
                </a:solidFill>
              </a:ln>
              <a:effectLst/>
            </c:spPr>
          </c:marker>
          <c:val>
            <c:numRef>
              <c:f>Sheet1!$E$7:$E$12</c:f>
              <c:numCache>
                <c:formatCode>General</c:formatCode>
                <c:ptCount val="6"/>
                <c:pt idx="4">
                  <c:v>0.81799999999999995</c:v>
                </c:pt>
                <c:pt idx="5">
                  <c:v>0.79900000000000004</c:v>
                </c:pt>
              </c:numCache>
            </c:numRef>
          </c:val>
          <c:smooth val="0"/>
        </c:ser>
        <c:dLbls>
          <c:showLegendKey val="0"/>
          <c:showVal val="0"/>
          <c:showCatName val="0"/>
          <c:showSerName val="0"/>
          <c:showPercent val="0"/>
          <c:showBubbleSize val="0"/>
        </c:dLbls>
        <c:marker val="1"/>
        <c:smooth val="0"/>
        <c:axId val="348315312"/>
        <c:axId val="348315704"/>
      </c:lineChart>
      <c:catAx>
        <c:axId val="34831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315704"/>
        <c:crosses val="autoZero"/>
        <c:auto val="1"/>
        <c:lblAlgn val="ctr"/>
        <c:lblOffset val="100"/>
        <c:noMultiLvlLbl val="0"/>
      </c:catAx>
      <c:valAx>
        <c:axId val="34831570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F-measure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3153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Precision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Lst>
            </c:dLbl>
            <c:dLbl>
              <c:idx val="1"/>
              <c:layout>
                <c:manualLayout>
                  <c:x val="-5.5555555555555552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1.2714778706579134E-16"/>
                  <c:y val="2.3688663282571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475509319462634E-2"/>
                  <c:y val="3.38409475465313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Sheet1!$B$3:$B$7</c:f>
              <c:numCache>
                <c:formatCode>General</c:formatCode>
                <c:ptCount val="5"/>
                <c:pt idx="0">
                  <c:v>0.96</c:v>
                </c:pt>
                <c:pt idx="1">
                  <c:v>0.97</c:v>
                </c:pt>
                <c:pt idx="2">
                  <c:v>0.96</c:v>
                </c:pt>
                <c:pt idx="3">
                  <c:v>0.94</c:v>
                </c:pt>
                <c:pt idx="4">
                  <c:v>0.93</c:v>
                </c:pt>
              </c:numCache>
            </c:numRef>
          </c:val>
          <c:smooth val="0"/>
        </c:ser>
        <c:ser>
          <c:idx val="1"/>
          <c:order val="1"/>
          <c:tx>
            <c:strRef>
              <c:f>Sheet1!$C$2</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Sheet1!$C$3:$C$7</c:f>
              <c:numCache>
                <c:formatCode>General</c:formatCode>
                <c:ptCount val="5"/>
                <c:pt idx="0">
                  <c:v>0.36</c:v>
                </c:pt>
                <c:pt idx="1">
                  <c:v>0.86</c:v>
                </c:pt>
                <c:pt idx="2">
                  <c:v>0.76</c:v>
                </c:pt>
                <c:pt idx="3">
                  <c:v>0.53</c:v>
                </c:pt>
                <c:pt idx="4">
                  <c:v>0.51</c:v>
                </c:pt>
              </c:numCache>
            </c:numRef>
          </c:val>
          <c:smooth val="0"/>
        </c:ser>
        <c:ser>
          <c:idx val="2"/>
          <c:order val="2"/>
          <c:tx>
            <c:strRef>
              <c:f>Sheet1!$D$2</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9.6528871391076115E-3"/>
                  <c:y val="1.61690726159229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986220472440946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56530449948633E-2"/>
                  <c:y val="-1.7173614719479863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56530449948633E-2"/>
                  <c:y val="-8.48555098125424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Sheet1!$D$3:$D$7</c:f>
              <c:numCache>
                <c:formatCode>General</c:formatCode>
                <c:ptCount val="5"/>
                <c:pt idx="0">
                  <c:v>0.92</c:v>
                </c:pt>
                <c:pt idx="1">
                  <c:v>0.98</c:v>
                </c:pt>
                <c:pt idx="2">
                  <c:v>0.96</c:v>
                </c:pt>
                <c:pt idx="3">
                  <c:v>0.95</c:v>
                </c:pt>
                <c:pt idx="4">
                  <c:v>0.94</c:v>
                </c:pt>
              </c:numCache>
            </c:numRef>
          </c:val>
          <c:smooth val="0"/>
        </c:ser>
        <c:ser>
          <c:idx val="3"/>
          <c:order val="3"/>
          <c:tx>
            <c:strRef>
              <c:f>Sheet1!$E$2</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8565304499486344E-2"/>
                  <c:y val="-2.36886632825719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Sheet1!$E$3:$E$7</c:f>
              <c:numCache>
                <c:formatCode>General</c:formatCode>
                <c:ptCount val="5"/>
                <c:pt idx="0">
                  <c:v>0.96</c:v>
                </c:pt>
                <c:pt idx="1">
                  <c:v>1</c:v>
                </c:pt>
                <c:pt idx="2">
                  <c:v>1</c:v>
                </c:pt>
                <c:pt idx="3">
                  <c:v>0.99</c:v>
                </c:pt>
                <c:pt idx="4">
                  <c:v>0.99</c:v>
                </c:pt>
              </c:numCache>
            </c:numRef>
          </c:val>
          <c:smooth val="0"/>
        </c:ser>
        <c:dLbls>
          <c:showLegendKey val="0"/>
          <c:showVal val="0"/>
          <c:showCatName val="0"/>
          <c:showSerName val="0"/>
          <c:showPercent val="0"/>
          <c:showBubbleSize val="0"/>
        </c:dLbls>
        <c:marker val="1"/>
        <c:smooth val="0"/>
        <c:axId val="351744632"/>
        <c:axId val="351749336"/>
      </c:lineChart>
      <c:catAx>
        <c:axId val="35174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49336"/>
        <c:crosses val="autoZero"/>
        <c:auto val="1"/>
        <c:lblAlgn val="ctr"/>
        <c:lblOffset val="100"/>
        <c:noMultiLvlLbl val="0"/>
      </c:catAx>
      <c:valAx>
        <c:axId val="351749336"/>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44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Interactions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Sheet1!$B$38</c:f>
              <c:strCache>
                <c:ptCount val="1"/>
                <c:pt idx="0">
                  <c:v>Total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Sheet1!$B$39:$B$60</c:f>
              <c:numCache>
                <c:formatCode>General</c:formatCode>
                <c:ptCount val="22"/>
                <c:pt idx="0">
                  <c:v>312</c:v>
                </c:pt>
                <c:pt idx="1">
                  <c:v>7</c:v>
                </c:pt>
                <c:pt idx="2">
                  <c:v>590</c:v>
                </c:pt>
                <c:pt idx="3">
                  <c:v>2136</c:v>
                </c:pt>
                <c:pt idx="6">
                  <c:v>317.3</c:v>
                </c:pt>
                <c:pt idx="7">
                  <c:v>7</c:v>
                </c:pt>
                <c:pt idx="8">
                  <c:v>609</c:v>
                </c:pt>
                <c:pt idx="9">
                  <c:v>2198.6999999999998</c:v>
                </c:pt>
                <c:pt idx="12">
                  <c:v>321.7</c:v>
                </c:pt>
                <c:pt idx="13">
                  <c:v>8</c:v>
                </c:pt>
                <c:pt idx="14">
                  <c:v>630</c:v>
                </c:pt>
                <c:pt idx="15">
                  <c:v>2257</c:v>
                </c:pt>
                <c:pt idx="18">
                  <c:v>306</c:v>
                </c:pt>
                <c:pt idx="19">
                  <c:v>7.3</c:v>
                </c:pt>
                <c:pt idx="20">
                  <c:v>663</c:v>
                </c:pt>
                <c:pt idx="21">
                  <c:v>2329.6999999999998</c:v>
                </c:pt>
              </c:numCache>
            </c:numRef>
          </c:val>
        </c:ser>
        <c:ser>
          <c:idx val="1"/>
          <c:order val="1"/>
          <c:tx>
            <c:strRef>
              <c:f>Sheet1!$C$38</c:f>
              <c:strCache>
                <c:ptCount val="1"/>
                <c:pt idx="0">
                  <c:v>Distinct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Sheet1!$C$39:$C$60</c:f>
              <c:numCache>
                <c:formatCode>General</c:formatCode>
                <c:ptCount val="22"/>
                <c:pt idx="0">
                  <c:v>312</c:v>
                </c:pt>
                <c:pt idx="1">
                  <c:v>7</c:v>
                </c:pt>
                <c:pt idx="2">
                  <c:v>590</c:v>
                </c:pt>
                <c:pt idx="3">
                  <c:v>1128</c:v>
                </c:pt>
                <c:pt idx="6">
                  <c:v>317.3</c:v>
                </c:pt>
                <c:pt idx="7">
                  <c:v>7</c:v>
                </c:pt>
                <c:pt idx="8">
                  <c:v>609</c:v>
                </c:pt>
                <c:pt idx="9">
                  <c:v>1128</c:v>
                </c:pt>
                <c:pt idx="12">
                  <c:v>321.7</c:v>
                </c:pt>
                <c:pt idx="13">
                  <c:v>8</c:v>
                </c:pt>
                <c:pt idx="14">
                  <c:v>630</c:v>
                </c:pt>
                <c:pt idx="15">
                  <c:v>1128</c:v>
                </c:pt>
                <c:pt idx="18">
                  <c:v>306</c:v>
                </c:pt>
                <c:pt idx="19">
                  <c:v>7.3</c:v>
                </c:pt>
                <c:pt idx="20">
                  <c:v>663</c:v>
                </c:pt>
                <c:pt idx="21">
                  <c:v>1128.3</c:v>
                </c:pt>
              </c:numCache>
            </c:numRef>
          </c:val>
        </c:ser>
        <c:ser>
          <c:idx val="2"/>
          <c:order val="2"/>
          <c:tx>
            <c:strRef>
              <c:f>Sheet1!$D$38</c:f>
              <c:strCache>
                <c:ptCount val="1"/>
                <c:pt idx="0">
                  <c:v>TP</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Sheet1!$D$39:$D$60</c:f>
              <c:numCache>
                <c:formatCode>General</c:formatCode>
                <c:ptCount val="22"/>
                <c:pt idx="0">
                  <c:v>73</c:v>
                </c:pt>
                <c:pt idx="1">
                  <c:v>4</c:v>
                </c:pt>
                <c:pt idx="2">
                  <c:v>287</c:v>
                </c:pt>
                <c:pt idx="3">
                  <c:v>995</c:v>
                </c:pt>
                <c:pt idx="6">
                  <c:v>66.3</c:v>
                </c:pt>
                <c:pt idx="7">
                  <c:v>3.3</c:v>
                </c:pt>
                <c:pt idx="8">
                  <c:v>261.3</c:v>
                </c:pt>
                <c:pt idx="9">
                  <c:v>857.3</c:v>
                </c:pt>
                <c:pt idx="12">
                  <c:v>66.3</c:v>
                </c:pt>
                <c:pt idx="13">
                  <c:v>4.7</c:v>
                </c:pt>
                <c:pt idx="14">
                  <c:v>233</c:v>
                </c:pt>
                <c:pt idx="15">
                  <c:v>767.3</c:v>
                </c:pt>
                <c:pt idx="18">
                  <c:v>54</c:v>
                </c:pt>
                <c:pt idx="19">
                  <c:v>4</c:v>
                </c:pt>
                <c:pt idx="20">
                  <c:v>200.7</c:v>
                </c:pt>
                <c:pt idx="21">
                  <c:v>663.3</c:v>
                </c:pt>
              </c:numCache>
            </c:numRef>
          </c:val>
        </c:ser>
        <c:ser>
          <c:idx val="3"/>
          <c:order val="3"/>
          <c:tx>
            <c:strRef>
              <c:f>Sheet1!$E$38</c:f>
              <c:strCache>
                <c:ptCount val="1"/>
                <c:pt idx="0">
                  <c:v>TN</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Sheet1!$E$39:$E$60</c:f>
              <c:numCache>
                <c:formatCode>General</c:formatCode>
                <c:ptCount val="22"/>
                <c:pt idx="0">
                  <c:v>239</c:v>
                </c:pt>
                <c:pt idx="1">
                  <c:v>3</c:v>
                </c:pt>
                <c:pt idx="2">
                  <c:v>303</c:v>
                </c:pt>
                <c:pt idx="3">
                  <c:v>173</c:v>
                </c:pt>
                <c:pt idx="6">
                  <c:v>218</c:v>
                </c:pt>
                <c:pt idx="7">
                  <c:v>3</c:v>
                </c:pt>
                <c:pt idx="8">
                  <c:v>288.3</c:v>
                </c:pt>
                <c:pt idx="9">
                  <c:v>156.30000000000001</c:v>
                </c:pt>
                <c:pt idx="12">
                  <c:v>186.7</c:v>
                </c:pt>
                <c:pt idx="13">
                  <c:v>1</c:v>
                </c:pt>
                <c:pt idx="14">
                  <c:v>274</c:v>
                </c:pt>
                <c:pt idx="15">
                  <c:v>131.30000000000001</c:v>
                </c:pt>
                <c:pt idx="18">
                  <c:v>168.7</c:v>
                </c:pt>
                <c:pt idx="19">
                  <c:v>1.7</c:v>
                </c:pt>
                <c:pt idx="20">
                  <c:v>270.7</c:v>
                </c:pt>
                <c:pt idx="21">
                  <c:v>129</c:v>
                </c:pt>
              </c:numCache>
            </c:numRef>
          </c:val>
        </c:ser>
        <c:ser>
          <c:idx val="4"/>
          <c:order val="4"/>
          <c:tx>
            <c:strRef>
              <c:f>Sheet1!$F$38</c:f>
              <c:strCache>
                <c:ptCount val="1"/>
                <c:pt idx="0">
                  <c:v>FP</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Sheet1!$F$39:$F$60</c:f>
              <c:numCache>
                <c:formatCode>General</c:formatCode>
                <c:ptCount val="22"/>
                <c:pt idx="0">
                  <c:v>0</c:v>
                </c:pt>
                <c:pt idx="1">
                  <c:v>0</c:v>
                </c:pt>
                <c:pt idx="2">
                  <c:v>0</c:v>
                </c:pt>
                <c:pt idx="3">
                  <c:v>0</c:v>
                </c:pt>
                <c:pt idx="6">
                  <c:v>23</c:v>
                </c:pt>
                <c:pt idx="7">
                  <c:v>0.3</c:v>
                </c:pt>
                <c:pt idx="8">
                  <c:v>33.700000000000003</c:v>
                </c:pt>
                <c:pt idx="9">
                  <c:v>16.7</c:v>
                </c:pt>
                <c:pt idx="12">
                  <c:v>52.3</c:v>
                </c:pt>
                <c:pt idx="13">
                  <c:v>1.3</c:v>
                </c:pt>
                <c:pt idx="14">
                  <c:v>69</c:v>
                </c:pt>
                <c:pt idx="15">
                  <c:v>41.7</c:v>
                </c:pt>
                <c:pt idx="18">
                  <c:v>61.3</c:v>
                </c:pt>
                <c:pt idx="19">
                  <c:v>1</c:v>
                </c:pt>
                <c:pt idx="20">
                  <c:v>105.3</c:v>
                </c:pt>
                <c:pt idx="21">
                  <c:v>44.3</c:v>
                </c:pt>
              </c:numCache>
            </c:numRef>
          </c:val>
        </c:ser>
        <c:ser>
          <c:idx val="5"/>
          <c:order val="5"/>
          <c:tx>
            <c:strRef>
              <c:f>Sheet1!$G$38</c:f>
              <c:strCache>
                <c:ptCount val="1"/>
                <c:pt idx="0">
                  <c:v>FN</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Sheet1!$G$39:$G$60</c:f>
              <c:numCache>
                <c:formatCode>General</c:formatCode>
                <c:ptCount val="22"/>
                <c:pt idx="0">
                  <c:v>0</c:v>
                </c:pt>
                <c:pt idx="1">
                  <c:v>0</c:v>
                </c:pt>
                <c:pt idx="2">
                  <c:v>0</c:v>
                </c:pt>
                <c:pt idx="3">
                  <c:v>0</c:v>
                </c:pt>
                <c:pt idx="6">
                  <c:v>10</c:v>
                </c:pt>
                <c:pt idx="7">
                  <c:v>0.3</c:v>
                </c:pt>
                <c:pt idx="8">
                  <c:v>25.7</c:v>
                </c:pt>
                <c:pt idx="9">
                  <c:v>97.7</c:v>
                </c:pt>
                <c:pt idx="12">
                  <c:v>16.3</c:v>
                </c:pt>
                <c:pt idx="13">
                  <c:v>1</c:v>
                </c:pt>
                <c:pt idx="14">
                  <c:v>54</c:v>
                </c:pt>
                <c:pt idx="15">
                  <c:v>187.7</c:v>
                </c:pt>
                <c:pt idx="18">
                  <c:v>22</c:v>
                </c:pt>
                <c:pt idx="19">
                  <c:v>0.7</c:v>
                </c:pt>
                <c:pt idx="20">
                  <c:v>86.3</c:v>
                </c:pt>
                <c:pt idx="21">
                  <c:v>291.7</c:v>
                </c:pt>
              </c:numCache>
            </c:numRef>
          </c:val>
        </c:ser>
        <c:dLbls>
          <c:showLegendKey val="0"/>
          <c:showVal val="0"/>
          <c:showCatName val="0"/>
          <c:showSerName val="0"/>
          <c:showPercent val="0"/>
          <c:showBubbleSize val="0"/>
        </c:dLbls>
        <c:gapWidth val="100"/>
        <c:overlap val="-24"/>
        <c:axId val="351746592"/>
        <c:axId val="351750904"/>
      </c:barChart>
      <c:catAx>
        <c:axId val="35174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51750904"/>
        <c:crosses val="autoZero"/>
        <c:auto val="0"/>
        <c:lblAlgn val="ctr"/>
        <c:lblOffset val="100"/>
        <c:noMultiLvlLbl val="0"/>
      </c:catAx>
      <c:valAx>
        <c:axId val="3517509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51746592"/>
        <c:crossesAt val="1"/>
        <c:crossBetween val="between"/>
      </c:valAx>
      <c:spPr>
        <a:noFill/>
        <a:ln>
          <a:noFill/>
        </a:ln>
        <a:effectLst/>
      </c:spPr>
    </c:plotArea>
    <c:legend>
      <c:legendPos val="b"/>
      <c:layout>
        <c:manualLayout>
          <c:xMode val="edge"/>
          <c:yMode val="edge"/>
          <c:x val="0.34585256037626172"/>
          <c:y val="0.95838295626379089"/>
          <c:w val="0.30829473832549453"/>
          <c:h val="4.16170437362090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Interactions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Sheet1!$B$38</c:f>
              <c:strCache>
                <c:ptCount val="1"/>
                <c:pt idx="0">
                  <c:v>Total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Sheet1!$B$39:$B$60</c:f>
              <c:numCache>
                <c:formatCode>General</c:formatCode>
                <c:ptCount val="22"/>
                <c:pt idx="0">
                  <c:v>312</c:v>
                </c:pt>
                <c:pt idx="1">
                  <c:v>7</c:v>
                </c:pt>
                <c:pt idx="2">
                  <c:v>590</c:v>
                </c:pt>
                <c:pt idx="3">
                  <c:v>2136</c:v>
                </c:pt>
                <c:pt idx="6">
                  <c:v>317.3</c:v>
                </c:pt>
                <c:pt idx="7">
                  <c:v>7</c:v>
                </c:pt>
                <c:pt idx="8">
                  <c:v>609</c:v>
                </c:pt>
                <c:pt idx="9">
                  <c:v>2198.6999999999998</c:v>
                </c:pt>
                <c:pt idx="12">
                  <c:v>321.7</c:v>
                </c:pt>
                <c:pt idx="13">
                  <c:v>8</c:v>
                </c:pt>
                <c:pt idx="14">
                  <c:v>630</c:v>
                </c:pt>
                <c:pt idx="15">
                  <c:v>2257</c:v>
                </c:pt>
                <c:pt idx="18">
                  <c:v>306</c:v>
                </c:pt>
                <c:pt idx="19">
                  <c:v>7.3</c:v>
                </c:pt>
                <c:pt idx="20">
                  <c:v>663</c:v>
                </c:pt>
                <c:pt idx="21">
                  <c:v>2329.6999999999998</c:v>
                </c:pt>
              </c:numCache>
            </c:numRef>
          </c:val>
        </c:ser>
        <c:ser>
          <c:idx val="1"/>
          <c:order val="1"/>
          <c:tx>
            <c:strRef>
              <c:f>Sheet1!$C$38</c:f>
              <c:strCache>
                <c:ptCount val="1"/>
                <c:pt idx="0">
                  <c:v>Distinct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Sheet1!$C$39:$C$60</c:f>
              <c:numCache>
                <c:formatCode>General</c:formatCode>
                <c:ptCount val="22"/>
                <c:pt idx="0">
                  <c:v>312</c:v>
                </c:pt>
                <c:pt idx="1">
                  <c:v>7</c:v>
                </c:pt>
                <c:pt idx="2">
                  <c:v>590</c:v>
                </c:pt>
                <c:pt idx="3">
                  <c:v>1128</c:v>
                </c:pt>
                <c:pt idx="6">
                  <c:v>317.3</c:v>
                </c:pt>
                <c:pt idx="7">
                  <c:v>7</c:v>
                </c:pt>
                <c:pt idx="8">
                  <c:v>609</c:v>
                </c:pt>
                <c:pt idx="9">
                  <c:v>1128</c:v>
                </c:pt>
                <c:pt idx="12">
                  <c:v>321.7</c:v>
                </c:pt>
                <c:pt idx="13">
                  <c:v>8</c:v>
                </c:pt>
                <c:pt idx="14">
                  <c:v>630</c:v>
                </c:pt>
                <c:pt idx="15">
                  <c:v>1128</c:v>
                </c:pt>
                <c:pt idx="18">
                  <c:v>306</c:v>
                </c:pt>
                <c:pt idx="19">
                  <c:v>7.3</c:v>
                </c:pt>
                <c:pt idx="20">
                  <c:v>663</c:v>
                </c:pt>
                <c:pt idx="21">
                  <c:v>1128.3</c:v>
                </c:pt>
              </c:numCache>
            </c:numRef>
          </c:val>
        </c:ser>
        <c:ser>
          <c:idx val="2"/>
          <c:order val="2"/>
          <c:tx>
            <c:strRef>
              <c:f>Sheet1!$D$38</c:f>
              <c:strCache>
                <c:ptCount val="1"/>
                <c:pt idx="0">
                  <c:v>TP</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Sheet1!$D$39:$D$60</c:f>
              <c:numCache>
                <c:formatCode>General</c:formatCode>
                <c:ptCount val="22"/>
                <c:pt idx="0">
                  <c:v>73</c:v>
                </c:pt>
                <c:pt idx="1">
                  <c:v>4</c:v>
                </c:pt>
                <c:pt idx="2">
                  <c:v>287</c:v>
                </c:pt>
                <c:pt idx="3">
                  <c:v>995</c:v>
                </c:pt>
                <c:pt idx="6">
                  <c:v>66.3</c:v>
                </c:pt>
                <c:pt idx="7">
                  <c:v>3.3</c:v>
                </c:pt>
                <c:pt idx="8">
                  <c:v>261.3</c:v>
                </c:pt>
                <c:pt idx="9">
                  <c:v>857.3</c:v>
                </c:pt>
                <c:pt idx="12">
                  <c:v>66.3</c:v>
                </c:pt>
                <c:pt idx="13">
                  <c:v>4.7</c:v>
                </c:pt>
                <c:pt idx="14">
                  <c:v>233</c:v>
                </c:pt>
                <c:pt idx="15">
                  <c:v>767.3</c:v>
                </c:pt>
                <c:pt idx="18">
                  <c:v>54</c:v>
                </c:pt>
                <c:pt idx="19">
                  <c:v>4</c:v>
                </c:pt>
                <c:pt idx="20">
                  <c:v>200.7</c:v>
                </c:pt>
                <c:pt idx="21">
                  <c:v>663.3</c:v>
                </c:pt>
              </c:numCache>
            </c:numRef>
          </c:val>
        </c:ser>
        <c:ser>
          <c:idx val="3"/>
          <c:order val="3"/>
          <c:tx>
            <c:strRef>
              <c:f>Sheet1!$E$38</c:f>
              <c:strCache>
                <c:ptCount val="1"/>
                <c:pt idx="0">
                  <c:v>TN</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Sheet1!$E$39:$E$60</c:f>
              <c:numCache>
                <c:formatCode>General</c:formatCode>
                <c:ptCount val="22"/>
                <c:pt idx="0">
                  <c:v>239</c:v>
                </c:pt>
                <c:pt idx="1">
                  <c:v>3</c:v>
                </c:pt>
                <c:pt idx="2">
                  <c:v>303</c:v>
                </c:pt>
                <c:pt idx="3">
                  <c:v>173</c:v>
                </c:pt>
                <c:pt idx="6">
                  <c:v>218</c:v>
                </c:pt>
                <c:pt idx="7">
                  <c:v>3</c:v>
                </c:pt>
                <c:pt idx="8">
                  <c:v>288.3</c:v>
                </c:pt>
                <c:pt idx="9">
                  <c:v>156.30000000000001</c:v>
                </c:pt>
                <c:pt idx="12">
                  <c:v>186.7</c:v>
                </c:pt>
                <c:pt idx="13">
                  <c:v>1</c:v>
                </c:pt>
                <c:pt idx="14">
                  <c:v>274</c:v>
                </c:pt>
                <c:pt idx="15">
                  <c:v>131.30000000000001</c:v>
                </c:pt>
                <c:pt idx="18">
                  <c:v>168.7</c:v>
                </c:pt>
                <c:pt idx="19">
                  <c:v>1.7</c:v>
                </c:pt>
                <c:pt idx="20">
                  <c:v>270.7</c:v>
                </c:pt>
                <c:pt idx="21">
                  <c:v>129</c:v>
                </c:pt>
              </c:numCache>
            </c:numRef>
          </c:val>
        </c:ser>
        <c:ser>
          <c:idx val="4"/>
          <c:order val="4"/>
          <c:tx>
            <c:strRef>
              <c:f>Sheet1!$F$38</c:f>
              <c:strCache>
                <c:ptCount val="1"/>
                <c:pt idx="0">
                  <c:v>FP</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Sheet1!$F$39:$F$60</c:f>
              <c:numCache>
                <c:formatCode>General</c:formatCode>
                <c:ptCount val="22"/>
                <c:pt idx="0">
                  <c:v>0</c:v>
                </c:pt>
                <c:pt idx="1">
                  <c:v>0</c:v>
                </c:pt>
                <c:pt idx="2">
                  <c:v>0</c:v>
                </c:pt>
                <c:pt idx="3">
                  <c:v>0</c:v>
                </c:pt>
                <c:pt idx="6">
                  <c:v>23</c:v>
                </c:pt>
                <c:pt idx="7">
                  <c:v>0.3</c:v>
                </c:pt>
                <c:pt idx="8">
                  <c:v>33.700000000000003</c:v>
                </c:pt>
                <c:pt idx="9">
                  <c:v>16.7</c:v>
                </c:pt>
                <c:pt idx="12">
                  <c:v>52.3</c:v>
                </c:pt>
                <c:pt idx="13">
                  <c:v>1.3</c:v>
                </c:pt>
                <c:pt idx="14">
                  <c:v>69</c:v>
                </c:pt>
                <c:pt idx="15">
                  <c:v>41.7</c:v>
                </c:pt>
                <c:pt idx="18">
                  <c:v>61.3</c:v>
                </c:pt>
                <c:pt idx="19">
                  <c:v>1</c:v>
                </c:pt>
                <c:pt idx="20">
                  <c:v>105.3</c:v>
                </c:pt>
                <c:pt idx="21">
                  <c:v>44.3</c:v>
                </c:pt>
              </c:numCache>
            </c:numRef>
          </c:val>
        </c:ser>
        <c:ser>
          <c:idx val="5"/>
          <c:order val="5"/>
          <c:tx>
            <c:strRef>
              <c:f>Sheet1!$G$38</c:f>
              <c:strCache>
                <c:ptCount val="1"/>
                <c:pt idx="0">
                  <c:v>FN</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cat>
            <c:strRef>
              <c:f>Sheet1!$A$39:$A$60</c:f>
              <c:strCache>
                <c:ptCount val="22"/>
                <c:pt idx="0">
                  <c:v>AML</c:v>
                </c:pt>
                <c:pt idx="1">
                  <c:v>JarvisOM</c:v>
                </c:pt>
                <c:pt idx="2">
                  <c:v>LogMap</c:v>
                </c:pt>
                <c:pt idx="3">
                  <c:v>ServOMBI</c:v>
                </c:pt>
                <c:pt idx="6">
                  <c:v>AML</c:v>
                </c:pt>
                <c:pt idx="7">
                  <c:v>JarvisOM</c:v>
                </c:pt>
                <c:pt idx="8">
                  <c:v>LogMap</c:v>
                </c:pt>
                <c:pt idx="9">
                  <c:v>ServOMBI</c:v>
                </c:pt>
                <c:pt idx="12">
                  <c:v>AML</c:v>
                </c:pt>
                <c:pt idx="13">
                  <c:v>JarvisOM</c:v>
                </c:pt>
                <c:pt idx="14">
                  <c:v>LogMap</c:v>
                </c:pt>
                <c:pt idx="15">
                  <c:v>ServOMBI</c:v>
                </c:pt>
                <c:pt idx="18">
                  <c:v>AML</c:v>
                </c:pt>
                <c:pt idx="19">
                  <c:v>JarvisOM</c:v>
                </c:pt>
                <c:pt idx="20">
                  <c:v>LogMap</c:v>
                </c:pt>
                <c:pt idx="21">
                  <c:v>ServOMBI</c:v>
                </c:pt>
              </c:strCache>
            </c:strRef>
          </c:cat>
          <c:val>
            <c:numRef>
              <c:f>Sheet1!$G$39:$G$60</c:f>
              <c:numCache>
                <c:formatCode>General</c:formatCode>
                <c:ptCount val="22"/>
                <c:pt idx="0">
                  <c:v>0</c:v>
                </c:pt>
                <c:pt idx="1">
                  <c:v>0</c:v>
                </c:pt>
                <c:pt idx="2">
                  <c:v>0</c:v>
                </c:pt>
                <c:pt idx="3">
                  <c:v>0</c:v>
                </c:pt>
                <c:pt idx="6">
                  <c:v>10</c:v>
                </c:pt>
                <c:pt idx="7">
                  <c:v>0.3</c:v>
                </c:pt>
                <c:pt idx="8">
                  <c:v>25.7</c:v>
                </c:pt>
                <c:pt idx="9">
                  <c:v>97.7</c:v>
                </c:pt>
                <c:pt idx="12">
                  <c:v>16.3</c:v>
                </c:pt>
                <c:pt idx="13">
                  <c:v>1</c:v>
                </c:pt>
                <c:pt idx="14">
                  <c:v>54</c:v>
                </c:pt>
                <c:pt idx="15">
                  <c:v>187.7</c:v>
                </c:pt>
                <c:pt idx="18">
                  <c:v>22</c:v>
                </c:pt>
                <c:pt idx="19">
                  <c:v>0.7</c:v>
                </c:pt>
                <c:pt idx="20">
                  <c:v>86.3</c:v>
                </c:pt>
                <c:pt idx="21">
                  <c:v>291.7</c:v>
                </c:pt>
              </c:numCache>
            </c:numRef>
          </c:val>
        </c:ser>
        <c:dLbls>
          <c:showLegendKey val="0"/>
          <c:showVal val="0"/>
          <c:showCatName val="0"/>
          <c:showSerName val="0"/>
          <c:showPercent val="0"/>
          <c:showBubbleSize val="0"/>
        </c:dLbls>
        <c:gapWidth val="100"/>
        <c:overlap val="-24"/>
        <c:axId val="351746984"/>
        <c:axId val="351750512"/>
      </c:barChart>
      <c:catAx>
        <c:axId val="35174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51750512"/>
        <c:crosses val="autoZero"/>
        <c:auto val="0"/>
        <c:lblAlgn val="ctr"/>
        <c:lblOffset val="100"/>
        <c:noMultiLvlLbl val="0"/>
      </c:catAx>
      <c:valAx>
        <c:axId val="35175051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51746984"/>
        <c:crossesAt val="1"/>
        <c:crossBetween val="between"/>
      </c:valAx>
      <c:spPr>
        <a:noFill/>
        <a:ln>
          <a:noFill/>
        </a:ln>
        <a:effectLst/>
      </c:spPr>
    </c:plotArea>
    <c:legend>
      <c:legendPos val="b"/>
      <c:layout>
        <c:manualLayout>
          <c:xMode val="edge"/>
          <c:yMode val="edge"/>
          <c:x val="0.34585256037626172"/>
          <c:y val="0.95838295626379089"/>
          <c:w val="0.30829473832549453"/>
          <c:h val="4.16170437362090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F-measure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Sheet1!$H$2</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Sheet1!$H$3:$H$7</c:f>
              <c:numCache>
                <c:formatCode>General</c:formatCode>
                <c:ptCount val="5"/>
                <c:pt idx="0">
                  <c:v>0.94</c:v>
                </c:pt>
                <c:pt idx="1">
                  <c:v>0.96</c:v>
                </c:pt>
                <c:pt idx="2">
                  <c:v>0.95</c:v>
                </c:pt>
                <c:pt idx="3">
                  <c:v>0.94</c:v>
                </c:pt>
                <c:pt idx="4">
                  <c:v>0.93</c:v>
                </c:pt>
              </c:numCache>
            </c:numRef>
          </c:val>
          <c:smooth val="0"/>
        </c:ser>
        <c:ser>
          <c:idx val="1"/>
          <c:order val="1"/>
          <c:tx>
            <c:strRef>
              <c:f>Sheet1!$I$2</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777777777777777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Sheet1!$I$3:$I$7</c:f>
              <c:numCache>
                <c:formatCode>General</c:formatCode>
                <c:ptCount val="5"/>
                <c:pt idx="0">
                  <c:v>0.17</c:v>
                </c:pt>
                <c:pt idx="1">
                  <c:v>0.75</c:v>
                </c:pt>
                <c:pt idx="2">
                  <c:v>0.68</c:v>
                </c:pt>
                <c:pt idx="3">
                  <c:v>0.6</c:v>
                </c:pt>
                <c:pt idx="4">
                  <c:v>0.49</c:v>
                </c:pt>
              </c:numCache>
            </c:numRef>
          </c:val>
          <c:smooth val="0"/>
        </c:ser>
        <c:ser>
          <c:idx val="2"/>
          <c:order val="2"/>
          <c:tx>
            <c:strRef>
              <c:f>Sheet1!$J$2</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Sheet1!$J$3:$J$7</c:f>
              <c:numCache>
                <c:formatCode>General</c:formatCode>
                <c:ptCount val="5"/>
                <c:pt idx="0">
                  <c:v>0.88</c:v>
                </c:pt>
                <c:pt idx="1">
                  <c:v>0.91</c:v>
                </c:pt>
                <c:pt idx="2">
                  <c:v>0.89</c:v>
                </c:pt>
                <c:pt idx="3">
                  <c:v>0.88</c:v>
                </c:pt>
                <c:pt idx="4">
                  <c:v>0.87</c:v>
                </c:pt>
              </c:numCache>
            </c:numRef>
          </c:val>
          <c:smooth val="0"/>
        </c:ser>
        <c:ser>
          <c:idx val="3"/>
          <c:order val="3"/>
          <c:tx>
            <c:strRef>
              <c:f>Sheet1!$K$2</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Sheet1!$K$3:$K$7</c:f>
              <c:numCache>
                <c:formatCode>General</c:formatCode>
                <c:ptCount val="5"/>
                <c:pt idx="0">
                  <c:v>0.75</c:v>
                </c:pt>
                <c:pt idx="1">
                  <c:v>0.76</c:v>
                </c:pt>
                <c:pt idx="2">
                  <c:v>0.71</c:v>
                </c:pt>
                <c:pt idx="3">
                  <c:v>0.66</c:v>
                </c:pt>
                <c:pt idx="4">
                  <c:v>0.6</c:v>
                </c:pt>
              </c:numCache>
            </c:numRef>
          </c:val>
          <c:smooth val="0"/>
        </c:ser>
        <c:dLbls>
          <c:showLegendKey val="0"/>
          <c:showVal val="0"/>
          <c:showCatName val="0"/>
          <c:showSerName val="0"/>
          <c:showPercent val="0"/>
          <c:showBubbleSize val="0"/>
        </c:dLbls>
        <c:marker val="1"/>
        <c:smooth val="0"/>
        <c:axId val="348317272"/>
        <c:axId val="348310608"/>
      </c:lineChart>
      <c:catAx>
        <c:axId val="34831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310608"/>
        <c:crosses val="autoZero"/>
        <c:auto val="1"/>
        <c:lblAlgn val="ctr"/>
        <c:lblOffset val="100"/>
        <c:noMultiLvlLbl val="0"/>
      </c:catAx>
      <c:valAx>
        <c:axId val="348310608"/>
        <c:scaling>
          <c:orientation val="minMax"/>
          <c:max val="1"/>
          <c:min val="0.150000000000000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317272"/>
        <c:crosses val="autoZero"/>
        <c:crossBetween val="between"/>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Recall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Sheet1!$B$10</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Sheet1!$B$11:$B$15</c:f>
              <c:numCache>
                <c:formatCode>General</c:formatCode>
                <c:ptCount val="5"/>
                <c:pt idx="0">
                  <c:v>0.93</c:v>
                </c:pt>
                <c:pt idx="1">
                  <c:v>0.95</c:v>
                </c:pt>
                <c:pt idx="2">
                  <c:v>0.95</c:v>
                </c:pt>
                <c:pt idx="3">
                  <c:v>0.94</c:v>
                </c:pt>
                <c:pt idx="4">
                  <c:v>0.94</c:v>
                </c:pt>
              </c:numCache>
            </c:numRef>
          </c:val>
          <c:smooth val="0"/>
        </c:ser>
        <c:ser>
          <c:idx val="1"/>
          <c:order val="1"/>
          <c:tx>
            <c:strRef>
              <c:f>Sheet1!$C$10</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Sheet1!$C$11:$C$15</c:f>
              <c:numCache>
                <c:formatCode>General</c:formatCode>
                <c:ptCount val="5"/>
                <c:pt idx="0">
                  <c:v>0.11</c:v>
                </c:pt>
                <c:pt idx="1">
                  <c:v>0.67</c:v>
                </c:pt>
                <c:pt idx="2">
                  <c:v>0.67</c:v>
                </c:pt>
                <c:pt idx="3">
                  <c:v>0.71</c:v>
                </c:pt>
                <c:pt idx="4">
                  <c:v>0.53</c:v>
                </c:pt>
              </c:numCache>
            </c:numRef>
          </c:val>
          <c:smooth val="0"/>
        </c:ser>
        <c:ser>
          <c:idx val="2"/>
          <c:order val="2"/>
          <c:tx>
            <c:strRef>
              <c:f>Sheet1!$D$10</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Sheet1!$D$11:$D$15</c:f>
              <c:numCache>
                <c:formatCode>General</c:formatCode>
                <c:ptCount val="5"/>
                <c:pt idx="0">
                  <c:v>0.85</c:v>
                </c:pt>
                <c:pt idx="1">
                  <c:v>0.85</c:v>
                </c:pt>
                <c:pt idx="2">
                  <c:v>0.83</c:v>
                </c:pt>
                <c:pt idx="3">
                  <c:v>0.82</c:v>
                </c:pt>
                <c:pt idx="4">
                  <c:v>0.82</c:v>
                </c:pt>
              </c:numCache>
            </c:numRef>
          </c:val>
          <c:smooth val="0"/>
        </c:ser>
        <c:ser>
          <c:idx val="3"/>
          <c:order val="3"/>
          <c:tx>
            <c:strRef>
              <c:f>Sheet1!$E$10</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4.7222222222222221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Sheet1!$E$11:$E$15</c:f>
              <c:numCache>
                <c:formatCode>General</c:formatCode>
                <c:ptCount val="5"/>
                <c:pt idx="0">
                  <c:v>0.62</c:v>
                </c:pt>
                <c:pt idx="1">
                  <c:v>0.62</c:v>
                </c:pt>
                <c:pt idx="2">
                  <c:v>0.55000000000000004</c:v>
                </c:pt>
                <c:pt idx="3">
                  <c:v>0.49</c:v>
                </c:pt>
                <c:pt idx="4">
                  <c:v>0.43</c:v>
                </c:pt>
              </c:numCache>
            </c:numRef>
          </c:val>
          <c:smooth val="0"/>
        </c:ser>
        <c:dLbls>
          <c:showLegendKey val="0"/>
          <c:showVal val="0"/>
          <c:showCatName val="0"/>
          <c:showSerName val="0"/>
          <c:showPercent val="0"/>
          <c:showBubbleSize val="0"/>
        </c:dLbls>
        <c:marker val="1"/>
        <c:smooth val="0"/>
        <c:axId val="348311392"/>
        <c:axId val="290231384"/>
      </c:lineChart>
      <c:catAx>
        <c:axId val="34831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31384"/>
        <c:crosses val="autoZero"/>
        <c:auto val="1"/>
        <c:lblAlgn val="ctr"/>
        <c:lblOffset val="100"/>
        <c:noMultiLvlLbl val="0"/>
      </c:catAx>
      <c:valAx>
        <c:axId val="290231384"/>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311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Precision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Lst>
            </c:dLbl>
            <c:dLbl>
              <c:idx val="1"/>
              <c:layout>
                <c:manualLayout>
                  <c:x val="-5.5555555555555552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1.2714778706579134E-16"/>
                  <c:y val="2.3688663282571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475509319462634E-2"/>
                  <c:y val="3.38409475465313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Sheet1!$B$3:$B$7</c:f>
              <c:numCache>
                <c:formatCode>General</c:formatCode>
                <c:ptCount val="5"/>
                <c:pt idx="0">
                  <c:v>0.96</c:v>
                </c:pt>
                <c:pt idx="1">
                  <c:v>0.97</c:v>
                </c:pt>
                <c:pt idx="2">
                  <c:v>0.96</c:v>
                </c:pt>
                <c:pt idx="3">
                  <c:v>0.94</c:v>
                </c:pt>
                <c:pt idx="4">
                  <c:v>0.93</c:v>
                </c:pt>
              </c:numCache>
            </c:numRef>
          </c:val>
          <c:smooth val="0"/>
        </c:ser>
        <c:ser>
          <c:idx val="1"/>
          <c:order val="1"/>
          <c:tx>
            <c:strRef>
              <c:f>Sheet1!$C$2</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Sheet1!$C$3:$C$7</c:f>
              <c:numCache>
                <c:formatCode>General</c:formatCode>
                <c:ptCount val="5"/>
                <c:pt idx="0">
                  <c:v>0.36</c:v>
                </c:pt>
                <c:pt idx="1">
                  <c:v>0.86</c:v>
                </c:pt>
                <c:pt idx="2">
                  <c:v>0.76</c:v>
                </c:pt>
                <c:pt idx="3">
                  <c:v>0.53</c:v>
                </c:pt>
                <c:pt idx="4">
                  <c:v>0.51</c:v>
                </c:pt>
              </c:numCache>
            </c:numRef>
          </c:val>
          <c:smooth val="0"/>
        </c:ser>
        <c:ser>
          <c:idx val="2"/>
          <c:order val="2"/>
          <c:tx>
            <c:strRef>
              <c:f>Sheet1!$D$2</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9.6528871391076115E-3"/>
                  <c:y val="1.61690726159229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986220472440946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56530449948633E-2"/>
                  <c:y val="-1.7173614719479863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56530449948633E-2"/>
                  <c:y val="-8.48555098125424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Sheet1!$D$3:$D$7</c:f>
              <c:numCache>
                <c:formatCode>General</c:formatCode>
                <c:ptCount val="5"/>
                <c:pt idx="0">
                  <c:v>0.92</c:v>
                </c:pt>
                <c:pt idx="1">
                  <c:v>0.98</c:v>
                </c:pt>
                <c:pt idx="2">
                  <c:v>0.96</c:v>
                </c:pt>
                <c:pt idx="3">
                  <c:v>0.95</c:v>
                </c:pt>
                <c:pt idx="4">
                  <c:v>0.94</c:v>
                </c:pt>
              </c:numCache>
            </c:numRef>
          </c:val>
          <c:smooth val="0"/>
        </c:ser>
        <c:ser>
          <c:idx val="3"/>
          <c:order val="3"/>
          <c:tx>
            <c:strRef>
              <c:f>Sheet1!$E$2</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8565304499486344E-2"/>
                  <c:y val="-2.36886632825719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Sheet1!$E$3:$E$7</c:f>
              <c:numCache>
                <c:formatCode>General</c:formatCode>
                <c:ptCount val="5"/>
                <c:pt idx="0">
                  <c:v>0.96</c:v>
                </c:pt>
                <c:pt idx="1">
                  <c:v>1</c:v>
                </c:pt>
                <c:pt idx="2">
                  <c:v>1</c:v>
                </c:pt>
                <c:pt idx="3">
                  <c:v>0.99</c:v>
                </c:pt>
                <c:pt idx="4">
                  <c:v>0.99</c:v>
                </c:pt>
              </c:numCache>
            </c:numRef>
          </c:val>
          <c:smooth val="0"/>
        </c:ser>
        <c:dLbls>
          <c:showLegendKey val="0"/>
          <c:showVal val="0"/>
          <c:showCatName val="0"/>
          <c:showSerName val="0"/>
          <c:showPercent val="0"/>
          <c:showBubbleSize val="0"/>
        </c:dLbls>
        <c:marker val="1"/>
        <c:smooth val="0"/>
        <c:axId val="290229032"/>
        <c:axId val="290234520"/>
      </c:lineChart>
      <c:catAx>
        <c:axId val="29022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34520"/>
        <c:crosses val="autoZero"/>
        <c:auto val="1"/>
        <c:lblAlgn val="ctr"/>
        <c:lblOffset val="100"/>
        <c:noMultiLvlLbl val="0"/>
      </c:catAx>
      <c:valAx>
        <c:axId val="290234520"/>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29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F-measure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Sheet1!$H$2</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Sheet1!$H$3:$H$7</c:f>
              <c:numCache>
                <c:formatCode>General</c:formatCode>
                <c:ptCount val="5"/>
                <c:pt idx="0">
                  <c:v>0.94</c:v>
                </c:pt>
                <c:pt idx="1">
                  <c:v>0.96</c:v>
                </c:pt>
                <c:pt idx="2">
                  <c:v>0.95</c:v>
                </c:pt>
                <c:pt idx="3">
                  <c:v>0.94</c:v>
                </c:pt>
                <c:pt idx="4">
                  <c:v>0.93</c:v>
                </c:pt>
              </c:numCache>
            </c:numRef>
          </c:val>
          <c:smooth val="0"/>
        </c:ser>
        <c:ser>
          <c:idx val="1"/>
          <c:order val="1"/>
          <c:tx>
            <c:strRef>
              <c:f>Sheet1!$I$2</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777777777777777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Sheet1!$I$3:$I$7</c:f>
              <c:numCache>
                <c:formatCode>General</c:formatCode>
                <c:ptCount val="5"/>
                <c:pt idx="0">
                  <c:v>0.17</c:v>
                </c:pt>
                <c:pt idx="1">
                  <c:v>0.75</c:v>
                </c:pt>
                <c:pt idx="2">
                  <c:v>0.68</c:v>
                </c:pt>
                <c:pt idx="3">
                  <c:v>0.6</c:v>
                </c:pt>
                <c:pt idx="4">
                  <c:v>0.49</c:v>
                </c:pt>
              </c:numCache>
            </c:numRef>
          </c:val>
          <c:smooth val="0"/>
        </c:ser>
        <c:ser>
          <c:idx val="2"/>
          <c:order val="2"/>
          <c:tx>
            <c:strRef>
              <c:f>Sheet1!$J$2</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Sheet1!$J$3:$J$7</c:f>
              <c:numCache>
                <c:formatCode>General</c:formatCode>
                <c:ptCount val="5"/>
                <c:pt idx="0">
                  <c:v>0.88</c:v>
                </c:pt>
                <c:pt idx="1">
                  <c:v>0.91</c:v>
                </c:pt>
                <c:pt idx="2">
                  <c:v>0.89</c:v>
                </c:pt>
                <c:pt idx="3">
                  <c:v>0.88</c:v>
                </c:pt>
                <c:pt idx="4">
                  <c:v>0.87</c:v>
                </c:pt>
              </c:numCache>
            </c:numRef>
          </c:val>
          <c:smooth val="0"/>
        </c:ser>
        <c:ser>
          <c:idx val="3"/>
          <c:order val="3"/>
          <c:tx>
            <c:strRef>
              <c:f>Sheet1!$K$2</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Sheet1!$K$3:$K$7</c:f>
              <c:numCache>
                <c:formatCode>General</c:formatCode>
                <c:ptCount val="5"/>
                <c:pt idx="0">
                  <c:v>0.75</c:v>
                </c:pt>
                <c:pt idx="1">
                  <c:v>0.76</c:v>
                </c:pt>
                <c:pt idx="2">
                  <c:v>0.71</c:v>
                </c:pt>
                <c:pt idx="3">
                  <c:v>0.66</c:v>
                </c:pt>
                <c:pt idx="4">
                  <c:v>0.6</c:v>
                </c:pt>
              </c:numCache>
            </c:numRef>
          </c:val>
          <c:smooth val="0"/>
        </c:ser>
        <c:dLbls>
          <c:showLegendKey val="0"/>
          <c:showVal val="0"/>
          <c:showCatName val="0"/>
          <c:showSerName val="0"/>
          <c:showPercent val="0"/>
          <c:showBubbleSize val="0"/>
        </c:dLbls>
        <c:marker val="1"/>
        <c:smooth val="0"/>
        <c:axId val="290232560"/>
        <c:axId val="290227072"/>
      </c:lineChart>
      <c:catAx>
        <c:axId val="2902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27072"/>
        <c:crosses val="autoZero"/>
        <c:auto val="1"/>
        <c:lblAlgn val="ctr"/>
        <c:lblOffset val="100"/>
        <c:noMultiLvlLbl val="0"/>
      </c:catAx>
      <c:valAx>
        <c:axId val="290227072"/>
        <c:scaling>
          <c:orientation val="minMax"/>
          <c:max val="1"/>
          <c:min val="0.150000000000000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32560"/>
        <c:crosses val="autoZero"/>
        <c:crossBetween val="between"/>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Recall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Sheet1!$B$10</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Sheet1!$B$11:$B$15</c:f>
              <c:numCache>
                <c:formatCode>General</c:formatCode>
                <c:ptCount val="5"/>
                <c:pt idx="0">
                  <c:v>0.93</c:v>
                </c:pt>
                <c:pt idx="1">
                  <c:v>0.95</c:v>
                </c:pt>
                <c:pt idx="2">
                  <c:v>0.95</c:v>
                </c:pt>
                <c:pt idx="3">
                  <c:v>0.94</c:v>
                </c:pt>
                <c:pt idx="4">
                  <c:v>0.94</c:v>
                </c:pt>
              </c:numCache>
            </c:numRef>
          </c:val>
          <c:smooth val="0"/>
        </c:ser>
        <c:ser>
          <c:idx val="1"/>
          <c:order val="1"/>
          <c:tx>
            <c:strRef>
              <c:f>Sheet1!$C$10</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Sheet1!$C$11:$C$15</c:f>
              <c:numCache>
                <c:formatCode>General</c:formatCode>
                <c:ptCount val="5"/>
                <c:pt idx="0">
                  <c:v>0.11</c:v>
                </c:pt>
                <c:pt idx="1">
                  <c:v>0.67</c:v>
                </c:pt>
                <c:pt idx="2">
                  <c:v>0.67</c:v>
                </c:pt>
                <c:pt idx="3">
                  <c:v>0.71</c:v>
                </c:pt>
                <c:pt idx="4">
                  <c:v>0.53</c:v>
                </c:pt>
              </c:numCache>
            </c:numRef>
          </c:val>
          <c:smooth val="0"/>
        </c:ser>
        <c:ser>
          <c:idx val="2"/>
          <c:order val="2"/>
          <c:tx>
            <c:strRef>
              <c:f>Sheet1!$D$10</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Sheet1!$D$11:$D$15</c:f>
              <c:numCache>
                <c:formatCode>General</c:formatCode>
                <c:ptCount val="5"/>
                <c:pt idx="0">
                  <c:v>0.85</c:v>
                </c:pt>
                <c:pt idx="1">
                  <c:v>0.85</c:v>
                </c:pt>
                <c:pt idx="2">
                  <c:v>0.83</c:v>
                </c:pt>
                <c:pt idx="3">
                  <c:v>0.82</c:v>
                </c:pt>
                <c:pt idx="4">
                  <c:v>0.82</c:v>
                </c:pt>
              </c:numCache>
            </c:numRef>
          </c:val>
          <c:smooth val="0"/>
        </c:ser>
        <c:ser>
          <c:idx val="3"/>
          <c:order val="3"/>
          <c:tx>
            <c:strRef>
              <c:f>Sheet1!$E$10</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4.7222222222222221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Sheet1!$E$11:$E$15</c:f>
              <c:numCache>
                <c:formatCode>General</c:formatCode>
                <c:ptCount val="5"/>
                <c:pt idx="0">
                  <c:v>0.62</c:v>
                </c:pt>
                <c:pt idx="1">
                  <c:v>0.62</c:v>
                </c:pt>
                <c:pt idx="2">
                  <c:v>0.55000000000000004</c:v>
                </c:pt>
                <c:pt idx="3">
                  <c:v>0.49</c:v>
                </c:pt>
                <c:pt idx="4">
                  <c:v>0.43</c:v>
                </c:pt>
              </c:numCache>
            </c:numRef>
          </c:val>
          <c:smooth val="0"/>
        </c:ser>
        <c:dLbls>
          <c:showLegendKey val="0"/>
          <c:showVal val="0"/>
          <c:showCatName val="0"/>
          <c:showSerName val="0"/>
          <c:showPercent val="0"/>
          <c:showBubbleSize val="0"/>
        </c:dLbls>
        <c:marker val="1"/>
        <c:smooth val="0"/>
        <c:axId val="290228248"/>
        <c:axId val="290228640"/>
      </c:lineChart>
      <c:catAx>
        <c:axId val="29022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28640"/>
        <c:crosses val="autoZero"/>
        <c:auto val="1"/>
        <c:lblAlgn val="ctr"/>
        <c:lblOffset val="100"/>
        <c:noMultiLvlLbl val="0"/>
      </c:catAx>
      <c:valAx>
        <c:axId val="290228640"/>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28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Precision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Lst>
            </c:dLbl>
            <c:dLbl>
              <c:idx val="1"/>
              <c:layout>
                <c:manualLayout>
                  <c:x val="-5.5555555555555552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1.2714778706579134E-16"/>
                  <c:y val="2.3688663282571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475509319462634E-2"/>
                  <c:y val="3.38409475465313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Sheet1!$B$3:$B$7</c:f>
              <c:numCache>
                <c:formatCode>General</c:formatCode>
                <c:ptCount val="5"/>
                <c:pt idx="0">
                  <c:v>0.96</c:v>
                </c:pt>
                <c:pt idx="1">
                  <c:v>0.97</c:v>
                </c:pt>
                <c:pt idx="2">
                  <c:v>0.96</c:v>
                </c:pt>
                <c:pt idx="3">
                  <c:v>0.94</c:v>
                </c:pt>
                <c:pt idx="4">
                  <c:v>0.93</c:v>
                </c:pt>
              </c:numCache>
            </c:numRef>
          </c:val>
          <c:smooth val="0"/>
        </c:ser>
        <c:ser>
          <c:idx val="1"/>
          <c:order val="1"/>
          <c:tx>
            <c:strRef>
              <c:f>Sheet1!$C$2</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Sheet1!$C$3:$C$7</c:f>
              <c:numCache>
                <c:formatCode>General</c:formatCode>
                <c:ptCount val="5"/>
                <c:pt idx="0">
                  <c:v>0.36</c:v>
                </c:pt>
                <c:pt idx="1">
                  <c:v>0.86</c:v>
                </c:pt>
                <c:pt idx="2">
                  <c:v>0.76</c:v>
                </c:pt>
                <c:pt idx="3">
                  <c:v>0.53</c:v>
                </c:pt>
                <c:pt idx="4">
                  <c:v>0.51</c:v>
                </c:pt>
              </c:numCache>
            </c:numRef>
          </c:val>
          <c:smooth val="0"/>
        </c:ser>
        <c:ser>
          <c:idx val="2"/>
          <c:order val="2"/>
          <c:tx>
            <c:strRef>
              <c:f>Sheet1!$D$2</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9.6528871391076115E-3"/>
                  <c:y val="1.61690726159229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986220472440946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56530449948633E-2"/>
                  <c:y val="-1.7173614719479863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56530449948633E-2"/>
                  <c:y val="-8.48555098125424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Sheet1!$D$3:$D$7</c:f>
              <c:numCache>
                <c:formatCode>General</c:formatCode>
                <c:ptCount val="5"/>
                <c:pt idx="0">
                  <c:v>0.92</c:v>
                </c:pt>
                <c:pt idx="1">
                  <c:v>0.98</c:v>
                </c:pt>
                <c:pt idx="2">
                  <c:v>0.96</c:v>
                </c:pt>
                <c:pt idx="3">
                  <c:v>0.95</c:v>
                </c:pt>
                <c:pt idx="4">
                  <c:v>0.94</c:v>
                </c:pt>
              </c:numCache>
            </c:numRef>
          </c:val>
          <c:smooth val="0"/>
        </c:ser>
        <c:ser>
          <c:idx val="3"/>
          <c:order val="3"/>
          <c:tx>
            <c:strRef>
              <c:f>Sheet1!$E$2</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8565304499486344E-2"/>
                  <c:y val="-2.36886632825719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non-interactive</c:v>
                </c:pt>
                <c:pt idx="1">
                  <c:v>0</c:v>
                </c:pt>
                <c:pt idx="2">
                  <c:v>10</c:v>
                </c:pt>
                <c:pt idx="3">
                  <c:v>20</c:v>
                </c:pt>
                <c:pt idx="4">
                  <c:v>30</c:v>
                </c:pt>
              </c:strCache>
            </c:strRef>
          </c:cat>
          <c:val>
            <c:numRef>
              <c:f>Sheet1!$E$3:$E$7</c:f>
              <c:numCache>
                <c:formatCode>General</c:formatCode>
                <c:ptCount val="5"/>
                <c:pt idx="0">
                  <c:v>0.96</c:v>
                </c:pt>
                <c:pt idx="1">
                  <c:v>1</c:v>
                </c:pt>
                <c:pt idx="2">
                  <c:v>1</c:v>
                </c:pt>
                <c:pt idx="3">
                  <c:v>0.99</c:v>
                </c:pt>
                <c:pt idx="4">
                  <c:v>0.99</c:v>
                </c:pt>
              </c:numCache>
            </c:numRef>
          </c:val>
          <c:smooth val="0"/>
        </c:ser>
        <c:dLbls>
          <c:showLegendKey val="0"/>
          <c:showVal val="0"/>
          <c:showCatName val="0"/>
          <c:showSerName val="0"/>
          <c:showPercent val="0"/>
          <c:showBubbleSize val="0"/>
        </c:dLbls>
        <c:marker val="1"/>
        <c:smooth val="0"/>
        <c:axId val="290229816"/>
        <c:axId val="351750120"/>
      </c:lineChart>
      <c:catAx>
        <c:axId val="29022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50120"/>
        <c:crosses val="autoZero"/>
        <c:auto val="1"/>
        <c:lblAlgn val="ctr"/>
        <c:lblOffset val="100"/>
        <c:noMultiLvlLbl val="0"/>
      </c:catAx>
      <c:valAx>
        <c:axId val="351750120"/>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29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F-measure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Sheet1!$H$2</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Sheet1!$H$3:$H$7</c:f>
              <c:numCache>
                <c:formatCode>General</c:formatCode>
                <c:ptCount val="5"/>
                <c:pt idx="0">
                  <c:v>0.94</c:v>
                </c:pt>
                <c:pt idx="1">
                  <c:v>0.96</c:v>
                </c:pt>
                <c:pt idx="2">
                  <c:v>0.95</c:v>
                </c:pt>
                <c:pt idx="3">
                  <c:v>0.94</c:v>
                </c:pt>
                <c:pt idx="4">
                  <c:v>0.93</c:v>
                </c:pt>
              </c:numCache>
            </c:numRef>
          </c:val>
          <c:smooth val="0"/>
        </c:ser>
        <c:ser>
          <c:idx val="1"/>
          <c:order val="1"/>
          <c:tx>
            <c:strRef>
              <c:f>Sheet1!$I$2</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777777777777777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Sheet1!$I$3:$I$7</c:f>
              <c:numCache>
                <c:formatCode>General</c:formatCode>
                <c:ptCount val="5"/>
                <c:pt idx="0">
                  <c:v>0.17</c:v>
                </c:pt>
                <c:pt idx="1">
                  <c:v>0.75</c:v>
                </c:pt>
                <c:pt idx="2">
                  <c:v>0.68</c:v>
                </c:pt>
                <c:pt idx="3">
                  <c:v>0.6</c:v>
                </c:pt>
                <c:pt idx="4">
                  <c:v>0.49</c:v>
                </c:pt>
              </c:numCache>
            </c:numRef>
          </c:val>
          <c:smooth val="0"/>
        </c:ser>
        <c:ser>
          <c:idx val="2"/>
          <c:order val="2"/>
          <c:tx>
            <c:strRef>
              <c:f>Sheet1!$J$2</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Sheet1!$J$3:$J$7</c:f>
              <c:numCache>
                <c:formatCode>General</c:formatCode>
                <c:ptCount val="5"/>
                <c:pt idx="0">
                  <c:v>0.88</c:v>
                </c:pt>
                <c:pt idx="1">
                  <c:v>0.91</c:v>
                </c:pt>
                <c:pt idx="2">
                  <c:v>0.89</c:v>
                </c:pt>
                <c:pt idx="3">
                  <c:v>0.88</c:v>
                </c:pt>
                <c:pt idx="4">
                  <c:v>0.87</c:v>
                </c:pt>
              </c:numCache>
            </c:numRef>
          </c:val>
          <c:smooth val="0"/>
        </c:ser>
        <c:ser>
          <c:idx val="3"/>
          <c:order val="3"/>
          <c:tx>
            <c:strRef>
              <c:f>Sheet1!$K$2</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Sheet1!$G$3:$G$7</c:f>
              <c:strCache>
                <c:ptCount val="5"/>
                <c:pt idx="0">
                  <c:v>non-interactive</c:v>
                </c:pt>
                <c:pt idx="1">
                  <c:v>0</c:v>
                </c:pt>
                <c:pt idx="2">
                  <c:v>10</c:v>
                </c:pt>
                <c:pt idx="3">
                  <c:v>20</c:v>
                </c:pt>
                <c:pt idx="4">
                  <c:v>30</c:v>
                </c:pt>
              </c:strCache>
            </c:strRef>
          </c:cat>
          <c:val>
            <c:numRef>
              <c:f>Sheet1!$K$3:$K$7</c:f>
              <c:numCache>
                <c:formatCode>General</c:formatCode>
                <c:ptCount val="5"/>
                <c:pt idx="0">
                  <c:v>0.75</c:v>
                </c:pt>
                <c:pt idx="1">
                  <c:v>0.76</c:v>
                </c:pt>
                <c:pt idx="2">
                  <c:v>0.71</c:v>
                </c:pt>
                <c:pt idx="3">
                  <c:v>0.66</c:v>
                </c:pt>
                <c:pt idx="4">
                  <c:v>0.6</c:v>
                </c:pt>
              </c:numCache>
            </c:numRef>
          </c:val>
          <c:smooth val="0"/>
        </c:ser>
        <c:dLbls>
          <c:showLegendKey val="0"/>
          <c:showVal val="0"/>
          <c:showCatName val="0"/>
          <c:showSerName val="0"/>
          <c:showPercent val="0"/>
          <c:showBubbleSize val="0"/>
        </c:dLbls>
        <c:marker val="1"/>
        <c:smooth val="0"/>
        <c:axId val="351745024"/>
        <c:axId val="351749728"/>
      </c:lineChart>
      <c:catAx>
        <c:axId val="35174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49728"/>
        <c:crosses val="autoZero"/>
        <c:auto val="1"/>
        <c:lblAlgn val="ctr"/>
        <c:lblOffset val="100"/>
        <c:noMultiLvlLbl val="0"/>
      </c:catAx>
      <c:valAx>
        <c:axId val="351749728"/>
        <c:scaling>
          <c:orientation val="minMax"/>
          <c:max val="1"/>
          <c:min val="0.150000000000000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45024"/>
        <c:crosses val="autoZero"/>
        <c:crossBetween val="between"/>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Recall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Sheet1!$B$10</c:f>
              <c:strCache>
                <c:ptCount val="1"/>
                <c:pt idx="0">
                  <c:v>AML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Sheet1!$B$11:$B$15</c:f>
              <c:numCache>
                <c:formatCode>General</c:formatCode>
                <c:ptCount val="5"/>
                <c:pt idx="0">
                  <c:v>0.93</c:v>
                </c:pt>
                <c:pt idx="1">
                  <c:v>0.95</c:v>
                </c:pt>
                <c:pt idx="2">
                  <c:v>0.95</c:v>
                </c:pt>
                <c:pt idx="3">
                  <c:v>0.94</c:v>
                </c:pt>
                <c:pt idx="4">
                  <c:v>0.94</c:v>
                </c:pt>
              </c:numCache>
            </c:numRef>
          </c:val>
          <c:smooth val="0"/>
        </c:ser>
        <c:ser>
          <c:idx val="1"/>
          <c:order val="1"/>
          <c:tx>
            <c:strRef>
              <c:f>Sheet1!$C$10</c:f>
              <c:strCache>
                <c:ptCount val="1"/>
                <c:pt idx="0">
                  <c:v>JarvisOM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Sheet1!$C$11:$C$15</c:f>
              <c:numCache>
                <c:formatCode>General</c:formatCode>
                <c:ptCount val="5"/>
                <c:pt idx="0">
                  <c:v>0.11</c:v>
                </c:pt>
                <c:pt idx="1">
                  <c:v>0.67</c:v>
                </c:pt>
                <c:pt idx="2">
                  <c:v>0.67</c:v>
                </c:pt>
                <c:pt idx="3">
                  <c:v>0.71</c:v>
                </c:pt>
                <c:pt idx="4">
                  <c:v>0.53</c:v>
                </c:pt>
              </c:numCache>
            </c:numRef>
          </c:val>
          <c:smooth val="0"/>
        </c:ser>
        <c:ser>
          <c:idx val="2"/>
          <c:order val="2"/>
          <c:tx>
            <c:strRef>
              <c:f>Sheet1!$D$10</c:f>
              <c:strCache>
                <c:ptCount val="1"/>
                <c:pt idx="0">
                  <c:v>LogMap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Sheet1!$D$11:$D$15</c:f>
              <c:numCache>
                <c:formatCode>General</c:formatCode>
                <c:ptCount val="5"/>
                <c:pt idx="0">
                  <c:v>0.85</c:v>
                </c:pt>
                <c:pt idx="1">
                  <c:v>0.85</c:v>
                </c:pt>
                <c:pt idx="2">
                  <c:v>0.83</c:v>
                </c:pt>
                <c:pt idx="3">
                  <c:v>0.82</c:v>
                </c:pt>
                <c:pt idx="4">
                  <c:v>0.82</c:v>
                </c:pt>
              </c:numCache>
            </c:numRef>
          </c:val>
          <c:smooth val="0"/>
        </c:ser>
        <c:ser>
          <c:idx val="3"/>
          <c:order val="3"/>
          <c:tx>
            <c:strRef>
              <c:f>Sheet1!$E$10</c:f>
              <c:strCache>
                <c:ptCount val="1"/>
                <c:pt idx="0">
                  <c:v>ServOMBI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4.7222222222222221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non-interactive</c:v>
                </c:pt>
                <c:pt idx="1">
                  <c:v>0</c:v>
                </c:pt>
                <c:pt idx="2">
                  <c:v>10</c:v>
                </c:pt>
                <c:pt idx="3">
                  <c:v>20</c:v>
                </c:pt>
                <c:pt idx="4">
                  <c:v>30</c:v>
                </c:pt>
              </c:strCache>
            </c:strRef>
          </c:cat>
          <c:val>
            <c:numRef>
              <c:f>Sheet1!$E$11:$E$15</c:f>
              <c:numCache>
                <c:formatCode>General</c:formatCode>
                <c:ptCount val="5"/>
                <c:pt idx="0">
                  <c:v>0.62</c:v>
                </c:pt>
                <c:pt idx="1">
                  <c:v>0.62</c:v>
                </c:pt>
                <c:pt idx="2">
                  <c:v>0.55000000000000004</c:v>
                </c:pt>
                <c:pt idx="3">
                  <c:v>0.49</c:v>
                </c:pt>
                <c:pt idx="4">
                  <c:v>0.43</c:v>
                </c:pt>
              </c:numCache>
            </c:numRef>
          </c:val>
          <c:smooth val="0"/>
        </c:ser>
        <c:dLbls>
          <c:showLegendKey val="0"/>
          <c:showVal val="0"/>
          <c:showCatName val="0"/>
          <c:showSerName val="0"/>
          <c:showPercent val="0"/>
          <c:showBubbleSize val="0"/>
        </c:dLbls>
        <c:marker val="1"/>
        <c:smooth val="0"/>
        <c:axId val="351745416"/>
        <c:axId val="351748552"/>
      </c:lineChart>
      <c:catAx>
        <c:axId val="35174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48552"/>
        <c:crosses val="autoZero"/>
        <c:auto val="1"/>
        <c:lblAlgn val="ctr"/>
        <c:lblOffset val="100"/>
        <c:noMultiLvlLbl val="0"/>
      </c:catAx>
      <c:valAx>
        <c:axId val="35174855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45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0.0358</cdr:x>
      <cdr:y>0.9099</cdr:y>
    </cdr:from>
    <cdr:to>
      <cdr:x>0.08858</cdr:x>
      <cdr:y>0.96201</cdr:y>
    </cdr:to>
    <cdr:sp macro="" textlink="">
      <cdr:nvSpPr>
        <cdr:cNvPr id="2" name="TextBox 1"/>
        <cdr:cNvSpPr txBox="1"/>
      </cdr:nvSpPr>
      <cdr:spPr>
        <a:xfrm xmlns:a="http://schemas.openxmlformats.org/drawingml/2006/main">
          <a:off x="254019" y="4685682"/>
          <a:ext cx="374574" cy="2683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0</a:t>
          </a:r>
          <a:endParaRPr lang="en-US" sz="1100" dirty="0"/>
        </a:p>
      </cdr:txBody>
    </cdr:sp>
  </cdr:relSizeAnchor>
  <cdr:relSizeAnchor xmlns:cdr="http://schemas.openxmlformats.org/drawingml/2006/chartDrawing">
    <cdr:from>
      <cdr:x>0.2867</cdr:x>
      <cdr:y>0.90311</cdr:y>
    </cdr:from>
    <cdr:to>
      <cdr:x>0.33949</cdr:x>
      <cdr:y>0.95522</cdr:y>
    </cdr:to>
    <cdr:sp macro="" textlink="">
      <cdr:nvSpPr>
        <cdr:cNvPr id="3" name="TextBox 1"/>
        <cdr:cNvSpPr txBox="1"/>
      </cdr:nvSpPr>
      <cdr:spPr>
        <a:xfrm xmlns:a="http://schemas.openxmlformats.org/drawingml/2006/main">
          <a:off x="2034469" y="4650695"/>
          <a:ext cx="374574" cy="268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1</a:t>
          </a:r>
          <a:r>
            <a:rPr lang="en-US" sz="1100" dirty="0" smtClean="0"/>
            <a:t>0</a:t>
          </a:r>
          <a:endParaRPr lang="en-US" sz="1100" dirty="0"/>
        </a:p>
      </cdr:txBody>
    </cdr:sp>
  </cdr:relSizeAnchor>
  <cdr:relSizeAnchor xmlns:cdr="http://schemas.openxmlformats.org/drawingml/2006/chartDrawing">
    <cdr:from>
      <cdr:x>0.53916</cdr:x>
      <cdr:y>0.89799</cdr:y>
    </cdr:from>
    <cdr:to>
      <cdr:x>0.59194</cdr:x>
      <cdr:y>0.95011</cdr:y>
    </cdr:to>
    <cdr:sp macro="" textlink="">
      <cdr:nvSpPr>
        <cdr:cNvPr id="4" name="TextBox 1"/>
        <cdr:cNvSpPr txBox="1"/>
      </cdr:nvSpPr>
      <cdr:spPr>
        <a:xfrm xmlns:a="http://schemas.openxmlformats.org/drawingml/2006/main">
          <a:off x="3825933" y="4624377"/>
          <a:ext cx="374574" cy="268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2</a:t>
          </a:r>
          <a:r>
            <a:rPr lang="en-US" sz="1100" dirty="0" smtClean="0"/>
            <a:t>0</a:t>
          </a:r>
          <a:endParaRPr lang="en-US" sz="1100" dirty="0"/>
        </a:p>
      </cdr:txBody>
    </cdr:sp>
  </cdr:relSizeAnchor>
  <cdr:relSizeAnchor xmlns:cdr="http://schemas.openxmlformats.org/drawingml/2006/chartDrawing">
    <cdr:from>
      <cdr:x>0.78696</cdr:x>
      <cdr:y>0.89502</cdr:y>
    </cdr:from>
    <cdr:to>
      <cdr:x>0.83974</cdr:x>
      <cdr:y>0.94713</cdr:y>
    </cdr:to>
    <cdr:sp macro="" textlink="">
      <cdr:nvSpPr>
        <cdr:cNvPr id="5" name="TextBox 1"/>
        <cdr:cNvSpPr txBox="1"/>
      </cdr:nvSpPr>
      <cdr:spPr>
        <a:xfrm xmlns:a="http://schemas.openxmlformats.org/drawingml/2006/main">
          <a:off x="5584348" y="4609077"/>
          <a:ext cx="374574" cy="268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30</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0.0358</cdr:x>
      <cdr:y>0.9099</cdr:y>
    </cdr:from>
    <cdr:to>
      <cdr:x>0.08858</cdr:x>
      <cdr:y>0.96201</cdr:y>
    </cdr:to>
    <cdr:sp macro="" textlink="">
      <cdr:nvSpPr>
        <cdr:cNvPr id="2" name="TextBox 1"/>
        <cdr:cNvSpPr txBox="1"/>
      </cdr:nvSpPr>
      <cdr:spPr>
        <a:xfrm xmlns:a="http://schemas.openxmlformats.org/drawingml/2006/main">
          <a:off x="254019" y="4685682"/>
          <a:ext cx="374574" cy="2683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0</a:t>
          </a:r>
          <a:endParaRPr lang="en-US" sz="1100" dirty="0"/>
        </a:p>
      </cdr:txBody>
    </cdr:sp>
  </cdr:relSizeAnchor>
  <cdr:relSizeAnchor xmlns:cdr="http://schemas.openxmlformats.org/drawingml/2006/chartDrawing">
    <cdr:from>
      <cdr:x>0.2867</cdr:x>
      <cdr:y>0.90311</cdr:y>
    </cdr:from>
    <cdr:to>
      <cdr:x>0.33949</cdr:x>
      <cdr:y>0.95522</cdr:y>
    </cdr:to>
    <cdr:sp macro="" textlink="">
      <cdr:nvSpPr>
        <cdr:cNvPr id="3" name="TextBox 1"/>
        <cdr:cNvSpPr txBox="1"/>
      </cdr:nvSpPr>
      <cdr:spPr>
        <a:xfrm xmlns:a="http://schemas.openxmlformats.org/drawingml/2006/main">
          <a:off x="2034469" y="4650695"/>
          <a:ext cx="374574" cy="268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1</a:t>
          </a:r>
          <a:r>
            <a:rPr lang="en-US" sz="1100" dirty="0" smtClean="0"/>
            <a:t>0</a:t>
          </a:r>
          <a:endParaRPr lang="en-US" sz="1100" dirty="0"/>
        </a:p>
      </cdr:txBody>
    </cdr:sp>
  </cdr:relSizeAnchor>
  <cdr:relSizeAnchor xmlns:cdr="http://schemas.openxmlformats.org/drawingml/2006/chartDrawing">
    <cdr:from>
      <cdr:x>0.53916</cdr:x>
      <cdr:y>0.89799</cdr:y>
    </cdr:from>
    <cdr:to>
      <cdr:x>0.59194</cdr:x>
      <cdr:y>0.95011</cdr:y>
    </cdr:to>
    <cdr:sp macro="" textlink="">
      <cdr:nvSpPr>
        <cdr:cNvPr id="4" name="TextBox 1"/>
        <cdr:cNvSpPr txBox="1"/>
      </cdr:nvSpPr>
      <cdr:spPr>
        <a:xfrm xmlns:a="http://schemas.openxmlformats.org/drawingml/2006/main">
          <a:off x="3825933" y="4624377"/>
          <a:ext cx="374574" cy="268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2</a:t>
          </a:r>
          <a:r>
            <a:rPr lang="en-US" sz="1100" dirty="0" smtClean="0"/>
            <a:t>0</a:t>
          </a:r>
          <a:endParaRPr lang="en-US" sz="1100" dirty="0"/>
        </a:p>
      </cdr:txBody>
    </cdr:sp>
  </cdr:relSizeAnchor>
  <cdr:relSizeAnchor xmlns:cdr="http://schemas.openxmlformats.org/drawingml/2006/chartDrawing">
    <cdr:from>
      <cdr:x>0.78696</cdr:x>
      <cdr:y>0.89502</cdr:y>
    </cdr:from>
    <cdr:to>
      <cdr:x>0.83974</cdr:x>
      <cdr:y>0.94713</cdr:y>
    </cdr:to>
    <cdr:sp macro="" textlink="">
      <cdr:nvSpPr>
        <cdr:cNvPr id="5" name="TextBox 1"/>
        <cdr:cNvSpPr txBox="1"/>
      </cdr:nvSpPr>
      <cdr:spPr>
        <a:xfrm xmlns:a="http://schemas.openxmlformats.org/drawingml/2006/main">
          <a:off x="5584348" y="4609077"/>
          <a:ext cx="374574" cy="268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30</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B6E82-6223-4D5C-B230-8D2351D2B887}" type="datetimeFigureOut">
              <a:rPr lang="en-US" smtClean="0"/>
              <a:t>10/20/2016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228F2-31E2-4D37-87D2-444CC93B47DB}" type="slidenum">
              <a:rPr lang="en-US" smtClean="0"/>
              <a:t>‹#›</a:t>
            </a:fld>
            <a:endParaRPr lang="en-US"/>
          </a:p>
        </p:txBody>
      </p:sp>
    </p:spTree>
    <p:extLst>
      <p:ext uri="{BB962C8B-B14F-4D97-AF65-F5344CB8AC3E}">
        <p14:creationId xmlns:p14="http://schemas.microsoft.com/office/powerpoint/2010/main" val="60026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1</a:t>
            </a:fld>
            <a:endParaRPr lang="en-US"/>
          </a:p>
        </p:txBody>
      </p:sp>
    </p:spTree>
    <p:extLst>
      <p:ext uri="{BB962C8B-B14F-4D97-AF65-F5344CB8AC3E}">
        <p14:creationId xmlns:p14="http://schemas.microsoft.com/office/powerpoint/2010/main" val="124955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Visual analytics</a:t>
            </a:r>
            <a:r>
              <a:rPr lang="en-US" baseline="0" dirty="0" smtClean="0"/>
              <a:t> –  uses data mining uses interactive vis techniques provides helps you getting insights from the data. </a:t>
            </a:r>
            <a:r>
              <a:rPr lang="en-US" dirty="0" smtClean="0"/>
              <a:t>Providing enhanced information while addressing the working memory limits - </a:t>
            </a:r>
            <a:r>
              <a:rPr lang="en-US" baseline="0" dirty="0" smtClean="0"/>
              <a:t>data mining and interactive visualization techniques</a:t>
            </a:r>
          </a:p>
          <a:p>
            <a:endParaRPr lang="en-US" baseline="0" dirty="0" smtClean="0"/>
          </a:p>
        </p:txBody>
      </p:sp>
      <p:sp>
        <p:nvSpPr>
          <p:cNvPr id="4" name="Slide Number Placeholder 3"/>
          <p:cNvSpPr>
            <a:spLocks noGrp="1"/>
          </p:cNvSpPr>
          <p:nvPr>
            <p:ph type="sldNum" sz="quarter" idx="10"/>
          </p:nvPr>
        </p:nvSpPr>
        <p:spPr/>
        <p:txBody>
          <a:bodyPr/>
          <a:lstStyle/>
          <a:p>
            <a:fld id="{E99228F2-31E2-4D37-87D2-444CC93B47DB}" type="slidenum">
              <a:rPr lang="en-US" smtClean="0"/>
              <a:t>12</a:t>
            </a:fld>
            <a:endParaRPr lang="en-US"/>
          </a:p>
        </p:txBody>
      </p:sp>
    </p:spTree>
    <p:extLst>
      <p:ext uri="{BB962C8B-B14F-4D97-AF65-F5344CB8AC3E}">
        <p14:creationId xmlns:p14="http://schemas.microsoft.com/office/powerpoint/2010/main" val="138497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Alternative views – graphs for information perception, while trees for searching (condensing information will overwhelm the user)</a:t>
            </a:r>
            <a:endParaRPr lang="en-US" dirty="0" smtClean="0"/>
          </a:p>
        </p:txBody>
      </p:sp>
      <p:sp>
        <p:nvSpPr>
          <p:cNvPr id="4" name="Slide Number Placeholder 3"/>
          <p:cNvSpPr>
            <a:spLocks noGrp="1"/>
          </p:cNvSpPr>
          <p:nvPr>
            <p:ph type="sldNum" sz="quarter" idx="10"/>
          </p:nvPr>
        </p:nvSpPr>
        <p:spPr/>
        <p:txBody>
          <a:bodyPr/>
          <a:lstStyle/>
          <a:p>
            <a:fld id="{E99228F2-31E2-4D37-87D2-444CC93B47DB}" type="slidenum">
              <a:rPr lang="en-US" smtClean="0"/>
              <a:t>13</a:t>
            </a:fld>
            <a:endParaRPr lang="en-US"/>
          </a:p>
        </p:txBody>
      </p:sp>
    </p:spTree>
    <p:extLst>
      <p:ext uri="{BB962C8B-B14F-4D97-AF65-F5344CB8AC3E}">
        <p14:creationId xmlns:p14="http://schemas.microsoft.com/office/powerpoint/2010/main" val="21484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SHOW TASKS</a:t>
            </a:r>
            <a:r>
              <a:rPr lang="en-US" baseline="0" dirty="0" smtClean="0"/>
              <a:t> FOR </a:t>
            </a:r>
            <a:r>
              <a:rPr lang="en-US" baseline="0" dirty="0" err="1" smtClean="0"/>
              <a:t>vism</a:t>
            </a:r>
            <a:endParaRPr lang="en-US" dirty="0" smtClean="0"/>
          </a:p>
          <a:p>
            <a:r>
              <a:rPr lang="en-US" dirty="0" smtClean="0"/>
              <a:t>Visual</a:t>
            </a:r>
            <a:r>
              <a:rPr lang="en-US" baseline="0" dirty="0" smtClean="0"/>
              <a:t> Information Seeking Mantras – overview and </a:t>
            </a:r>
            <a:endParaRPr lang="en-US" dirty="0" smtClean="0"/>
          </a:p>
          <a:p>
            <a:r>
              <a:rPr lang="en-US" dirty="0" smtClean="0"/>
              <a:t>defines seven low-level tasks to be supported by information visualization interfaces in order to enable enhanced data exploration and retrieval</a:t>
            </a:r>
          </a:p>
          <a:p>
            <a:endParaRPr lang="en-US" dirty="0" smtClean="0"/>
          </a:p>
          <a:p>
            <a:r>
              <a:rPr lang="en-US" dirty="0" smtClean="0"/>
              <a:t>overview usually supported and filter, history and relate rarely supported</a:t>
            </a:r>
          </a:p>
          <a:p>
            <a:endParaRPr lang="en-US" dirty="0" smtClean="0"/>
          </a:p>
          <a:p>
            <a:endParaRPr lang="en-US" dirty="0" smtClean="0"/>
          </a:p>
          <a:p>
            <a:r>
              <a:rPr lang="en-US" dirty="0" smtClean="0"/>
              <a:t>Visual analytics</a:t>
            </a:r>
            <a:r>
              <a:rPr lang="en-US" baseline="0" dirty="0" smtClean="0"/>
              <a:t> –  uses data mining uses interactive vis techniques provides helps you getting insights from the data. </a:t>
            </a:r>
            <a:r>
              <a:rPr lang="en-US" dirty="0" smtClean="0"/>
              <a:t>Providing enhanced information while addressing the working memory limits - </a:t>
            </a:r>
            <a:r>
              <a:rPr lang="en-US" baseline="0" dirty="0" smtClean="0"/>
              <a:t>data mining and interactive visualization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overview of the mappings obtained between all the entities in the source ontology and in the target ontology, as presented in the Matcher Output Grid View; (2) the behavior of the entities of the source and target ontologies with respect to various statistics, as provided by the Entity Mapping Characteristics Scatter Plot View; (3) the mappings between entities in the source and target ontologies, which uses the interactive Ontology Tree View; (4) the results for all the matchers alongside the reference alignment (when available) for comparative analysis, as enabled by the Parallel Coordinate View</a:t>
            </a:r>
          </a:p>
          <a:p>
            <a:endParaRPr lang="en-US" baseline="0" dirty="0" smtClean="0"/>
          </a:p>
          <a:p>
            <a:r>
              <a:rPr lang="en-US" baseline="0" dirty="0" smtClean="0"/>
              <a:t>Alternative views – graphs for information perception, while trees for searching (condensing information will overwhelm the user)</a:t>
            </a:r>
            <a:endParaRPr lang="en-US" dirty="0" smtClean="0"/>
          </a:p>
          <a:p>
            <a:endParaRPr lang="en-US" dirty="0" smtClean="0"/>
          </a:p>
          <a:p>
            <a:r>
              <a:rPr lang="en-US" dirty="0" smtClean="0"/>
              <a:t>TEXTUAL</a:t>
            </a:r>
            <a:r>
              <a:rPr lang="en-US" baseline="0" dirty="0" smtClean="0"/>
              <a:t> AND VISUAL JUSTIFICATION OF MAPPINGS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99228F2-31E2-4D37-87D2-444CC93B47DB}" type="slidenum">
              <a:rPr lang="en-US" smtClean="0"/>
              <a:t>14</a:t>
            </a:fld>
            <a:endParaRPr lang="en-US"/>
          </a:p>
        </p:txBody>
      </p:sp>
    </p:spTree>
    <p:extLst>
      <p:ext uri="{BB962C8B-B14F-4D97-AF65-F5344CB8AC3E}">
        <p14:creationId xmlns:p14="http://schemas.microsoft.com/office/powerpoint/2010/main" val="124848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filtering with respect to some principles (e.g., consistency, locality, and </a:t>
            </a:r>
            <a:r>
              <a:rPr lang="en-US" dirty="0" err="1" smtClean="0"/>
              <a:t>conservativity</a:t>
            </a:r>
            <a:r>
              <a:rPr lang="en-US" dirty="0" smtClean="0"/>
              <a:t>) [25] or quality checks [3]</a:t>
            </a:r>
          </a:p>
          <a:p>
            <a:r>
              <a:rPr lang="en-US" dirty="0" smtClean="0"/>
              <a:t>selecting only “problematic” mappings where different alignment algorithms disagree [8]</a:t>
            </a:r>
          </a:p>
          <a:p>
            <a:r>
              <a:rPr lang="en-US" dirty="0" smtClean="0"/>
              <a:t> and using a similarity propagation graph to select the most informative questions to ask the user [44]</a:t>
            </a:r>
          </a:p>
          <a:p>
            <a:endParaRPr lang="en-US" dirty="0" smtClean="0"/>
          </a:p>
          <a:p>
            <a:r>
              <a:rPr lang="en-US" dirty="0" smtClean="0"/>
              <a:t>Propagating mapping confidence from validated mappings to those in their neighborhood, </a:t>
            </a:r>
          </a:p>
          <a:p>
            <a:r>
              <a:rPr lang="en-US" dirty="0" smtClean="0"/>
              <a:t>be that neighborhood defined from the structure of the ontologies [31,37,44] or </a:t>
            </a:r>
          </a:p>
          <a:p>
            <a:r>
              <a:rPr lang="en-US" dirty="0" smtClean="0"/>
              <a:t>from the pattern of similarity scores from the various alignment algorithms</a:t>
            </a:r>
          </a:p>
          <a:p>
            <a:pPr lvl="1"/>
            <a:endParaRPr lang="en-US" dirty="0" smtClean="0"/>
          </a:p>
          <a:p>
            <a:pPr lvl="1"/>
            <a:r>
              <a:rPr lang="en-US" dirty="0" smtClean="0"/>
              <a:t>Feedback</a:t>
            </a:r>
            <a:r>
              <a:rPr lang="en-US" baseline="0" dirty="0" smtClean="0"/>
              <a:t> </a:t>
            </a:r>
            <a:r>
              <a:rPr lang="en-US" baseline="0" dirty="0" err="1" smtClean="0"/>
              <a:t>propagataion</a:t>
            </a:r>
            <a:r>
              <a:rPr lang="en-US" baseline="0" dirty="0" smtClean="0"/>
              <a:t>,</a:t>
            </a:r>
          </a:p>
          <a:p>
            <a:pPr lvl="1"/>
            <a:r>
              <a:rPr lang="en-US" baseline="0" dirty="0" smtClean="0"/>
              <a:t>	</a:t>
            </a:r>
            <a:r>
              <a:rPr lang="en-US" dirty="0" err="1" smtClean="0"/>
              <a:t>Recomputation</a:t>
            </a:r>
            <a:endParaRPr lang="en-US" dirty="0" smtClean="0"/>
          </a:p>
          <a:p>
            <a:pPr lvl="1"/>
            <a:r>
              <a:rPr lang="en-US" dirty="0" smtClean="0"/>
              <a:t>	Conflict detection/blocking/revalidation</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16</a:t>
            </a:fld>
            <a:endParaRPr lang="en-US"/>
          </a:p>
        </p:txBody>
      </p:sp>
    </p:spTree>
    <p:extLst>
      <p:ext uri="{BB962C8B-B14F-4D97-AF65-F5344CB8AC3E}">
        <p14:creationId xmlns:p14="http://schemas.microsoft.com/office/powerpoint/2010/main" val="95931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Ontologies are large and many mappings</a:t>
            </a:r>
          </a:p>
          <a:p>
            <a:r>
              <a:rPr lang="en-US" dirty="0" smtClean="0"/>
              <a:t>Information</a:t>
            </a:r>
            <a:r>
              <a:rPr lang="en-US" baseline="0" dirty="0" smtClean="0"/>
              <a:t> overload, memory load</a:t>
            </a:r>
          </a:p>
          <a:p>
            <a:endParaRPr lang="en-US" dirty="0" smtClean="0"/>
          </a:p>
          <a:p>
            <a:endParaRPr lang="en-US" dirty="0" smtClean="0"/>
          </a:p>
          <a:p>
            <a:r>
              <a:rPr lang="en-US" dirty="0" smtClean="0"/>
              <a:t>Visual</a:t>
            </a:r>
            <a:r>
              <a:rPr lang="en-US" baseline="0" dirty="0" smtClean="0"/>
              <a:t> Information Seeking Mantras – overview and directs</a:t>
            </a:r>
            <a:endParaRPr lang="en-US" dirty="0" smtClean="0"/>
          </a:p>
          <a:p>
            <a:r>
              <a:rPr lang="en-US" dirty="0" smtClean="0"/>
              <a:t>defines seven low-level tasks to be supported by information visualization interfaces in order to enable enhanced data exploration and retrieval</a:t>
            </a:r>
          </a:p>
          <a:p>
            <a:endParaRPr lang="en-US" dirty="0" smtClean="0"/>
          </a:p>
          <a:p>
            <a:r>
              <a:rPr lang="en-US" dirty="0" smtClean="0"/>
              <a:t>Visual analytics</a:t>
            </a:r>
            <a:r>
              <a:rPr lang="en-US" baseline="0" dirty="0" smtClean="0"/>
              <a:t> – helps you getting insights from the data. </a:t>
            </a:r>
            <a:r>
              <a:rPr lang="en-US" dirty="0" smtClean="0"/>
              <a:t>Providing enhanced information while addressing the working memory limits - </a:t>
            </a:r>
            <a:r>
              <a:rPr lang="en-US" baseline="0" dirty="0" smtClean="0"/>
              <a:t>data mining and interactive visualization techniques</a:t>
            </a:r>
          </a:p>
          <a:p>
            <a:endParaRPr lang="en-US" baseline="0" dirty="0" smtClean="0"/>
          </a:p>
          <a:p>
            <a:r>
              <a:rPr lang="en-US" baseline="0" dirty="0" smtClean="0"/>
              <a:t>Alternative views – graphs for information perception, while trees for </a:t>
            </a:r>
            <a:r>
              <a:rPr lang="en-US" baseline="0" dirty="0" err="1" smtClean="0"/>
              <a:t>searcuing</a:t>
            </a:r>
            <a:r>
              <a:rPr lang="en-US" baseline="0" dirty="0" smtClean="0"/>
              <a:t> (condensing information will overwhelm the user)</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17</a:t>
            </a:fld>
            <a:endParaRPr lang="en-US"/>
          </a:p>
        </p:txBody>
      </p:sp>
    </p:spTree>
    <p:extLst>
      <p:ext uri="{BB962C8B-B14F-4D97-AF65-F5344CB8AC3E}">
        <p14:creationId xmlns:p14="http://schemas.microsoft.com/office/powerpoint/2010/main" val="407457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Screenshots</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19</a:t>
            </a:fld>
            <a:endParaRPr lang="en-US"/>
          </a:p>
        </p:txBody>
      </p:sp>
    </p:spTree>
    <p:extLst>
      <p:ext uri="{BB962C8B-B14F-4D97-AF65-F5344CB8AC3E}">
        <p14:creationId xmlns:p14="http://schemas.microsoft.com/office/powerpoint/2010/main" val="36383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Example</a:t>
            </a:r>
            <a:r>
              <a:rPr lang="en-US" baseline="0" dirty="0" smtClean="0"/>
              <a:t> row from the study</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20</a:t>
            </a:fld>
            <a:endParaRPr lang="en-US"/>
          </a:p>
        </p:txBody>
      </p:sp>
    </p:spTree>
    <p:extLst>
      <p:ext uri="{BB962C8B-B14F-4D97-AF65-F5344CB8AC3E}">
        <p14:creationId xmlns:p14="http://schemas.microsoft.com/office/powerpoint/2010/main" val="171560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Check</a:t>
            </a:r>
            <a:r>
              <a:rPr lang="en-US" baseline="0" dirty="0" smtClean="0"/>
              <a:t> how the interaction/error is computed</a:t>
            </a:r>
          </a:p>
          <a:p>
            <a:endParaRPr lang="en-US" baseline="0" dirty="0" smtClean="0"/>
          </a:p>
          <a:p>
            <a:pPr lvl="1"/>
            <a:r>
              <a:rPr lang="en-US" sz="1200" b="1" dirty="0" smtClean="0"/>
              <a:t>AML</a:t>
            </a:r>
            <a:r>
              <a:rPr lang="en-US" sz="1200" dirty="0" smtClean="0"/>
              <a:t> – post-alignment interaction</a:t>
            </a:r>
          </a:p>
          <a:p>
            <a:pPr lvl="1"/>
            <a:r>
              <a:rPr lang="en-US" sz="1200" b="1" dirty="0" err="1" smtClean="0"/>
              <a:t>JarvisOM</a:t>
            </a:r>
            <a:r>
              <a:rPr lang="en-US" sz="1200" dirty="0" smtClean="0"/>
              <a:t> – interaction during the alignment</a:t>
            </a:r>
          </a:p>
          <a:p>
            <a:pPr lvl="1"/>
            <a:r>
              <a:rPr lang="en-US" sz="1200" b="1" dirty="0" err="1" smtClean="0"/>
              <a:t>LogMap</a:t>
            </a:r>
            <a:r>
              <a:rPr lang="en-US" sz="1200" dirty="0" smtClean="0"/>
              <a:t> – post-alignment interaction</a:t>
            </a:r>
          </a:p>
          <a:p>
            <a:pPr lvl="1"/>
            <a:r>
              <a:rPr lang="en-US" sz="1200" b="1" dirty="0" err="1" smtClean="0"/>
              <a:t>ServOMBI</a:t>
            </a:r>
            <a:r>
              <a:rPr lang="en-US" sz="1200" dirty="0" smtClean="0"/>
              <a:t> – post-alignment interaction</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21</a:t>
            </a:fld>
            <a:endParaRPr lang="en-US"/>
          </a:p>
        </p:txBody>
      </p:sp>
    </p:spTree>
    <p:extLst>
      <p:ext uri="{BB962C8B-B14F-4D97-AF65-F5344CB8AC3E}">
        <p14:creationId xmlns:p14="http://schemas.microsoft.com/office/powerpoint/2010/main" val="429405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TEXTUAL</a:t>
            </a:r>
            <a:r>
              <a:rPr lang="en-US" baseline="0" dirty="0" smtClean="0"/>
              <a:t> POINTS</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22</a:t>
            </a:fld>
            <a:endParaRPr lang="en-US"/>
          </a:p>
        </p:txBody>
      </p:sp>
    </p:spTree>
    <p:extLst>
      <p:ext uri="{BB962C8B-B14F-4D97-AF65-F5344CB8AC3E}">
        <p14:creationId xmlns:p14="http://schemas.microsoft.com/office/powerpoint/2010/main" val="16066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TEXTUAL</a:t>
            </a:r>
            <a:r>
              <a:rPr lang="en-US" baseline="0" dirty="0" smtClean="0"/>
              <a:t> POINTS</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23</a:t>
            </a:fld>
            <a:endParaRPr lang="en-US"/>
          </a:p>
        </p:txBody>
      </p:sp>
    </p:spTree>
    <p:extLst>
      <p:ext uri="{BB962C8B-B14F-4D97-AF65-F5344CB8AC3E}">
        <p14:creationId xmlns:p14="http://schemas.microsoft.com/office/powerpoint/2010/main" val="162774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Even when the user</a:t>
            </a:r>
            <a:r>
              <a:rPr lang="en-US" baseline="0" dirty="0" smtClean="0"/>
              <a:t> makes error there is benefit from the interaction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(selection of the most suitable alignment algorithms, and the incorporation of user knowledge)</a:t>
            </a:r>
          </a:p>
          <a:p>
            <a:endParaRPr lang="en-US" dirty="0" smtClean="0"/>
          </a:p>
          <a:p>
            <a:r>
              <a:rPr lang="en-US" dirty="0" smtClean="0"/>
              <a:t>The growth of the ontology alignment area led to the development of </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a:t>
            </a:fld>
            <a:endParaRPr lang="en-US"/>
          </a:p>
        </p:txBody>
      </p:sp>
    </p:spTree>
    <p:extLst>
      <p:ext uri="{BB962C8B-B14F-4D97-AF65-F5344CB8AC3E}">
        <p14:creationId xmlns:p14="http://schemas.microsoft.com/office/powerpoint/2010/main" val="226561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TEXTUAL</a:t>
            </a:r>
            <a:r>
              <a:rPr lang="en-US" baseline="0" dirty="0" smtClean="0"/>
              <a:t> POINTS</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24</a:t>
            </a:fld>
            <a:endParaRPr lang="en-US"/>
          </a:p>
        </p:txBody>
      </p:sp>
    </p:spTree>
    <p:extLst>
      <p:ext uri="{BB962C8B-B14F-4D97-AF65-F5344CB8AC3E}">
        <p14:creationId xmlns:p14="http://schemas.microsoft.com/office/powerpoint/2010/main" val="76841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Highlighted</a:t>
            </a:r>
            <a:r>
              <a:rPr lang="en-US" baseline="0" dirty="0" smtClean="0"/>
              <a:t> differences </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27</a:t>
            </a:fld>
            <a:endParaRPr lang="en-US"/>
          </a:p>
        </p:txBody>
      </p:sp>
    </p:spTree>
    <p:extLst>
      <p:ext uri="{BB962C8B-B14F-4D97-AF65-F5344CB8AC3E}">
        <p14:creationId xmlns:p14="http://schemas.microsoft.com/office/powerpoint/2010/main" val="327060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32</a:t>
            </a:fld>
            <a:endParaRPr lang="en-US"/>
          </a:p>
        </p:txBody>
      </p:sp>
    </p:spTree>
    <p:extLst>
      <p:ext uri="{BB962C8B-B14F-4D97-AF65-F5344CB8AC3E}">
        <p14:creationId xmlns:p14="http://schemas.microsoft.com/office/powerpoint/2010/main" val="201203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228F2-31E2-4D37-87D2-444CC93B47DB}" type="slidenum">
              <a:rPr lang="en-US" smtClean="0"/>
              <a:t>33</a:t>
            </a:fld>
            <a:endParaRPr lang="en-US"/>
          </a:p>
        </p:txBody>
      </p:sp>
    </p:spTree>
    <p:extLst>
      <p:ext uri="{BB962C8B-B14F-4D97-AF65-F5344CB8AC3E}">
        <p14:creationId xmlns:p14="http://schemas.microsoft.com/office/powerpoint/2010/main" val="61950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r>
              <a:rPr lang="en-US" dirty="0" smtClean="0"/>
              <a:t>explanation of matching results to users</a:t>
            </a:r>
          </a:p>
          <a:p>
            <a:pPr lvl="1"/>
            <a:r>
              <a:rPr lang="en-US" dirty="0" smtClean="0"/>
              <a:t>fostering user involvement in the matching process</a:t>
            </a:r>
          </a:p>
          <a:p>
            <a:pPr lvl="1"/>
            <a:r>
              <a:rPr lang="en-US" dirty="0" smtClean="0"/>
              <a:t>social and collaborative matching</a:t>
            </a:r>
          </a:p>
          <a:p>
            <a:endParaRPr lang="en-US" dirty="0" smtClean="0"/>
          </a:p>
          <a:p>
            <a:endParaRPr lang="en-US" dirty="0" smtClean="0"/>
          </a:p>
          <a:p>
            <a:r>
              <a:rPr lang="en-US" dirty="0" smtClean="0"/>
              <a:t>Adopting more advanced alignment techniques has brought diminishing returns [40,21]. This is likely due to the complexity and intricacy of the ontology alignment process, with each task having its particularities, dictated by both the domain and the design of the ontologies. Thus, automatic generation of mappings should be viewed only as a first step towards a final alignment, with validation by one or more users being essential to ensure alignment quality</a:t>
            </a:r>
          </a:p>
          <a:p>
            <a:endParaRPr lang="sv-SE"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experiments have shown that user validation is still beneficial up to an error rate of 20% [26], although the exact error threshold will depend on the alignment system and how it makes use of the user input. </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3</a:t>
            </a:fld>
            <a:endParaRPr lang="en-US"/>
          </a:p>
        </p:txBody>
      </p:sp>
    </p:spTree>
    <p:extLst>
      <p:ext uri="{BB962C8B-B14F-4D97-AF65-F5344CB8AC3E}">
        <p14:creationId xmlns:p14="http://schemas.microsoft.com/office/powerpoint/2010/main" val="293428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While there</a:t>
            </a:r>
            <a:r>
              <a:rPr lang="en-US" baseline="0" dirty="0" smtClean="0"/>
              <a:t> has been work on user involvement, here the focus is on one aspect user validation</a:t>
            </a:r>
            <a:endParaRPr lang="en-US" dirty="0" smtClean="0"/>
          </a:p>
          <a:p>
            <a:r>
              <a:rPr lang="en-US" dirty="0" smtClean="0"/>
              <a:t>First extensive</a:t>
            </a:r>
            <a:r>
              <a:rPr lang="en-US" baseline="0" dirty="0" smtClean="0"/>
              <a:t>  qualitative evaluation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broad study of user validation in ontology alignment</a:t>
            </a:r>
          </a:p>
          <a:p>
            <a:r>
              <a:rPr lang="en-US" dirty="0" smtClean="0"/>
              <a:t>First</a:t>
            </a:r>
            <a:r>
              <a:rPr lang="en-US" baseline="0" dirty="0" smtClean="0"/>
              <a:t> experiments in the field</a:t>
            </a:r>
          </a:p>
          <a:p>
            <a:r>
              <a:rPr lang="en-US" baseline="0" dirty="0" smtClean="0"/>
              <a:t>Now we look at the user profile</a:t>
            </a:r>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4</a:t>
            </a:fld>
            <a:endParaRPr lang="en-US"/>
          </a:p>
        </p:txBody>
      </p:sp>
    </p:spTree>
    <p:extLst>
      <p:ext uri="{BB962C8B-B14F-4D97-AF65-F5344CB8AC3E}">
        <p14:creationId xmlns:p14="http://schemas.microsoft.com/office/powerpoint/2010/main" val="134618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Domain expertise</a:t>
            </a:r>
            <a:r>
              <a:rPr lang="en-US" baseline="0" dirty="0" smtClean="0"/>
              <a:t> - </a:t>
            </a:r>
            <a:r>
              <a:rPr lang="en-US" dirty="0" smtClean="0"/>
              <a:t>concerns his knowledge about the domain of the aligned ontologies, and therefore his ability to assess the correctness of a mapping conceptually (e.g., whether two ontology classes mapped as equivalent actually represent the same concept in the domain).</a:t>
            </a:r>
          </a:p>
          <a:p>
            <a:endParaRPr lang="en-US" dirty="0" smtClean="0"/>
          </a:p>
          <a:p>
            <a:r>
              <a:rPr lang="en-US" dirty="0" smtClean="0"/>
              <a:t>Technical expertise -</a:t>
            </a:r>
            <a:r>
              <a:rPr lang="en-US" baseline="0" dirty="0" smtClean="0"/>
              <a:t> </a:t>
            </a:r>
            <a:r>
              <a:rPr lang="en-US" dirty="0" smtClean="0"/>
              <a:t> pertains to his knowledge about ontologies themselves, and his experience in knowledge engineering and modeling, and therefore his ability to assess the correctness of a mapping formally (i.e., whether a mapping is logically sound given the constraints of the two ontologies).</a:t>
            </a:r>
          </a:p>
          <a:p>
            <a:endParaRPr lang="en-US" dirty="0" smtClean="0"/>
          </a:p>
          <a:p>
            <a:endParaRPr lang="en-US" dirty="0" smtClean="0"/>
          </a:p>
          <a:p>
            <a:endParaRPr lang="en-US" dirty="0" smtClean="0"/>
          </a:p>
          <a:p>
            <a:r>
              <a:rPr lang="en-US" dirty="0" smtClean="0"/>
              <a:t>Knowledge engineer, domain expert pictures</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6</a:t>
            </a:fld>
            <a:endParaRPr lang="en-US"/>
          </a:p>
        </p:txBody>
      </p:sp>
    </p:spTree>
    <p:extLst>
      <p:ext uri="{BB962C8B-B14F-4D97-AF65-F5344CB8AC3E}">
        <p14:creationId xmlns:p14="http://schemas.microsoft.com/office/powerpoint/2010/main" val="127113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ADD SOME EXAMPLES</a:t>
            </a:r>
          </a:p>
          <a:p>
            <a:r>
              <a:rPr lang="en-US" dirty="0" smtClean="0"/>
              <a:t>Say how current systems are doing</a:t>
            </a:r>
          </a:p>
          <a:p>
            <a:r>
              <a:rPr lang="en-US" dirty="0" smtClean="0"/>
              <a:t>First, is</a:t>
            </a:r>
            <a:r>
              <a:rPr lang="en-US" baseline="0" dirty="0" smtClean="0"/>
              <a:t> when the user is involved</a:t>
            </a:r>
            <a:endParaRPr lang="en-US" dirty="0" smtClean="0"/>
          </a:p>
          <a:p>
            <a:r>
              <a:rPr lang="en-US" dirty="0" smtClean="0"/>
              <a:t>Similarity</a:t>
            </a:r>
            <a:r>
              <a:rPr lang="en-US" baseline="0" dirty="0" smtClean="0"/>
              <a:t> value above/below threshold</a:t>
            </a:r>
          </a:p>
          <a:p>
            <a:r>
              <a:rPr lang="en-US" dirty="0" smtClean="0"/>
              <a:t>filtering with respect to some principles (e.g., consistency, locality, and </a:t>
            </a:r>
            <a:r>
              <a:rPr lang="en-US" dirty="0" err="1" smtClean="0"/>
              <a:t>conservativity</a:t>
            </a:r>
            <a:r>
              <a:rPr lang="en-US" dirty="0" smtClean="0"/>
              <a:t>) [25] or quality checks [3]</a:t>
            </a:r>
          </a:p>
          <a:p>
            <a:r>
              <a:rPr lang="en-US" dirty="0" smtClean="0"/>
              <a:t>selecting only “problematic” mappings where different alignment algorithms disagree [8]</a:t>
            </a:r>
          </a:p>
          <a:p>
            <a:r>
              <a:rPr lang="en-US" dirty="0" smtClean="0"/>
              <a:t> and using a similarity propagation graph to select the most informative questions to ask the user [44]</a:t>
            </a:r>
          </a:p>
          <a:p>
            <a:endParaRPr lang="en-US" dirty="0" smtClean="0"/>
          </a:p>
          <a:p>
            <a:r>
              <a:rPr lang="en-US" dirty="0" smtClean="0"/>
              <a:t>Propagating mapping confidence from validated mappings to those in their neighborhood, </a:t>
            </a:r>
          </a:p>
          <a:p>
            <a:r>
              <a:rPr lang="en-US" dirty="0" smtClean="0"/>
              <a:t>be that neighborhood defined from the structure of the ontologies [31,37,44] or </a:t>
            </a:r>
          </a:p>
          <a:p>
            <a:r>
              <a:rPr lang="en-US" dirty="0" smtClean="0"/>
              <a:t>from the pattern of similarity scores from the various alignment algorithms</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7</a:t>
            </a:fld>
            <a:endParaRPr lang="en-US"/>
          </a:p>
        </p:txBody>
      </p:sp>
    </p:spTree>
    <p:extLst>
      <p:ext uri="{BB962C8B-B14F-4D97-AF65-F5344CB8AC3E}">
        <p14:creationId xmlns:p14="http://schemas.microsoft.com/office/powerpoint/2010/main" val="272576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ADD SOME EXAMPLES</a:t>
            </a:r>
          </a:p>
          <a:p>
            <a:r>
              <a:rPr lang="en-US" dirty="0" smtClean="0"/>
              <a:t>Say how current systems are doing</a:t>
            </a:r>
          </a:p>
          <a:p>
            <a:r>
              <a:rPr lang="en-US" dirty="0" smtClean="0"/>
              <a:t>First, is</a:t>
            </a:r>
            <a:r>
              <a:rPr lang="en-US" baseline="0" dirty="0" smtClean="0"/>
              <a:t> when the user is involved</a:t>
            </a:r>
            <a:endParaRPr lang="en-US" dirty="0" smtClean="0"/>
          </a:p>
          <a:p>
            <a:r>
              <a:rPr lang="en-US" dirty="0" smtClean="0"/>
              <a:t>Similarity</a:t>
            </a:r>
            <a:r>
              <a:rPr lang="en-US" baseline="0" dirty="0" smtClean="0"/>
              <a:t> value above/below threshold</a:t>
            </a:r>
          </a:p>
          <a:p>
            <a:r>
              <a:rPr lang="en-US" dirty="0" smtClean="0"/>
              <a:t>filtering with respect to some principles (e.g., consistency, locality, and </a:t>
            </a:r>
            <a:r>
              <a:rPr lang="en-US" dirty="0" err="1" smtClean="0"/>
              <a:t>conservativity</a:t>
            </a:r>
            <a:r>
              <a:rPr lang="en-US" dirty="0" smtClean="0"/>
              <a:t>) [25] or quality checks [3]</a:t>
            </a:r>
          </a:p>
          <a:p>
            <a:r>
              <a:rPr lang="en-US" dirty="0" smtClean="0"/>
              <a:t>selecting only “problematic” mappings where different alignment algorithms disagree [8]</a:t>
            </a:r>
          </a:p>
          <a:p>
            <a:r>
              <a:rPr lang="en-US" dirty="0" smtClean="0"/>
              <a:t> and using a similarity propagation graph to select the most informative questions to ask the user [44]</a:t>
            </a:r>
          </a:p>
          <a:p>
            <a:endParaRPr lang="en-US" dirty="0" smtClean="0"/>
          </a:p>
          <a:p>
            <a:r>
              <a:rPr lang="en-US" dirty="0" smtClean="0"/>
              <a:t>Propagating mapping confidence from validated mappings to those in their neighborhood, </a:t>
            </a:r>
          </a:p>
          <a:p>
            <a:r>
              <a:rPr lang="en-US" dirty="0" smtClean="0"/>
              <a:t>be that neighborhood defined from the structure of the ontologies [31,37,44] or </a:t>
            </a:r>
          </a:p>
          <a:p>
            <a:r>
              <a:rPr lang="en-US" dirty="0" smtClean="0"/>
              <a:t>from the pattern of similarity scores from the various alignment algorithms</a:t>
            </a:r>
          </a:p>
          <a:p>
            <a:endParaRPr lang="en-US" dirty="0"/>
          </a:p>
        </p:txBody>
      </p:sp>
      <p:sp>
        <p:nvSpPr>
          <p:cNvPr id="4" name="Slide Number Placeholder 3"/>
          <p:cNvSpPr>
            <a:spLocks noGrp="1"/>
          </p:cNvSpPr>
          <p:nvPr>
            <p:ph type="sldNum" sz="quarter" idx="10"/>
          </p:nvPr>
        </p:nvSpPr>
        <p:spPr/>
        <p:txBody>
          <a:bodyPr/>
          <a:lstStyle/>
          <a:p>
            <a:fld id="{E99228F2-31E2-4D37-87D2-444CC93B47DB}" type="slidenum">
              <a:rPr lang="en-US" smtClean="0"/>
              <a:t>8</a:t>
            </a:fld>
            <a:endParaRPr lang="en-US"/>
          </a:p>
        </p:txBody>
      </p:sp>
    </p:spTree>
    <p:extLst>
      <p:ext uri="{BB962C8B-B14F-4D97-AF65-F5344CB8AC3E}">
        <p14:creationId xmlns:p14="http://schemas.microsoft.com/office/powerpoint/2010/main" val="420416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Visual</a:t>
            </a:r>
            <a:r>
              <a:rPr lang="en-US" baseline="0" dirty="0" smtClean="0"/>
              <a:t> Information Seeking Mantras – overview and </a:t>
            </a:r>
            <a:endParaRPr lang="en-US" dirty="0" smtClean="0"/>
          </a:p>
          <a:p>
            <a:r>
              <a:rPr lang="en-US" dirty="0" smtClean="0"/>
              <a:t>defines seven low-level tasks to be supported by information visualization interfaces in order to enable enhanced data exploration and retrieval</a:t>
            </a:r>
          </a:p>
          <a:p>
            <a:endParaRPr lang="en-US" dirty="0" smtClean="0"/>
          </a:p>
          <a:p>
            <a:r>
              <a:rPr lang="en-US" dirty="0" smtClean="0"/>
              <a:t>overview usually supported and filter, history and relate rarely supported</a:t>
            </a:r>
          </a:p>
          <a:p>
            <a:endParaRPr lang="en-US" dirty="0" smtClean="0"/>
          </a:p>
          <a:p>
            <a:endParaRPr lang="en-US" dirty="0" smtClean="0"/>
          </a:p>
          <a:p>
            <a:r>
              <a:rPr lang="en-US" dirty="0" smtClean="0"/>
              <a:t>Visual analytics</a:t>
            </a:r>
            <a:r>
              <a:rPr lang="en-US" baseline="0" dirty="0" smtClean="0"/>
              <a:t> –  uses data mining uses interactive vis techniques provides helps you getting insights from the data. </a:t>
            </a:r>
            <a:r>
              <a:rPr lang="en-US" dirty="0" smtClean="0"/>
              <a:t>Providing enhanced information while addressing the working memory limits - </a:t>
            </a:r>
            <a:r>
              <a:rPr lang="en-US" baseline="0" dirty="0" smtClean="0"/>
              <a:t>data mining and interactive visualization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overview of the mappings obtained between all the entities in the source ontology and in the target ontology, as presented in the Matcher Output Grid View; (2) the behavior of the entities of the source and target ontologies with respect to various statistics, as provided by the Entity Mapping Characteristics Scatter Plot View; (3) the mappings between entities in the source and target ontologies, which uses the interactive Ontology Tree View; (4) the results for all the matchers alongside the reference alignment (when available) for comparative analysis, as enabled by the Parallel Coordinate View</a:t>
            </a:r>
          </a:p>
          <a:p>
            <a:endParaRPr lang="en-US" baseline="0" dirty="0" smtClean="0"/>
          </a:p>
          <a:p>
            <a:r>
              <a:rPr lang="en-US" baseline="0" dirty="0" smtClean="0"/>
              <a:t>Alternative views – graphs for information perception, while trees for searching (condensing information will overwhelm the user)</a:t>
            </a:r>
            <a:endParaRPr lang="en-US" dirty="0" smtClean="0"/>
          </a:p>
          <a:p>
            <a:endParaRPr lang="en-US" dirty="0" smtClean="0"/>
          </a:p>
          <a:p>
            <a:r>
              <a:rPr lang="en-US" dirty="0" smtClean="0"/>
              <a:t>TEXTUAL</a:t>
            </a:r>
            <a:r>
              <a:rPr lang="en-US" baseline="0" dirty="0" smtClean="0"/>
              <a:t> AND VISUAL JUSTIFICATION OF MAPPINGS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99228F2-31E2-4D37-87D2-444CC93B47DB}" type="slidenum">
              <a:rPr lang="en-US" smtClean="0"/>
              <a:t>10</a:t>
            </a:fld>
            <a:endParaRPr lang="en-US"/>
          </a:p>
        </p:txBody>
      </p:sp>
    </p:spTree>
    <p:extLst>
      <p:ext uri="{BB962C8B-B14F-4D97-AF65-F5344CB8AC3E}">
        <p14:creationId xmlns:p14="http://schemas.microsoft.com/office/powerpoint/2010/main" val="251693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Provide sufficient information to support decision</a:t>
            </a:r>
            <a:r>
              <a:rPr lang="en-US" baseline="0" dirty="0" smtClean="0"/>
              <a:t> making while not overwhelming the user</a:t>
            </a:r>
            <a:endParaRPr lang="en-US" dirty="0" smtClean="0"/>
          </a:p>
          <a:p>
            <a:r>
              <a:rPr lang="en-US" dirty="0" smtClean="0"/>
              <a:t>Visual</a:t>
            </a:r>
            <a:r>
              <a:rPr lang="en-US" baseline="0" dirty="0" smtClean="0"/>
              <a:t> Information Seeking Mantras - d</a:t>
            </a:r>
            <a:r>
              <a:rPr lang="en-US" dirty="0" smtClean="0"/>
              <a:t>efines seven low-level tasks to be supported by information visualization interfaces in order to enable enhanced data exploration and retrieval</a:t>
            </a:r>
          </a:p>
          <a:p>
            <a:endParaRPr lang="en-US" dirty="0" smtClean="0"/>
          </a:p>
          <a:p>
            <a:r>
              <a:rPr lang="en-US" dirty="0" smtClean="0"/>
              <a:t>overview usually supported and filter, history and relate rarely supported</a:t>
            </a:r>
          </a:p>
          <a:p>
            <a:endParaRPr lang="en-US" dirty="0" smtClean="0"/>
          </a:p>
        </p:txBody>
      </p:sp>
      <p:sp>
        <p:nvSpPr>
          <p:cNvPr id="4" name="Slide Number Placeholder 3"/>
          <p:cNvSpPr>
            <a:spLocks noGrp="1"/>
          </p:cNvSpPr>
          <p:nvPr>
            <p:ph type="sldNum" sz="quarter" idx="10"/>
          </p:nvPr>
        </p:nvSpPr>
        <p:spPr/>
        <p:txBody>
          <a:bodyPr/>
          <a:lstStyle/>
          <a:p>
            <a:fld id="{E99228F2-31E2-4D37-87D2-444CC93B47DB}" type="slidenum">
              <a:rPr lang="en-US" smtClean="0"/>
              <a:t>11</a:t>
            </a:fld>
            <a:endParaRPr lang="en-US"/>
          </a:p>
        </p:txBody>
      </p:sp>
    </p:spTree>
    <p:extLst>
      <p:ext uri="{BB962C8B-B14F-4D97-AF65-F5344CB8AC3E}">
        <p14:creationId xmlns:p14="http://schemas.microsoft.com/office/powerpoint/2010/main" val="292434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8F27C3-29EB-4AF2-8BCF-518C0F5E7A0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181461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F27C3-29EB-4AF2-8BCF-518C0F5E7A0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46670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F27C3-29EB-4AF2-8BCF-518C0F5E7A0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81713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F27C3-29EB-4AF2-8BCF-518C0F5E7A0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246533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F27C3-29EB-4AF2-8BCF-518C0F5E7A0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228164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8F27C3-29EB-4AF2-8BCF-518C0F5E7A06}"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314243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8F27C3-29EB-4AF2-8BCF-518C0F5E7A06}"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359678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F27C3-29EB-4AF2-8BCF-518C0F5E7A06}"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189261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F27C3-29EB-4AF2-8BCF-518C0F5E7A06}"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357970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F27C3-29EB-4AF2-8BCF-518C0F5E7A06}"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7123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F27C3-29EB-4AF2-8BCF-518C0F5E7A06}"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0D3F-D0AE-4A60-9774-5C732CE9BA7E}" type="slidenum">
              <a:rPr lang="en-US" smtClean="0"/>
              <a:t>‹#›</a:t>
            </a:fld>
            <a:endParaRPr lang="en-US"/>
          </a:p>
        </p:txBody>
      </p:sp>
    </p:spTree>
    <p:extLst>
      <p:ext uri="{BB962C8B-B14F-4D97-AF65-F5344CB8AC3E}">
        <p14:creationId xmlns:p14="http://schemas.microsoft.com/office/powerpoint/2010/main" val="226366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F27C3-29EB-4AF2-8BCF-518C0F5E7A06}" type="datetimeFigureOut">
              <a:rPr lang="en-US" smtClean="0"/>
              <a:t>10/20/2016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80D3F-D0AE-4A60-9774-5C732CE9BA7E}" type="slidenum">
              <a:rPr lang="en-US" smtClean="0"/>
              <a:t>‹#›</a:t>
            </a:fld>
            <a:endParaRPr lang="en-US"/>
          </a:p>
        </p:txBody>
      </p:sp>
    </p:spTree>
    <p:extLst>
      <p:ext uri="{BB962C8B-B14F-4D97-AF65-F5344CB8AC3E}">
        <p14:creationId xmlns:p14="http://schemas.microsoft.com/office/powerpoint/2010/main" val="355889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err="1" smtClean="0"/>
              <a:t>User</a:t>
            </a:r>
            <a:r>
              <a:rPr lang="sv-SE" dirty="0" smtClean="0"/>
              <a:t> </a:t>
            </a:r>
            <a:r>
              <a:rPr lang="sv-SE" dirty="0" err="1" smtClean="0"/>
              <a:t>validation</a:t>
            </a:r>
            <a:r>
              <a:rPr lang="sv-SE" dirty="0" smtClean="0"/>
              <a:t> in </a:t>
            </a:r>
            <a:r>
              <a:rPr lang="sv-SE" dirty="0" err="1" smtClean="0"/>
              <a:t>ontology</a:t>
            </a:r>
            <a:r>
              <a:rPr lang="sv-SE" dirty="0" smtClean="0"/>
              <a:t> </a:t>
            </a:r>
            <a:r>
              <a:rPr lang="sv-SE" dirty="0" err="1" smtClean="0"/>
              <a:t>alignment</a:t>
            </a:r>
            <a:endParaRPr lang="en-US" dirty="0"/>
          </a:p>
        </p:txBody>
      </p:sp>
      <p:sp>
        <p:nvSpPr>
          <p:cNvPr id="3" name="Subtitle 2"/>
          <p:cNvSpPr>
            <a:spLocks noGrp="1"/>
          </p:cNvSpPr>
          <p:nvPr>
            <p:ph type="subTitle" idx="1"/>
          </p:nvPr>
        </p:nvSpPr>
        <p:spPr>
          <a:xfrm>
            <a:off x="1142999" y="3558779"/>
            <a:ext cx="7315201" cy="2421891"/>
          </a:xfrm>
        </p:spPr>
        <p:txBody>
          <a:bodyPr>
            <a:normAutofit fontScale="32500" lnSpcReduction="20000"/>
          </a:bodyPr>
          <a:lstStyle/>
          <a:p>
            <a:endParaRPr lang="sv-SE" sz="4900" dirty="0"/>
          </a:p>
          <a:p>
            <a:r>
              <a:rPr lang="sv-SE" sz="6000" b="1" dirty="0"/>
              <a:t>Zlatan Dragisic</a:t>
            </a:r>
            <a:r>
              <a:rPr lang="sv-SE" sz="6000" b="1" baseline="30000" dirty="0"/>
              <a:t>1</a:t>
            </a:r>
            <a:r>
              <a:rPr lang="sv-SE" sz="6000" dirty="0"/>
              <a:t>, Valentina Ivanova</a:t>
            </a:r>
            <a:r>
              <a:rPr lang="sv-SE" sz="6000" baseline="30000" dirty="0"/>
              <a:t>1</a:t>
            </a:r>
            <a:r>
              <a:rPr lang="sv-SE" sz="6000" dirty="0"/>
              <a:t>, Patrick Lambrix</a:t>
            </a:r>
            <a:r>
              <a:rPr lang="sv-SE" sz="6000" baseline="30000" dirty="0"/>
              <a:t>1</a:t>
            </a:r>
            <a:r>
              <a:rPr lang="sv-SE" sz="6000" dirty="0"/>
              <a:t>, Daniel Faria</a:t>
            </a:r>
            <a:r>
              <a:rPr lang="sv-SE" sz="6000" baseline="30000" dirty="0"/>
              <a:t>2</a:t>
            </a:r>
            <a:r>
              <a:rPr lang="sv-SE" sz="6000" dirty="0"/>
              <a:t>, </a:t>
            </a:r>
          </a:p>
          <a:p>
            <a:r>
              <a:rPr lang="sv-SE" sz="6000" dirty="0"/>
              <a:t>Ernesto Jiménez-Ruiz</a:t>
            </a:r>
            <a:r>
              <a:rPr lang="sv-SE" sz="6000" baseline="30000" dirty="0"/>
              <a:t>3 </a:t>
            </a:r>
            <a:r>
              <a:rPr lang="sv-SE" sz="6000" dirty="0"/>
              <a:t>and </a:t>
            </a:r>
            <a:r>
              <a:rPr lang="sv-SE" sz="6000" dirty="0" err="1"/>
              <a:t>Catia</a:t>
            </a:r>
            <a:r>
              <a:rPr lang="sv-SE" sz="6000" dirty="0"/>
              <a:t> Pesquita</a:t>
            </a:r>
            <a:r>
              <a:rPr lang="sv-SE" sz="6000" baseline="30000" dirty="0"/>
              <a:t>4</a:t>
            </a:r>
          </a:p>
          <a:p>
            <a:endParaRPr lang="sv-SE" sz="4900" baseline="30000" smtClean="0"/>
          </a:p>
          <a:p>
            <a:r>
              <a:rPr lang="sv-SE" sz="4900" baseline="30000" smtClean="0"/>
              <a:t>1 </a:t>
            </a:r>
            <a:r>
              <a:rPr lang="sv-SE" sz="4900" dirty="0" smtClean="0"/>
              <a:t>Linköping University</a:t>
            </a:r>
            <a:endParaRPr lang="sv-SE" sz="4900" baseline="30000" dirty="0" smtClean="0"/>
          </a:p>
          <a:p>
            <a:r>
              <a:rPr lang="sv-SE" sz="4900" baseline="30000" dirty="0" smtClean="0"/>
              <a:t>2</a:t>
            </a:r>
            <a:r>
              <a:rPr lang="sv-SE" sz="4900" dirty="0"/>
              <a:t> </a:t>
            </a:r>
            <a:r>
              <a:rPr lang="sv-SE" sz="4900" dirty="0" err="1"/>
              <a:t>Gulbenkian</a:t>
            </a:r>
            <a:r>
              <a:rPr lang="sv-SE" sz="4900" dirty="0"/>
              <a:t> Science </a:t>
            </a:r>
            <a:r>
              <a:rPr lang="sv-SE" sz="4900" dirty="0" err="1"/>
              <a:t>Institute</a:t>
            </a:r>
            <a:r>
              <a:rPr lang="sv-SE" sz="4900" dirty="0"/>
              <a:t>, Portugal</a:t>
            </a:r>
          </a:p>
          <a:p>
            <a:r>
              <a:rPr lang="sv-SE" sz="4900" baseline="30000" dirty="0" smtClean="0"/>
              <a:t>3</a:t>
            </a:r>
            <a:r>
              <a:rPr lang="sv-SE" sz="4900" dirty="0" smtClean="0"/>
              <a:t> </a:t>
            </a:r>
            <a:r>
              <a:rPr lang="en-US" sz="4900" dirty="0"/>
              <a:t>University of Oxford, UK </a:t>
            </a:r>
            <a:endParaRPr lang="sv-SE" sz="4900" baseline="30000" dirty="0" smtClean="0"/>
          </a:p>
          <a:p>
            <a:r>
              <a:rPr lang="sv-SE" sz="4900" baseline="30000" dirty="0" smtClean="0"/>
              <a:t>4 </a:t>
            </a:r>
            <a:r>
              <a:rPr lang="en-US" sz="4900" dirty="0" err="1"/>
              <a:t>Universidade</a:t>
            </a:r>
            <a:r>
              <a:rPr lang="en-US" sz="4900" dirty="0"/>
              <a:t> de </a:t>
            </a:r>
            <a:r>
              <a:rPr lang="en-US" sz="4900" dirty="0" err="1"/>
              <a:t>Lisboa</a:t>
            </a:r>
            <a:r>
              <a:rPr lang="en-US" sz="4900" dirty="0"/>
              <a:t>, Portugal </a:t>
            </a:r>
            <a:endParaRPr lang="sv-SE" sz="4900" baseline="30000" dirty="0" smtClean="0"/>
          </a:p>
          <a:p>
            <a:endParaRPr lang="en-US" dirty="0"/>
          </a:p>
        </p:txBody>
      </p:sp>
    </p:spTree>
    <p:extLst>
      <p:ext uri="{BB962C8B-B14F-4D97-AF65-F5344CB8AC3E}">
        <p14:creationId xmlns:p14="http://schemas.microsoft.com/office/powerpoint/2010/main" val="225061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84346400"/>
              </p:ext>
            </p:extLst>
          </p:nvPr>
        </p:nvGraphicFramePr>
        <p:xfrm>
          <a:off x="628650" y="2226469"/>
          <a:ext cx="7200878" cy="3505200"/>
        </p:xfrm>
        <a:graphic>
          <a:graphicData uri="http://schemas.openxmlformats.org/drawingml/2006/table">
            <a:tbl>
              <a:tblPr firstRow="1" bandRow="1">
                <a:tableStyleId>{5C22544A-7EE6-4342-B048-85BDC9FD1C3A}</a:tableStyleId>
              </a:tblPr>
              <a:tblGrid>
                <a:gridCol w="811530"/>
                <a:gridCol w="702945"/>
                <a:gridCol w="934403"/>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sz="1200" dirty="0"/>
                    </a:p>
                  </a:txBody>
                  <a:tcPr/>
                </a:tc>
                <a:tc hMerge="1">
                  <a:txBody>
                    <a:bodyPr/>
                    <a:lstStyle/>
                    <a:p>
                      <a:endParaRPr lang="en-US" sz="1200" dirty="0"/>
                    </a:p>
                  </a:txBody>
                  <a:tcPr/>
                </a:tc>
                <a:tc>
                  <a:txBody>
                    <a:bodyPr/>
                    <a:lstStyle/>
                    <a:p>
                      <a:pPr algn="ctr"/>
                      <a:r>
                        <a:rPr lang="en-US" sz="750" dirty="0" smtClean="0"/>
                        <a:t>Agreement</a:t>
                      </a:r>
                    </a:p>
                    <a:p>
                      <a:pPr algn="ctr"/>
                      <a:r>
                        <a:rPr lang="en-US" sz="750" dirty="0" smtClean="0"/>
                        <a:t>Maker</a:t>
                      </a:r>
                    </a:p>
                    <a:p>
                      <a:pPr algn="ctr"/>
                      <a:endParaRPr lang="en-US" sz="800" dirty="0"/>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9">
                  <a:txBody>
                    <a:bodyPr/>
                    <a:lstStyle/>
                    <a:p>
                      <a:pPr algn="l"/>
                      <a:r>
                        <a:rPr lang="en-US" sz="900" dirty="0" smtClean="0"/>
                        <a:t>Alignment presentation</a:t>
                      </a:r>
                      <a:endParaRPr lang="en-US" sz="900" dirty="0"/>
                    </a:p>
                  </a:txBody>
                  <a:tcPr marL="68580" marR="68580" marT="34290" marB="34290" anchor="ctr"/>
                </a:tc>
                <a:tc gridSpan="2">
                  <a:txBody>
                    <a:bodyPr/>
                    <a:lstStyle/>
                    <a:p>
                      <a:pPr algn="l"/>
                      <a:r>
                        <a:rPr lang="en-US" sz="900" dirty="0" smtClean="0"/>
                        <a:t>Visual information seeking tasks</a:t>
                      </a:r>
                      <a:endParaRPr lang="en-US" sz="900" dirty="0"/>
                    </a:p>
                  </a:txBody>
                  <a:tcPr marL="68580" marR="68580" marT="34290" marB="34290" anchor="ct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a:p>
                  </a:txBody>
                  <a:tcPr/>
                </a:tc>
                <a:tc gridSpan="2">
                  <a:txBody>
                    <a:bodyPr/>
                    <a:lstStyle/>
                    <a:p>
                      <a:pPr algn="l"/>
                      <a:r>
                        <a:rPr lang="en-US" sz="900" dirty="0" smtClean="0"/>
                        <a:t>Visual analytics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Alternative views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Grouping</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Validated/candidate mappings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Metadata &amp; context</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Ranking/</a:t>
                      </a:r>
                    </a:p>
                    <a:p>
                      <a:pPr algn="l"/>
                      <a:r>
                        <a:rPr lang="en-US" sz="900" dirty="0" smtClean="0"/>
                        <a:t>recommendations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rowSpan="2">
                  <a:txBody>
                    <a:bodyPr/>
                    <a:lstStyle/>
                    <a:p>
                      <a:pPr algn="l"/>
                      <a:r>
                        <a:rPr lang="en-US" sz="900" dirty="0" smtClean="0"/>
                        <a:t>Mapping</a:t>
                      </a:r>
                      <a:r>
                        <a:rPr lang="en-US" sz="900" baseline="0" dirty="0" smtClean="0"/>
                        <a:t> explanation</a:t>
                      </a:r>
                      <a:endParaRPr lang="en-US" sz="900" dirty="0"/>
                    </a:p>
                  </a:txBody>
                  <a:tcPr marL="68580" marR="68580" marT="34290" marB="34290" anchor="ctr"/>
                </a:tc>
                <a:tc>
                  <a:txBody>
                    <a:bodyPr/>
                    <a:lstStyle/>
                    <a:p>
                      <a:pPr algn="l"/>
                      <a:r>
                        <a:rPr lang="en-US" sz="900" dirty="0" smtClean="0"/>
                        <a:t>Provenance</a:t>
                      </a:r>
                      <a:r>
                        <a:rPr lang="en-US" sz="900" baseline="0" dirty="0" smtClean="0"/>
                        <a:t> &amp; justification</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dirty="0"/>
                    </a:p>
                  </a:txBody>
                  <a:tcPr/>
                </a:tc>
                <a:tc vMerge="1">
                  <a:txBody>
                    <a:bodyPr/>
                    <a:lstStyle/>
                    <a:p>
                      <a:endParaRPr lang="en-US" sz="1200" dirty="0"/>
                    </a:p>
                  </a:txBody>
                  <a:tcPr/>
                </a:tc>
                <a:tc>
                  <a:txBody>
                    <a:bodyPr/>
                    <a:lstStyle/>
                    <a:p>
                      <a:pPr algn="l"/>
                      <a:r>
                        <a:rPr lang="en-US" sz="900" dirty="0" smtClean="0"/>
                        <a:t>Impact/</a:t>
                      </a:r>
                    </a:p>
                    <a:p>
                      <a:pPr algn="l"/>
                      <a:r>
                        <a:rPr lang="en-US" sz="900" dirty="0" smtClean="0"/>
                        <a:t>consequences</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user interface</a:t>
            </a:r>
            <a:endParaRPr lang="en-US" b="1" dirty="0"/>
          </a:p>
        </p:txBody>
      </p:sp>
      <p:sp>
        <p:nvSpPr>
          <p:cNvPr id="4" name="Rectangle 3"/>
          <p:cNvSpPr/>
          <p:nvPr/>
        </p:nvSpPr>
        <p:spPr>
          <a:xfrm>
            <a:off x="1440177" y="2665095"/>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0179" y="3002280"/>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0179" y="3345180"/>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0179" y="3688080"/>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0178" y="4030980"/>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0177" y="4373880"/>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0177" y="4716780"/>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0177" y="5059679"/>
            <a:ext cx="6357915" cy="680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2948"/>
          <a:stretch/>
        </p:blipFill>
        <p:spPr>
          <a:xfrm>
            <a:off x="3301515" y="2296159"/>
            <a:ext cx="4928929" cy="416070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9599" y="2415881"/>
            <a:ext cx="5058116" cy="4247467"/>
          </a:xfrm>
          <a:prstGeom prst="rect">
            <a:avLst/>
          </a:prstGeom>
        </p:spPr>
      </p:pic>
      <p:pic>
        <p:nvPicPr>
          <p:cNvPr id="19" name="Picture 18"/>
          <p:cNvPicPr>
            <a:picLocks noChangeAspect="1"/>
          </p:cNvPicPr>
          <p:nvPr/>
        </p:nvPicPr>
        <p:blipFill>
          <a:blip r:embed="rId5"/>
          <a:stretch>
            <a:fillRect/>
          </a:stretch>
        </p:blipFill>
        <p:spPr>
          <a:xfrm>
            <a:off x="3086363" y="2696191"/>
            <a:ext cx="5339539" cy="292141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3992" y="2595801"/>
            <a:ext cx="5020249" cy="3325280"/>
          </a:xfrm>
          <a:prstGeom prst="rect">
            <a:avLst/>
          </a:prstGeom>
        </p:spPr>
      </p:pic>
      <p:sp>
        <p:nvSpPr>
          <p:cNvPr id="3" name="TextBox 2"/>
          <p:cNvSpPr txBox="1"/>
          <p:nvPr/>
        </p:nvSpPr>
        <p:spPr>
          <a:xfrm>
            <a:off x="4208357" y="3051325"/>
            <a:ext cx="254775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Overview</a:t>
            </a:r>
          </a:p>
          <a:p>
            <a:pPr marL="285750" indent="-285750">
              <a:buFont typeface="Arial" panose="020B0604020202020204" pitchFamily="34" charset="0"/>
              <a:buChar char="•"/>
            </a:pPr>
            <a:r>
              <a:rPr lang="en-US" dirty="0" smtClean="0"/>
              <a:t>Zoom</a:t>
            </a:r>
          </a:p>
          <a:p>
            <a:pPr marL="285750" indent="-285750">
              <a:buFont typeface="Arial" panose="020B0604020202020204" pitchFamily="34" charset="0"/>
              <a:buChar char="•"/>
            </a:pPr>
            <a:r>
              <a:rPr lang="en-US" dirty="0" smtClean="0"/>
              <a:t>Filter</a:t>
            </a:r>
          </a:p>
          <a:p>
            <a:pPr marL="285750" indent="-285750">
              <a:buFont typeface="Arial" panose="020B0604020202020204" pitchFamily="34" charset="0"/>
              <a:buChar char="•"/>
            </a:pPr>
            <a:r>
              <a:rPr lang="en-US" dirty="0" smtClean="0"/>
              <a:t>Details-on-demand</a:t>
            </a:r>
            <a:endParaRPr lang="en-US" dirty="0"/>
          </a:p>
          <a:p>
            <a:pPr marL="285750" indent="-285750">
              <a:buFont typeface="Arial" panose="020B0604020202020204" pitchFamily="34" charset="0"/>
              <a:buChar char="•"/>
            </a:pPr>
            <a:r>
              <a:rPr lang="en-US" dirty="0" smtClean="0"/>
              <a:t>Relate</a:t>
            </a:r>
          </a:p>
          <a:p>
            <a:pPr marL="285750" indent="-285750">
              <a:buFont typeface="Arial" panose="020B0604020202020204" pitchFamily="34" charset="0"/>
              <a:buChar char="•"/>
            </a:pPr>
            <a:r>
              <a:rPr lang="en-US" dirty="0" smtClean="0"/>
              <a:t>History</a:t>
            </a:r>
          </a:p>
          <a:p>
            <a:pPr marL="285750" indent="-285750">
              <a:buFont typeface="Arial" panose="020B0604020202020204" pitchFamily="34" charset="0"/>
              <a:buChar char="•"/>
            </a:pPr>
            <a:r>
              <a:rPr lang="en-US" dirty="0"/>
              <a:t>E</a:t>
            </a:r>
            <a:r>
              <a:rPr lang="en-US" dirty="0" smtClean="0"/>
              <a:t>xtract</a:t>
            </a:r>
            <a:endParaRPr lang="en-US" dirty="0"/>
          </a:p>
        </p:txBody>
      </p:sp>
    </p:spTree>
    <p:extLst>
      <p:ext uri="{BB962C8B-B14F-4D97-AF65-F5344CB8AC3E}">
        <p14:creationId xmlns:p14="http://schemas.microsoft.com/office/powerpoint/2010/main" val="342215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 presetClass="exit" presetSubtype="0" fill="hold"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 presetClass="exit" presetSubtype="0" fill="hold" nodeType="with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 presetClass="exit" presetSubtype="0" fill="hold" grpId="1"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75994906"/>
              </p:ext>
            </p:extLst>
          </p:nvPr>
        </p:nvGraphicFramePr>
        <p:xfrm>
          <a:off x="628650" y="2226469"/>
          <a:ext cx="7200878" cy="3429000"/>
        </p:xfrm>
        <a:graphic>
          <a:graphicData uri="http://schemas.openxmlformats.org/drawingml/2006/table">
            <a:tbl>
              <a:tblPr firstRow="1" bandRow="1">
                <a:tableStyleId>{5C22544A-7EE6-4342-B048-85BDC9FD1C3A}</a:tableStyleId>
              </a:tblPr>
              <a:tblGrid>
                <a:gridCol w="811530"/>
                <a:gridCol w="702945"/>
                <a:gridCol w="934403"/>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sz="1200" dirty="0"/>
                    </a:p>
                  </a:txBody>
                  <a:tcPr/>
                </a:tc>
                <a:tc hMerge="1">
                  <a:txBody>
                    <a:bodyPr/>
                    <a:lstStyle/>
                    <a:p>
                      <a:endParaRPr lang="en-US" sz="1200" dirty="0"/>
                    </a:p>
                  </a:txBody>
                  <a:tcPr/>
                </a:tc>
                <a:tc>
                  <a:txBody>
                    <a:bodyPr/>
                    <a:lstStyle/>
                    <a:p>
                      <a:pPr algn="ctr"/>
                      <a:r>
                        <a:rPr lang="en-US" sz="750" dirty="0" smtClean="0"/>
                        <a:t>Agreement</a:t>
                      </a:r>
                    </a:p>
                    <a:p>
                      <a:pPr algn="ctr"/>
                      <a:r>
                        <a:rPr lang="en-US" sz="750" dirty="0" smtClean="0"/>
                        <a:t>Maker</a:t>
                      </a:r>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9">
                  <a:txBody>
                    <a:bodyPr/>
                    <a:lstStyle/>
                    <a:p>
                      <a:pPr algn="l"/>
                      <a:r>
                        <a:rPr lang="en-US" sz="900" dirty="0" smtClean="0"/>
                        <a:t>Alignment presentation</a:t>
                      </a:r>
                      <a:endParaRPr lang="en-US" sz="900" dirty="0"/>
                    </a:p>
                  </a:txBody>
                  <a:tcPr marL="68580" marR="68580" marT="34290" marB="34290" anchor="ctr"/>
                </a:tc>
                <a:tc gridSpan="2">
                  <a:txBody>
                    <a:bodyPr/>
                    <a:lstStyle/>
                    <a:p>
                      <a:pPr algn="l"/>
                      <a:r>
                        <a:rPr lang="en-US" sz="900" dirty="0" smtClean="0"/>
                        <a:t>Visual information seeking tasks</a:t>
                      </a:r>
                      <a:endParaRPr lang="en-US" sz="900" dirty="0"/>
                    </a:p>
                  </a:txBody>
                  <a:tcPr marL="68580" marR="68580" marT="34290" marB="34290" anchor="ct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a:p>
                  </a:txBody>
                  <a:tcPr/>
                </a:tc>
                <a:tc gridSpan="2">
                  <a:txBody>
                    <a:bodyPr/>
                    <a:lstStyle/>
                    <a:p>
                      <a:pPr algn="l"/>
                      <a:r>
                        <a:rPr lang="en-US" sz="900" dirty="0" smtClean="0"/>
                        <a:t>Visual analytics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Alternative views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Grouping</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Validated/candidate mappings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Metadata &amp; context</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Ranking/</a:t>
                      </a:r>
                    </a:p>
                    <a:p>
                      <a:pPr algn="l"/>
                      <a:r>
                        <a:rPr lang="en-US" sz="900" dirty="0" smtClean="0"/>
                        <a:t>recommendations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rowSpan="2">
                  <a:txBody>
                    <a:bodyPr/>
                    <a:lstStyle/>
                    <a:p>
                      <a:pPr algn="l"/>
                      <a:r>
                        <a:rPr lang="en-US" sz="900" dirty="0" smtClean="0"/>
                        <a:t>Mapping</a:t>
                      </a:r>
                      <a:r>
                        <a:rPr lang="en-US" sz="900" baseline="0" dirty="0" smtClean="0"/>
                        <a:t> explanation</a:t>
                      </a:r>
                      <a:endParaRPr lang="en-US" sz="900" dirty="0"/>
                    </a:p>
                  </a:txBody>
                  <a:tcPr marL="68580" marR="68580" marT="34290" marB="34290" anchor="ctr"/>
                </a:tc>
                <a:tc>
                  <a:txBody>
                    <a:bodyPr/>
                    <a:lstStyle/>
                    <a:p>
                      <a:pPr algn="l"/>
                      <a:r>
                        <a:rPr lang="en-US" sz="900" dirty="0" smtClean="0"/>
                        <a:t>Provenance</a:t>
                      </a:r>
                      <a:r>
                        <a:rPr lang="en-US" sz="900" baseline="0" dirty="0" smtClean="0"/>
                        <a:t> &amp; justification</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dirty="0"/>
                    </a:p>
                  </a:txBody>
                  <a:tcPr/>
                </a:tc>
                <a:tc vMerge="1">
                  <a:txBody>
                    <a:bodyPr/>
                    <a:lstStyle/>
                    <a:p>
                      <a:endParaRPr lang="en-US" sz="1200" dirty="0"/>
                    </a:p>
                  </a:txBody>
                  <a:tcPr/>
                </a:tc>
                <a:tc>
                  <a:txBody>
                    <a:bodyPr/>
                    <a:lstStyle/>
                    <a:p>
                      <a:pPr algn="l"/>
                      <a:r>
                        <a:rPr lang="en-US" sz="900" dirty="0" smtClean="0"/>
                        <a:t>Impact/</a:t>
                      </a:r>
                    </a:p>
                    <a:p>
                      <a:pPr algn="l"/>
                      <a:r>
                        <a:rPr lang="en-US" sz="900" dirty="0" smtClean="0"/>
                        <a:t>consequences</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user interface</a:t>
            </a:r>
            <a:endParaRPr lang="en-US" b="1" dirty="0"/>
          </a:p>
        </p:txBody>
      </p:sp>
      <p:sp>
        <p:nvSpPr>
          <p:cNvPr id="4" name="Rectangle 3"/>
          <p:cNvSpPr/>
          <p:nvPr/>
        </p:nvSpPr>
        <p:spPr>
          <a:xfrm>
            <a:off x="1430113" y="2564307"/>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08357" y="3051325"/>
            <a:ext cx="254775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Overview</a:t>
            </a:r>
          </a:p>
          <a:p>
            <a:pPr marL="285750" indent="-285750">
              <a:buFont typeface="Arial" panose="020B0604020202020204" pitchFamily="34" charset="0"/>
              <a:buChar char="•"/>
            </a:pPr>
            <a:r>
              <a:rPr lang="en-US" dirty="0" smtClean="0"/>
              <a:t>Zoom</a:t>
            </a:r>
          </a:p>
          <a:p>
            <a:pPr marL="285750" indent="-285750">
              <a:buFont typeface="Arial" panose="020B0604020202020204" pitchFamily="34" charset="0"/>
              <a:buChar char="•"/>
            </a:pPr>
            <a:r>
              <a:rPr lang="en-US" dirty="0" smtClean="0"/>
              <a:t>Filter</a:t>
            </a:r>
          </a:p>
          <a:p>
            <a:pPr marL="285750" indent="-285750">
              <a:buFont typeface="Arial" panose="020B0604020202020204" pitchFamily="34" charset="0"/>
              <a:buChar char="•"/>
            </a:pPr>
            <a:r>
              <a:rPr lang="en-US" dirty="0" smtClean="0"/>
              <a:t>Details-on-demand</a:t>
            </a:r>
            <a:endParaRPr lang="en-US" dirty="0"/>
          </a:p>
          <a:p>
            <a:pPr marL="285750" indent="-285750">
              <a:buFont typeface="Arial" panose="020B0604020202020204" pitchFamily="34" charset="0"/>
              <a:buChar char="•"/>
            </a:pPr>
            <a:r>
              <a:rPr lang="en-US" dirty="0" smtClean="0"/>
              <a:t>Relate</a:t>
            </a:r>
          </a:p>
          <a:p>
            <a:pPr marL="285750" indent="-285750">
              <a:buFont typeface="Arial" panose="020B0604020202020204" pitchFamily="34" charset="0"/>
              <a:buChar char="•"/>
            </a:pPr>
            <a:r>
              <a:rPr lang="en-US" dirty="0" smtClean="0"/>
              <a:t>History</a:t>
            </a:r>
          </a:p>
          <a:p>
            <a:pPr marL="285750" indent="-285750">
              <a:buFont typeface="Arial" panose="020B0604020202020204" pitchFamily="34" charset="0"/>
              <a:buChar char="•"/>
            </a:pPr>
            <a:r>
              <a:rPr lang="en-US" dirty="0"/>
              <a:t>E</a:t>
            </a:r>
            <a:r>
              <a:rPr lang="en-US" dirty="0" smtClean="0"/>
              <a:t>xtract</a:t>
            </a:r>
            <a:endParaRPr lang="en-US" dirty="0"/>
          </a:p>
        </p:txBody>
      </p:sp>
    </p:spTree>
    <p:extLst>
      <p:ext uri="{BB962C8B-B14F-4D97-AF65-F5344CB8AC3E}">
        <p14:creationId xmlns:p14="http://schemas.microsoft.com/office/powerpoint/2010/main" val="368000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4802154"/>
              </p:ext>
            </p:extLst>
          </p:nvPr>
        </p:nvGraphicFramePr>
        <p:xfrm>
          <a:off x="628650" y="2226469"/>
          <a:ext cx="7200878" cy="3429000"/>
        </p:xfrm>
        <a:graphic>
          <a:graphicData uri="http://schemas.openxmlformats.org/drawingml/2006/table">
            <a:tbl>
              <a:tblPr firstRow="1" bandRow="1">
                <a:tableStyleId>{5C22544A-7EE6-4342-B048-85BDC9FD1C3A}</a:tableStyleId>
              </a:tblPr>
              <a:tblGrid>
                <a:gridCol w="811530"/>
                <a:gridCol w="702945"/>
                <a:gridCol w="934403"/>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sz="1200" dirty="0"/>
                    </a:p>
                  </a:txBody>
                  <a:tcPr/>
                </a:tc>
                <a:tc hMerge="1">
                  <a:txBody>
                    <a:bodyPr/>
                    <a:lstStyle/>
                    <a:p>
                      <a:endParaRPr lang="en-US" sz="1200" dirty="0"/>
                    </a:p>
                  </a:txBody>
                  <a:tcPr/>
                </a:tc>
                <a:tc>
                  <a:txBody>
                    <a:bodyPr/>
                    <a:lstStyle/>
                    <a:p>
                      <a:pPr algn="ctr"/>
                      <a:r>
                        <a:rPr lang="en-US" sz="750" dirty="0" smtClean="0"/>
                        <a:t>Agreement</a:t>
                      </a:r>
                    </a:p>
                    <a:p>
                      <a:pPr algn="ctr"/>
                      <a:r>
                        <a:rPr lang="en-US" sz="750" dirty="0" smtClean="0"/>
                        <a:t>Maker</a:t>
                      </a:r>
                      <a:endParaRPr lang="en-US" sz="800" dirty="0"/>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9">
                  <a:txBody>
                    <a:bodyPr/>
                    <a:lstStyle/>
                    <a:p>
                      <a:pPr algn="l"/>
                      <a:r>
                        <a:rPr lang="en-US" sz="900" dirty="0" smtClean="0"/>
                        <a:t>Alignment presentation</a:t>
                      </a:r>
                      <a:endParaRPr lang="en-US" sz="900" dirty="0"/>
                    </a:p>
                  </a:txBody>
                  <a:tcPr marL="68580" marR="68580" marT="34290" marB="34290" anchor="ctr"/>
                </a:tc>
                <a:tc gridSpan="2">
                  <a:txBody>
                    <a:bodyPr/>
                    <a:lstStyle/>
                    <a:p>
                      <a:pPr algn="l"/>
                      <a:r>
                        <a:rPr lang="en-US" sz="900" dirty="0" smtClean="0"/>
                        <a:t>Visual information seeking tasks</a:t>
                      </a:r>
                      <a:endParaRPr lang="en-US" sz="900" dirty="0"/>
                    </a:p>
                  </a:txBody>
                  <a:tcPr marL="68580" marR="68580" marT="34290" marB="34290" anchor="ct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a:p>
                  </a:txBody>
                  <a:tcPr/>
                </a:tc>
                <a:tc gridSpan="2">
                  <a:txBody>
                    <a:bodyPr/>
                    <a:lstStyle/>
                    <a:p>
                      <a:pPr algn="l"/>
                      <a:r>
                        <a:rPr lang="en-US" sz="900" dirty="0" smtClean="0"/>
                        <a:t>Visual analytics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Alternative views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Grouping</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Validated/candidate mappings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Metadata &amp; context</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Ranking/</a:t>
                      </a:r>
                    </a:p>
                    <a:p>
                      <a:pPr algn="l"/>
                      <a:r>
                        <a:rPr lang="en-US" sz="900" dirty="0" smtClean="0"/>
                        <a:t>recommendations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rowSpan="2">
                  <a:txBody>
                    <a:bodyPr/>
                    <a:lstStyle/>
                    <a:p>
                      <a:pPr algn="l"/>
                      <a:r>
                        <a:rPr lang="en-US" sz="900" dirty="0" smtClean="0"/>
                        <a:t>Mapping</a:t>
                      </a:r>
                      <a:r>
                        <a:rPr lang="en-US" sz="900" baseline="0" dirty="0" smtClean="0"/>
                        <a:t> explanation</a:t>
                      </a:r>
                      <a:endParaRPr lang="en-US" sz="900" dirty="0"/>
                    </a:p>
                  </a:txBody>
                  <a:tcPr marL="68580" marR="68580" marT="34290" marB="34290" anchor="ctr"/>
                </a:tc>
                <a:tc>
                  <a:txBody>
                    <a:bodyPr/>
                    <a:lstStyle/>
                    <a:p>
                      <a:pPr algn="l"/>
                      <a:r>
                        <a:rPr lang="en-US" sz="900" dirty="0" smtClean="0"/>
                        <a:t>Provenance</a:t>
                      </a:r>
                      <a:r>
                        <a:rPr lang="en-US" sz="900" baseline="0" dirty="0" smtClean="0"/>
                        <a:t> &amp; justification</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dirty="0"/>
                    </a:p>
                  </a:txBody>
                  <a:tcPr/>
                </a:tc>
                <a:tc vMerge="1">
                  <a:txBody>
                    <a:bodyPr/>
                    <a:lstStyle/>
                    <a:p>
                      <a:endParaRPr lang="en-US" sz="1200" dirty="0"/>
                    </a:p>
                  </a:txBody>
                  <a:tcPr/>
                </a:tc>
                <a:tc>
                  <a:txBody>
                    <a:bodyPr/>
                    <a:lstStyle/>
                    <a:p>
                      <a:pPr algn="l"/>
                      <a:r>
                        <a:rPr lang="en-US" sz="900" dirty="0" smtClean="0"/>
                        <a:t>Impact/</a:t>
                      </a:r>
                    </a:p>
                    <a:p>
                      <a:pPr algn="l"/>
                      <a:r>
                        <a:rPr lang="en-US" sz="900" dirty="0" smtClean="0"/>
                        <a:t>consequences</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user interface</a:t>
            </a:r>
            <a:endParaRPr lang="en-US" b="1" dirty="0"/>
          </a:p>
        </p:txBody>
      </p:sp>
      <p:sp>
        <p:nvSpPr>
          <p:cNvPr id="5" name="Rectangle 4"/>
          <p:cNvSpPr/>
          <p:nvPr/>
        </p:nvSpPr>
        <p:spPr>
          <a:xfrm>
            <a:off x="1440179" y="2915781"/>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www.researchgate.net/profile/Matteo_Palmonari/publication/254043020/viewer/AS:182935357501440@1420626596099/background/3.png"/>
          <p:cNvPicPr>
            <a:picLocks noChangeAspect="1" noChangeArrowheads="1"/>
          </p:cNvPicPr>
          <p:nvPr/>
        </p:nvPicPr>
        <p:blipFill rotWithShape="1">
          <a:blip r:embed="rId3">
            <a:extLst>
              <a:ext uri="{28A0092B-C50C-407E-A947-70E740481C1C}">
                <a14:useLocalDpi xmlns:a14="http://schemas.microsoft.com/office/drawing/2010/main" val="0"/>
              </a:ext>
            </a:extLst>
          </a:blip>
          <a:srcRect r="1847" b="54963"/>
          <a:stretch/>
        </p:blipFill>
        <p:spPr bwMode="auto">
          <a:xfrm>
            <a:off x="3074859" y="3247251"/>
            <a:ext cx="5440491" cy="212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49191655"/>
              </p:ext>
            </p:extLst>
          </p:nvPr>
        </p:nvGraphicFramePr>
        <p:xfrm>
          <a:off x="628650" y="2226469"/>
          <a:ext cx="7200878" cy="3429000"/>
        </p:xfrm>
        <a:graphic>
          <a:graphicData uri="http://schemas.openxmlformats.org/drawingml/2006/table">
            <a:tbl>
              <a:tblPr firstRow="1" bandRow="1">
                <a:tableStyleId>{5C22544A-7EE6-4342-B048-85BDC9FD1C3A}</a:tableStyleId>
              </a:tblPr>
              <a:tblGrid>
                <a:gridCol w="811530"/>
                <a:gridCol w="702945"/>
                <a:gridCol w="934403"/>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sz="1200" dirty="0"/>
                    </a:p>
                  </a:txBody>
                  <a:tcPr/>
                </a:tc>
                <a:tc hMerge="1">
                  <a:txBody>
                    <a:bodyPr/>
                    <a:lstStyle/>
                    <a:p>
                      <a:endParaRPr lang="en-US" sz="1200" dirty="0"/>
                    </a:p>
                  </a:txBody>
                  <a:tcPr/>
                </a:tc>
                <a:tc>
                  <a:txBody>
                    <a:bodyPr/>
                    <a:lstStyle/>
                    <a:p>
                      <a:pPr algn="ctr"/>
                      <a:r>
                        <a:rPr lang="en-US" sz="750" dirty="0" smtClean="0"/>
                        <a:t>Agreement</a:t>
                      </a:r>
                    </a:p>
                    <a:p>
                      <a:pPr algn="ctr"/>
                      <a:r>
                        <a:rPr lang="en-US" sz="750" dirty="0" smtClean="0"/>
                        <a:t>Maker</a:t>
                      </a:r>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9">
                  <a:txBody>
                    <a:bodyPr/>
                    <a:lstStyle/>
                    <a:p>
                      <a:pPr algn="l"/>
                      <a:r>
                        <a:rPr lang="en-US" sz="900" dirty="0" smtClean="0"/>
                        <a:t>Alignment presentation</a:t>
                      </a:r>
                      <a:endParaRPr lang="en-US" sz="900" dirty="0"/>
                    </a:p>
                  </a:txBody>
                  <a:tcPr marL="68580" marR="68580" marT="34290" marB="34290" anchor="ctr"/>
                </a:tc>
                <a:tc gridSpan="2">
                  <a:txBody>
                    <a:bodyPr/>
                    <a:lstStyle/>
                    <a:p>
                      <a:pPr algn="l"/>
                      <a:r>
                        <a:rPr lang="en-US" sz="900" dirty="0" smtClean="0"/>
                        <a:t>Visual information seeking tasks</a:t>
                      </a:r>
                      <a:endParaRPr lang="en-US" sz="900" dirty="0"/>
                    </a:p>
                  </a:txBody>
                  <a:tcPr marL="68580" marR="68580" marT="34290" marB="34290" anchor="ct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a:p>
                  </a:txBody>
                  <a:tcPr/>
                </a:tc>
                <a:tc gridSpan="2">
                  <a:txBody>
                    <a:bodyPr/>
                    <a:lstStyle/>
                    <a:p>
                      <a:pPr algn="l"/>
                      <a:r>
                        <a:rPr lang="en-US" sz="900" dirty="0" smtClean="0"/>
                        <a:t>Visual analytics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Alternative views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Grouping</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Validated/candidate mappings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Metadata &amp; context</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Ranking/</a:t>
                      </a:r>
                    </a:p>
                    <a:p>
                      <a:pPr algn="l"/>
                      <a:r>
                        <a:rPr lang="en-US" sz="900" dirty="0" smtClean="0"/>
                        <a:t>recommendations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rowSpan="2">
                  <a:txBody>
                    <a:bodyPr/>
                    <a:lstStyle/>
                    <a:p>
                      <a:pPr algn="l"/>
                      <a:r>
                        <a:rPr lang="en-US" sz="900" dirty="0" smtClean="0"/>
                        <a:t>Mapping</a:t>
                      </a:r>
                      <a:r>
                        <a:rPr lang="en-US" sz="900" baseline="0" dirty="0" smtClean="0"/>
                        <a:t> explanation</a:t>
                      </a:r>
                      <a:endParaRPr lang="en-US" sz="900" dirty="0"/>
                    </a:p>
                  </a:txBody>
                  <a:tcPr marL="68580" marR="68580" marT="34290" marB="34290" anchor="ctr"/>
                </a:tc>
                <a:tc>
                  <a:txBody>
                    <a:bodyPr/>
                    <a:lstStyle/>
                    <a:p>
                      <a:pPr algn="l"/>
                      <a:r>
                        <a:rPr lang="en-US" sz="900" dirty="0" smtClean="0"/>
                        <a:t>Provenance</a:t>
                      </a:r>
                      <a:r>
                        <a:rPr lang="en-US" sz="900" baseline="0" dirty="0" smtClean="0"/>
                        <a:t> &amp; justification</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dirty="0"/>
                    </a:p>
                  </a:txBody>
                  <a:tcPr/>
                </a:tc>
                <a:tc vMerge="1">
                  <a:txBody>
                    <a:bodyPr/>
                    <a:lstStyle/>
                    <a:p>
                      <a:endParaRPr lang="en-US" sz="1200" dirty="0"/>
                    </a:p>
                  </a:txBody>
                  <a:tcPr/>
                </a:tc>
                <a:tc>
                  <a:txBody>
                    <a:bodyPr/>
                    <a:lstStyle/>
                    <a:p>
                      <a:pPr algn="l"/>
                      <a:r>
                        <a:rPr lang="en-US" sz="900" dirty="0" smtClean="0"/>
                        <a:t>Impact/</a:t>
                      </a:r>
                    </a:p>
                    <a:p>
                      <a:pPr algn="l"/>
                      <a:r>
                        <a:rPr lang="en-US" sz="900" dirty="0" smtClean="0"/>
                        <a:t>consequences</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user interface</a:t>
            </a:r>
            <a:endParaRPr lang="en-US" b="1" dirty="0"/>
          </a:p>
        </p:txBody>
      </p:sp>
      <p:sp>
        <p:nvSpPr>
          <p:cNvPr id="7" name="Rectangle 6"/>
          <p:cNvSpPr/>
          <p:nvPr/>
        </p:nvSpPr>
        <p:spPr>
          <a:xfrm>
            <a:off x="1440179" y="3258681"/>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0179" y="3606318"/>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0178" y="3949218"/>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0177" y="4284498"/>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2948"/>
          <a:stretch/>
        </p:blipFill>
        <p:spPr>
          <a:xfrm>
            <a:off x="3301515" y="2296159"/>
            <a:ext cx="4928929" cy="4160701"/>
          </a:xfrm>
          <a:prstGeom prst="rect">
            <a:avLst/>
          </a:prstGeom>
        </p:spPr>
      </p:pic>
    </p:spTree>
    <p:extLst>
      <p:ext uri="{BB962C8B-B14F-4D97-AF65-F5344CB8AC3E}">
        <p14:creationId xmlns:p14="http://schemas.microsoft.com/office/powerpoint/2010/main" val="17963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5467932"/>
              </p:ext>
            </p:extLst>
          </p:nvPr>
        </p:nvGraphicFramePr>
        <p:xfrm>
          <a:off x="628650" y="2226469"/>
          <a:ext cx="7200878" cy="3429000"/>
        </p:xfrm>
        <a:graphic>
          <a:graphicData uri="http://schemas.openxmlformats.org/drawingml/2006/table">
            <a:tbl>
              <a:tblPr firstRow="1" bandRow="1">
                <a:tableStyleId>{5C22544A-7EE6-4342-B048-85BDC9FD1C3A}</a:tableStyleId>
              </a:tblPr>
              <a:tblGrid>
                <a:gridCol w="811530"/>
                <a:gridCol w="702945"/>
                <a:gridCol w="934403"/>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sz="1200" dirty="0"/>
                    </a:p>
                  </a:txBody>
                  <a:tcPr/>
                </a:tc>
                <a:tc hMerge="1">
                  <a:txBody>
                    <a:bodyPr/>
                    <a:lstStyle/>
                    <a:p>
                      <a:endParaRPr lang="en-US" sz="1200" dirty="0"/>
                    </a:p>
                  </a:txBody>
                  <a:tcPr/>
                </a:tc>
                <a:tc>
                  <a:txBody>
                    <a:bodyPr/>
                    <a:lstStyle/>
                    <a:p>
                      <a:pPr algn="ctr"/>
                      <a:r>
                        <a:rPr lang="en-US" sz="750" dirty="0" smtClean="0"/>
                        <a:t>Agreement</a:t>
                      </a:r>
                    </a:p>
                    <a:p>
                      <a:pPr algn="ctr"/>
                      <a:r>
                        <a:rPr lang="en-US" sz="750" dirty="0" smtClean="0"/>
                        <a:t>Maker</a:t>
                      </a:r>
                      <a:endParaRPr lang="en-US" sz="800" dirty="0"/>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9">
                  <a:txBody>
                    <a:bodyPr/>
                    <a:lstStyle/>
                    <a:p>
                      <a:pPr algn="l"/>
                      <a:r>
                        <a:rPr lang="en-US" sz="900" dirty="0" smtClean="0"/>
                        <a:t>Alignment presentation</a:t>
                      </a:r>
                      <a:endParaRPr lang="en-US" sz="900" dirty="0"/>
                    </a:p>
                  </a:txBody>
                  <a:tcPr marL="68580" marR="68580" marT="34290" marB="34290" anchor="ctr"/>
                </a:tc>
                <a:tc gridSpan="2">
                  <a:txBody>
                    <a:bodyPr/>
                    <a:lstStyle/>
                    <a:p>
                      <a:pPr algn="l"/>
                      <a:r>
                        <a:rPr lang="en-US" sz="900" dirty="0" smtClean="0"/>
                        <a:t>Visual information seeking tasks</a:t>
                      </a:r>
                      <a:endParaRPr lang="en-US" sz="900" dirty="0"/>
                    </a:p>
                  </a:txBody>
                  <a:tcPr marL="68580" marR="68580" marT="34290" marB="34290" anchor="ct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a:p>
                  </a:txBody>
                  <a:tcPr/>
                </a:tc>
                <a:tc gridSpan="2">
                  <a:txBody>
                    <a:bodyPr/>
                    <a:lstStyle/>
                    <a:p>
                      <a:pPr algn="l"/>
                      <a:r>
                        <a:rPr lang="en-US" sz="900" dirty="0" smtClean="0"/>
                        <a:t>Visual analytics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Alternative views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Grouping</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gridSpan="2">
                  <a:txBody>
                    <a:bodyPr/>
                    <a:lstStyle/>
                    <a:p>
                      <a:pPr algn="l"/>
                      <a:r>
                        <a:rPr lang="en-US" sz="900" dirty="0" smtClean="0"/>
                        <a:t>Validated/candidate mappings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Metadata &amp; context</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a:p>
                  </a:txBody>
                  <a:tcPr/>
                </a:tc>
                <a:tc gridSpan="2">
                  <a:txBody>
                    <a:bodyPr/>
                    <a:lstStyle/>
                    <a:p>
                      <a:pPr algn="l"/>
                      <a:r>
                        <a:rPr lang="en-US" sz="900" dirty="0" smtClean="0"/>
                        <a:t>Ranking/</a:t>
                      </a:r>
                    </a:p>
                    <a:p>
                      <a:pPr algn="l"/>
                      <a:r>
                        <a:rPr lang="en-US" sz="900" dirty="0" smtClean="0"/>
                        <a:t>recommendations</a:t>
                      </a:r>
                      <a:endParaRPr lang="en-US" sz="900" dirty="0"/>
                    </a:p>
                  </a:txBody>
                  <a:tcPr marL="68580" marR="68580" marT="34290" marB="34290" anchor="ctr"/>
                </a:tc>
                <a:tc hMerge="1">
                  <a:txBody>
                    <a:bodyPr/>
                    <a:lstStyle/>
                    <a:p>
                      <a:endParaRPr lang="en-US" sz="1200" dirty="0"/>
                    </a:p>
                  </a:txBody>
                  <a:tcP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900">
                <a:tc vMerge="1">
                  <a:txBody>
                    <a:bodyPr/>
                    <a:lstStyle/>
                    <a:p>
                      <a:endParaRPr lang="en-US" sz="1200" dirty="0"/>
                    </a:p>
                  </a:txBody>
                  <a:tcPr/>
                </a:tc>
                <a:tc rowSpan="2">
                  <a:txBody>
                    <a:bodyPr/>
                    <a:lstStyle/>
                    <a:p>
                      <a:pPr algn="l"/>
                      <a:r>
                        <a:rPr lang="en-US" sz="900" dirty="0" smtClean="0"/>
                        <a:t>Mapping</a:t>
                      </a:r>
                      <a:r>
                        <a:rPr lang="en-US" sz="900" baseline="0" dirty="0" smtClean="0"/>
                        <a:t> explanation</a:t>
                      </a:r>
                      <a:endParaRPr lang="en-US" sz="900" dirty="0"/>
                    </a:p>
                  </a:txBody>
                  <a:tcPr marL="68580" marR="68580" marT="34290" marB="34290" anchor="ctr"/>
                </a:tc>
                <a:tc>
                  <a:txBody>
                    <a:bodyPr/>
                    <a:lstStyle/>
                    <a:p>
                      <a:pPr algn="l"/>
                      <a:r>
                        <a:rPr lang="en-US" sz="900" dirty="0" smtClean="0"/>
                        <a:t>Provenance</a:t>
                      </a:r>
                      <a:r>
                        <a:rPr lang="en-US" sz="900" baseline="0" dirty="0" smtClean="0"/>
                        <a:t> &amp; justification</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 -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r h="342900">
                <a:tc vMerge="1">
                  <a:txBody>
                    <a:bodyPr/>
                    <a:lstStyle/>
                    <a:p>
                      <a:endParaRPr lang="en-US" sz="1200" dirty="0"/>
                    </a:p>
                  </a:txBody>
                  <a:tcPr/>
                </a:tc>
                <a:tc vMerge="1">
                  <a:txBody>
                    <a:bodyPr/>
                    <a:lstStyle/>
                    <a:p>
                      <a:endParaRPr lang="en-US" sz="1200" dirty="0"/>
                    </a:p>
                  </a:txBody>
                  <a:tcPr/>
                </a:tc>
                <a:tc>
                  <a:txBody>
                    <a:bodyPr/>
                    <a:lstStyle/>
                    <a:p>
                      <a:pPr algn="l"/>
                      <a:r>
                        <a:rPr lang="en-US" sz="900" dirty="0" smtClean="0"/>
                        <a:t>Impact/</a:t>
                      </a:r>
                    </a:p>
                    <a:p>
                      <a:pPr algn="l"/>
                      <a:r>
                        <a:rPr lang="en-US" sz="900" dirty="0" smtClean="0"/>
                        <a:t>consequences</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user interface</a:t>
            </a:r>
            <a:endParaRPr lang="en-US" b="1" dirty="0"/>
          </a:p>
        </p:txBody>
      </p:sp>
      <p:sp>
        <p:nvSpPr>
          <p:cNvPr id="11" name="Rectangle 10"/>
          <p:cNvSpPr/>
          <p:nvPr/>
        </p:nvSpPr>
        <p:spPr>
          <a:xfrm>
            <a:off x="1440177" y="4617924"/>
            <a:ext cx="6357915"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0177" y="4960823"/>
            <a:ext cx="6357915" cy="680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4487" y="2368536"/>
            <a:ext cx="5058116" cy="424746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992" y="2595801"/>
            <a:ext cx="5020249" cy="3325280"/>
          </a:xfrm>
          <a:prstGeom prst="rect">
            <a:avLst/>
          </a:prstGeom>
        </p:spPr>
      </p:pic>
      <p:sp>
        <p:nvSpPr>
          <p:cNvPr id="14" name="TextBox 13"/>
          <p:cNvSpPr txBox="1"/>
          <p:nvPr/>
        </p:nvSpPr>
        <p:spPr>
          <a:xfrm>
            <a:off x="3383280" y="5494020"/>
            <a:ext cx="4297680" cy="369332"/>
          </a:xfrm>
          <a:prstGeom prst="rect">
            <a:avLst/>
          </a:prstGeom>
          <a:noFill/>
        </p:spPr>
        <p:txBody>
          <a:bodyPr wrap="square" rtlCol="0">
            <a:spAutoFit/>
          </a:bodyPr>
          <a:lstStyle/>
          <a:p>
            <a:r>
              <a:rPr lang="en-US" dirty="0" smtClean="0"/>
              <a:t>Frame names or synonyms are similar</a:t>
            </a:r>
            <a:endParaRPr lang="en-US" dirty="0"/>
          </a:p>
        </p:txBody>
      </p:sp>
    </p:spTree>
    <p:extLst>
      <p:ext uri="{BB962C8B-B14F-4D97-AF65-F5344CB8AC3E}">
        <p14:creationId xmlns:p14="http://schemas.microsoft.com/office/powerpoint/2010/main" val="24591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user interface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6108720"/>
              </p:ext>
            </p:extLst>
          </p:nvPr>
        </p:nvGraphicFramePr>
        <p:xfrm>
          <a:off x="628650" y="2226469"/>
          <a:ext cx="7199995" cy="2394900"/>
        </p:xfrm>
        <a:graphic>
          <a:graphicData uri="http://schemas.openxmlformats.org/drawingml/2006/table">
            <a:tbl>
              <a:tblPr firstRow="1" bandRow="1">
                <a:tableStyleId>{5C22544A-7EE6-4342-B048-85BDC9FD1C3A}</a:tableStyleId>
              </a:tblPr>
              <a:tblGrid>
                <a:gridCol w="837209"/>
                <a:gridCol w="1623330"/>
                <a:gridCol w="592432"/>
                <a:gridCol w="592432"/>
                <a:gridCol w="592432"/>
                <a:gridCol w="592432"/>
                <a:gridCol w="592432"/>
                <a:gridCol w="592432"/>
                <a:gridCol w="592432"/>
                <a:gridCol w="592432"/>
              </a:tblGrid>
              <a:tr h="342000">
                <a:tc gridSpan="2">
                  <a:txBody>
                    <a:bodyPr/>
                    <a:lstStyle/>
                    <a:p>
                      <a:pPr algn="ctr"/>
                      <a:r>
                        <a:rPr lang="en-US" sz="900" dirty="0" smtClean="0"/>
                        <a:t>Issue</a:t>
                      </a:r>
                      <a:endParaRPr lang="en-US" sz="900" dirty="0"/>
                    </a:p>
                  </a:txBody>
                  <a:tcPr marL="68580" marR="68580" marT="34290" marB="34290"/>
                </a:tc>
                <a:tc hMerge="1">
                  <a:txBody>
                    <a:bodyPr/>
                    <a:lstStyle/>
                    <a:p>
                      <a:endParaRPr lang="en-US" dirty="0"/>
                    </a:p>
                  </a:txBody>
                  <a:tcPr/>
                </a:tc>
                <a:tc>
                  <a:txBody>
                    <a:bodyPr/>
                    <a:lstStyle/>
                    <a:p>
                      <a:pPr algn="ctr"/>
                      <a:r>
                        <a:rPr lang="en-US" sz="750" dirty="0" smtClean="0"/>
                        <a:t>Agreement</a:t>
                      </a:r>
                    </a:p>
                    <a:p>
                      <a:pPr algn="ctr"/>
                      <a:r>
                        <a:rPr lang="en-US" sz="750" dirty="0" smtClean="0"/>
                        <a:t>Maker</a:t>
                      </a:r>
                      <a:endParaRPr lang="en-US" sz="750" dirty="0"/>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000">
                <a:tc rowSpan="6">
                  <a:txBody>
                    <a:bodyPr/>
                    <a:lstStyle/>
                    <a:p>
                      <a:r>
                        <a:rPr lang="en-US" sz="900" dirty="0" smtClean="0"/>
                        <a:t>Alignment Interaction</a:t>
                      </a:r>
                      <a:endParaRPr lang="en-US" sz="900" dirty="0"/>
                    </a:p>
                  </a:txBody>
                  <a:tcPr marL="68580" marR="68580" marT="34290" marB="34290" anchor="ctr"/>
                </a:tc>
                <a:tc>
                  <a:txBody>
                    <a:bodyPr/>
                    <a:lstStyle/>
                    <a:p>
                      <a:pPr algn="l"/>
                      <a:r>
                        <a:rPr lang="en-US" sz="900" dirty="0" smtClean="0"/>
                        <a:t>Accept/reject</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000">
                <a:tc vMerge="1">
                  <a:txBody>
                    <a:bodyPr/>
                    <a:lstStyle/>
                    <a:p>
                      <a:endParaRPr lang="en-US" dirty="0"/>
                    </a:p>
                  </a:txBody>
                  <a:tcPr/>
                </a:tc>
                <a:tc>
                  <a:txBody>
                    <a:bodyPr/>
                    <a:lstStyle/>
                    <a:p>
                      <a:pPr algn="l"/>
                      <a:r>
                        <a:rPr lang="en-US" sz="900" dirty="0" smtClean="0"/>
                        <a:t>Create/refine</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000">
                <a:tc vMerge="1">
                  <a:txBody>
                    <a:bodyPr/>
                    <a:lstStyle/>
                    <a:p>
                      <a:endParaRPr lang="en-US" dirty="0"/>
                    </a:p>
                  </a:txBody>
                  <a:tcPr/>
                </a:tc>
                <a:tc>
                  <a:txBody>
                    <a:bodyPr/>
                    <a:lstStyle/>
                    <a:p>
                      <a:pPr algn="l"/>
                      <a:r>
                        <a:rPr lang="en-US" sz="900" dirty="0" smtClean="0"/>
                        <a:t>Search</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000">
                <a:tc vMerge="1">
                  <a:txBody>
                    <a:bodyPr/>
                    <a:lstStyle/>
                    <a:p>
                      <a:endParaRPr lang="en-US" dirty="0"/>
                    </a:p>
                  </a:txBody>
                  <a:tcPr/>
                </a:tc>
                <a:tc>
                  <a:txBody>
                    <a:bodyPr/>
                    <a:lstStyle/>
                    <a:p>
                      <a:pPr algn="l"/>
                      <a:r>
                        <a:rPr lang="en-US" sz="900" dirty="0" smtClean="0"/>
                        <a:t>User annotation</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000">
                <a:tc vMerge="1">
                  <a:txBody>
                    <a:bodyPr/>
                    <a:lstStyle/>
                    <a:p>
                      <a:endParaRPr lang="en-US" dirty="0"/>
                    </a:p>
                  </a:txBody>
                  <a:tcPr/>
                </a:tc>
                <a:tc>
                  <a:txBody>
                    <a:bodyPr/>
                    <a:lstStyle/>
                    <a:p>
                      <a:pPr algn="l"/>
                      <a:r>
                        <a:rPr lang="en-US" sz="900" dirty="0" smtClean="0"/>
                        <a:t>Session</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342000">
                <a:tc vMerge="1">
                  <a:txBody>
                    <a:bodyPr/>
                    <a:lstStyle/>
                    <a:p>
                      <a:endParaRPr lang="en-US" dirty="0"/>
                    </a:p>
                  </a:txBody>
                  <a:tcPr/>
                </a:tc>
                <a:tc>
                  <a:txBody>
                    <a:bodyPr/>
                    <a:lstStyle/>
                    <a:p>
                      <a:pPr algn="l"/>
                      <a:r>
                        <a:rPr lang="en-US" sz="900" dirty="0" smtClean="0"/>
                        <a:t>Temporary</a:t>
                      </a:r>
                      <a:r>
                        <a:rPr lang="en-US" sz="900" baseline="0" dirty="0" smtClean="0"/>
                        <a:t> mappings</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bl>
          </a:graphicData>
        </a:graphic>
      </p:graphicFrame>
      <p:sp>
        <p:nvSpPr>
          <p:cNvPr id="5" name="Rectangle 4"/>
          <p:cNvSpPr/>
          <p:nvPr/>
        </p:nvSpPr>
        <p:spPr>
          <a:xfrm>
            <a:off x="1453384" y="2574866"/>
            <a:ext cx="6357915" cy="347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53385" y="4267121"/>
            <a:ext cx="6357915" cy="327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53386" y="2922041"/>
            <a:ext cx="6357915" cy="326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53385" y="3246951"/>
            <a:ext cx="6357915" cy="3247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53386" y="3571736"/>
            <a:ext cx="6357915" cy="371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53383" y="3942896"/>
            <a:ext cx="6357915" cy="324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97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8" grpId="1"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System services</a:t>
            </a:r>
            <a:endParaRPr lang="en-US" dirty="0"/>
          </a:p>
        </p:txBody>
      </p:sp>
      <p:sp>
        <p:nvSpPr>
          <p:cNvPr id="3" name="Content Placeholder 2"/>
          <p:cNvSpPr>
            <a:spLocks noGrp="1"/>
          </p:cNvSpPr>
          <p:nvPr>
            <p:ph idx="1"/>
          </p:nvPr>
        </p:nvSpPr>
        <p:spPr/>
        <p:txBody>
          <a:bodyPr>
            <a:normAutofit/>
          </a:bodyPr>
          <a:lstStyle/>
          <a:p>
            <a:r>
              <a:rPr lang="en-US" dirty="0" smtClean="0"/>
              <a:t>Stages of involvement</a:t>
            </a:r>
          </a:p>
          <a:p>
            <a:pPr lvl="1"/>
            <a:r>
              <a:rPr lang="en-US" dirty="0" smtClean="0"/>
              <a:t>Before</a:t>
            </a:r>
          </a:p>
          <a:p>
            <a:pPr lvl="1"/>
            <a:r>
              <a:rPr lang="en-US" dirty="0" smtClean="0"/>
              <a:t>During</a:t>
            </a:r>
          </a:p>
          <a:p>
            <a:pPr lvl="1"/>
            <a:r>
              <a:rPr lang="en-US" dirty="0" smtClean="0"/>
              <a:t>After</a:t>
            </a:r>
          </a:p>
          <a:p>
            <a:pPr lvl="1"/>
            <a:r>
              <a:rPr lang="en-US" dirty="0" smtClean="0"/>
              <a:t>Iterative</a:t>
            </a:r>
          </a:p>
          <a:p>
            <a:r>
              <a:rPr lang="en-US" dirty="0" smtClean="0"/>
              <a:t>Suggestions selection</a:t>
            </a:r>
          </a:p>
          <a:p>
            <a:pPr lvl="1"/>
            <a:r>
              <a:rPr lang="en-US" dirty="0" smtClean="0"/>
              <a:t>Threshold</a:t>
            </a:r>
          </a:p>
          <a:p>
            <a:pPr lvl="1"/>
            <a:r>
              <a:rPr lang="en-US" dirty="0" smtClean="0"/>
              <a:t>Advance filtering</a:t>
            </a:r>
          </a:p>
          <a:p>
            <a:r>
              <a:rPr lang="en-US" dirty="0" smtClean="0"/>
              <a:t>Feedback propagation</a:t>
            </a:r>
          </a:p>
        </p:txBody>
      </p:sp>
    </p:spTree>
    <p:extLst>
      <p:ext uri="{BB962C8B-B14F-4D97-AF65-F5344CB8AC3E}">
        <p14:creationId xmlns:p14="http://schemas.microsoft.com/office/powerpoint/2010/main" val="273715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User</a:t>
            </a:r>
            <a:r>
              <a:rPr lang="sv-SE" dirty="0" smtClean="0"/>
              <a:t> interface</a:t>
            </a:r>
            <a:endParaRPr lang="en-US" dirty="0"/>
          </a:p>
        </p:txBody>
      </p:sp>
      <p:sp>
        <p:nvSpPr>
          <p:cNvPr id="3" name="Content Placeholder 2"/>
          <p:cNvSpPr>
            <a:spLocks noGrp="1"/>
          </p:cNvSpPr>
          <p:nvPr>
            <p:ph idx="1"/>
          </p:nvPr>
        </p:nvSpPr>
        <p:spPr/>
        <p:txBody>
          <a:bodyPr>
            <a:normAutofit lnSpcReduction="10000"/>
          </a:bodyPr>
          <a:lstStyle/>
          <a:p>
            <a:r>
              <a:rPr lang="en-US" dirty="0" smtClean="0"/>
              <a:t>Alignment presentation</a:t>
            </a:r>
          </a:p>
          <a:p>
            <a:pPr lvl="1"/>
            <a:r>
              <a:rPr lang="en-US" dirty="0" smtClean="0"/>
              <a:t>Visual Information Seeking Mantra – (overview, zoom, filter, details-on-demand, relate, history and extract )</a:t>
            </a:r>
          </a:p>
          <a:p>
            <a:pPr lvl="1"/>
            <a:r>
              <a:rPr lang="en-US" dirty="0" smtClean="0"/>
              <a:t>Visual analytics </a:t>
            </a:r>
          </a:p>
          <a:p>
            <a:pPr lvl="1"/>
            <a:r>
              <a:rPr lang="en-US" dirty="0" smtClean="0"/>
              <a:t>Alternative views</a:t>
            </a:r>
          </a:p>
          <a:p>
            <a:pPr lvl="1"/>
            <a:r>
              <a:rPr lang="en-US" dirty="0" smtClean="0"/>
              <a:t>Grouping</a:t>
            </a:r>
          </a:p>
          <a:p>
            <a:pPr lvl="1"/>
            <a:r>
              <a:rPr lang="en-US" dirty="0" smtClean="0"/>
              <a:t>Validated/candidate mappings</a:t>
            </a:r>
          </a:p>
          <a:p>
            <a:pPr lvl="1"/>
            <a:r>
              <a:rPr lang="en-US" dirty="0" smtClean="0"/>
              <a:t>Ranking/recommendation</a:t>
            </a:r>
          </a:p>
          <a:p>
            <a:pPr lvl="1"/>
            <a:r>
              <a:rPr lang="en-US" dirty="0" smtClean="0"/>
              <a:t>Explanation of mapping suggestions</a:t>
            </a:r>
          </a:p>
          <a:p>
            <a:pPr lvl="2"/>
            <a:r>
              <a:rPr lang="en-US" dirty="0"/>
              <a:t>Metadata &amp; </a:t>
            </a:r>
            <a:r>
              <a:rPr lang="en-US" dirty="0" smtClean="0"/>
              <a:t>context</a:t>
            </a:r>
            <a:endParaRPr lang="en-US" b="1" dirty="0" smtClean="0"/>
          </a:p>
          <a:p>
            <a:pPr lvl="2"/>
            <a:r>
              <a:rPr lang="en-US" dirty="0" smtClean="0"/>
              <a:t>Provenance &amp; justification</a:t>
            </a:r>
          </a:p>
          <a:p>
            <a:pPr lvl="2"/>
            <a:r>
              <a:rPr lang="en-US" dirty="0" smtClean="0"/>
              <a:t>Impact of decisions</a:t>
            </a:r>
          </a:p>
        </p:txBody>
      </p:sp>
    </p:spTree>
    <p:extLst>
      <p:ext uri="{BB962C8B-B14F-4D97-AF65-F5344CB8AC3E}">
        <p14:creationId xmlns:p14="http://schemas.microsoft.com/office/powerpoint/2010/main" val="223291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User</a:t>
            </a:r>
            <a:r>
              <a:rPr lang="sv-SE" dirty="0"/>
              <a:t> interface</a:t>
            </a:r>
            <a:endParaRPr lang="en-US" dirty="0"/>
          </a:p>
        </p:txBody>
      </p:sp>
      <p:sp>
        <p:nvSpPr>
          <p:cNvPr id="3" name="Content Placeholder 2"/>
          <p:cNvSpPr>
            <a:spLocks noGrp="1"/>
          </p:cNvSpPr>
          <p:nvPr>
            <p:ph idx="1"/>
          </p:nvPr>
        </p:nvSpPr>
        <p:spPr/>
        <p:txBody>
          <a:bodyPr/>
          <a:lstStyle/>
          <a:p>
            <a:r>
              <a:rPr lang="sv-SE" dirty="0" err="1"/>
              <a:t>Alignment</a:t>
            </a:r>
            <a:r>
              <a:rPr lang="sv-SE" dirty="0"/>
              <a:t> </a:t>
            </a:r>
            <a:r>
              <a:rPr lang="sv-SE" dirty="0" err="1"/>
              <a:t>interaction</a:t>
            </a:r>
            <a:endParaRPr lang="sv-SE" dirty="0"/>
          </a:p>
          <a:p>
            <a:pPr lvl="1"/>
            <a:r>
              <a:rPr lang="sv-SE" dirty="0"/>
              <a:t>Accept/</a:t>
            </a:r>
            <a:r>
              <a:rPr lang="sv-SE" dirty="0" err="1"/>
              <a:t>reject</a:t>
            </a:r>
            <a:endParaRPr lang="sv-SE" dirty="0"/>
          </a:p>
          <a:p>
            <a:pPr lvl="1"/>
            <a:r>
              <a:rPr lang="sv-SE" dirty="0" err="1"/>
              <a:t>Create</a:t>
            </a:r>
            <a:r>
              <a:rPr lang="sv-SE" dirty="0"/>
              <a:t>/</a:t>
            </a:r>
            <a:r>
              <a:rPr lang="sv-SE" dirty="0" err="1"/>
              <a:t>refine</a:t>
            </a:r>
            <a:endParaRPr lang="sv-SE" dirty="0"/>
          </a:p>
          <a:p>
            <a:pPr lvl="1"/>
            <a:r>
              <a:rPr lang="sv-SE" dirty="0" err="1"/>
              <a:t>Search</a:t>
            </a:r>
            <a:endParaRPr lang="sv-SE" dirty="0"/>
          </a:p>
          <a:p>
            <a:pPr lvl="1"/>
            <a:r>
              <a:rPr lang="sv-SE" dirty="0" smtClean="0"/>
              <a:t>Annotations</a:t>
            </a:r>
            <a:endParaRPr lang="sv-SE" dirty="0"/>
          </a:p>
          <a:p>
            <a:pPr lvl="1"/>
            <a:r>
              <a:rPr lang="sv-SE" dirty="0"/>
              <a:t>Sessions</a:t>
            </a:r>
          </a:p>
          <a:p>
            <a:pPr lvl="1"/>
            <a:r>
              <a:rPr lang="sv-SE" dirty="0" err="1"/>
              <a:t>Temporary</a:t>
            </a:r>
            <a:r>
              <a:rPr lang="sv-SE" dirty="0"/>
              <a:t> </a:t>
            </a:r>
            <a:r>
              <a:rPr lang="sv-SE" dirty="0" err="1" smtClean="0"/>
              <a:t>mappings</a:t>
            </a:r>
            <a:endParaRPr lang="sv-SE" dirty="0"/>
          </a:p>
        </p:txBody>
      </p:sp>
    </p:spTree>
    <p:extLst>
      <p:ext uri="{BB962C8B-B14F-4D97-AF65-F5344CB8AC3E}">
        <p14:creationId xmlns:p14="http://schemas.microsoft.com/office/powerpoint/2010/main" val="264089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Qualitative</a:t>
            </a:r>
            <a:r>
              <a:rPr lang="sv-SE" dirty="0" smtClean="0"/>
              <a:t> </a:t>
            </a:r>
            <a:r>
              <a:rPr lang="sv-SE" dirty="0" err="1" smtClean="0"/>
              <a:t>evaluation</a:t>
            </a:r>
            <a:endParaRPr lang="en-US" dirty="0"/>
          </a:p>
        </p:txBody>
      </p:sp>
      <p:sp>
        <p:nvSpPr>
          <p:cNvPr id="3" name="Content Placeholder 2"/>
          <p:cNvSpPr>
            <a:spLocks noGrp="1"/>
          </p:cNvSpPr>
          <p:nvPr>
            <p:ph idx="1"/>
          </p:nvPr>
        </p:nvSpPr>
        <p:spPr/>
        <p:txBody>
          <a:bodyPr/>
          <a:lstStyle/>
          <a:p>
            <a:r>
              <a:rPr lang="en-US" dirty="0" smtClean="0"/>
              <a:t>State of the art systems which incorporate user validation and have a mature user interface: </a:t>
            </a:r>
          </a:p>
          <a:p>
            <a:pPr lvl="1"/>
            <a:r>
              <a:rPr lang="en-US" dirty="0" err="1" smtClean="0"/>
              <a:t>AgreementMaker</a:t>
            </a:r>
            <a:endParaRPr lang="en-US" dirty="0" smtClean="0"/>
          </a:p>
          <a:p>
            <a:pPr lvl="1"/>
            <a:r>
              <a:rPr lang="en-US" dirty="0" err="1" smtClean="0"/>
              <a:t>AlViz</a:t>
            </a:r>
            <a:endParaRPr lang="en-US" dirty="0" smtClean="0"/>
          </a:p>
          <a:p>
            <a:pPr lvl="1"/>
            <a:r>
              <a:rPr lang="en-US" dirty="0" smtClean="0"/>
              <a:t>AML</a:t>
            </a:r>
          </a:p>
          <a:p>
            <a:pPr lvl="1"/>
            <a:r>
              <a:rPr lang="en-US" dirty="0" err="1" smtClean="0"/>
              <a:t>CogZ</a:t>
            </a:r>
            <a:r>
              <a:rPr lang="en-US" dirty="0" smtClean="0"/>
              <a:t>/Prompt</a:t>
            </a:r>
          </a:p>
          <a:p>
            <a:pPr lvl="1"/>
            <a:r>
              <a:rPr lang="en-US" dirty="0" smtClean="0"/>
              <a:t>COMA</a:t>
            </a:r>
          </a:p>
          <a:p>
            <a:pPr lvl="1"/>
            <a:r>
              <a:rPr lang="en-US" dirty="0" err="1" smtClean="0"/>
              <a:t>LogMap</a:t>
            </a:r>
            <a:endParaRPr lang="en-US" dirty="0" smtClean="0"/>
          </a:p>
          <a:p>
            <a:pPr lvl="1"/>
            <a:r>
              <a:rPr lang="en-US" dirty="0" err="1" smtClean="0"/>
              <a:t>RepOSE</a:t>
            </a:r>
            <a:endParaRPr lang="en-US" dirty="0" smtClean="0"/>
          </a:p>
          <a:p>
            <a:pPr lvl="1"/>
            <a:r>
              <a:rPr lang="en-US" dirty="0" smtClean="0"/>
              <a:t>SAMBO</a:t>
            </a:r>
            <a:endParaRPr lang="en-US" dirty="0"/>
          </a:p>
        </p:txBody>
      </p:sp>
    </p:spTree>
    <p:extLst>
      <p:ext uri="{BB962C8B-B14F-4D97-AF65-F5344CB8AC3E}">
        <p14:creationId xmlns:p14="http://schemas.microsoft.com/office/powerpoint/2010/main" val="103045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Motivation</a:t>
            </a:r>
            <a:endParaRPr lang="en-US" dirty="0"/>
          </a:p>
        </p:txBody>
      </p:sp>
      <p:sp>
        <p:nvSpPr>
          <p:cNvPr id="7" name="Content Placeholder 6"/>
          <p:cNvSpPr>
            <a:spLocks noGrp="1"/>
          </p:cNvSpPr>
          <p:nvPr>
            <p:ph sz="half" idx="1"/>
          </p:nvPr>
        </p:nvSpPr>
        <p:spPr/>
        <p:txBody>
          <a:bodyPr>
            <a:normAutofit fontScale="85000" lnSpcReduction="10000"/>
          </a:bodyPr>
          <a:lstStyle/>
          <a:p>
            <a:r>
              <a:rPr lang="en-US" dirty="0"/>
              <a:t>M</a:t>
            </a:r>
            <a:r>
              <a:rPr lang="en-US" dirty="0" smtClean="0"/>
              <a:t>any automatic ontology alignment systems</a:t>
            </a:r>
          </a:p>
          <a:p>
            <a:r>
              <a:rPr lang="en-US" dirty="0" smtClean="0"/>
              <a:t>Limits to the performance of automated systems</a:t>
            </a:r>
          </a:p>
          <a:p>
            <a:r>
              <a:rPr lang="en-US" dirty="0" smtClean="0"/>
              <a:t>Users involvement in the alignment process enables</a:t>
            </a:r>
          </a:p>
          <a:p>
            <a:pPr lvl="1"/>
            <a:r>
              <a:rPr lang="en-US" dirty="0" smtClean="0"/>
              <a:t>the detection and removal of erroneous mappings </a:t>
            </a:r>
          </a:p>
          <a:p>
            <a:pPr lvl="1"/>
            <a:r>
              <a:rPr lang="en-US" dirty="0" smtClean="0"/>
              <a:t>the addition of alternative and potentially new mappings</a:t>
            </a:r>
          </a:p>
          <a:p>
            <a:pPr lvl="1"/>
            <a:r>
              <a:rPr lang="en-US" dirty="0" smtClean="0"/>
              <a:t>the adjustment of system settings</a:t>
            </a:r>
          </a:p>
        </p:txBody>
      </p:sp>
      <p:graphicFrame>
        <p:nvGraphicFramePr>
          <p:cNvPr id="9" name="Chart 8"/>
          <p:cNvGraphicFramePr>
            <a:graphicFrameLocks/>
          </p:cNvGraphicFramePr>
          <p:nvPr>
            <p:extLst>
              <p:ext uri="{D42A27DB-BD31-4B8C-83A1-F6EECF244321}">
                <p14:modId xmlns:p14="http://schemas.microsoft.com/office/powerpoint/2010/main" val="3384651029"/>
              </p:ext>
            </p:extLst>
          </p:nvPr>
        </p:nvGraphicFramePr>
        <p:xfrm>
          <a:off x="4341856" y="1690689"/>
          <a:ext cx="4629150" cy="2951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148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Qualitative</a:t>
            </a:r>
            <a:r>
              <a:rPr lang="sv-SE" dirty="0" smtClean="0"/>
              <a:t> </a:t>
            </a:r>
            <a:r>
              <a:rPr lang="sv-SE" dirty="0" err="1" smtClean="0"/>
              <a:t>study</a:t>
            </a:r>
            <a:r>
              <a:rPr lang="sv-SE" dirty="0" smtClean="0"/>
              <a:t> - </a:t>
            </a:r>
            <a:r>
              <a:rPr lang="sv-SE" dirty="0" err="1" smtClean="0"/>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Majority of systems ask for validation after the alignment process</a:t>
            </a:r>
          </a:p>
          <a:p>
            <a:r>
              <a:rPr lang="en-US" dirty="0" smtClean="0"/>
              <a:t>Most systems use simple thresholds for candidate selection</a:t>
            </a:r>
          </a:p>
          <a:p>
            <a:r>
              <a:rPr lang="en-US" dirty="0" smtClean="0"/>
              <a:t>Feedback propagation mostly limited to conflict detection</a:t>
            </a:r>
          </a:p>
          <a:p>
            <a:pPr lvl="1"/>
            <a:r>
              <a:rPr lang="en-US" dirty="0" smtClean="0"/>
              <a:t>Some systems employ propagation strategies</a:t>
            </a:r>
          </a:p>
          <a:p>
            <a:r>
              <a:rPr lang="en-US" dirty="0" smtClean="0"/>
              <a:t>Visualization - mostly trees/graphs, mappings as links between nodes, or as lists/table</a:t>
            </a:r>
          </a:p>
          <a:p>
            <a:r>
              <a:rPr lang="en-US" dirty="0" smtClean="0"/>
              <a:t>Most systems support grouping of mappings</a:t>
            </a:r>
          </a:p>
          <a:p>
            <a:r>
              <a:rPr lang="en-US" dirty="0" smtClean="0"/>
              <a:t>Limited support for explanation and ranking/recommendation of mappings</a:t>
            </a:r>
          </a:p>
          <a:p>
            <a:r>
              <a:rPr lang="en-US" dirty="0" smtClean="0"/>
              <a:t>Alignment interaction</a:t>
            </a:r>
          </a:p>
          <a:p>
            <a:pPr lvl="1"/>
            <a:r>
              <a:rPr lang="en-US" dirty="0" smtClean="0"/>
              <a:t>Rejected mappings are rarely shown</a:t>
            </a:r>
          </a:p>
          <a:p>
            <a:pPr lvl="1"/>
            <a:r>
              <a:rPr lang="en-US" dirty="0" smtClean="0"/>
              <a:t>No distinction between candidate and validated mappings</a:t>
            </a:r>
          </a:p>
          <a:p>
            <a:pPr lvl="1"/>
            <a:r>
              <a:rPr lang="en-US" dirty="0" smtClean="0"/>
              <a:t>Overview and filter supported (to a certain extent), history and relate rarely supported</a:t>
            </a:r>
          </a:p>
          <a:p>
            <a:pPr lvl="1"/>
            <a:r>
              <a:rPr lang="en-US" dirty="0" smtClean="0"/>
              <a:t>Sessions supported directly or indirectly</a:t>
            </a:r>
            <a:endParaRPr lang="en-US" dirty="0"/>
          </a:p>
        </p:txBody>
      </p:sp>
    </p:spTree>
    <p:extLst>
      <p:ext uri="{BB962C8B-B14F-4D97-AF65-F5344CB8AC3E}">
        <p14:creationId xmlns:p14="http://schemas.microsoft.com/office/powerpoint/2010/main" val="67193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Experiments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Purpose</a:t>
            </a:r>
          </a:p>
          <a:p>
            <a:pPr lvl="1"/>
            <a:r>
              <a:rPr lang="en-US" dirty="0" smtClean="0"/>
              <a:t>Simulate users with different expertise levels</a:t>
            </a:r>
          </a:p>
          <a:p>
            <a:pPr lvl="1"/>
            <a:r>
              <a:rPr lang="en-US" dirty="0" smtClean="0"/>
              <a:t>Show how systems service are affected by and cope with errors</a:t>
            </a:r>
          </a:p>
          <a:p>
            <a:r>
              <a:rPr lang="en-US" dirty="0" smtClean="0"/>
              <a:t>Interaction simulated via reference alignment</a:t>
            </a:r>
          </a:p>
          <a:p>
            <a:r>
              <a:rPr lang="en-US" dirty="0" smtClean="0"/>
              <a:t>Varying degrees of errors: 0%, 10%, 20%, 30%</a:t>
            </a:r>
          </a:p>
          <a:p>
            <a:r>
              <a:rPr lang="en-US" dirty="0" smtClean="0"/>
              <a:t>Anatomy (mid-size ontologies) and Conference track (small ontologies)</a:t>
            </a:r>
          </a:p>
          <a:p>
            <a:r>
              <a:rPr lang="en-US" dirty="0"/>
              <a:t>Measures:</a:t>
            </a:r>
          </a:p>
          <a:p>
            <a:pPr lvl="1"/>
            <a:r>
              <a:rPr lang="en-US" dirty="0"/>
              <a:t>Precision and recall</a:t>
            </a:r>
          </a:p>
          <a:p>
            <a:pPr lvl="1"/>
            <a:r>
              <a:rPr lang="en-US" dirty="0"/>
              <a:t>Number of </a:t>
            </a:r>
            <a:r>
              <a:rPr lang="en-US" dirty="0" smtClean="0"/>
              <a:t>interactions</a:t>
            </a:r>
          </a:p>
          <a:p>
            <a:r>
              <a:rPr lang="en-US" dirty="0" smtClean="0"/>
              <a:t>Systems:</a:t>
            </a:r>
          </a:p>
          <a:p>
            <a:pPr lvl="1"/>
            <a:r>
              <a:rPr lang="en-US" dirty="0" smtClean="0"/>
              <a:t>AML</a:t>
            </a:r>
          </a:p>
          <a:p>
            <a:pPr lvl="1"/>
            <a:r>
              <a:rPr lang="en-US" dirty="0" err="1" smtClean="0"/>
              <a:t>JarvisOM</a:t>
            </a:r>
            <a:endParaRPr lang="en-US" dirty="0" smtClean="0"/>
          </a:p>
          <a:p>
            <a:pPr lvl="1"/>
            <a:r>
              <a:rPr lang="en-US" dirty="0" err="1" smtClean="0"/>
              <a:t>LogMap</a:t>
            </a:r>
            <a:endParaRPr lang="en-US" dirty="0" smtClean="0"/>
          </a:p>
          <a:p>
            <a:pPr lvl="1"/>
            <a:r>
              <a:rPr lang="en-US" dirty="0" err="1" smtClean="0"/>
              <a:t>ServOMBI</a:t>
            </a:r>
            <a:endParaRPr lang="en-US" dirty="0"/>
          </a:p>
        </p:txBody>
      </p:sp>
    </p:spTree>
    <p:extLst>
      <p:ext uri="{BB962C8B-B14F-4D97-AF65-F5344CB8AC3E}">
        <p14:creationId xmlns:p14="http://schemas.microsoft.com/office/powerpoint/2010/main" val="694805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61646249"/>
              </p:ext>
            </p:extLst>
          </p:nvPr>
        </p:nvGraphicFramePr>
        <p:xfrm>
          <a:off x="4573105" y="1568189"/>
          <a:ext cx="4153295" cy="2491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570526626"/>
              </p:ext>
            </p:extLst>
          </p:nvPr>
        </p:nvGraphicFramePr>
        <p:xfrm>
          <a:off x="137642" y="4137006"/>
          <a:ext cx="4154400" cy="24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859107050"/>
              </p:ext>
            </p:extLst>
          </p:nvPr>
        </p:nvGraphicFramePr>
        <p:xfrm>
          <a:off x="4572000" y="4171309"/>
          <a:ext cx="4154400" cy="24912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87307" y="1900793"/>
            <a:ext cx="3904735"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All </a:t>
            </a:r>
            <a:r>
              <a:rPr lang="en-US" dirty="0"/>
              <a:t>tools improve with the all-knowing </a:t>
            </a:r>
            <a:r>
              <a:rPr lang="en-US" dirty="0" smtClean="0"/>
              <a:t>expert – highest Jarvis</a:t>
            </a:r>
            <a:endParaRPr lang="en-US" dirty="0"/>
          </a:p>
          <a:p>
            <a:endParaRPr lang="en-US" dirty="0"/>
          </a:p>
          <a:p>
            <a:r>
              <a:rPr lang="en-US" dirty="0" smtClean="0"/>
              <a:t>When</a:t>
            </a:r>
            <a:r>
              <a:rPr lang="sv-SE" dirty="0" smtClean="0"/>
              <a:t> </a:t>
            </a:r>
            <a:r>
              <a:rPr lang="en-US" dirty="0"/>
              <a:t>increasing</a:t>
            </a:r>
            <a:r>
              <a:rPr lang="sv-SE" dirty="0"/>
              <a:t> the </a:t>
            </a:r>
            <a:r>
              <a:rPr lang="en-US" dirty="0"/>
              <a:t>error</a:t>
            </a:r>
            <a:r>
              <a:rPr lang="sv-SE" dirty="0"/>
              <a:t>, </a:t>
            </a:r>
            <a:r>
              <a:rPr lang="en-US" dirty="0"/>
              <a:t>performance</a:t>
            </a:r>
            <a:r>
              <a:rPr lang="sv-SE" dirty="0"/>
              <a:t> </a:t>
            </a:r>
            <a:r>
              <a:rPr lang="en-US" dirty="0" smtClean="0"/>
              <a:t>deteriorates – most affected Jarvis</a:t>
            </a:r>
            <a:endParaRPr lang="en-US" dirty="0"/>
          </a:p>
        </p:txBody>
      </p:sp>
    </p:spTree>
    <p:extLst>
      <p:ext uri="{BB962C8B-B14F-4D97-AF65-F5344CB8AC3E}">
        <p14:creationId xmlns:p14="http://schemas.microsoft.com/office/powerpoint/2010/main" val="998816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results</a:t>
            </a:r>
            <a:endParaRPr lang="en-US" dirty="0"/>
          </a:p>
        </p:txBody>
      </p:sp>
      <p:graphicFrame>
        <p:nvGraphicFramePr>
          <p:cNvPr id="4" name="Chart 3"/>
          <p:cNvGraphicFramePr>
            <a:graphicFrameLocks/>
          </p:cNvGraphicFramePr>
          <p:nvPr>
            <p:extLst/>
          </p:nvPr>
        </p:nvGraphicFramePr>
        <p:xfrm>
          <a:off x="4573105" y="1568189"/>
          <a:ext cx="4153295" cy="2491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137642" y="4137006"/>
          <a:ext cx="4154400" cy="24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4572000" y="4171309"/>
          <a:ext cx="4154400" cy="24912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87307" y="1900793"/>
            <a:ext cx="3904735"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More improvement w.r.t. recall: AML</a:t>
            </a:r>
          </a:p>
          <a:p>
            <a:endParaRPr lang="en-US" dirty="0"/>
          </a:p>
          <a:p>
            <a:r>
              <a:rPr lang="en-US" dirty="0" smtClean="0"/>
              <a:t>More improvement w.r.t. precision: </a:t>
            </a:r>
            <a:r>
              <a:rPr lang="en-US" dirty="0" err="1" smtClean="0"/>
              <a:t>LogMap</a:t>
            </a:r>
            <a:r>
              <a:rPr lang="en-US" dirty="0" smtClean="0"/>
              <a:t>, </a:t>
            </a:r>
            <a:r>
              <a:rPr lang="en-US" dirty="0" err="1" smtClean="0"/>
              <a:t>ServOMBI</a:t>
            </a:r>
            <a:endParaRPr lang="en-US" dirty="0" smtClean="0"/>
          </a:p>
          <a:p>
            <a:endParaRPr lang="en-US" dirty="0"/>
          </a:p>
          <a:p>
            <a:r>
              <a:rPr lang="en-US" dirty="0" smtClean="0"/>
              <a:t> </a:t>
            </a:r>
          </a:p>
        </p:txBody>
      </p:sp>
    </p:spTree>
    <p:extLst>
      <p:ext uri="{BB962C8B-B14F-4D97-AF65-F5344CB8AC3E}">
        <p14:creationId xmlns:p14="http://schemas.microsoft.com/office/powerpoint/2010/main" val="2778709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results</a:t>
            </a:r>
            <a:endParaRPr lang="en-US" dirty="0"/>
          </a:p>
        </p:txBody>
      </p:sp>
      <p:graphicFrame>
        <p:nvGraphicFramePr>
          <p:cNvPr id="4" name="Chart 3"/>
          <p:cNvGraphicFramePr>
            <a:graphicFrameLocks/>
          </p:cNvGraphicFramePr>
          <p:nvPr>
            <p:extLst/>
          </p:nvPr>
        </p:nvGraphicFramePr>
        <p:xfrm>
          <a:off x="4573105" y="1568189"/>
          <a:ext cx="4153295" cy="2491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137642" y="4137006"/>
          <a:ext cx="4154400" cy="249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4572000" y="4171309"/>
          <a:ext cx="4154400" cy="24912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87307" y="1900793"/>
            <a:ext cx="3904735"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Errors impact precision: AML, </a:t>
            </a:r>
            <a:r>
              <a:rPr lang="en-US" dirty="0" err="1" smtClean="0"/>
              <a:t>JarvisOM</a:t>
            </a:r>
            <a:endParaRPr lang="en-US" dirty="0" smtClean="0"/>
          </a:p>
          <a:p>
            <a:endParaRPr lang="en-US" dirty="0"/>
          </a:p>
          <a:p>
            <a:r>
              <a:rPr lang="en-US" dirty="0" smtClean="0"/>
              <a:t>Errors impact recall: </a:t>
            </a:r>
            <a:r>
              <a:rPr lang="en-US" dirty="0" err="1" smtClean="0"/>
              <a:t>ServOMBI</a:t>
            </a:r>
            <a:endParaRPr lang="en-US" dirty="0" smtClean="0"/>
          </a:p>
          <a:p>
            <a:endParaRPr lang="en-US" dirty="0"/>
          </a:p>
          <a:p>
            <a:endParaRPr lang="en-US" dirty="0" smtClean="0"/>
          </a:p>
          <a:p>
            <a:r>
              <a:rPr lang="en-US" dirty="0" smtClean="0"/>
              <a:t> </a:t>
            </a:r>
          </a:p>
        </p:txBody>
      </p:sp>
    </p:spTree>
    <p:extLst>
      <p:ext uri="{BB962C8B-B14F-4D97-AF65-F5344CB8AC3E}">
        <p14:creationId xmlns:p14="http://schemas.microsoft.com/office/powerpoint/2010/main" val="2972839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results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32368896"/>
              </p:ext>
            </p:extLst>
          </p:nvPr>
        </p:nvGraphicFramePr>
        <p:xfrm>
          <a:off x="1023937" y="1427401"/>
          <a:ext cx="7096125" cy="51496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463230" y="1690689"/>
            <a:ext cx="344740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Redundant requests</a:t>
            </a:r>
          </a:p>
          <a:p>
            <a:r>
              <a:rPr lang="en-US" dirty="0" smtClean="0"/>
              <a:t>Extrapolation from user feedback</a:t>
            </a:r>
          </a:p>
          <a:p>
            <a:r>
              <a:rPr lang="en-US" dirty="0" smtClean="0"/>
              <a:t>Balance in TP/TN</a:t>
            </a:r>
          </a:p>
        </p:txBody>
      </p:sp>
    </p:spTree>
    <p:extLst>
      <p:ext uri="{BB962C8B-B14F-4D97-AF65-F5344CB8AC3E}">
        <p14:creationId xmlns:p14="http://schemas.microsoft.com/office/powerpoint/2010/main" val="22693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results</a:t>
            </a:r>
            <a:endParaRPr lang="en-US" dirty="0"/>
          </a:p>
        </p:txBody>
      </p:sp>
      <p:graphicFrame>
        <p:nvGraphicFramePr>
          <p:cNvPr id="5" name="Chart 4"/>
          <p:cNvGraphicFramePr>
            <a:graphicFrameLocks/>
          </p:cNvGraphicFramePr>
          <p:nvPr>
            <p:extLst/>
          </p:nvPr>
        </p:nvGraphicFramePr>
        <p:xfrm>
          <a:off x="1023937" y="1427401"/>
          <a:ext cx="7096125" cy="5149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512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Experiments - </a:t>
            </a:r>
            <a:r>
              <a:rPr lang="sv-SE" dirty="0" err="1" smtClean="0"/>
              <a:t>results</a:t>
            </a:r>
            <a:endParaRPr lang="en-US" dirty="0"/>
          </a:p>
        </p:txBody>
      </p:sp>
      <p:pic>
        <p:nvPicPr>
          <p:cNvPr id="4" name="Content Placeholder 3"/>
          <p:cNvPicPr>
            <a:picLocks noGrp="1" noChangeAspect="1"/>
          </p:cNvPicPr>
          <p:nvPr>
            <p:ph idx="1"/>
          </p:nvPr>
        </p:nvPicPr>
        <p:blipFill>
          <a:blip r:embed="rId3"/>
          <a:stretch>
            <a:fillRect/>
          </a:stretch>
        </p:blipFill>
        <p:spPr>
          <a:xfrm>
            <a:off x="2625328" y="2397324"/>
            <a:ext cx="3893344" cy="2921794"/>
          </a:xfrm>
          <a:prstGeom prst="rect">
            <a:avLst/>
          </a:prstGeom>
        </p:spPr>
      </p:pic>
      <p:sp>
        <p:nvSpPr>
          <p:cNvPr id="3" name="TextBox 2"/>
          <p:cNvSpPr txBox="1"/>
          <p:nvPr/>
        </p:nvSpPr>
        <p:spPr>
          <a:xfrm>
            <a:off x="368617" y="3137536"/>
            <a:ext cx="1877378" cy="507831"/>
          </a:xfrm>
          <a:prstGeom prst="rect">
            <a:avLst/>
          </a:prstGeom>
          <a:noFill/>
        </p:spPr>
        <p:txBody>
          <a:bodyPr wrap="square" rtlCol="0">
            <a:spAutoFit/>
          </a:bodyPr>
          <a:lstStyle/>
          <a:p>
            <a:r>
              <a:rPr lang="en-US" sz="1350" dirty="0"/>
              <a:t>All tools improve with the all-knowing expert</a:t>
            </a:r>
          </a:p>
        </p:txBody>
      </p:sp>
    </p:spTree>
    <p:extLst>
      <p:ext uri="{BB962C8B-B14F-4D97-AF65-F5344CB8AC3E}">
        <p14:creationId xmlns:p14="http://schemas.microsoft.com/office/powerpoint/2010/main" val="49949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Experiments - </a:t>
            </a:r>
            <a:r>
              <a:rPr lang="sv-SE" dirty="0" err="1" smtClean="0"/>
              <a:t>results</a:t>
            </a:r>
            <a:endParaRPr lang="en-US" dirty="0"/>
          </a:p>
        </p:txBody>
      </p:sp>
      <p:pic>
        <p:nvPicPr>
          <p:cNvPr id="4" name="Content Placeholder 3"/>
          <p:cNvPicPr>
            <a:picLocks noGrp="1" noChangeAspect="1"/>
          </p:cNvPicPr>
          <p:nvPr>
            <p:ph idx="1"/>
          </p:nvPr>
        </p:nvPicPr>
        <p:blipFill>
          <a:blip r:embed="rId2"/>
          <a:stretch>
            <a:fillRect/>
          </a:stretch>
        </p:blipFill>
        <p:spPr>
          <a:xfrm>
            <a:off x="2625328" y="2397324"/>
            <a:ext cx="3893344" cy="2921794"/>
          </a:xfrm>
          <a:prstGeom prst="rect">
            <a:avLst/>
          </a:prstGeom>
        </p:spPr>
      </p:pic>
      <p:sp>
        <p:nvSpPr>
          <p:cNvPr id="9" name="TextBox 8"/>
          <p:cNvSpPr txBox="1"/>
          <p:nvPr/>
        </p:nvSpPr>
        <p:spPr>
          <a:xfrm>
            <a:off x="6832283" y="2397323"/>
            <a:ext cx="1937385" cy="2377574"/>
          </a:xfrm>
          <a:prstGeom prst="rect">
            <a:avLst/>
          </a:prstGeom>
          <a:noFill/>
        </p:spPr>
        <p:txBody>
          <a:bodyPr wrap="square" rtlCol="0">
            <a:spAutoFit/>
          </a:bodyPr>
          <a:lstStyle/>
          <a:p>
            <a:r>
              <a:rPr lang="sv-SE" sz="1350" dirty="0"/>
              <a:t>AML:</a:t>
            </a:r>
          </a:p>
          <a:p>
            <a:pPr marL="214313" indent="-214313">
              <a:buFont typeface="Arial" panose="020B0604020202020204" pitchFamily="34" charset="0"/>
              <a:buChar char="•"/>
            </a:pPr>
            <a:r>
              <a:rPr lang="sv-SE" sz="1350" dirty="0" err="1"/>
              <a:t>Improves</a:t>
            </a:r>
            <a:r>
              <a:rPr lang="sv-SE" sz="1350" dirty="0"/>
              <a:t> </a:t>
            </a:r>
            <a:r>
              <a:rPr lang="sv-SE" sz="1350" dirty="0" err="1"/>
              <a:t>more</a:t>
            </a:r>
            <a:r>
              <a:rPr lang="sv-SE" sz="1350" dirty="0"/>
              <a:t> in terms </a:t>
            </a:r>
            <a:r>
              <a:rPr lang="sv-SE" sz="1350" dirty="0" err="1"/>
              <a:t>of</a:t>
            </a:r>
            <a:r>
              <a:rPr lang="sv-SE" sz="1350" dirty="0"/>
              <a:t> </a:t>
            </a:r>
            <a:r>
              <a:rPr lang="sv-SE" sz="1350" dirty="0" err="1"/>
              <a:t>recall</a:t>
            </a:r>
            <a:endParaRPr lang="sv-SE" sz="1350" dirty="0"/>
          </a:p>
          <a:p>
            <a:pPr marL="214313" indent="-214313">
              <a:buFont typeface="Arial" panose="020B0604020202020204" pitchFamily="34" charset="0"/>
              <a:buChar char="•"/>
            </a:pPr>
            <a:r>
              <a:rPr lang="sv-SE" sz="1350" dirty="0"/>
              <a:t>At 20% </a:t>
            </a:r>
            <a:r>
              <a:rPr lang="sv-SE" sz="1350" dirty="0" err="1"/>
              <a:t>drops</a:t>
            </a:r>
            <a:r>
              <a:rPr lang="sv-SE" sz="1350" dirty="0"/>
              <a:t> </a:t>
            </a:r>
            <a:r>
              <a:rPr lang="sv-SE" sz="1350" dirty="0" err="1"/>
              <a:t>below</a:t>
            </a:r>
            <a:r>
              <a:rPr lang="sv-SE" sz="1350" dirty="0"/>
              <a:t> the non-</a:t>
            </a:r>
            <a:r>
              <a:rPr lang="sv-SE" sz="1350" dirty="0" err="1"/>
              <a:t>interactive</a:t>
            </a:r>
            <a:r>
              <a:rPr lang="sv-SE" sz="1350" dirty="0"/>
              <a:t> version</a:t>
            </a:r>
          </a:p>
          <a:p>
            <a:pPr marL="214313" indent="-214313">
              <a:buFont typeface="Arial" panose="020B0604020202020204" pitchFamily="34" charset="0"/>
              <a:buChar char="•"/>
            </a:pPr>
            <a:r>
              <a:rPr lang="en-US" sz="1350" dirty="0"/>
              <a:t>Linearly</a:t>
            </a:r>
            <a:r>
              <a:rPr lang="sv-SE" sz="1350" dirty="0"/>
              <a:t> </a:t>
            </a:r>
            <a:r>
              <a:rPr lang="sv-SE" sz="1350" dirty="0" err="1"/>
              <a:t>affected</a:t>
            </a:r>
            <a:r>
              <a:rPr lang="sv-SE" sz="1350" dirty="0"/>
              <a:t> by </a:t>
            </a:r>
            <a:r>
              <a:rPr lang="sv-SE" sz="1350" dirty="0" err="1"/>
              <a:t>errors</a:t>
            </a:r>
            <a:endParaRPr lang="sv-SE" sz="1350" dirty="0"/>
          </a:p>
          <a:p>
            <a:pPr marL="214313" indent="-214313">
              <a:buFont typeface="Arial" panose="020B0604020202020204" pitchFamily="34" charset="0"/>
              <a:buChar char="•"/>
            </a:pPr>
            <a:r>
              <a:rPr lang="sv-SE" sz="1350" dirty="0"/>
              <a:t>Does not </a:t>
            </a:r>
            <a:r>
              <a:rPr lang="sv-SE" sz="1350" dirty="0" err="1"/>
              <a:t>extrapolate</a:t>
            </a:r>
            <a:r>
              <a:rPr lang="sv-SE" sz="1350" dirty="0"/>
              <a:t> from the </a:t>
            </a:r>
            <a:r>
              <a:rPr lang="sv-SE" sz="1350" dirty="0" err="1"/>
              <a:t>user</a:t>
            </a:r>
            <a:r>
              <a:rPr lang="sv-SE" sz="1350" dirty="0"/>
              <a:t> feedback</a:t>
            </a:r>
            <a:endParaRPr lang="en-US" sz="1350" dirty="0"/>
          </a:p>
        </p:txBody>
      </p:sp>
    </p:spTree>
    <p:extLst>
      <p:ext uri="{BB962C8B-B14F-4D97-AF65-F5344CB8AC3E}">
        <p14:creationId xmlns:p14="http://schemas.microsoft.com/office/powerpoint/2010/main" val="113761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Experiments - </a:t>
            </a:r>
            <a:r>
              <a:rPr lang="sv-SE" dirty="0" err="1" smtClean="0"/>
              <a:t>results</a:t>
            </a:r>
            <a:endParaRPr lang="en-US" dirty="0"/>
          </a:p>
        </p:txBody>
      </p:sp>
      <p:pic>
        <p:nvPicPr>
          <p:cNvPr id="4" name="Content Placeholder 3"/>
          <p:cNvPicPr>
            <a:picLocks noGrp="1" noChangeAspect="1"/>
          </p:cNvPicPr>
          <p:nvPr>
            <p:ph idx="1"/>
          </p:nvPr>
        </p:nvPicPr>
        <p:blipFill>
          <a:blip r:embed="rId2"/>
          <a:stretch>
            <a:fillRect/>
          </a:stretch>
        </p:blipFill>
        <p:spPr>
          <a:xfrm>
            <a:off x="2625328" y="2397324"/>
            <a:ext cx="3893344" cy="2921794"/>
          </a:xfrm>
          <a:prstGeom prst="rect">
            <a:avLst/>
          </a:prstGeom>
        </p:spPr>
      </p:pic>
      <p:sp>
        <p:nvSpPr>
          <p:cNvPr id="10" name="TextBox 9"/>
          <p:cNvSpPr txBox="1"/>
          <p:nvPr/>
        </p:nvSpPr>
        <p:spPr>
          <a:xfrm>
            <a:off x="6832283" y="2397323"/>
            <a:ext cx="1937385" cy="2377574"/>
          </a:xfrm>
          <a:prstGeom prst="rect">
            <a:avLst/>
          </a:prstGeom>
          <a:noFill/>
        </p:spPr>
        <p:txBody>
          <a:bodyPr wrap="square" rtlCol="0">
            <a:spAutoFit/>
          </a:bodyPr>
          <a:lstStyle/>
          <a:p>
            <a:r>
              <a:rPr lang="sv-SE" sz="1350" dirty="0" err="1"/>
              <a:t>JarvisOM</a:t>
            </a:r>
            <a:r>
              <a:rPr lang="sv-SE" sz="1350" dirty="0"/>
              <a:t>:</a:t>
            </a:r>
          </a:p>
          <a:p>
            <a:pPr marL="214313" indent="-214313">
              <a:buFont typeface="Arial" panose="020B0604020202020204" pitchFamily="34" charset="0"/>
              <a:buChar char="•"/>
            </a:pPr>
            <a:r>
              <a:rPr lang="sv-SE" sz="1350" dirty="0" err="1"/>
              <a:t>Highest</a:t>
            </a:r>
            <a:r>
              <a:rPr lang="sv-SE" sz="1350" dirty="0"/>
              <a:t> </a:t>
            </a:r>
            <a:r>
              <a:rPr lang="sv-SE" sz="1350" dirty="0" err="1"/>
              <a:t>improvement</a:t>
            </a:r>
            <a:r>
              <a:rPr lang="sv-SE" sz="1350" dirty="0"/>
              <a:t> </a:t>
            </a:r>
            <a:r>
              <a:rPr lang="sv-SE" sz="1350" dirty="0" err="1"/>
              <a:t>with</a:t>
            </a:r>
            <a:r>
              <a:rPr lang="sv-SE" sz="1350" dirty="0"/>
              <a:t> </a:t>
            </a:r>
            <a:r>
              <a:rPr lang="sv-SE" sz="1350" dirty="0" err="1"/>
              <a:t>user</a:t>
            </a:r>
            <a:r>
              <a:rPr lang="sv-SE" sz="1350" dirty="0"/>
              <a:t> </a:t>
            </a:r>
            <a:r>
              <a:rPr lang="sv-SE" sz="1350" dirty="0" err="1"/>
              <a:t>interaction</a:t>
            </a:r>
            <a:endParaRPr lang="sv-SE" sz="1350" dirty="0"/>
          </a:p>
          <a:p>
            <a:pPr marL="214313" indent="-214313">
              <a:buFont typeface="Arial" panose="020B0604020202020204" pitchFamily="34" charset="0"/>
              <a:buChar char="•"/>
            </a:pPr>
            <a:r>
              <a:rPr lang="en-US" sz="1350" dirty="0"/>
              <a:t>Least requests to the oracle</a:t>
            </a:r>
          </a:p>
          <a:p>
            <a:pPr marL="214313" indent="-214313">
              <a:buFont typeface="Arial" panose="020B0604020202020204" pitchFamily="34" charset="0"/>
              <a:buChar char="•"/>
            </a:pPr>
            <a:r>
              <a:rPr lang="en-US" sz="1350" dirty="0"/>
              <a:t>Affected</a:t>
            </a:r>
            <a:r>
              <a:rPr lang="sv-SE" sz="1350" dirty="0"/>
              <a:t> </a:t>
            </a:r>
            <a:r>
              <a:rPr lang="en-US" sz="1350" dirty="0"/>
              <a:t>severely</a:t>
            </a:r>
            <a:r>
              <a:rPr lang="sv-SE" sz="1350" dirty="0"/>
              <a:t> by the </a:t>
            </a:r>
            <a:r>
              <a:rPr lang="sv-SE" sz="1350" dirty="0" err="1"/>
              <a:t>user</a:t>
            </a:r>
            <a:r>
              <a:rPr lang="sv-SE" sz="1350" dirty="0"/>
              <a:t> </a:t>
            </a:r>
            <a:r>
              <a:rPr lang="sv-SE" sz="1350" dirty="0" err="1"/>
              <a:t>errors</a:t>
            </a:r>
            <a:endParaRPr lang="sv-SE" sz="1350" dirty="0"/>
          </a:p>
          <a:p>
            <a:pPr marL="214313" indent="-214313">
              <a:buFont typeface="Arial" panose="020B0604020202020204" pitchFamily="34" charset="0"/>
              <a:buChar char="•"/>
            </a:pPr>
            <a:r>
              <a:rPr lang="sv-SE" sz="1350" dirty="0" err="1"/>
              <a:t>Results</a:t>
            </a:r>
            <a:r>
              <a:rPr lang="sv-SE" sz="1350" dirty="0"/>
              <a:t> </a:t>
            </a:r>
            <a:r>
              <a:rPr lang="sv-SE" sz="1350" dirty="0" err="1"/>
              <a:t>better</a:t>
            </a:r>
            <a:r>
              <a:rPr lang="sv-SE" sz="1350" dirty="0"/>
              <a:t> </a:t>
            </a:r>
            <a:r>
              <a:rPr lang="sv-SE" sz="1350" dirty="0" err="1"/>
              <a:t>than</a:t>
            </a:r>
            <a:r>
              <a:rPr lang="sv-SE" sz="1350" dirty="0"/>
              <a:t> the non-</a:t>
            </a:r>
            <a:r>
              <a:rPr lang="sv-SE" sz="1350" dirty="0" err="1"/>
              <a:t>interactive</a:t>
            </a:r>
            <a:r>
              <a:rPr lang="sv-SE" sz="1350" dirty="0"/>
              <a:t> version </a:t>
            </a:r>
            <a:r>
              <a:rPr lang="sv-SE" sz="1350" dirty="0" err="1"/>
              <a:t>even</a:t>
            </a:r>
            <a:r>
              <a:rPr lang="sv-SE" sz="1350" dirty="0"/>
              <a:t> </a:t>
            </a:r>
            <a:r>
              <a:rPr lang="sv-SE" sz="1350" dirty="0" err="1"/>
              <a:t>with</a:t>
            </a:r>
            <a:r>
              <a:rPr lang="sv-SE" sz="1350" dirty="0"/>
              <a:t> 30% </a:t>
            </a:r>
            <a:r>
              <a:rPr lang="sv-SE" sz="1350" dirty="0" err="1"/>
              <a:t>error</a:t>
            </a:r>
            <a:endParaRPr lang="en-US" sz="1350" dirty="0"/>
          </a:p>
        </p:txBody>
      </p:sp>
    </p:spTree>
    <p:extLst>
      <p:ext uri="{BB962C8B-B14F-4D97-AF65-F5344CB8AC3E}">
        <p14:creationId xmlns:p14="http://schemas.microsoft.com/office/powerpoint/2010/main" val="428897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Motivation </a:t>
            </a:r>
            <a:r>
              <a:rPr lang="sv-SE" dirty="0" err="1" smtClean="0"/>
              <a:t>cont’d</a:t>
            </a:r>
            <a:endParaRPr lang="en-US" dirty="0"/>
          </a:p>
        </p:txBody>
      </p:sp>
      <p:sp>
        <p:nvSpPr>
          <p:cNvPr id="3" name="Content Placeholder 2"/>
          <p:cNvSpPr>
            <a:spLocks noGrp="1"/>
          </p:cNvSpPr>
          <p:nvPr>
            <p:ph idx="1"/>
          </p:nvPr>
        </p:nvSpPr>
        <p:spPr/>
        <p:txBody>
          <a:bodyPr>
            <a:normAutofit/>
          </a:bodyPr>
          <a:lstStyle/>
          <a:p>
            <a:r>
              <a:rPr lang="en-US" dirty="0" smtClean="0"/>
              <a:t>User involvement in ontology alignment is directly related to a number of the challenges facing the community [SE13]</a:t>
            </a:r>
          </a:p>
          <a:p>
            <a:r>
              <a:rPr lang="sv-SE" dirty="0" err="1" smtClean="0"/>
              <a:t>Quality</a:t>
            </a:r>
            <a:r>
              <a:rPr lang="sv-SE" dirty="0" smtClean="0"/>
              <a:t> and </a:t>
            </a:r>
            <a:r>
              <a:rPr lang="sv-SE" dirty="0" err="1" smtClean="0"/>
              <a:t>effectiveness</a:t>
            </a:r>
            <a:r>
              <a:rPr lang="sv-SE" dirty="0" smtClean="0"/>
              <a:t> </a:t>
            </a:r>
            <a:r>
              <a:rPr lang="sv-SE" dirty="0" err="1" smtClean="0"/>
              <a:t>of</a:t>
            </a:r>
            <a:r>
              <a:rPr lang="sv-SE" dirty="0" smtClean="0"/>
              <a:t> </a:t>
            </a:r>
            <a:r>
              <a:rPr lang="sv-SE" dirty="0" err="1" smtClean="0"/>
              <a:t>user</a:t>
            </a:r>
            <a:r>
              <a:rPr lang="sv-SE" dirty="0" smtClean="0"/>
              <a:t> intervention</a:t>
            </a:r>
          </a:p>
          <a:p>
            <a:pPr lvl="1"/>
            <a:r>
              <a:rPr lang="sv-SE" dirty="0" smtClean="0"/>
              <a:t>OAEI – </a:t>
            </a:r>
            <a:r>
              <a:rPr lang="sv-SE" dirty="0" err="1" smtClean="0"/>
              <a:t>Interactive</a:t>
            </a:r>
            <a:r>
              <a:rPr lang="sv-SE" dirty="0" smtClean="0"/>
              <a:t> </a:t>
            </a:r>
            <a:r>
              <a:rPr lang="sv-SE" dirty="0" err="1" smtClean="0"/>
              <a:t>matching</a:t>
            </a:r>
            <a:r>
              <a:rPr lang="sv-SE" dirty="0" smtClean="0"/>
              <a:t> </a:t>
            </a:r>
            <a:r>
              <a:rPr lang="sv-SE" dirty="0" err="1" smtClean="0"/>
              <a:t>track</a:t>
            </a:r>
            <a:r>
              <a:rPr lang="sv-SE" dirty="0" smtClean="0"/>
              <a:t> (2013)</a:t>
            </a:r>
          </a:p>
          <a:p>
            <a:r>
              <a:rPr lang="en-US" dirty="0" smtClean="0"/>
              <a:t>Users can/will make mistakes</a:t>
            </a:r>
          </a:p>
          <a:p>
            <a:pPr lvl="1"/>
            <a:r>
              <a:rPr lang="en-US" dirty="0" smtClean="0"/>
              <a:t>2015 – Interactive matching extended to cover erroneous input</a:t>
            </a:r>
          </a:p>
        </p:txBody>
      </p:sp>
      <p:sp>
        <p:nvSpPr>
          <p:cNvPr id="4" name="TextBox 3"/>
          <p:cNvSpPr txBox="1"/>
          <p:nvPr/>
        </p:nvSpPr>
        <p:spPr>
          <a:xfrm>
            <a:off x="444689" y="6176963"/>
            <a:ext cx="8399634" cy="507831"/>
          </a:xfrm>
          <a:prstGeom prst="rect">
            <a:avLst/>
          </a:prstGeom>
          <a:noFill/>
        </p:spPr>
        <p:txBody>
          <a:bodyPr wrap="square" rtlCol="0">
            <a:spAutoFit/>
          </a:bodyPr>
          <a:lstStyle/>
          <a:p>
            <a:r>
              <a:rPr lang="en-US" sz="1350" dirty="0"/>
              <a:t>[SE13] Ontology Matching: State of the Art and Future Challenges, </a:t>
            </a:r>
            <a:r>
              <a:rPr lang="en-US" sz="1350" dirty="0" err="1"/>
              <a:t>Shvaiko</a:t>
            </a:r>
            <a:r>
              <a:rPr lang="en-US" sz="1350" dirty="0"/>
              <a:t> P, and </a:t>
            </a:r>
            <a:r>
              <a:rPr lang="en-US" sz="1350" dirty="0" err="1"/>
              <a:t>Euzenat</a:t>
            </a:r>
            <a:r>
              <a:rPr lang="en-US" sz="1350" dirty="0"/>
              <a:t> J, IEEE Transactions on Knowledge and Data Engineering</a:t>
            </a:r>
          </a:p>
        </p:txBody>
      </p:sp>
    </p:spTree>
    <p:extLst>
      <p:ext uri="{BB962C8B-B14F-4D97-AF65-F5344CB8AC3E}">
        <p14:creationId xmlns:p14="http://schemas.microsoft.com/office/powerpoint/2010/main" val="200228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Experiments - </a:t>
            </a:r>
            <a:r>
              <a:rPr lang="sv-SE" dirty="0" err="1" smtClean="0"/>
              <a:t>results</a:t>
            </a:r>
            <a:endParaRPr lang="en-US" dirty="0"/>
          </a:p>
        </p:txBody>
      </p:sp>
      <p:pic>
        <p:nvPicPr>
          <p:cNvPr id="4" name="Content Placeholder 3"/>
          <p:cNvPicPr>
            <a:picLocks noGrp="1" noChangeAspect="1"/>
          </p:cNvPicPr>
          <p:nvPr>
            <p:ph idx="1"/>
          </p:nvPr>
        </p:nvPicPr>
        <p:blipFill>
          <a:blip r:embed="rId2"/>
          <a:stretch>
            <a:fillRect/>
          </a:stretch>
        </p:blipFill>
        <p:spPr>
          <a:xfrm>
            <a:off x="2625328" y="2397324"/>
            <a:ext cx="3893344" cy="2921794"/>
          </a:xfrm>
          <a:prstGeom prst="rect">
            <a:avLst/>
          </a:prstGeom>
        </p:spPr>
      </p:pic>
      <p:sp>
        <p:nvSpPr>
          <p:cNvPr id="11" name="TextBox 10"/>
          <p:cNvSpPr txBox="1"/>
          <p:nvPr/>
        </p:nvSpPr>
        <p:spPr>
          <a:xfrm>
            <a:off x="6832283" y="2397324"/>
            <a:ext cx="1937385" cy="2377574"/>
          </a:xfrm>
          <a:prstGeom prst="rect">
            <a:avLst/>
          </a:prstGeom>
          <a:noFill/>
        </p:spPr>
        <p:txBody>
          <a:bodyPr wrap="square" rtlCol="0">
            <a:spAutoFit/>
          </a:bodyPr>
          <a:lstStyle/>
          <a:p>
            <a:r>
              <a:rPr lang="en-US" sz="1350" dirty="0" err="1"/>
              <a:t>LogMap</a:t>
            </a:r>
            <a:r>
              <a:rPr lang="en-US" sz="1350" dirty="0"/>
              <a:t>:</a:t>
            </a:r>
          </a:p>
          <a:p>
            <a:pPr marL="214313" indent="-214313">
              <a:buFont typeface="Arial" panose="020B0604020202020204" pitchFamily="34" charset="0"/>
              <a:buChar char="•"/>
            </a:pPr>
            <a:r>
              <a:rPr lang="en-US" sz="1350" dirty="0"/>
              <a:t>Improves more in terms of precision</a:t>
            </a:r>
          </a:p>
          <a:p>
            <a:pPr marL="214313" indent="-214313">
              <a:buFont typeface="Arial" panose="020B0604020202020204" pitchFamily="34" charset="0"/>
              <a:buChar char="•"/>
            </a:pPr>
            <a:r>
              <a:rPr lang="en-US" sz="1350" dirty="0"/>
              <a:t>Balanced positive/negative requests</a:t>
            </a:r>
          </a:p>
          <a:p>
            <a:pPr marL="214313" indent="-214313">
              <a:buFont typeface="Arial" panose="020B0604020202020204" pitchFamily="34" charset="0"/>
              <a:buChar char="•"/>
            </a:pPr>
            <a:r>
              <a:rPr lang="en-US" sz="1350" dirty="0"/>
              <a:t>Error affects both precision and recall</a:t>
            </a:r>
          </a:p>
          <a:p>
            <a:pPr marL="214313" indent="-214313">
              <a:buFont typeface="Arial" panose="020B0604020202020204" pitchFamily="34" charset="0"/>
              <a:buChar char="•"/>
            </a:pPr>
            <a:r>
              <a:rPr lang="en-US" sz="1350" dirty="0"/>
              <a:t>Increase in the number of requests</a:t>
            </a:r>
          </a:p>
          <a:p>
            <a:pPr marL="214313" indent="-214313">
              <a:buFont typeface="Arial" panose="020B0604020202020204" pitchFamily="34" charset="0"/>
              <a:buChar char="•"/>
            </a:pPr>
            <a:endParaRPr lang="sv-SE" sz="1350" dirty="0"/>
          </a:p>
        </p:txBody>
      </p:sp>
    </p:spTree>
    <p:extLst>
      <p:ext uri="{BB962C8B-B14F-4D97-AF65-F5344CB8AC3E}">
        <p14:creationId xmlns:p14="http://schemas.microsoft.com/office/powerpoint/2010/main" val="103754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Experiments - </a:t>
            </a:r>
            <a:r>
              <a:rPr lang="sv-SE" dirty="0" err="1" smtClean="0"/>
              <a:t>results</a:t>
            </a:r>
            <a:endParaRPr lang="en-US" dirty="0"/>
          </a:p>
        </p:txBody>
      </p:sp>
      <p:pic>
        <p:nvPicPr>
          <p:cNvPr id="4" name="Content Placeholder 3"/>
          <p:cNvPicPr>
            <a:picLocks noGrp="1" noChangeAspect="1"/>
          </p:cNvPicPr>
          <p:nvPr>
            <p:ph idx="1"/>
          </p:nvPr>
        </p:nvPicPr>
        <p:blipFill>
          <a:blip r:embed="rId2"/>
          <a:stretch>
            <a:fillRect/>
          </a:stretch>
        </p:blipFill>
        <p:spPr>
          <a:xfrm>
            <a:off x="2625328" y="2397324"/>
            <a:ext cx="3893344" cy="2921794"/>
          </a:xfrm>
          <a:prstGeom prst="rect">
            <a:avLst/>
          </a:prstGeom>
        </p:spPr>
      </p:pic>
      <p:sp>
        <p:nvSpPr>
          <p:cNvPr id="12" name="TextBox 11"/>
          <p:cNvSpPr txBox="1"/>
          <p:nvPr/>
        </p:nvSpPr>
        <p:spPr>
          <a:xfrm>
            <a:off x="6832283" y="2397324"/>
            <a:ext cx="1937385" cy="2585323"/>
          </a:xfrm>
          <a:prstGeom prst="rect">
            <a:avLst/>
          </a:prstGeom>
          <a:noFill/>
        </p:spPr>
        <p:txBody>
          <a:bodyPr wrap="square" rtlCol="0">
            <a:spAutoFit/>
          </a:bodyPr>
          <a:lstStyle/>
          <a:p>
            <a:r>
              <a:rPr lang="en-US" sz="1350" dirty="0" err="1"/>
              <a:t>ServOMBI</a:t>
            </a:r>
            <a:r>
              <a:rPr lang="en-US" sz="1350" dirty="0"/>
              <a:t>:</a:t>
            </a:r>
          </a:p>
          <a:p>
            <a:pPr marL="214313" indent="-214313">
              <a:buFont typeface="Arial" panose="020B0604020202020204" pitchFamily="34" charset="0"/>
              <a:buChar char="•"/>
            </a:pPr>
            <a:r>
              <a:rPr lang="en-US" sz="1350" dirty="0"/>
              <a:t>Least </a:t>
            </a:r>
            <a:r>
              <a:rPr lang="en-US" sz="1350" dirty="0" err="1"/>
              <a:t>improvment</a:t>
            </a:r>
            <a:r>
              <a:rPr lang="en-US" sz="1350" dirty="0"/>
              <a:t> with interaction</a:t>
            </a:r>
          </a:p>
          <a:p>
            <a:pPr marL="214313" indent="-214313">
              <a:buFont typeface="Arial" panose="020B0604020202020204" pitchFamily="34" charset="0"/>
              <a:buChar char="•"/>
            </a:pPr>
            <a:r>
              <a:rPr lang="en-US" sz="1350" dirty="0"/>
              <a:t>Improves more in terms of precision</a:t>
            </a:r>
          </a:p>
          <a:p>
            <a:pPr marL="214313" indent="-214313">
              <a:buFont typeface="Arial" panose="020B0604020202020204" pitchFamily="34" charset="0"/>
              <a:buChar char="•"/>
            </a:pPr>
            <a:r>
              <a:rPr lang="en-US" sz="1350" dirty="0"/>
              <a:t>Most oracle requests (redundant as well)</a:t>
            </a:r>
          </a:p>
          <a:p>
            <a:pPr marL="214313" indent="-214313">
              <a:buFont typeface="Arial" panose="020B0604020202020204" pitchFamily="34" charset="0"/>
              <a:buChar char="•"/>
            </a:pPr>
            <a:r>
              <a:rPr lang="en-US" sz="1350" dirty="0"/>
              <a:t>Strongly affected by the errors (recall)</a:t>
            </a:r>
          </a:p>
          <a:p>
            <a:pPr marL="214313" indent="-214313">
              <a:buFont typeface="Arial" panose="020B0604020202020204" pitchFamily="34" charset="0"/>
              <a:buChar char="•"/>
            </a:pPr>
            <a:r>
              <a:rPr lang="en-US" sz="1350" dirty="0"/>
              <a:t>Increase in the number of requests</a:t>
            </a:r>
          </a:p>
          <a:p>
            <a:pPr marL="214313" indent="-214313">
              <a:buFont typeface="Arial" panose="020B0604020202020204" pitchFamily="34" charset="0"/>
              <a:buChar char="•"/>
            </a:pPr>
            <a:endParaRPr lang="sv-SE" sz="1350" dirty="0"/>
          </a:p>
        </p:txBody>
      </p:sp>
    </p:spTree>
    <p:extLst>
      <p:ext uri="{BB962C8B-B14F-4D97-AF65-F5344CB8AC3E}">
        <p14:creationId xmlns:p14="http://schemas.microsoft.com/office/powerpoint/2010/main" val="52765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Conclusions</a:t>
            </a:r>
            <a:endParaRPr lang="en-US" dirty="0"/>
          </a:p>
        </p:txBody>
      </p:sp>
      <p:sp>
        <p:nvSpPr>
          <p:cNvPr id="3" name="Content Placeholder 2"/>
          <p:cNvSpPr>
            <a:spLocks noGrp="1"/>
          </p:cNvSpPr>
          <p:nvPr>
            <p:ph idx="1"/>
          </p:nvPr>
        </p:nvSpPr>
        <p:spPr/>
        <p:txBody>
          <a:bodyPr>
            <a:normAutofit/>
          </a:bodyPr>
          <a:lstStyle/>
          <a:p>
            <a:pPr marL="0" indent="0">
              <a:buNone/>
            </a:pPr>
            <a:r>
              <a:rPr lang="en-US" dirty="0"/>
              <a:t>A step towards guidelines and best practices for good user interface </a:t>
            </a:r>
            <a:r>
              <a:rPr lang="en-US" dirty="0" smtClean="0"/>
              <a:t>design</a:t>
            </a:r>
          </a:p>
          <a:p>
            <a:r>
              <a:rPr lang="en-US" dirty="0" smtClean="0"/>
              <a:t>User profiles need to be supported (errors)</a:t>
            </a:r>
          </a:p>
          <a:p>
            <a:r>
              <a:rPr lang="en-US" dirty="0" smtClean="0"/>
              <a:t>Systems need to prioritize which mappings to present to the user</a:t>
            </a:r>
          </a:p>
          <a:p>
            <a:pPr lvl="1"/>
            <a:r>
              <a:rPr lang="en-US" dirty="0" smtClean="0"/>
              <a:t>Extrapolate knowledge by feedback propagation (double-edged sword)</a:t>
            </a:r>
          </a:p>
          <a:p>
            <a:r>
              <a:rPr lang="en-US" dirty="0" smtClean="0"/>
              <a:t>The presented mappings need to be explained</a:t>
            </a:r>
          </a:p>
          <a:p>
            <a:pPr lvl="1"/>
            <a:r>
              <a:rPr lang="en-US" dirty="0" smtClean="0"/>
              <a:t>Consequences</a:t>
            </a:r>
          </a:p>
          <a:p>
            <a:pPr lvl="1"/>
            <a:r>
              <a:rPr lang="en-US" dirty="0" smtClean="0"/>
              <a:t>Justification</a:t>
            </a:r>
          </a:p>
        </p:txBody>
      </p:sp>
    </p:spTree>
    <p:extLst>
      <p:ext uri="{BB962C8B-B14F-4D97-AF65-F5344CB8AC3E}">
        <p14:creationId xmlns:p14="http://schemas.microsoft.com/office/powerpoint/2010/main" val="1538337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endParaRPr lang="en-US" dirty="0"/>
          </a:p>
        </p:txBody>
      </p:sp>
      <p:sp>
        <p:nvSpPr>
          <p:cNvPr id="3" name="Content Placeholder 2"/>
          <p:cNvSpPr>
            <a:spLocks noGrp="1"/>
          </p:cNvSpPr>
          <p:nvPr>
            <p:ph idx="1"/>
          </p:nvPr>
        </p:nvSpPr>
        <p:spPr/>
        <p:txBody>
          <a:bodyPr/>
          <a:lstStyle/>
          <a:p>
            <a:r>
              <a:rPr lang="en-US" dirty="0" smtClean="0"/>
              <a:t>Usability studies with real users</a:t>
            </a:r>
          </a:p>
          <a:p>
            <a:r>
              <a:rPr lang="en-US" dirty="0" smtClean="0"/>
              <a:t>Choice between conflicting mappings</a:t>
            </a:r>
          </a:p>
          <a:p>
            <a:r>
              <a:rPr lang="en-US" dirty="0" smtClean="0"/>
              <a:t>Non-binary classification</a:t>
            </a:r>
            <a:endParaRPr lang="en-US" dirty="0"/>
          </a:p>
        </p:txBody>
      </p:sp>
    </p:spTree>
    <p:extLst>
      <p:ext uri="{BB962C8B-B14F-4D97-AF65-F5344CB8AC3E}">
        <p14:creationId xmlns:p14="http://schemas.microsoft.com/office/powerpoint/2010/main" val="350760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a:bodyPr>
          <a:lstStyle/>
          <a:p>
            <a:r>
              <a:rPr lang="en-US" dirty="0" smtClean="0"/>
              <a:t>Identification of </a:t>
            </a:r>
            <a:r>
              <a:rPr lang="en-US" dirty="0"/>
              <a:t>issues </a:t>
            </a:r>
            <a:r>
              <a:rPr lang="en-US" dirty="0" smtClean="0"/>
              <a:t>related to user </a:t>
            </a:r>
            <a:r>
              <a:rPr lang="en-US" dirty="0"/>
              <a:t>validation in ontology </a:t>
            </a:r>
            <a:r>
              <a:rPr lang="en-US" dirty="0" smtClean="0"/>
              <a:t>alignment</a:t>
            </a:r>
          </a:p>
          <a:p>
            <a:pPr lvl="1"/>
            <a:r>
              <a:rPr lang="en-US" dirty="0" smtClean="0"/>
              <a:t>User profile</a:t>
            </a:r>
          </a:p>
          <a:p>
            <a:pPr lvl="1"/>
            <a:r>
              <a:rPr lang="en-US" dirty="0" smtClean="0"/>
              <a:t>Interface</a:t>
            </a:r>
          </a:p>
          <a:p>
            <a:pPr lvl="1"/>
            <a:r>
              <a:rPr lang="en-US" dirty="0" smtClean="0"/>
              <a:t>System services</a:t>
            </a:r>
          </a:p>
          <a:p>
            <a:r>
              <a:rPr lang="en-US" dirty="0" smtClean="0"/>
              <a:t>Qualitative evaluation evaluating how state-of-the-art systems deal with the issues</a:t>
            </a:r>
          </a:p>
          <a:p>
            <a:r>
              <a:rPr lang="en-US" dirty="0" smtClean="0"/>
              <a:t>Experiments evaluating how systems deal with erroneous input from the user</a:t>
            </a:r>
          </a:p>
        </p:txBody>
      </p:sp>
    </p:spTree>
    <p:extLst>
      <p:ext uri="{BB962C8B-B14F-4D97-AF65-F5344CB8AC3E}">
        <p14:creationId xmlns:p14="http://schemas.microsoft.com/office/powerpoint/2010/main" val="3810403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Issues</a:t>
            </a:r>
            <a:r>
              <a:rPr lang="sv-SE" dirty="0" smtClean="0"/>
              <a:t> </a:t>
            </a:r>
            <a:r>
              <a:rPr lang="sv-SE" dirty="0" err="1" smtClean="0"/>
              <a:t>regarding</a:t>
            </a:r>
            <a:r>
              <a:rPr lang="sv-SE" dirty="0" smtClean="0"/>
              <a:t> </a:t>
            </a:r>
            <a:r>
              <a:rPr lang="sv-SE" dirty="0" err="1" smtClean="0"/>
              <a:t>user</a:t>
            </a:r>
            <a:r>
              <a:rPr lang="sv-SE" dirty="0" smtClean="0"/>
              <a:t> </a:t>
            </a:r>
            <a:r>
              <a:rPr lang="sv-SE" dirty="0" err="1" smtClean="0"/>
              <a:t>alignment</a:t>
            </a:r>
            <a:r>
              <a:rPr lang="sv-SE" dirty="0" smtClean="0"/>
              <a:t> </a:t>
            </a:r>
            <a:r>
              <a:rPr lang="sv-SE" dirty="0" err="1" smtClean="0"/>
              <a:t>validation</a:t>
            </a:r>
            <a:r>
              <a:rPr lang="sv-SE" dirty="0" smtClean="0"/>
              <a:t> </a:t>
            </a:r>
            <a:endParaRPr lang="en-US" dirty="0"/>
          </a:p>
        </p:txBody>
      </p:sp>
      <p:sp>
        <p:nvSpPr>
          <p:cNvPr id="3" name="Content Placeholder 2"/>
          <p:cNvSpPr>
            <a:spLocks noGrp="1"/>
          </p:cNvSpPr>
          <p:nvPr>
            <p:ph idx="1"/>
          </p:nvPr>
        </p:nvSpPr>
        <p:spPr/>
        <p:txBody>
          <a:bodyPr/>
          <a:lstStyle/>
          <a:p>
            <a:r>
              <a:rPr lang="sv-SE" dirty="0" err="1" smtClean="0"/>
              <a:t>User</a:t>
            </a:r>
            <a:r>
              <a:rPr lang="sv-SE" dirty="0" smtClean="0"/>
              <a:t> </a:t>
            </a:r>
            <a:r>
              <a:rPr lang="sv-SE" dirty="0" err="1" smtClean="0"/>
              <a:t>profile</a:t>
            </a:r>
            <a:endParaRPr lang="sv-SE" dirty="0" smtClean="0"/>
          </a:p>
          <a:p>
            <a:r>
              <a:rPr lang="sv-SE" dirty="0" smtClean="0"/>
              <a:t>System services</a:t>
            </a:r>
          </a:p>
          <a:p>
            <a:r>
              <a:rPr lang="sv-SE" dirty="0" err="1" smtClean="0"/>
              <a:t>User</a:t>
            </a:r>
            <a:r>
              <a:rPr lang="sv-SE" dirty="0" smtClean="0"/>
              <a:t> interface</a:t>
            </a:r>
          </a:p>
          <a:p>
            <a:endParaRPr lang="en-US" dirty="0"/>
          </a:p>
        </p:txBody>
      </p:sp>
    </p:spTree>
    <p:extLst>
      <p:ext uri="{BB962C8B-B14F-4D97-AF65-F5344CB8AC3E}">
        <p14:creationId xmlns:p14="http://schemas.microsoft.com/office/powerpoint/2010/main" val="328115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Identified</a:t>
            </a:r>
            <a:r>
              <a:rPr lang="sv-SE" dirty="0" smtClean="0"/>
              <a:t> </a:t>
            </a:r>
            <a:r>
              <a:rPr lang="sv-SE" dirty="0" err="1" smtClean="0"/>
              <a:t>issues</a:t>
            </a:r>
            <a:r>
              <a:rPr lang="sv-SE" dirty="0" smtClean="0"/>
              <a:t> </a:t>
            </a:r>
            <a:r>
              <a:rPr lang="sv-SE" dirty="0" err="1" smtClean="0"/>
              <a:t>regarding</a:t>
            </a:r>
            <a:r>
              <a:rPr lang="sv-SE" dirty="0" smtClean="0"/>
              <a:t> </a:t>
            </a:r>
            <a:br>
              <a:rPr lang="sv-SE" dirty="0" smtClean="0"/>
            </a:br>
            <a:r>
              <a:rPr lang="sv-SE" b="1" dirty="0" err="1" smtClean="0"/>
              <a:t>user</a:t>
            </a:r>
            <a:r>
              <a:rPr lang="sv-SE" b="1" dirty="0" smtClean="0"/>
              <a:t> </a:t>
            </a:r>
            <a:r>
              <a:rPr lang="sv-SE" b="1" dirty="0" err="1" smtClean="0"/>
              <a:t>profile</a:t>
            </a:r>
            <a:endParaRPr lang="en-US" b="1" dirty="0"/>
          </a:p>
        </p:txBody>
      </p:sp>
      <p:sp>
        <p:nvSpPr>
          <p:cNvPr id="3" name="Content Placeholder 2"/>
          <p:cNvSpPr>
            <a:spLocks noGrp="1"/>
          </p:cNvSpPr>
          <p:nvPr>
            <p:ph idx="1"/>
          </p:nvPr>
        </p:nvSpPr>
        <p:spPr/>
        <p:txBody>
          <a:bodyPr/>
          <a:lstStyle/>
          <a:p>
            <a:r>
              <a:rPr lang="en-US" dirty="0" smtClean="0"/>
              <a:t>Domain expertise of the user</a:t>
            </a:r>
          </a:p>
          <a:p>
            <a:r>
              <a:rPr lang="en-US" dirty="0" smtClean="0"/>
              <a:t>Technical expertise of the user</a:t>
            </a:r>
          </a:p>
          <a:p>
            <a:r>
              <a:rPr lang="en-US" dirty="0" smtClean="0"/>
              <a:t>Expertise with the alignment system</a:t>
            </a:r>
          </a:p>
          <a:p>
            <a:endParaRPr lang="sv-SE" dirty="0"/>
          </a:p>
          <a:p>
            <a:r>
              <a:rPr lang="en-US" dirty="0" smtClean="0"/>
              <a:t>Users can be expected to make mistakes</a:t>
            </a:r>
            <a:endParaRPr lang="en-US" dirty="0"/>
          </a:p>
        </p:txBody>
      </p:sp>
    </p:spTree>
    <p:extLst>
      <p:ext uri="{BB962C8B-B14F-4D97-AF65-F5344CB8AC3E}">
        <p14:creationId xmlns:p14="http://schemas.microsoft.com/office/powerpoint/2010/main" val="2932348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system services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91344"/>
              </p:ext>
            </p:extLst>
          </p:nvPr>
        </p:nvGraphicFramePr>
        <p:xfrm>
          <a:off x="628650" y="2226469"/>
          <a:ext cx="7192305" cy="1714500"/>
        </p:xfrm>
        <a:graphic>
          <a:graphicData uri="http://schemas.openxmlformats.org/drawingml/2006/table">
            <a:tbl>
              <a:tblPr firstRow="1" bandRow="1">
                <a:tableStyleId>{5C22544A-7EE6-4342-B048-85BDC9FD1C3A}</a:tableStyleId>
              </a:tblPr>
              <a:tblGrid>
                <a:gridCol w="622935"/>
                <a:gridCol w="754380"/>
                <a:gridCol w="1062990"/>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pPr algn="ctr"/>
                      <a:r>
                        <a:rPr lang="en-US" sz="750" dirty="0" smtClean="0"/>
                        <a:t>Agreement</a:t>
                      </a:r>
                    </a:p>
                    <a:p>
                      <a:pPr algn="ctr"/>
                      <a:r>
                        <a:rPr lang="en-US" sz="750" dirty="0" smtClean="0"/>
                        <a:t>Maker</a:t>
                      </a:r>
                      <a:endParaRPr lang="en-US" sz="800" dirty="0"/>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4">
                  <a:txBody>
                    <a:bodyPr/>
                    <a:lstStyle/>
                    <a:p>
                      <a:pPr algn="l"/>
                      <a:r>
                        <a:rPr lang="en-US" sz="900" dirty="0" smtClean="0"/>
                        <a:t>System services</a:t>
                      </a:r>
                    </a:p>
                  </a:txBody>
                  <a:tcPr marL="68580" marR="68580" marT="34290" marB="34290" anchor="ctr"/>
                </a:tc>
                <a:tc>
                  <a:txBody>
                    <a:bodyPr/>
                    <a:lstStyle/>
                    <a:p>
                      <a:pPr algn="l"/>
                      <a:r>
                        <a:rPr lang="en-US" sz="900" dirty="0" smtClean="0"/>
                        <a:t>Stage of involvement</a:t>
                      </a:r>
                      <a:endParaRPr lang="en-US" sz="900" dirty="0"/>
                    </a:p>
                  </a:txBody>
                  <a:tcPr marL="68580" marR="68580" marT="34290" marB="34290" anchor="ctr"/>
                </a:tc>
                <a:tc>
                  <a:txBody>
                    <a:bodyPr/>
                    <a:lstStyle/>
                    <a:p>
                      <a:pPr algn="l"/>
                      <a:r>
                        <a:rPr lang="en-US" sz="900" dirty="0" smtClean="0"/>
                        <a:t>before</a:t>
                      </a:r>
                      <a:r>
                        <a:rPr lang="en-US" sz="900" baseline="0" dirty="0" smtClean="0"/>
                        <a:t>, after, during, iterative</a:t>
                      </a:r>
                      <a:endParaRPr lang="en-US" sz="900" dirty="0"/>
                    </a:p>
                  </a:txBody>
                  <a:tcPr marL="68580" marR="68580" marT="34290" marB="34290" anchor="ctr"/>
                </a:tc>
                <a:tc>
                  <a:txBody>
                    <a:bodyPr/>
                    <a:lstStyle/>
                    <a:p>
                      <a:pPr algn="ctr"/>
                      <a:r>
                        <a:rPr lang="en-US" sz="900" dirty="0" err="1" smtClean="0"/>
                        <a:t>a+i</a:t>
                      </a:r>
                      <a:endParaRPr lang="en-US" sz="900" dirty="0"/>
                    </a:p>
                  </a:txBody>
                  <a:tcPr marL="68580" marR="68580" marT="34290" marB="34290" anchor="ctr"/>
                </a:tc>
                <a:tc>
                  <a:txBody>
                    <a:bodyPr/>
                    <a:lstStyle/>
                    <a:p>
                      <a:pPr algn="ctr"/>
                      <a:r>
                        <a:rPr lang="en-US" sz="900" dirty="0" smtClean="0"/>
                        <a:t>a</a:t>
                      </a:r>
                      <a:endParaRPr lang="en-US" sz="900" dirty="0"/>
                    </a:p>
                  </a:txBody>
                  <a:tcPr marL="68580" marR="68580" marT="34290" marB="34290" anchor="ctr"/>
                </a:tc>
                <a:tc>
                  <a:txBody>
                    <a:bodyPr/>
                    <a:lstStyle/>
                    <a:p>
                      <a:pPr algn="ctr"/>
                      <a:r>
                        <a:rPr lang="en-US" sz="900" dirty="0" smtClean="0"/>
                        <a:t>a</a:t>
                      </a:r>
                      <a:endParaRPr lang="en-US" sz="900" dirty="0"/>
                    </a:p>
                  </a:txBody>
                  <a:tcPr marL="68580" marR="68580" marT="34290" marB="34290" anchor="ctr"/>
                </a:tc>
                <a:tc>
                  <a:txBody>
                    <a:bodyPr/>
                    <a:lstStyle/>
                    <a:p>
                      <a:pPr algn="ctr"/>
                      <a:r>
                        <a:rPr lang="en-US" sz="900" dirty="0" smtClean="0"/>
                        <a:t>d</a:t>
                      </a:r>
                      <a:endParaRPr lang="en-US" sz="900" dirty="0"/>
                    </a:p>
                  </a:txBody>
                  <a:tcPr marL="68580" marR="68580" marT="34290" marB="34290" anchor="ctr"/>
                </a:tc>
                <a:tc>
                  <a:txBody>
                    <a:bodyPr/>
                    <a:lstStyle/>
                    <a:p>
                      <a:pPr algn="ctr"/>
                      <a:r>
                        <a:rPr lang="en-US" sz="900" dirty="0" err="1" smtClean="0"/>
                        <a:t>b,a+i</a:t>
                      </a:r>
                      <a:endParaRPr lang="en-US" sz="900" dirty="0"/>
                    </a:p>
                  </a:txBody>
                  <a:tcPr marL="68580" marR="68580" marT="34290" marB="34290" anchor="ctr"/>
                </a:tc>
                <a:tc>
                  <a:txBody>
                    <a:bodyPr/>
                    <a:lstStyle/>
                    <a:p>
                      <a:pPr algn="ctr"/>
                      <a:r>
                        <a:rPr lang="en-US" sz="900" dirty="0" smtClean="0"/>
                        <a:t>a</a:t>
                      </a:r>
                      <a:endParaRPr lang="en-US" sz="900" dirty="0"/>
                    </a:p>
                  </a:txBody>
                  <a:tcPr marL="68580" marR="68580" marT="34290" marB="34290" anchor="ctr"/>
                </a:tc>
                <a:tc>
                  <a:txBody>
                    <a:bodyPr/>
                    <a:lstStyle/>
                    <a:p>
                      <a:pPr algn="ctr"/>
                      <a:r>
                        <a:rPr lang="en-US" sz="900" dirty="0" err="1" smtClean="0"/>
                        <a:t>b,a+i</a:t>
                      </a:r>
                      <a:endParaRPr lang="en-US" sz="900" dirty="0"/>
                    </a:p>
                  </a:txBody>
                  <a:tcPr marL="68580" marR="68580" marT="34290" marB="34290" anchor="ctr"/>
                </a:tc>
                <a:tc>
                  <a:txBody>
                    <a:bodyPr/>
                    <a:lstStyle/>
                    <a:p>
                      <a:pPr algn="ctr"/>
                      <a:r>
                        <a:rPr lang="en-US" sz="900" dirty="0" err="1" smtClean="0"/>
                        <a:t>a+i</a:t>
                      </a:r>
                      <a:endParaRPr lang="en-US" sz="900" dirty="0"/>
                    </a:p>
                  </a:txBody>
                  <a:tcPr marL="68580" marR="68580" marT="34290" marB="34290" anchor="ctr"/>
                </a:tc>
              </a:tr>
              <a:tr h="342900">
                <a:tc vMerge="1">
                  <a:txBody>
                    <a:bodyPr/>
                    <a:lstStyle/>
                    <a:p>
                      <a:endParaRPr lang="en-US" dirty="0"/>
                    </a:p>
                  </a:txBody>
                  <a:tcPr/>
                </a:tc>
                <a:tc>
                  <a:txBody>
                    <a:bodyPr/>
                    <a:lstStyle/>
                    <a:p>
                      <a:pPr algn="l"/>
                      <a:r>
                        <a:rPr lang="en-US" sz="900" dirty="0" smtClean="0"/>
                        <a:t>Suggestions selection</a:t>
                      </a:r>
                      <a:endParaRPr lang="en-US" sz="900" dirty="0"/>
                    </a:p>
                  </a:txBody>
                  <a:tcPr marL="68580" marR="68580" marT="34290" marB="34290" anchor="ctr"/>
                </a:tc>
                <a:tc>
                  <a:txBody>
                    <a:bodyPr/>
                    <a:lstStyle/>
                    <a:p>
                      <a:pPr algn="l"/>
                      <a:r>
                        <a:rPr lang="en-US" sz="900" dirty="0" smtClean="0"/>
                        <a:t>Threshold/</a:t>
                      </a:r>
                    </a:p>
                    <a:p>
                      <a:pPr algn="l"/>
                      <a:r>
                        <a:rPr lang="en-US" sz="900" dirty="0" smtClean="0"/>
                        <a:t>advanced</a:t>
                      </a:r>
                      <a:r>
                        <a:rPr lang="en-US" sz="900" baseline="0" dirty="0" smtClean="0"/>
                        <a:t> filtering</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r>
              <a:tr h="205740">
                <a:tc vMerge="1">
                  <a:txBody>
                    <a:bodyPr/>
                    <a:lstStyle/>
                    <a:p>
                      <a:endParaRPr lang="en-US" dirty="0"/>
                    </a:p>
                  </a:txBody>
                  <a:tcPr/>
                </a:tc>
                <a:tc rowSpan="2">
                  <a:txBody>
                    <a:bodyPr/>
                    <a:lstStyle/>
                    <a:p>
                      <a:pPr algn="l"/>
                      <a:r>
                        <a:rPr lang="en-US" sz="900" dirty="0" smtClean="0"/>
                        <a:t>Feedback</a:t>
                      </a:r>
                    </a:p>
                    <a:p>
                      <a:pPr algn="l"/>
                      <a:r>
                        <a:rPr lang="en-US" sz="900" dirty="0" smtClean="0"/>
                        <a:t>Propagation</a:t>
                      </a:r>
                      <a:endParaRPr lang="en-US" sz="900" dirty="0"/>
                    </a:p>
                  </a:txBody>
                  <a:tcPr marL="68580" marR="68580" marT="34290" marB="34290" anchor="ctr"/>
                </a:tc>
                <a:tc>
                  <a:txBody>
                    <a:bodyPr/>
                    <a:lstStyle/>
                    <a:p>
                      <a:pPr algn="l"/>
                      <a:r>
                        <a:rPr lang="en-US" sz="900" dirty="0" err="1" smtClean="0"/>
                        <a:t>Recomputation</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480060">
                <a:tc vMerge="1">
                  <a:txBody>
                    <a:bodyPr/>
                    <a:lstStyle/>
                    <a:p>
                      <a:endParaRPr lang="en-US" dirty="0"/>
                    </a:p>
                  </a:txBody>
                  <a:tcPr/>
                </a:tc>
                <a:tc vMerge="1">
                  <a:txBody>
                    <a:bodyPr/>
                    <a:lstStyle/>
                    <a:p>
                      <a:endParaRPr lang="en-US" dirty="0"/>
                    </a:p>
                  </a:txBody>
                  <a:tcPr/>
                </a:tc>
                <a:tc>
                  <a:txBody>
                    <a:bodyPr/>
                    <a:lstStyle/>
                    <a:p>
                      <a:pPr algn="l"/>
                      <a:r>
                        <a:rPr lang="en-US" sz="900" dirty="0" smtClean="0"/>
                        <a:t>Conflict detection/blocking/revalidation</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bl>
          </a:graphicData>
        </a:graphic>
      </p:graphicFrame>
      <p:sp>
        <p:nvSpPr>
          <p:cNvPr id="147" name="Rectangle 146"/>
          <p:cNvSpPr/>
          <p:nvPr/>
        </p:nvSpPr>
        <p:spPr>
          <a:xfrm>
            <a:off x="1258253" y="2575496"/>
            <a:ext cx="6539842"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258253" y="2907212"/>
            <a:ext cx="6539842" cy="331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3"/>
          <p:cNvGrpSpPr>
            <a:grpSpLocks/>
          </p:cNvGrpSpPr>
          <p:nvPr/>
        </p:nvGrpSpPr>
        <p:grpSpPr bwMode="auto">
          <a:xfrm>
            <a:off x="5899244" y="5352718"/>
            <a:ext cx="2071688" cy="368300"/>
            <a:chOff x="2809" y="3429"/>
            <a:chExt cx="1439" cy="256"/>
          </a:xfrm>
        </p:grpSpPr>
        <p:sp>
          <p:nvSpPr>
            <p:cNvPr id="18" name="Line 4"/>
            <p:cNvSpPr>
              <a:spLocks noChangeShapeType="1"/>
            </p:cNvSpPr>
            <p:nvPr/>
          </p:nvSpPr>
          <p:spPr bwMode="auto">
            <a:xfrm flipV="1">
              <a:off x="3088" y="3576"/>
              <a:ext cx="1160" cy="8"/>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en-US"/>
            </a:p>
          </p:txBody>
        </p:sp>
        <p:sp>
          <p:nvSpPr>
            <p:cNvPr id="19" name="Text Box 5"/>
            <p:cNvSpPr txBox="1">
              <a:spLocks noChangeArrowheads="1"/>
            </p:cNvSpPr>
            <p:nvPr/>
          </p:nvSpPr>
          <p:spPr bwMode="auto">
            <a:xfrm>
              <a:off x="2809" y="3429"/>
              <a:ext cx="259"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SzPct val="60000"/>
                <a:buFont typeface="Wingdings" panose="05000000000000000000" pitchFamily="2" charset="2"/>
                <a:buNone/>
              </a:pPr>
              <a:r>
                <a:rPr lang="sv-SE" altLang="sv-SE" sz="1800" b="1" i="1">
                  <a:solidFill>
                    <a:srgbClr val="FF3300"/>
                  </a:solidFill>
                  <a:latin typeface="Times New Roman" panose="02020603050405020304" pitchFamily="18" charset="0"/>
                  <a:cs typeface="Arial" panose="020B0604020202020204" pitchFamily="34" charset="0"/>
                </a:rPr>
                <a:t>th</a:t>
              </a:r>
              <a:endParaRPr lang="en-US" altLang="zh-CN" sz="1800" b="1" i="1">
                <a:solidFill>
                  <a:srgbClr val="FF3300"/>
                </a:solidFill>
                <a:latin typeface="Times New Roman" panose="02020603050405020304" pitchFamily="18" charset="0"/>
                <a:ea typeface="宋体" panose="02010600030101010101" pitchFamily="2" charset="-122"/>
                <a:cs typeface="Arial" panose="020B0604020202020204" pitchFamily="34" charset="0"/>
              </a:endParaRPr>
            </a:p>
          </p:txBody>
        </p:sp>
      </p:grpSp>
      <p:sp>
        <p:nvSpPr>
          <p:cNvPr id="20" name="Text Box 6"/>
          <p:cNvSpPr txBox="1">
            <a:spLocks noChangeArrowheads="1"/>
          </p:cNvSpPr>
          <p:nvPr/>
        </p:nvSpPr>
        <p:spPr bwMode="auto">
          <a:xfrm>
            <a:off x="6564240" y="4353344"/>
            <a:ext cx="1176338" cy="222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SzPct val="60000"/>
              <a:buFont typeface="Wingdings" panose="05000000000000000000" pitchFamily="2" charset="2"/>
              <a:buNone/>
            </a:pPr>
            <a:r>
              <a:rPr lang="sv-SE" altLang="sv-SE" sz="1600" i="1" dirty="0">
                <a:latin typeface="Times New Roman" panose="02020603050405020304" pitchFamily="18" charset="0"/>
                <a:cs typeface="Arial" panose="020B0604020202020204" pitchFamily="34" charset="0"/>
              </a:rPr>
              <a:t>( 2,  B )</a:t>
            </a:r>
          </a:p>
          <a:p>
            <a:pPr eaLnBrk="1" hangingPunct="1">
              <a:buSzPct val="60000"/>
              <a:buFont typeface="Wingdings" panose="05000000000000000000" pitchFamily="2" charset="2"/>
              <a:buNone/>
            </a:pPr>
            <a:r>
              <a:rPr lang="sv-SE" altLang="sv-SE" sz="1600" i="1" dirty="0">
                <a:latin typeface="Times New Roman" panose="02020603050405020304" pitchFamily="18" charset="0"/>
                <a:cs typeface="Arial" panose="020B0604020202020204" pitchFamily="34" charset="0"/>
              </a:rPr>
              <a:t>( 3,  F )</a:t>
            </a:r>
          </a:p>
          <a:p>
            <a:pPr eaLnBrk="1" hangingPunct="1">
              <a:buSzPct val="60000"/>
              <a:buFont typeface="Wingdings" panose="05000000000000000000" pitchFamily="2" charset="2"/>
              <a:buNone/>
            </a:pPr>
            <a:r>
              <a:rPr lang="sv-SE" altLang="sv-SE" sz="1600" i="1" dirty="0">
                <a:latin typeface="Times New Roman" panose="02020603050405020304" pitchFamily="18" charset="0"/>
                <a:cs typeface="Arial" panose="020B0604020202020204" pitchFamily="34" charset="0"/>
              </a:rPr>
              <a:t>( 6,  D )</a:t>
            </a:r>
          </a:p>
          <a:p>
            <a:pPr eaLnBrk="1" hangingPunct="1">
              <a:buSzPct val="60000"/>
              <a:buFont typeface="Wingdings" panose="05000000000000000000" pitchFamily="2" charset="2"/>
              <a:buNone/>
            </a:pPr>
            <a:r>
              <a:rPr lang="sv-SE" altLang="sv-SE" sz="1600" i="1" dirty="0">
                <a:latin typeface="Times New Roman" panose="02020603050405020304" pitchFamily="18" charset="0"/>
                <a:cs typeface="Arial" panose="020B0604020202020204" pitchFamily="34" charset="0"/>
              </a:rPr>
              <a:t>( 4,  C )</a:t>
            </a:r>
          </a:p>
          <a:p>
            <a:pPr eaLnBrk="1" hangingPunct="1">
              <a:buSzPct val="60000"/>
              <a:buFont typeface="Wingdings" panose="05000000000000000000" pitchFamily="2" charset="2"/>
              <a:buNone/>
            </a:pPr>
            <a:r>
              <a:rPr lang="sv-SE" altLang="sv-SE" sz="1600" i="1" dirty="0">
                <a:latin typeface="Times New Roman" panose="02020603050405020304" pitchFamily="18" charset="0"/>
                <a:cs typeface="Arial" panose="020B0604020202020204" pitchFamily="34" charset="0"/>
              </a:rPr>
              <a:t>( 5,  C )</a:t>
            </a:r>
          </a:p>
          <a:p>
            <a:pPr eaLnBrk="1" hangingPunct="1">
              <a:buSzPct val="60000"/>
              <a:buFont typeface="Wingdings" panose="05000000000000000000" pitchFamily="2" charset="2"/>
              <a:buNone/>
            </a:pPr>
            <a:r>
              <a:rPr lang="sv-SE" altLang="sv-SE" sz="1600" i="1" dirty="0">
                <a:latin typeface="Times New Roman" panose="02020603050405020304" pitchFamily="18" charset="0"/>
                <a:cs typeface="Arial" panose="020B0604020202020204" pitchFamily="34" charset="0"/>
              </a:rPr>
              <a:t>( 5,  E )</a:t>
            </a:r>
          </a:p>
          <a:p>
            <a:pPr eaLnBrk="1" hangingPunct="1">
              <a:buSzPct val="60000"/>
              <a:buFont typeface="Wingdings" panose="05000000000000000000" pitchFamily="2" charset="2"/>
              <a:buNone/>
            </a:pPr>
            <a:r>
              <a:rPr lang="sv-SE" altLang="sv-SE" sz="2200" i="1" dirty="0">
                <a:latin typeface="Times New Roman" panose="02020603050405020304" pitchFamily="18" charset="0"/>
                <a:cs typeface="Arial" panose="020B0604020202020204" pitchFamily="34" charset="0"/>
              </a:rPr>
              <a:t> ……</a:t>
            </a:r>
            <a:endParaRPr lang="en-US" altLang="zh-CN" sz="2200" i="1" dirty="0">
              <a:latin typeface="Times New Roman" panose="02020603050405020304" pitchFamily="18" charset="0"/>
              <a:ea typeface="宋体" panose="02010600030101010101" pitchFamily="2" charset="-122"/>
              <a:cs typeface="Arial" panose="020B0604020202020204" pitchFamily="34" charset="0"/>
            </a:endParaRPr>
          </a:p>
        </p:txBody>
      </p:sp>
      <p:grpSp>
        <p:nvGrpSpPr>
          <p:cNvPr id="21" name="Group 11"/>
          <p:cNvGrpSpPr>
            <a:grpSpLocks/>
          </p:cNvGrpSpPr>
          <p:nvPr/>
        </p:nvGrpSpPr>
        <p:grpSpPr bwMode="auto">
          <a:xfrm>
            <a:off x="7537399" y="4585357"/>
            <a:ext cx="990600" cy="328612"/>
            <a:chOff x="4112" y="2772"/>
            <a:chExt cx="688" cy="228"/>
          </a:xfrm>
        </p:grpSpPr>
        <p:sp>
          <p:nvSpPr>
            <p:cNvPr id="22" name="Line 12"/>
            <p:cNvSpPr>
              <a:spLocks noChangeShapeType="1"/>
            </p:cNvSpPr>
            <p:nvPr/>
          </p:nvSpPr>
          <p:spPr bwMode="auto">
            <a:xfrm flipV="1">
              <a:off x="4112" y="2880"/>
              <a:ext cx="200" cy="12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en-US"/>
            </a:p>
          </p:txBody>
        </p:sp>
        <p:sp>
          <p:nvSpPr>
            <p:cNvPr id="23" name="Text Box 13"/>
            <p:cNvSpPr txBox="1">
              <a:spLocks noChangeArrowheads="1"/>
            </p:cNvSpPr>
            <p:nvPr/>
          </p:nvSpPr>
          <p:spPr bwMode="auto">
            <a:xfrm>
              <a:off x="4329" y="2772"/>
              <a:ext cx="47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SzPct val="60000"/>
                <a:buFont typeface="Wingdings" panose="05000000000000000000" pitchFamily="2" charset="2"/>
                <a:buNone/>
              </a:pPr>
              <a:r>
                <a:rPr lang="sv-SE" altLang="sv-SE" sz="1300" dirty="0" err="1">
                  <a:solidFill>
                    <a:srgbClr val="FF3300"/>
                  </a:solidFill>
                  <a:latin typeface="Times New Roman" panose="02020603050405020304" pitchFamily="18" charset="0"/>
                  <a:cs typeface="Arial" panose="020B0604020202020204" pitchFamily="34" charset="0"/>
                </a:rPr>
                <a:t>suggest</a:t>
              </a:r>
              <a:endParaRPr lang="en-US" altLang="zh-CN" sz="1300" dirty="0">
                <a:solidFill>
                  <a:srgbClr val="FF3300"/>
                </a:solidFill>
                <a:latin typeface="Times New Roman" panose="02020603050405020304" pitchFamily="18" charset="0"/>
                <a:ea typeface="宋体" panose="02010600030101010101" pitchFamily="2" charset="-122"/>
                <a:cs typeface="Arial" panose="020B0604020202020204" pitchFamily="34" charset="0"/>
              </a:endParaRPr>
            </a:p>
          </p:txBody>
        </p:sp>
      </p:grpSp>
      <p:grpSp>
        <p:nvGrpSpPr>
          <p:cNvPr id="24" name="Group 14"/>
          <p:cNvGrpSpPr>
            <a:grpSpLocks/>
          </p:cNvGrpSpPr>
          <p:nvPr/>
        </p:nvGrpSpPr>
        <p:grpSpPr bwMode="auto">
          <a:xfrm>
            <a:off x="7634975" y="6033568"/>
            <a:ext cx="846138" cy="296863"/>
            <a:chOff x="4136" y="3864"/>
            <a:chExt cx="588" cy="206"/>
          </a:xfrm>
        </p:grpSpPr>
        <p:sp>
          <p:nvSpPr>
            <p:cNvPr id="25" name="Line 15"/>
            <p:cNvSpPr>
              <a:spLocks noChangeShapeType="1"/>
            </p:cNvSpPr>
            <p:nvPr/>
          </p:nvSpPr>
          <p:spPr bwMode="auto">
            <a:xfrm>
              <a:off x="4136" y="3864"/>
              <a:ext cx="136" cy="9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en-US"/>
            </a:p>
          </p:txBody>
        </p:sp>
        <p:sp>
          <p:nvSpPr>
            <p:cNvPr id="26" name="Text Box 16"/>
            <p:cNvSpPr txBox="1">
              <a:spLocks noChangeArrowheads="1"/>
            </p:cNvSpPr>
            <p:nvPr/>
          </p:nvSpPr>
          <p:spPr bwMode="auto">
            <a:xfrm>
              <a:off x="4265" y="3868"/>
              <a:ext cx="45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SzPct val="60000"/>
                <a:buFont typeface="Wingdings" panose="05000000000000000000" pitchFamily="2" charset="2"/>
                <a:buNone/>
              </a:pPr>
              <a:r>
                <a:rPr lang="sv-SE" altLang="sv-SE" sz="1300" dirty="0" err="1">
                  <a:solidFill>
                    <a:srgbClr val="FF3300"/>
                  </a:solidFill>
                  <a:latin typeface="Times New Roman" panose="02020603050405020304" pitchFamily="18" charset="0"/>
                  <a:cs typeface="Arial" panose="020B0604020202020204" pitchFamily="34" charset="0"/>
                </a:rPr>
                <a:t>discard</a:t>
              </a:r>
              <a:endParaRPr lang="en-US" altLang="zh-CN" sz="1300" dirty="0">
                <a:solidFill>
                  <a:srgbClr val="FF3300"/>
                </a:solidFill>
                <a:latin typeface="Times New Roman" panose="02020603050405020304" pitchFamily="18" charset="0"/>
                <a:ea typeface="宋体" panose="02010600030101010101" pitchFamily="2" charset="-122"/>
                <a:cs typeface="Arial" panose="020B0604020202020204" pitchFamily="34" charset="0"/>
              </a:endParaRPr>
            </a:p>
          </p:txBody>
        </p:sp>
      </p:grpSp>
      <p:sp>
        <p:nvSpPr>
          <p:cNvPr id="27" name="Line 17"/>
          <p:cNvSpPr>
            <a:spLocks noChangeShapeType="1"/>
          </p:cNvSpPr>
          <p:nvPr/>
        </p:nvSpPr>
        <p:spPr bwMode="auto">
          <a:xfrm>
            <a:off x="6272119" y="4867633"/>
            <a:ext cx="0" cy="43209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3" tIns="50402" rIns="100803" bIns="50402"/>
          <a:lstStyle/>
          <a:p>
            <a:endParaRPr lang="en-US"/>
          </a:p>
        </p:txBody>
      </p:sp>
      <p:sp>
        <p:nvSpPr>
          <p:cNvPr id="28" name="Text Box 18"/>
          <p:cNvSpPr txBox="1">
            <a:spLocks noChangeArrowheads="1"/>
          </p:cNvSpPr>
          <p:nvPr/>
        </p:nvSpPr>
        <p:spPr bwMode="auto">
          <a:xfrm>
            <a:off x="6002892" y="4497645"/>
            <a:ext cx="661987"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SzPct val="60000"/>
              <a:buFont typeface="Wingdings" panose="05000000000000000000" pitchFamily="2" charset="2"/>
              <a:buNone/>
            </a:pPr>
            <a:r>
              <a:rPr lang="sv-SE" altLang="sv-SE" sz="1300" i="1" dirty="0">
                <a:latin typeface="Times New Roman" panose="02020603050405020304" pitchFamily="18" charset="0"/>
                <a:cs typeface="Arial" panose="020B0604020202020204" pitchFamily="34" charset="0"/>
              </a:rPr>
              <a:t>sim</a:t>
            </a:r>
            <a:endParaRPr lang="en-US" altLang="zh-CN" sz="1300" i="1" dirty="0">
              <a:latin typeface="Times New Roman" panose="02020603050405020304" pitchFamily="18" charset="0"/>
              <a:ea typeface="宋体" panose="02010600030101010101" pitchFamily="2" charset="-122"/>
              <a:cs typeface="Arial" panose="020B0604020202020204" pitchFamily="34" charset="0"/>
            </a:endParaRPr>
          </a:p>
        </p:txBody>
      </p:sp>
      <p:pic>
        <p:nvPicPr>
          <p:cNvPr id="2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85" y="4511859"/>
            <a:ext cx="478313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4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7" grpId="1" animBg="1"/>
      <p:bldP spid="149" grpId="0" animBg="1"/>
      <p:bldP spid="20" grpId="0"/>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issues regarding </a:t>
            </a:r>
            <a:br>
              <a:rPr lang="en-US" dirty="0" smtClean="0"/>
            </a:br>
            <a:r>
              <a:rPr lang="en-US" b="1" dirty="0" smtClean="0"/>
              <a:t>system services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6029786"/>
              </p:ext>
            </p:extLst>
          </p:nvPr>
        </p:nvGraphicFramePr>
        <p:xfrm>
          <a:off x="628650" y="2226469"/>
          <a:ext cx="7192305" cy="1714500"/>
        </p:xfrm>
        <a:graphic>
          <a:graphicData uri="http://schemas.openxmlformats.org/drawingml/2006/table">
            <a:tbl>
              <a:tblPr firstRow="1" bandRow="1">
                <a:tableStyleId>{5C22544A-7EE6-4342-B048-85BDC9FD1C3A}</a:tableStyleId>
              </a:tblPr>
              <a:tblGrid>
                <a:gridCol w="622935"/>
                <a:gridCol w="754380"/>
                <a:gridCol w="1062990"/>
                <a:gridCol w="594000"/>
                <a:gridCol w="594000"/>
                <a:gridCol w="594000"/>
                <a:gridCol w="594000"/>
                <a:gridCol w="594000"/>
                <a:gridCol w="594000"/>
                <a:gridCol w="594000"/>
                <a:gridCol w="594000"/>
              </a:tblGrid>
              <a:tr h="342900">
                <a:tc gridSpan="3">
                  <a:txBody>
                    <a:bodyPr/>
                    <a:lstStyle/>
                    <a:p>
                      <a:pPr algn="ctr"/>
                      <a:r>
                        <a:rPr lang="en-US" sz="900" dirty="0" smtClean="0"/>
                        <a:t>Issue</a:t>
                      </a:r>
                      <a:endParaRPr lang="en-US" sz="9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pPr algn="ctr"/>
                      <a:r>
                        <a:rPr lang="en-US" sz="750" dirty="0" smtClean="0"/>
                        <a:t>Agreement</a:t>
                      </a:r>
                    </a:p>
                    <a:p>
                      <a:pPr algn="ctr"/>
                      <a:r>
                        <a:rPr lang="en-US" sz="750" dirty="0" smtClean="0"/>
                        <a:t>Maker</a:t>
                      </a:r>
                    </a:p>
                  </a:txBody>
                  <a:tcPr marL="68580" marR="68580" marT="34290" marB="34290" anchor="ctr"/>
                </a:tc>
                <a:tc>
                  <a:txBody>
                    <a:bodyPr/>
                    <a:lstStyle/>
                    <a:p>
                      <a:pPr algn="ctr"/>
                      <a:r>
                        <a:rPr lang="en-US" sz="900" dirty="0" err="1" smtClean="0"/>
                        <a:t>AlViz</a:t>
                      </a:r>
                      <a:endParaRPr lang="en-US" sz="900" dirty="0"/>
                    </a:p>
                  </a:txBody>
                  <a:tcPr marL="68580" marR="68580" marT="34290" marB="34290" anchor="ctr"/>
                </a:tc>
                <a:tc>
                  <a:txBody>
                    <a:bodyPr/>
                    <a:lstStyle/>
                    <a:p>
                      <a:pPr algn="ctr"/>
                      <a:r>
                        <a:rPr lang="en-US" sz="900" dirty="0" smtClean="0"/>
                        <a:t>AML</a:t>
                      </a:r>
                      <a:endParaRPr lang="en-US" sz="900" dirty="0"/>
                    </a:p>
                  </a:txBody>
                  <a:tcPr marL="68580" marR="68580" marT="34290" marB="34290" anchor="ctr"/>
                </a:tc>
                <a:tc>
                  <a:txBody>
                    <a:bodyPr/>
                    <a:lstStyle/>
                    <a:p>
                      <a:pPr algn="ctr"/>
                      <a:r>
                        <a:rPr lang="en-US" sz="900" dirty="0" err="1" smtClean="0"/>
                        <a:t>CogZ</a:t>
                      </a:r>
                      <a:r>
                        <a:rPr lang="en-US" sz="900" dirty="0" smtClean="0"/>
                        <a:t/>
                      </a:r>
                      <a:br>
                        <a:rPr lang="en-US" sz="900" dirty="0" smtClean="0"/>
                      </a:br>
                      <a:r>
                        <a:rPr lang="en-US" sz="900" dirty="0" smtClean="0"/>
                        <a:t>Prompt</a:t>
                      </a:r>
                      <a:endParaRPr lang="en-US" sz="900" dirty="0"/>
                    </a:p>
                  </a:txBody>
                  <a:tcPr marL="68580" marR="68580" marT="34290" marB="34290" anchor="ctr"/>
                </a:tc>
                <a:tc>
                  <a:txBody>
                    <a:bodyPr/>
                    <a:lstStyle/>
                    <a:p>
                      <a:pPr algn="ctr"/>
                      <a:r>
                        <a:rPr lang="en-US" sz="900" dirty="0" smtClean="0"/>
                        <a:t>COMA</a:t>
                      </a:r>
                      <a:endParaRPr lang="en-US" sz="900" dirty="0"/>
                    </a:p>
                  </a:txBody>
                  <a:tcPr marL="68580" marR="68580" marT="34290" marB="34290" anchor="ctr"/>
                </a:tc>
                <a:tc>
                  <a:txBody>
                    <a:bodyPr/>
                    <a:lstStyle/>
                    <a:p>
                      <a:pPr algn="ctr"/>
                      <a:r>
                        <a:rPr lang="en-US" sz="900" dirty="0" err="1" smtClean="0"/>
                        <a:t>LogMap</a:t>
                      </a:r>
                      <a:endParaRPr lang="en-US" sz="900" dirty="0"/>
                    </a:p>
                  </a:txBody>
                  <a:tcPr marL="68580" marR="68580" marT="34290" marB="34290" anchor="ctr"/>
                </a:tc>
                <a:tc>
                  <a:txBody>
                    <a:bodyPr/>
                    <a:lstStyle/>
                    <a:p>
                      <a:pPr algn="ctr"/>
                      <a:r>
                        <a:rPr lang="en-US" sz="900" dirty="0" smtClean="0"/>
                        <a:t>SAMBO</a:t>
                      </a:r>
                      <a:endParaRPr lang="en-US" sz="900" dirty="0"/>
                    </a:p>
                  </a:txBody>
                  <a:tcPr marL="68580" marR="68580" marT="34290" marB="34290" anchor="ctr"/>
                </a:tc>
                <a:tc>
                  <a:txBody>
                    <a:bodyPr/>
                    <a:lstStyle/>
                    <a:p>
                      <a:pPr algn="ctr"/>
                      <a:r>
                        <a:rPr lang="en-US" sz="900" dirty="0" err="1" smtClean="0"/>
                        <a:t>RepOSE</a:t>
                      </a:r>
                      <a:endParaRPr lang="en-US" sz="900" dirty="0"/>
                    </a:p>
                  </a:txBody>
                  <a:tcPr marL="68580" marR="68580" marT="34290" marB="34290" anchor="ctr"/>
                </a:tc>
              </a:tr>
              <a:tr h="342900">
                <a:tc rowSpan="4">
                  <a:txBody>
                    <a:bodyPr/>
                    <a:lstStyle/>
                    <a:p>
                      <a:pPr algn="l"/>
                      <a:r>
                        <a:rPr lang="en-US" sz="900" dirty="0" smtClean="0"/>
                        <a:t>System services</a:t>
                      </a:r>
                    </a:p>
                  </a:txBody>
                  <a:tcPr marL="68580" marR="68580" marT="34290" marB="34290" anchor="ctr"/>
                </a:tc>
                <a:tc>
                  <a:txBody>
                    <a:bodyPr/>
                    <a:lstStyle/>
                    <a:p>
                      <a:pPr algn="l"/>
                      <a:r>
                        <a:rPr lang="en-US" sz="900" dirty="0" smtClean="0"/>
                        <a:t>Stage of involvement</a:t>
                      </a:r>
                      <a:endParaRPr lang="en-US" sz="900" dirty="0"/>
                    </a:p>
                  </a:txBody>
                  <a:tcPr marL="68580" marR="68580" marT="34290" marB="34290" anchor="ctr"/>
                </a:tc>
                <a:tc>
                  <a:txBody>
                    <a:bodyPr/>
                    <a:lstStyle/>
                    <a:p>
                      <a:pPr algn="l"/>
                      <a:r>
                        <a:rPr lang="en-US" sz="900" dirty="0" smtClean="0"/>
                        <a:t>before</a:t>
                      </a:r>
                      <a:r>
                        <a:rPr lang="en-US" sz="900" baseline="0" dirty="0" smtClean="0"/>
                        <a:t>, after, during, iterative</a:t>
                      </a:r>
                      <a:endParaRPr lang="en-US" sz="900" dirty="0"/>
                    </a:p>
                  </a:txBody>
                  <a:tcPr marL="68580" marR="68580" marT="34290" marB="34290" anchor="ctr"/>
                </a:tc>
                <a:tc>
                  <a:txBody>
                    <a:bodyPr/>
                    <a:lstStyle/>
                    <a:p>
                      <a:pPr algn="ctr"/>
                      <a:r>
                        <a:rPr lang="en-US" sz="900" dirty="0" err="1" smtClean="0"/>
                        <a:t>a+i</a:t>
                      </a:r>
                      <a:endParaRPr lang="en-US" sz="900" dirty="0"/>
                    </a:p>
                  </a:txBody>
                  <a:tcPr marL="68580" marR="68580" marT="34290" marB="34290" anchor="ctr"/>
                </a:tc>
                <a:tc>
                  <a:txBody>
                    <a:bodyPr/>
                    <a:lstStyle/>
                    <a:p>
                      <a:pPr algn="ctr"/>
                      <a:r>
                        <a:rPr lang="en-US" sz="900" dirty="0" smtClean="0"/>
                        <a:t>a</a:t>
                      </a:r>
                      <a:endParaRPr lang="en-US" sz="900" dirty="0"/>
                    </a:p>
                  </a:txBody>
                  <a:tcPr marL="68580" marR="68580" marT="34290" marB="34290" anchor="ctr"/>
                </a:tc>
                <a:tc>
                  <a:txBody>
                    <a:bodyPr/>
                    <a:lstStyle/>
                    <a:p>
                      <a:pPr algn="ctr"/>
                      <a:r>
                        <a:rPr lang="en-US" sz="900" dirty="0" smtClean="0"/>
                        <a:t>a</a:t>
                      </a:r>
                      <a:endParaRPr lang="en-US" sz="900" dirty="0"/>
                    </a:p>
                  </a:txBody>
                  <a:tcPr marL="68580" marR="68580" marT="34290" marB="34290" anchor="ctr"/>
                </a:tc>
                <a:tc>
                  <a:txBody>
                    <a:bodyPr/>
                    <a:lstStyle/>
                    <a:p>
                      <a:pPr algn="ctr"/>
                      <a:r>
                        <a:rPr lang="en-US" sz="900" dirty="0" smtClean="0"/>
                        <a:t>d</a:t>
                      </a:r>
                      <a:endParaRPr lang="en-US" sz="900" dirty="0"/>
                    </a:p>
                  </a:txBody>
                  <a:tcPr marL="68580" marR="68580" marT="34290" marB="34290" anchor="ctr"/>
                </a:tc>
                <a:tc>
                  <a:txBody>
                    <a:bodyPr/>
                    <a:lstStyle/>
                    <a:p>
                      <a:pPr algn="ctr"/>
                      <a:r>
                        <a:rPr lang="en-US" sz="900" dirty="0" err="1" smtClean="0"/>
                        <a:t>b,a+i</a:t>
                      </a:r>
                      <a:endParaRPr lang="en-US" sz="900" dirty="0"/>
                    </a:p>
                  </a:txBody>
                  <a:tcPr marL="68580" marR="68580" marT="34290" marB="34290" anchor="ctr"/>
                </a:tc>
                <a:tc>
                  <a:txBody>
                    <a:bodyPr/>
                    <a:lstStyle/>
                    <a:p>
                      <a:pPr algn="ctr"/>
                      <a:r>
                        <a:rPr lang="en-US" sz="900" dirty="0" smtClean="0"/>
                        <a:t>a</a:t>
                      </a:r>
                      <a:endParaRPr lang="en-US" sz="900" dirty="0"/>
                    </a:p>
                  </a:txBody>
                  <a:tcPr marL="68580" marR="68580" marT="34290" marB="34290" anchor="ctr"/>
                </a:tc>
                <a:tc>
                  <a:txBody>
                    <a:bodyPr/>
                    <a:lstStyle/>
                    <a:p>
                      <a:pPr algn="ctr"/>
                      <a:r>
                        <a:rPr lang="en-US" sz="900" dirty="0" err="1" smtClean="0"/>
                        <a:t>b,a+i</a:t>
                      </a:r>
                      <a:endParaRPr lang="en-US" sz="900" dirty="0"/>
                    </a:p>
                  </a:txBody>
                  <a:tcPr marL="68580" marR="68580" marT="34290" marB="34290" anchor="ctr"/>
                </a:tc>
                <a:tc>
                  <a:txBody>
                    <a:bodyPr/>
                    <a:lstStyle/>
                    <a:p>
                      <a:pPr algn="ctr"/>
                      <a:r>
                        <a:rPr lang="en-US" sz="900" dirty="0" err="1" smtClean="0"/>
                        <a:t>a+i</a:t>
                      </a:r>
                      <a:endParaRPr lang="en-US" sz="900" dirty="0"/>
                    </a:p>
                  </a:txBody>
                  <a:tcPr marL="68580" marR="68580" marT="34290" marB="34290" anchor="ctr"/>
                </a:tc>
              </a:tr>
              <a:tr h="342900">
                <a:tc vMerge="1">
                  <a:txBody>
                    <a:bodyPr/>
                    <a:lstStyle/>
                    <a:p>
                      <a:endParaRPr lang="en-US" dirty="0"/>
                    </a:p>
                  </a:txBody>
                  <a:tcPr/>
                </a:tc>
                <a:tc>
                  <a:txBody>
                    <a:bodyPr/>
                    <a:lstStyle/>
                    <a:p>
                      <a:pPr algn="l"/>
                      <a:r>
                        <a:rPr lang="en-US" sz="900" dirty="0" smtClean="0"/>
                        <a:t>Suggestions selection</a:t>
                      </a:r>
                      <a:endParaRPr lang="en-US" sz="900" dirty="0"/>
                    </a:p>
                  </a:txBody>
                  <a:tcPr marL="68580" marR="68580" marT="34290" marB="34290" anchor="ctr"/>
                </a:tc>
                <a:tc>
                  <a:txBody>
                    <a:bodyPr/>
                    <a:lstStyle/>
                    <a:p>
                      <a:pPr algn="l"/>
                      <a:r>
                        <a:rPr lang="en-US" sz="900" dirty="0" smtClean="0"/>
                        <a:t>Threshold/</a:t>
                      </a:r>
                    </a:p>
                    <a:p>
                      <a:pPr algn="l"/>
                      <a:r>
                        <a:rPr lang="en-US" sz="900" dirty="0" smtClean="0"/>
                        <a:t>advanced</a:t>
                      </a:r>
                      <a:r>
                        <a:rPr lang="en-US" sz="900" baseline="0" dirty="0" smtClean="0"/>
                        <a:t> filtering</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r>
              <a:tr h="205740">
                <a:tc vMerge="1">
                  <a:txBody>
                    <a:bodyPr/>
                    <a:lstStyle/>
                    <a:p>
                      <a:endParaRPr lang="en-US" dirty="0"/>
                    </a:p>
                  </a:txBody>
                  <a:tcPr/>
                </a:tc>
                <a:tc rowSpan="2">
                  <a:txBody>
                    <a:bodyPr/>
                    <a:lstStyle/>
                    <a:p>
                      <a:pPr algn="l"/>
                      <a:r>
                        <a:rPr lang="en-US" sz="900" dirty="0" smtClean="0"/>
                        <a:t>Feedback</a:t>
                      </a:r>
                    </a:p>
                    <a:p>
                      <a:pPr algn="l"/>
                      <a:r>
                        <a:rPr lang="en-US" sz="900" dirty="0" smtClean="0"/>
                        <a:t>Propagation</a:t>
                      </a:r>
                      <a:endParaRPr lang="en-US" sz="900" dirty="0"/>
                    </a:p>
                  </a:txBody>
                  <a:tcPr marL="68580" marR="68580" marT="34290" marB="34290" anchor="ctr"/>
                </a:tc>
                <a:tc>
                  <a:txBody>
                    <a:bodyPr/>
                    <a:lstStyle/>
                    <a:p>
                      <a:pPr algn="l"/>
                      <a:r>
                        <a:rPr lang="en-US" sz="900" dirty="0" err="1" smtClean="0"/>
                        <a:t>Recomputation</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r h="480060">
                <a:tc vMerge="1">
                  <a:txBody>
                    <a:bodyPr/>
                    <a:lstStyle/>
                    <a:p>
                      <a:endParaRPr lang="en-US" dirty="0"/>
                    </a:p>
                  </a:txBody>
                  <a:tcPr/>
                </a:tc>
                <a:tc vMerge="1">
                  <a:txBody>
                    <a:bodyPr/>
                    <a:lstStyle/>
                    <a:p>
                      <a:endParaRPr lang="en-US" dirty="0"/>
                    </a:p>
                  </a:txBody>
                  <a:tcPr/>
                </a:tc>
                <a:tc>
                  <a:txBody>
                    <a:bodyPr/>
                    <a:lstStyle/>
                    <a:p>
                      <a:pPr algn="l"/>
                      <a:r>
                        <a:rPr lang="en-US" sz="900" dirty="0" smtClean="0"/>
                        <a:t>Conflict detection/blocking/revalidation</a:t>
                      </a:r>
                      <a:endParaRPr lang="en-US" sz="9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t>✓</a:t>
                      </a:r>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 -</a:t>
                      </a:r>
                      <a:endParaRPr lang="en-US" sz="900" dirty="0"/>
                    </a:p>
                  </a:txBody>
                  <a:tcPr marL="68580" marR="68580" marT="34290" marB="34290" anchor="ctr"/>
                </a:tc>
                <a:tc>
                  <a:txBody>
                    <a:bodyPr/>
                    <a:lstStyle/>
                    <a:p>
                      <a:pPr algn="ctr"/>
                      <a:r>
                        <a:rPr lang="en-US" sz="900" dirty="0" smtClean="0"/>
                        <a:t>✓-</a:t>
                      </a:r>
                      <a:endParaRPr lang="en-US" sz="900" dirty="0"/>
                    </a:p>
                  </a:txBody>
                  <a:tcPr marL="68580" marR="68580" marT="34290" marB="34290" anchor="ctr"/>
                </a:tc>
              </a:tr>
            </a:tbl>
          </a:graphicData>
        </a:graphic>
      </p:graphicFrame>
      <p:sp>
        <p:nvSpPr>
          <p:cNvPr id="150" name="Rectangle 149"/>
          <p:cNvSpPr/>
          <p:nvPr/>
        </p:nvSpPr>
        <p:spPr>
          <a:xfrm>
            <a:off x="1258253" y="3257328"/>
            <a:ext cx="6539842" cy="676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5" name="Group 14"/>
          <p:cNvGrpSpPr/>
          <p:nvPr/>
        </p:nvGrpSpPr>
        <p:grpSpPr>
          <a:xfrm>
            <a:off x="169077" y="4547286"/>
            <a:ext cx="8170457" cy="1857375"/>
            <a:chOff x="169077" y="4547286"/>
            <a:chExt cx="8170457" cy="1857375"/>
          </a:xfrm>
        </p:grpSpPr>
        <p:pic>
          <p:nvPicPr>
            <p:cNvPr id="2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77" y="4547286"/>
              <a:ext cx="478313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524365" y="4621427"/>
              <a:ext cx="988541" cy="494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(2,C)</a:t>
              </a:r>
              <a:endParaRPr lang="en-US" dirty="0"/>
            </a:p>
          </p:txBody>
        </p:sp>
        <p:sp>
          <p:nvSpPr>
            <p:cNvPr id="30" name="Oval 29"/>
            <p:cNvSpPr/>
            <p:nvPr/>
          </p:nvSpPr>
          <p:spPr>
            <a:xfrm>
              <a:off x="5725295" y="5412014"/>
              <a:ext cx="988541" cy="494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(5,F)</a:t>
              </a:r>
              <a:endParaRPr lang="en-US" dirty="0"/>
            </a:p>
          </p:txBody>
        </p:sp>
        <p:sp>
          <p:nvSpPr>
            <p:cNvPr id="31" name="Oval 30"/>
            <p:cNvSpPr/>
            <p:nvPr/>
          </p:nvSpPr>
          <p:spPr>
            <a:xfrm>
              <a:off x="7350993" y="5412014"/>
              <a:ext cx="988541" cy="494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(6,F)</a:t>
              </a:r>
              <a:endParaRPr lang="en-US" dirty="0"/>
            </a:p>
          </p:txBody>
        </p:sp>
        <p:cxnSp>
          <p:nvCxnSpPr>
            <p:cNvPr id="34" name="Straight Arrow Connector 33"/>
            <p:cNvCxnSpPr>
              <a:stCxn id="30" idx="0"/>
              <a:endCxn id="3" idx="4"/>
            </p:cNvCxnSpPr>
            <p:nvPr/>
          </p:nvCxnSpPr>
          <p:spPr>
            <a:xfrm flipV="1">
              <a:off x="6219566" y="5115697"/>
              <a:ext cx="799070" cy="2963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0"/>
              <a:endCxn id="3" idx="4"/>
            </p:cNvCxnSpPr>
            <p:nvPr/>
          </p:nvCxnSpPr>
          <p:spPr>
            <a:xfrm flipH="1" flipV="1">
              <a:off x="7018636" y="5115697"/>
              <a:ext cx="826628" cy="2963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71531" y="4966829"/>
              <a:ext cx="547570" cy="400110"/>
            </a:xfrm>
            <a:prstGeom prst="rect">
              <a:avLst/>
            </a:prstGeom>
            <a:noFill/>
          </p:spPr>
          <p:txBody>
            <a:bodyPr wrap="square" rtlCol="0">
              <a:spAutoFit/>
            </a:bodyPr>
            <a:lstStyle/>
            <a:p>
              <a:r>
                <a:rPr lang="en-US" sz="2000" dirty="0" smtClean="0"/>
                <a:t>0.5</a:t>
              </a:r>
              <a:endParaRPr lang="en-US" sz="2000" dirty="0"/>
            </a:p>
          </p:txBody>
        </p:sp>
        <p:sp>
          <p:nvSpPr>
            <p:cNvPr id="38" name="TextBox 37"/>
            <p:cNvSpPr txBox="1"/>
            <p:nvPr/>
          </p:nvSpPr>
          <p:spPr>
            <a:xfrm>
              <a:off x="7486256" y="4962722"/>
              <a:ext cx="547570" cy="400110"/>
            </a:xfrm>
            <a:prstGeom prst="rect">
              <a:avLst/>
            </a:prstGeom>
            <a:noFill/>
          </p:spPr>
          <p:txBody>
            <a:bodyPr wrap="square" rtlCol="0">
              <a:spAutoFit/>
            </a:bodyPr>
            <a:lstStyle/>
            <a:p>
              <a:r>
                <a:rPr lang="en-US" sz="2000" dirty="0" smtClean="0"/>
                <a:t>0.5</a:t>
              </a:r>
              <a:endParaRPr lang="en-US" sz="2000" dirty="0"/>
            </a:p>
          </p:txBody>
        </p:sp>
      </p:grpSp>
    </p:spTree>
    <p:extLst>
      <p:ext uri="{BB962C8B-B14F-4D97-AF65-F5344CB8AC3E}">
        <p14:creationId xmlns:p14="http://schemas.microsoft.com/office/powerpoint/2010/main" val="8935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724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4339</TotalTime>
  <Words>3231</Words>
  <Application>Microsoft Office PowerPoint</Application>
  <PresentationFormat>On-screen Show (4:3)</PresentationFormat>
  <Paragraphs>1038</Paragraphs>
  <Slides>33</Slides>
  <Notes>23</Notes>
  <HiddenSlides>16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宋体</vt:lpstr>
      <vt:lpstr>Arial</vt:lpstr>
      <vt:lpstr>Calibri</vt:lpstr>
      <vt:lpstr>Calibri Light</vt:lpstr>
      <vt:lpstr>Times New Roman</vt:lpstr>
      <vt:lpstr>Wingdings</vt:lpstr>
      <vt:lpstr>Office Theme</vt:lpstr>
      <vt:lpstr>User validation in ontology alignment</vt:lpstr>
      <vt:lpstr>Motivation</vt:lpstr>
      <vt:lpstr>Motivation cont’d</vt:lpstr>
      <vt:lpstr>Contributions</vt:lpstr>
      <vt:lpstr>Issues regarding user alignment validation </vt:lpstr>
      <vt:lpstr>Identified issues regarding  user profile</vt:lpstr>
      <vt:lpstr>Identified issues regarding  system services</vt:lpstr>
      <vt:lpstr>Identified issues regarding  system services</vt:lpstr>
      <vt:lpstr>PowerPoint Presentation</vt:lpstr>
      <vt:lpstr>Identified issues regarding  user interface</vt:lpstr>
      <vt:lpstr>Identified issues regarding  user interface</vt:lpstr>
      <vt:lpstr>Identified issues regarding  user interface</vt:lpstr>
      <vt:lpstr>Identified issues regarding  user interface</vt:lpstr>
      <vt:lpstr>Identified issues regarding  user interface</vt:lpstr>
      <vt:lpstr>Identified issues regarding  user interface</vt:lpstr>
      <vt:lpstr>System services</vt:lpstr>
      <vt:lpstr>User interface</vt:lpstr>
      <vt:lpstr>User interface</vt:lpstr>
      <vt:lpstr>Qualitative evaluation</vt:lpstr>
      <vt:lpstr>Qualitative study - summary</vt:lpstr>
      <vt:lpstr>Experiments</vt:lpstr>
      <vt:lpstr>Experiments - results</vt:lpstr>
      <vt:lpstr>Experiments - results</vt:lpstr>
      <vt:lpstr>Experiments - results</vt:lpstr>
      <vt:lpstr>Experiments - results</vt:lpstr>
      <vt:lpstr>Experiments - results</vt:lpstr>
      <vt:lpstr>Experiments - results</vt:lpstr>
      <vt:lpstr>Experiments - results</vt:lpstr>
      <vt:lpstr>Experiments - results</vt:lpstr>
      <vt:lpstr>Experiments - results</vt:lpstr>
      <vt:lpstr>Experiments - results</vt:lpstr>
      <vt:lpstr>Conclusions</vt:lpstr>
      <vt:lpstr>Future work </vt:lpstr>
    </vt:vector>
  </TitlesOfParts>
  <Company>Linköpings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validation in ontology alignment</dc:title>
  <dc:creator>Zlatan Dragisic</dc:creator>
  <cp:lastModifiedBy>Zlatan Dragisic</cp:lastModifiedBy>
  <cp:revision>128</cp:revision>
  <dcterms:created xsi:type="dcterms:W3CDTF">2016-09-26T09:40:08Z</dcterms:created>
  <dcterms:modified xsi:type="dcterms:W3CDTF">2016-10-20T02:07:53Z</dcterms:modified>
</cp:coreProperties>
</file>