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03" r:id="rId3"/>
    <p:sldId id="304" r:id="rId4"/>
    <p:sldId id="305" r:id="rId5"/>
    <p:sldId id="306" r:id="rId6"/>
    <p:sldId id="307" r:id="rId7"/>
    <p:sldId id="268" r:id="rId8"/>
    <p:sldId id="373" r:id="rId9"/>
    <p:sldId id="374" r:id="rId10"/>
    <p:sldId id="358" r:id="rId11"/>
    <p:sldId id="367" r:id="rId12"/>
    <p:sldId id="368" r:id="rId13"/>
    <p:sldId id="369" r:id="rId14"/>
    <p:sldId id="360" r:id="rId15"/>
    <p:sldId id="376" r:id="rId16"/>
    <p:sldId id="377" r:id="rId17"/>
    <p:sldId id="276" r:id="rId18"/>
    <p:sldId id="379" r:id="rId19"/>
    <p:sldId id="380" r:id="rId20"/>
    <p:sldId id="362" r:id="rId21"/>
    <p:sldId id="363" r:id="rId22"/>
    <p:sldId id="382" r:id="rId23"/>
    <p:sldId id="277" r:id="rId24"/>
    <p:sldId id="384" r:id="rId25"/>
    <p:sldId id="279" r:id="rId26"/>
    <p:sldId id="278" r:id="rId27"/>
    <p:sldId id="386" r:id="rId28"/>
    <p:sldId id="331" r:id="rId29"/>
    <p:sldId id="280" r:id="rId30"/>
    <p:sldId id="371" r:id="rId31"/>
    <p:sldId id="352" r:id="rId32"/>
    <p:sldId id="388" r:id="rId33"/>
    <p:sldId id="389" r:id="rId34"/>
    <p:sldId id="308" r:id="rId35"/>
    <p:sldId id="391" r:id="rId36"/>
    <p:sldId id="392" r:id="rId37"/>
    <p:sldId id="393" r:id="rId38"/>
    <p:sldId id="282" r:id="rId39"/>
    <p:sldId id="347" r:id="rId40"/>
    <p:sldId id="395" r:id="rId41"/>
    <p:sldId id="333" r:id="rId42"/>
    <p:sldId id="289" r:id="rId43"/>
    <p:sldId id="290" r:id="rId44"/>
    <p:sldId id="350" r:id="rId45"/>
    <p:sldId id="326" r:id="rId46"/>
    <p:sldId id="327" r:id="rId47"/>
    <p:sldId id="318" r:id="rId48"/>
    <p:sldId id="325" r:id="rId49"/>
    <p:sldId id="336" r:id="rId50"/>
    <p:sldId id="364" r:id="rId51"/>
    <p:sldId id="338" r:id="rId52"/>
    <p:sldId id="340" r:id="rId53"/>
    <p:sldId id="397" r:id="rId54"/>
    <p:sldId id="365" r:id="rId55"/>
    <p:sldId id="399" r:id="rId56"/>
    <p:sldId id="343" r:id="rId57"/>
    <p:sldId id="302" r:id="rId58"/>
    <p:sldId id="296" r:id="rId59"/>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81" autoAdjust="0"/>
  </p:normalViewPr>
  <p:slideViewPr>
    <p:cSldViewPr>
      <p:cViewPr varScale="1">
        <p:scale>
          <a:sx n="84" d="100"/>
          <a:sy n="84" d="100"/>
        </p:scale>
        <p:origin x="83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9" y="0"/>
            <a:ext cx="2944283" cy="496570"/>
          </a:xfrm>
          <a:prstGeom prst="rect">
            <a:avLst/>
          </a:prstGeom>
        </p:spPr>
        <p:txBody>
          <a:bodyPr vert="horz" lIns="91440" tIns="45720" rIns="91440" bIns="45720" rtlCol="0"/>
          <a:lstStyle>
            <a:lvl1pPr algn="r">
              <a:defRPr sz="1200"/>
            </a:lvl1pPr>
          </a:lstStyle>
          <a:p>
            <a:fld id="{1C336B9A-24E3-4ACB-814F-78129369F591}" type="datetimeFigureOut">
              <a:rPr lang="en-US" smtClean="0"/>
              <a:pPr/>
              <a:t>5/26/2016</a:t>
            </a:fld>
            <a:endParaRPr lang="en-US"/>
          </a:p>
        </p:txBody>
      </p:sp>
      <p:sp>
        <p:nvSpPr>
          <p:cNvPr id="4" name="Footer Placeholder 3"/>
          <p:cNvSpPr>
            <a:spLocks noGrp="1"/>
          </p:cNvSpPr>
          <p:nvPr>
            <p:ph type="ftr" sz="quarter" idx="2"/>
          </p:nvPr>
        </p:nvSpPr>
        <p:spPr>
          <a:xfrm>
            <a:off x="4"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9" y="9433106"/>
            <a:ext cx="2944283" cy="496570"/>
          </a:xfrm>
          <a:prstGeom prst="rect">
            <a:avLst/>
          </a:prstGeom>
        </p:spPr>
        <p:txBody>
          <a:bodyPr vert="horz" lIns="91440" tIns="45720" rIns="91440" bIns="45720" rtlCol="0" anchor="b"/>
          <a:lstStyle>
            <a:lvl1pPr algn="r">
              <a:defRPr sz="1200"/>
            </a:lvl1pPr>
          </a:lstStyle>
          <a:p>
            <a:fld id="{4A64C7B1-EFC5-417A-8543-D0116EF57511}" type="slidenum">
              <a:rPr lang="en-US" smtClean="0"/>
              <a:pPr/>
              <a:t>‹#›</a:t>
            </a:fld>
            <a:endParaRPr lang="en-US"/>
          </a:p>
        </p:txBody>
      </p:sp>
    </p:spTree>
    <p:extLst>
      <p:ext uri="{BB962C8B-B14F-4D97-AF65-F5344CB8AC3E}">
        <p14:creationId xmlns:p14="http://schemas.microsoft.com/office/powerpoint/2010/main" val="84743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9" y="0"/>
            <a:ext cx="2944283" cy="496570"/>
          </a:xfrm>
          <a:prstGeom prst="rect">
            <a:avLst/>
          </a:prstGeom>
        </p:spPr>
        <p:txBody>
          <a:bodyPr vert="horz" lIns="91440" tIns="45720" rIns="91440" bIns="45720" rtlCol="0"/>
          <a:lstStyle>
            <a:lvl1pPr algn="r">
              <a:defRPr sz="1200"/>
            </a:lvl1pPr>
          </a:lstStyle>
          <a:p>
            <a:fld id="{C8C7929D-CB27-4561-9B29-3BFD2C5260DD}" type="datetimeFigureOut">
              <a:rPr lang="en-US" smtClean="0"/>
              <a:pPr/>
              <a:t>5/26/2016</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9" y="9433106"/>
            <a:ext cx="2944283" cy="496570"/>
          </a:xfrm>
          <a:prstGeom prst="rect">
            <a:avLst/>
          </a:prstGeom>
        </p:spPr>
        <p:txBody>
          <a:bodyPr vert="horz" lIns="91440" tIns="45720" rIns="91440" bIns="45720" rtlCol="0" anchor="b"/>
          <a:lstStyle>
            <a:lvl1pPr algn="r">
              <a:defRPr sz="1200"/>
            </a:lvl1pPr>
          </a:lstStyle>
          <a:p>
            <a:fld id="{03F10B3C-E446-483F-86D4-56B0760F378F}" type="slidenum">
              <a:rPr lang="en-US" smtClean="0"/>
              <a:pPr/>
              <a:t>‹#›</a:t>
            </a:fld>
            <a:endParaRPr lang="en-US"/>
          </a:p>
        </p:txBody>
      </p:sp>
    </p:spTree>
    <p:extLst>
      <p:ext uri="{BB962C8B-B14F-4D97-AF65-F5344CB8AC3E}">
        <p14:creationId xmlns:p14="http://schemas.microsoft.com/office/powerpoint/2010/main" val="133308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8AEB59-056D-4F62-B1BB-D3313891629D}"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83766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So suppose</a:t>
            </a:r>
            <a:r>
              <a:rPr lang="en-US" baseline="0" dirty="0" smtClean="0"/>
              <a:t> there are more </a:t>
            </a:r>
            <a:r>
              <a:rPr lang="en-US" baseline="0" dirty="0" err="1" smtClean="0"/>
              <a:t>ASes</a:t>
            </a:r>
            <a:r>
              <a:rPr lang="en-US" baseline="0" dirty="0" smtClean="0"/>
              <a:t> that have connections as shown in this figure. </a:t>
            </a:r>
            <a:endParaRPr lang="en-US" dirty="0" smtClean="0"/>
          </a:p>
          <a:p>
            <a:r>
              <a:rPr lang="en-US" baseline="0" dirty="0" smtClean="0"/>
              <a:t>First this AS 22394 announces to its neighbor that it is allocated this prefix. </a:t>
            </a:r>
          </a:p>
          <a:p>
            <a:r>
              <a:rPr lang="en-US" baseline="0" dirty="0" smtClean="0"/>
              <a:t>Neighbor appends its own AS number and forwards to the announcement to its neighbor. </a:t>
            </a:r>
          </a:p>
          <a:p>
            <a:endParaRPr lang="en-US" baseline="0" dirty="0" smtClean="0"/>
          </a:p>
          <a:p>
            <a:r>
              <a:rPr lang="en-US" baseline="0" dirty="0" smtClean="0"/>
              <a:t>So ISP1 here knows that each can reach AS 22394 following the path that is shown here.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10</a:t>
            </a:fld>
            <a:endParaRPr lang="en-US"/>
          </a:p>
        </p:txBody>
      </p:sp>
    </p:spTree>
    <p:extLst>
      <p:ext uri="{BB962C8B-B14F-4D97-AF65-F5344CB8AC3E}">
        <p14:creationId xmlns:p14="http://schemas.microsoft.com/office/powerpoint/2010/main" val="244751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So suppose</a:t>
            </a:r>
            <a:r>
              <a:rPr lang="en-US" baseline="0" dirty="0" smtClean="0"/>
              <a:t> there are more </a:t>
            </a:r>
            <a:r>
              <a:rPr lang="en-US" baseline="0" dirty="0" err="1" smtClean="0"/>
              <a:t>ASes</a:t>
            </a:r>
            <a:r>
              <a:rPr lang="en-US" baseline="0" dirty="0" smtClean="0"/>
              <a:t> that have connections as shown in this figure. </a:t>
            </a:r>
            <a:endParaRPr lang="en-US" dirty="0" smtClean="0"/>
          </a:p>
          <a:p>
            <a:r>
              <a:rPr lang="en-US" baseline="0" dirty="0" smtClean="0"/>
              <a:t>First this AS 22394 announces to its neighbor that it is allocated this prefix. </a:t>
            </a:r>
          </a:p>
          <a:p>
            <a:r>
              <a:rPr lang="en-US" baseline="0" dirty="0" smtClean="0"/>
              <a:t>Neighbor appends its own AS number and forwards to the announcement to its neighbor. </a:t>
            </a:r>
          </a:p>
          <a:p>
            <a:endParaRPr lang="en-US" baseline="0" dirty="0" smtClean="0"/>
          </a:p>
          <a:p>
            <a:r>
              <a:rPr lang="en-US" baseline="0" dirty="0" smtClean="0"/>
              <a:t>So ISP1 here knows that each can reach AS 22394 following the path that is shown here.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11</a:t>
            </a:fld>
            <a:endParaRPr lang="en-US"/>
          </a:p>
        </p:txBody>
      </p:sp>
    </p:spTree>
    <p:extLst>
      <p:ext uri="{BB962C8B-B14F-4D97-AF65-F5344CB8AC3E}">
        <p14:creationId xmlns:p14="http://schemas.microsoft.com/office/powerpoint/2010/main" val="3043618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So suppose</a:t>
            </a:r>
            <a:r>
              <a:rPr lang="en-US" baseline="0" dirty="0" smtClean="0"/>
              <a:t> there are more </a:t>
            </a:r>
            <a:r>
              <a:rPr lang="en-US" baseline="0" dirty="0" err="1" smtClean="0"/>
              <a:t>ASes</a:t>
            </a:r>
            <a:r>
              <a:rPr lang="en-US" baseline="0" dirty="0" smtClean="0"/>
              <a:t> that have connections as shown in this figure. </a:t>
            </a:r>
            <a:endParaRPr lang="en-US" dirty="0" smtClean="0"/>
          </a:p>
          <a:p>
            <a:r>
              <a:rPr lang="en-US" baseline="0" dirty="0" smtClean="0"/>
              <a:t>First this AS 22394 announces to its neighbor that it is allocated this prefix. </a:t>
            </a:r>
          </a:p>
          <a:p>
            <a:r>
              <a:rPr lang="en-US" baseline="0" dirty="0" smtClean="0"/>
              <a:t>Neighbor appends its own AS number and forwards to the announcement to its neighbor. </a:t>
            </a:r>
          </a:p>
          <a:p>
            <a:endParaRPr lang="en-US" baseline="0" dirty="0" smtClean="0"/>
          </a:p>
          <a:p>
            <a:r>
              <a:rPr lang="en-US" baseline="0" dirty="0" smtClean="0"/>
              <a:t>So ISP1 here knows that each can reach AS 22394 following the path that is shown here.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12</a:t>
            </a:fld>
            <a:endParaRPr lang="en-US"/>
          </a:p>
        </p:txBody>
      </p:sp>
    </p:spTree>
    <p:extLst>
      <p:ext uri="{BB962C8B-B14F-4D97-AF65-F5344CB8AC3E}">
        <p14:creationId xmlns:p14="http://schemas.microsoft.com/office/powerpoint/2010/main" val="333731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So suppose</a:t>
            </a:r>
            <a:r>
              <a:rPr lang="en-US" baseline="0" dirty="0" smtClean="0"/>
              <a:t> there are more </a:t>
            </a:r>
            <a:r>
              <a:rPr lang="en-US" baseline="0" dirty="0" err="1" smtClean="0"/>
              <a:t>ASes</a:t>
            </a:r>
            <a:r>
              <a:rPr lang="en-US" baseline="0" dirty="0" smtClean="0"/>
              <a:t> that have connections as shown in this figure. </a:t>
            </a:r>
            <a:endParaRPr lang="en-US" dirty="0" smtClean="0"/>
          </a:p>
          <a:p>
            <a:r>
              <a:rPr lang="en-US" baseline="0" dirty="0" smtClean="0"/>
              <a:t>First this AS 22394 announces to its neighbor that it is allocated this prefix. </a:t>
            </a:r>
          </a:p>
          <a:p>
            <a:r>
              <a:rPr lang="en-US" baseline="0" dirty="0" smtClean="0"/>
              <a:t>Neighbor appends its own AS number and forwards to the announcement to its neighbor. </a:t>
            </a:r>
          </a:p>
          <a:p>
            <a:endParaRPr lang="en-US" baseline="0" dirty="0" smtClean="0"/>
          </a:p>
          <a:p>
            <a:r>
              <a:rPr lang="en-US" baseline="0" dirty="0" smtClean="0"/>
              <a:t>So ISP1 here knows that each can reach AS 22394 following the path that is shown here. </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13</a:t>
            </a:fld>
            <a:endParaRPr lang="en-US"/>
          </a:p>
        </p:txBody>
      </p:sp>
    </p:spTree>
    <p:extLst>
      <p:ext uri="{BB962C8B-B14F-4D97-AF65-F5344CB8AC3E}">
        <p14:creationId xmlns:p14="http://schemas.microsoft.com/office/powerpoint/2010/main" val="1027950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baseline="0" dirty="0" smtClean="0"/>
          </a:p>
          <a:p>
            <a:pPr eaLnBrk="1" hangingPunct="1">
              <a:spcBef>
                <a:spcPct val="0"/>
              </a:spcBef>
            </a:pPr>
            <a:r>
              <a:rPr lang="en-US" baseline="0" dirty="0" smtClean="0"/>
              <a:t>BGP works well in normal circumstances. However, there are some inherent security issues with this protocol. It is difficult to check true ownership of prefixes. And gives rise to different types of attack. </a:t>
            </a:r>
          </a:p>
          <a:p>
            <a:pPr eaLnBrk="1" hangingPunct="1">
              <a:spcBef>
                <a:spcPct val="0"/>
              </a:spcBef>
            </a:pPr>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14</a:t>
            </a:fld>
            <a:endParaRPr lang="en-US"/>
          </a:p>
        </p:txBody>
      </p:sp>
    </p:spTree>
    <p:extLst>
      <p:ext uri="{BB962C8B-B14F-4D97-AF65-F5344CB8AC3E}">
        <p14:creationId xmlns:p14="http://schemas.microsoft.com/office/powerpoint/2010/main" val="2296310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baseline="0" dirty="0" smtClean="0"/>
          </a:p>
          <a:p>
            <a:pPr eaLnBrk="1" hangingPunct="1">
              <a:spcBef>
                <a:spcPct val="0"/>
              </a:spcBef>
            </a:pPr>
            <a:r>
              <a:rPr lang="en-US" baseline="0" dirty="0" smtClean="0"/>
              <a:t>BGP works well in normal circumstances. However, there are some inherent security issues with this protocol. It is difficult to check true ownership of prefixes. And gives rise to different types of attack. </a:t>
            </a:r>
          </a:p>
          <a:p>
            <a:pPr eaLnBrk="1" hangingPunct="1">
              <a:spcBef>
                <a:spcPct val="0"/>
              </a:spcBef>
            </a:pPr>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15</a:t>
            </a:fld>
            <a:endParaRPr lang="en-US"/>
          </a:p>
        </p:txBody>
      </p:sp>
    </p:spTree>
    <p:extLst>
      <p:ext uri="{BB962C8B-B14F-4D97-AF65-F5344CB8AC3E}">
        <p14:creationId xmlns:p14="http://schemas.microsoft.com/office/powerpoint/2010/main" val="217275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baseline="0" dirty="0" smtClean="0"/>
          </a:p>
          <a:p>
            <a:pPr eaLnBrk="1" hangingPunct="1">
              <a:spcBef>
                <a:spcPct val="0"/>
              </a:spcBef>
            </a:pPr>
            <a:r>
              <a:rPr lang="en-US" baseline="0" dirty="0" smtClean="0"/>
              <a:t>BGP works well in normal circumstances. However, there are some inherent security issues with this protocol. It is difficult to check true ownership of prefixes. And gives rise to different types of attack. </a:t>
            </a:r>
          </a:p>
          <a:p>
            <a:pPr eaLnBrk="1" hangingPunct="1">
              <a:spcBef>
                <a:spcPct val="0"/>
              </a:spcBef>
            </a:pPr>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16</a:t>
            </a:fld>
            <a:endParaRPr lang="en-US"/>
          </a:p>
        </p:txBody>
      </p:sp>
    </p:spTree>
    <p:extLst>
      <p:ext uri="{BB962C8B-B14F-4D97-AF65-F5344CB8AC3E}">
        <p14:creationId xmlns:p14="http://schemas.microsoft.com/office/powerpoint/2010/main" val="2233218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In</a:t>
            </a:r>
            <a:r>
              <a:rPr lang="en-US" baseline="0" dirty="0" smtClean="0"/>
              <a:t> a prefix hijack attack, attacker announces the same prefix allocated to the victim network. So, ISP1 had two paths to reach the same prefix. </a:t>
            </a:r>
          </a:p>
          <a:p>
            <a:r>
              <a:rPr lang="en-US" baseline="0" dirty="0" smtClean="0"/>
              <a:t>Depending on relationships of ISP1 with these two neighbor </a:t>
            </a:r>
            <a:r>
              <a:rPr lang="en-US" baseline="0" dirty="0" err="1" smtClean="0"/>
              <a:t>ASes</a:t>
            </a:r>
            <a:r>
              <a:rPr lang="en-US" baseline="0" dirty="0" smtClean="0"/>
              <a:t> it will choose the route. </a:t>
            </a:r>
          </a:p>
          <a:p>
            <a:endParaRPr lang="en-US" baseline="0" dirty="0" smtClean="0"/>
          </a:p>
          <a:p>
            <a:r>
              <a:rPr lang="en-US" baseline="0" dirty="0" smtClean="0"/>
              <a:t>Here the relationship could be </a:t>
            </a:r>
            <a:r>
              <a:rPr lang="en-US" baseline="0" dirty="0" err="1" smtClean="0"/>
              <a:t>cusomter</a:t>
            </a:r>
            <a:r>
              <a:rPr lang="en-US" baseline="0" dirty="0" smtClean="0"/>
              <a:t>/provide or peer/peer relationship. Suppose attacker network is a customer of ISP1. </a:t>
            </a:r>
          </a:p>
          <a:p>
            <a:r>
              <a:rPr lang="en-US" baseline="0" dirty="0" smtClean="0"/>
              <a:t>In this scenario, ISP1 will choose to route to attacker network since it can earn money by using customer path. </a:t>
            </a:r>
          </a:p>
          <a:p>
            <a:endParaRPr lang="en-US" baseline="0" dirty="0" smtClean="0"/>
          </a:p>
          <a:p>
            <a:r>
              <a:rPr lang="en-US" baseline="0" dirty="0" smtClean="0"/>
              <a:t>Now assume that ISP1 has peer relationship with both the neighbors shown in this figure. </a:t>
            </a:r>
          </a:p>
          <a:p>
            <a:r>
              <a:rPr lang="en-US" baseline="0" dirty="0" smtClean="0"/>
              <a:t>Even in this case ISP1 may choose to route to attacker network since the path offered by attacker is short. </a:t>
            </a:r>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17</a:t>
            </a:fld>
            <a:endParaRPr lang="en-US"/>
          </a:p>
        </p:txBody>
      </p:sp>
    </p:spTree>
    <p:extLst>
      <p:ext uri="{BB962C8B-B14F-4D97-AF65-F5344CB8AC3E}">
        <p14:creationId xmlns:p14="http://schemas.microsoft.com/office/powerpoint/2010/main" val="305382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In</a:t>
            </a:r>
            <a:r>
              <a:rPr lang="en-US" baseline="0" dirty="0" smtClean="0"/>
              <a:t> a prefix hijack attack, attacker announces the same prefix allocated to the victim network. So, ISP1 had two paths to reach the same prefix. </a:t>
            </a:r>
          </a:p>
          <a:p>
            <a:r>
              <a:rPr lang="en-US" baseline="0" dirty="0" smtClean="0"/>
              <a:t>Depending on relationships of ISP1 with these two neighbor </a:t>
            </a:r>
            <a:r>
              <a:rPr lang="en-US" baseline="0" dirty="0" err="1" smtClean="0"/>
              <a:t>ASes</a:t>
            </a:r>
            <a:r>
              <a:rPr lang="en-US" baseline="0" dirty="0" smtClean="0"/>
              <a:t> it will choose the route. </a:t>
            </a:r>
          </a:p>
          <a:p>
            <a:endParaRPr lang="en-US" baseline="0" dirty="0" smtClean="0"/>
          </a:p>
          <a:p>
            <a:r>
              <a:rPr lang="en-US" baseline="0" dirty="0" smtClean="0"/>
              <a:t>Here the relationship could be </a:t>
            </a:r>
            <a:r>
              <a:rPr lang="en-US" baseline="0" dirty="0" err="1" smtClean="0"/>
              <a:t>cusomter</a:t>
            </a:r>
            <a:r>
              <a:rPr lang="en-US" baseline="0" dirty="0" smtClean="0"/>
              <a:t>/provide or peer/peer relationship. Suppose attacker network is a customer of ISP1. </a:t>
            </a:r>
          </a:p>
          <a:p>
            <a:r>
              <a:rPr lang="en-US" baseline="0" dirty="0" smtClean="0"/>
              <a:t>In this scenario, ISP1 will choose to route to attacker network since it can earn money by using customer path. </a:t>
            </a:r>
          </a:p>
          <a:p>
            <a:endParaRPr lang="en-US" baseline="0" dirty="0" smtClean="0"/>
          </a:p>
          <a:p>
            <a:r>
              <a:rPr lang="en-US" baseline="0" dirty="0" smtClean="0"/>
              <a:t>Now assume that ISP1 has peer relationship with both the neighbors shown in this figure. </a:t>
            </a:r>
          </a:p>
          <a:p>
            <a:r>
              <a:rPr lang="en-US" baseline="0" dirty="0" smtClean="0"/>
              <a:t>Even in this case ISP1 may choose to route to attacker network since the path offered by attacker is short. </a:t>
            </a:r>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18</a:t>
            </a:fld>
            <a:endParaRPr lang="en-US"/>
          </a:p>
        </p:txBody>
      </p:sp>
    </p:spTree>
    <p:extLst>
      <p:ext uri="{BB962C8B-B14F-4D97-AF65-F5344CB8AC3E}">
        <p14:creationId xmlns:p14="http://schemas.microsoft.com/office/powerpoint/2010/main" val="183825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In</a:t>
            </a:r>
            <a:r>
              <a:rPr lang="en-US" baseline="0" dirty="0" smtClean="0"/>
              <a:t> a prefix hijack attack, attacker announces the same prefix allocated to the victim network. So, ISP1 had two paths to reach the same prefix. </a:t>
            </a:r>
          </a:p>
          <a:p>
            <a:r>
              <a:rPr lang="en-US" baseline="0" dirty="0" smtClean="0"/>
              <a:t>Depending on relationships of ISP1 with these two neighbor </a:t>
            </a:r>
            <a:r>
              <a:rPr lang="en-US" baseline="0" dirty="0" err="1" smtClean="0"/>
              <a:t>ASes</a:t>
            </a:r>
            <a:r>
              <a:rPr lang="en-US" baseline="0" dirty="0" smtClean="0"/>
              <a:t> it will choose the route. </a:t>
            </a:r>
          </a:p>
          <a:p>
            <a:endParaRPr lang="en-US" baseline="0" dirty="0" smtClean="0"/>
          </a:p>
          <a:p>
            <a:r>
              <a:rPr lang="en-US" baseline="0" dirty="0" smtClean="0"/>
              <a:t>Here the relationship could be </a:t>
            </a:r>
            <a:r>
              <a:rPr lang="en-US" baseline="0" dirty="0" err="1" smtClean="0"/>
              <a:t>cusomter</a:t>
            </a:r>
            <a:r>
              <a:rPr lang="en-US" baseline="0" dirty="0" smtClean="0"/>
              <a:t>/provide or peer/peer relationship. Suppose attacker network is a customer of ISP1. </a:t>
            </a:r>
          </a:p>
          <a:p>
            <a:r>
              <a:rPr lang="en-US" baseline="0" dirty="0" smtClean="0"/>
              <a:t>In this scenario, ISP1 will choose to route to attacker network since it can earn money by using customer path. </a:t>
            </a:r>
          </a:p>
          <a:p>
            <a:endParaRPr lang="en-US" baseline="0" dirty="0" smtClean="0"/>
          </a:p>
          <a:p>
            <a:r>
              <a:rPr lang="en-US" baseline="0" dirty="0" smtClean="0"/>
              <a:t>Now assume that ISP1 has peer relationship with both the neighbors shown in this figure. </a:t>
            </a:r>
          </a:p>
          <a:p>
            <a:r>
              <a:rPr lang="en-US" baseline="0" dirty="0" smtClean="0"/>
              <a:t>Even in this case ISP1 may choose to route to attacker network since the path offered by attacker is short. </a:t>
            </a:r>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19</a:t>
            </a:fld>
            <a:endParaRPr lang="en-US"/>
          </a:p>
        </p:txBody>
      </p:sp>
    </p:spTree>
    <p:extLst>
      <p:ext uri="{BB962C8B-B14F-4D97-AF65-F5344CB8AC3E}">
        <p14:creationId xmlns:p14="http://schemas.microsoft.com/office/powerpoint/2010/main" val="73817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day there are large number of bogus route announcements on the Internet. </a:t>
            </a:r>
          </a:p>
          <a:p>
            <a:r>
              <a:rPr lang="en-US" baseline="0" dirty="0" smtClean="0"/>
              <a:t>The list here shows the reports about such bogus announcements on a single day. </a:t>
            </a:r>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2</a:t>
            </a:fld>
            <a:endParaRPr lang="en-US"/>
          </a:p>
        </p:txBody>
      </p:sp>
    </p:spTree>
    <p:extLst>
      <p:ext uri="{BB962C8B-B14F-4D97-AF65-F5344CB8AC3E}">
        <p14:creationId xmlns:p14="http://schemas.microsoft.com/office/powerpoint/2010/main" val="2204028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20</a:t>
            </a:fld>
            <a:endParaRPr lang="en-US"/>
          </a:p>
        </p:txBody>
      </p:sp>
    </p:spTree>
    <p:extLst>
      <p:ext uri="{BB962C8B-B14F-4D97-AF65-F5344CB8AC3E}">
        <p14:creationId xmlns:p14="http://schemas.microsoft.com/office/powerpoint/2010/main" val="162206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21</a:t>
            </a:fld>
            <a:endParaRPr lang="en-US"/>
          </a:p>
        </p:txBody>
      </p:sp>
    </p:spTree>
    <p:extLst>
      <p:ext uri="{BB962C8B-B14F-4D97-AF65-F5344CB8AC3E}">
        <p14:creationId xmlns:p14="http://schemas.microsoft.com/office/powerpoint/2010/main" val="423043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22</a:t>
            </a:fld>
            <a:endParaRPr lang="en-US"/>
          </a:p>
        </p:txBody>
      </p:sp>
    </p:spTree>
    <p:extLst>
      <p:ext uri="{BB962C8B-B14F-4D97-AF65-F5344CB8AC3E}">
        <p14:creationId xmlns:p14="http://schemas.microsoft.com/office/powerpoint/2010/main" val="3580780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baseline="0" dirty="0" smtClean="0"/>
              <a:t>More harmful form of attack in </a:t>
            </a:r>
            <a:r>
              <a:rPr lang="en-US" baseline="0" dirty="0" err="1" smtClean="0"/>
              <a:t>subprefix</a:t>
            </a:r>
            <a:r>
              <a:rPr lang="en-US" baseline="0" dirty="0" smtClean="0"/>
              <a:t>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23</a:t>
            </a:fld>
            <a:endParaRPr lang="en-US"/>
          </a:p>
        </p:txBody>
      </p:sp>
    </p:spTree>
    <p:extLst>
      <p:ext uri="{BB962C8B-B14F-4D97-AF65-F5344CB8AC3E}">
        <p14:creationId xmlns:p14="http://schemas.microsoft.com/office/powerpoint/2010/main" val="1811542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baseline="0" dirty="0" smtClean="0"/>
              <a:t>More harmful form of attack in </a:t>
            </a:r>
            <a:r>
              <a:rPr lang="en-US" baseline="0" dirty="0" err="1" smtClean="0"/>
              <a:t>subprefix</a:t>
            </a:r>
            <a:r>
              <a:rPr lang="en-US" baseline="0" dirty="0" smtClean="0"/>
              <a:t> hijack attack. In this case, china telecom can announce more specific prefix that is covered by the prefix assigned to As 22394. </a:t>
            </a:r>
          </a:p>
          <a:p>
            <a:pPr eaLnBrk="1" hangingPunct="1">
              <a:spcBef>
                <a:spcPct val="0"/>
              </a:spcBef>
            </a:pPr>
            <a:r>
              <a:rPr lang="en-US" baseline="0" dirty="0" smtClean="0"/>
              <a:t>If there is traffic for the prefix range announced by china telecom , it will be routed to china telecom because it has longest prefix length . </a:t>
            </a:r>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24</a:t>
            </a:fld>
            <a:endParaRPr lang="en-US"/>
          </a:p>
        </p:txBody>
      </p:sp>
    </p:spTree>
    <p:extLst>
      <p:ext uri="{BB962C8B-B14F-4D97-AF65-F5344CB8AC3E}">
        <p14:creationId xmlns:p14="http://schemas.microsoft.com/office/powerpoint/2010/main" val="203332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smtClean="0"/>
              <a:t>And even more harmful attack would be interception attack and imposture</a:t>
            </a:r>
            <a:r>
              <a:rPr lang="en-US" baseline="0" dirty="0" smtClean="0"/>
              <a:t> </a:t>
            </a:r>
            <a:r>
              <a:rPr lang="en-US" dirty="0" smtClean="0"/>
              <a:t>In this case, a network is able to attract the data towards itself , store is for future analysis, and then reroute the data back to original owner. While in case of imposture</a:t>
            </a:r>
            <a:r>
              <a:rPr lang="en-US" baseline="0" dirty="0" smtClean="0"/>
              <a:t> attack, an attacker imposters as a victim network and communicates on behalf of the victim network. </a:t>
            </a:r>
          </a:p>
          <a:p>
            <a:pPr eaLnBrk="1" hangingPunct="1">
              <a:spcBef>
                <a:spcPct val="0"/>
              </a:spcBef>
            </a:pPr>
            <a:endParaRPr lang="en-US" baseline="0" dirty="0" smtClean="0"/>
          </a:p>
          <a:p>
            <a:pPr eaLnBrk="1" hangingPunct="1">
              <a:spcBef>
                <a:spcPct val="0"/>
              </a:spcBef>
            </a:pPr>
            <a:r>
              <a:rPr lang="en-US" baseline="0" dirty="0" smtClean="0"/>
              <a:t>The affected network keeps getting responses for its request and thus these attacks are difficult to detect before they cause harm. </a:t>
            </a:r>
            <a:endParaRPr lang="en-US" dirty="0" smtClean="0"/>
          </a:p>
          <a:p>
            <a:pPr eaLnBrk="1" hangingPunct="1">
              <a:spcBef>
                <a:spcPct val="0"/>
              </a:spcBef>
            </a:pPr>
            <a:endParaRPr lang="en-US" dirty="0" smtClean="0"/>
          </a:p>
          <a:p>
            <a:pPr eaLnBrk="1" hangingPunct="1">
              <a:spcBef>
                <a:spcPct val="0"/>
              </a:spcBef>
            </a:pPr>
            <a:r>
              <a:rPr lang="en-US" dirty="0" smtClean="0"/>
              <a:t>We have seen that </a:t>
            </a:r>
          </a:p>
          <a:p>
            <a:pPr eaLnBrk="1" hangingPunct="1">
              <a:spcBef>
                <a:spcPct val="0"/>
              </a:spcBef>
            </a:pPr>
            <a:r>
              <a:rPr lang="en-US" dirty="0" smtClean="0"/>
              <a:t>- prefix length matters</a:t>
            </a:r>
          </a:p>
          <a:p>
            <a:pPr eaLnBrk="1" hangingPunct="1">
              <a:spcBef>
                <a:spcPct val="0"/>
              </a:spcBef>
            </a:pPr>
            <a:r>
              <a:rPr lang="en-US" dirty="0" smtClean="0"/>
              <a:t>- path length matters</a:t>
            </a:r>
          </a:p>
          <a:p>
            <a:pPr eaLnBrk="1" hangingPunct="1">
              <a:spcBef>
                <a:spcPct val="0"/>
              </a:spcBef>
            </a:pPr>
            <a:r>
              <a:rPr lang="en-US" dirty="0" smtClean="0"/>
              <a:t>when making these</a:t>
            </a:r>
            <a:r>
              <a:rPr lang="en-US" baseline="0" dirty="0" smtClean="0"/>
              <a:t> decisions.  However, also relationships between </a:t>
            </a:r>
            <a:r>
              <a:rPr lang="en-US" baseline="0" dirty="0" err="1" smtClean="0"/>
              <a:t>Ases</a:t>
            </a:r>
            <a:r>
              <a:rPr lang="en-US" baseline="0" dirty="0" smtClean="0"/>
              <a:t> matters … to better understand the importance of these relationships, we will next look at …</a:t>
            </a:r>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25</a:t>
            </a:fld>
            <a:endParaRPr lang="en-US"/>
          </a:p>
        </p:txBody>
      </p:sp>
    </p:spTree>
    <p:extLst>
      <p:ext uri="{BB962C8B-B14F-4D97-AF65-F5344CB8AC3E}">
        <p14:creationId xmlns:p14="http://schemas.microsoft.com/office/powerpoint/2010/main" val="526286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These</a:t>
            </a:r>
            <a:r>
              <a:rPr lang="en-US" baseline="0" dirty="0" smtClean="0"/>
              <a:t> case clearly shows that interception attack are quite hard to detect without observing the actual </a:t>
            </a:r>
            <a:r>
              <a:rPr lang="en-US" baseline="0" dirty="0" err="1" smtClean="0"/>
              <a:t>datapath</a:t>
            </a:r>
            <a:r>
              <a:rPr lang="en-US" baseline="0" dirty="0" smtClean="0"/>
              <a:t> taken by the traffic. So these data paths can either be extracted by performing active measurements such as traceroute or by using passive measurements. </a:t>
            </a:r>
          </a:p>
          <a:p>
            <a:endParaRPr lang="en-US" baseline="0" dirty="0" smtClean="0"/>
          </a:p>
          <a:p>
            <a:r>
              <a:rPr lang="en-US" baseline="0" dirty="0" smtClean="0"/>
              <a:t>There are several ways to prevent/detect these attacks.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if ISP 1 knows that only AS 22394 can originate this prefix, it can simply drop the announcement received from attacker network. So mechanisms such as RPKI (Resource Public key infrastructure) </a:t>
            </a:r>
            <a:r>
              <a:rPr lang="en-US" dirty="0" smtClean="0"/>
              <a:t>and </a:t>
            </a:r>
            <a:r>
              <a:rPr lang="en-US" baseline="0" dirty="0" smtClean="0"/>
              <a:t>ROVER have been proposed to prevent prefix hijack. These techniques build a trusted and formally verifiable database of prefix-to-AS pairings which can be used to check correct announcements.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Hijack detection systems have also been proposed where the information seen in route path announcements is used. For each prefix these mechanisms track the set of origin ASes as seen in the route path announcements. If any change in the origin set is detected then an alert is raised which can be further studies by concerned network operators.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the cases of interception and imposture attacks are not possible to detect by only looking at origin or route announcement information. Actual path taken by the traffic or information such as RTT is needed to detect these attacks.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Systems that gather such information and aid in detection of these attacks have also been proposed.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26</a:t>
            </a:fld>
            <a:endParaRPr lang="en-US"/>
          </a:p>
        </p:txBody>
      </p:sp>
    </p:spTree>
    <p:extLst>
      <p:ext uri="{BB962C8B-B14F-4D97-AF65-F5344CB8AC3E}">
        <p14:creationId xmlns:p14="http://schemas.microsoft.com/office/powerpoint/2010/main" val="457192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These</a:t>
            </a:r>
            <a:r>
              <a:rPr lang="en-US" baseline="0" dirty="0" smtClean="0"/>
              <a:t> case clearly shows that interception attack are quite hard to detect without observing the actual </a:t>
            </a:r>
            <a:r>
              <a:rPr lang="en-US" baseline="0" dirty="0" err="1" smtClean="0"/>
              <a:t>datapath</a:t>
            </a:r>
            <a:r>
              <a:rPr lang="en-US" baseline="0" dirty="0" smtClean="0"/>
              <a:t> taken by the traffic. So these data paths can either be extracted by performing active measurements such as traceroute or by using passive measurements. </a:t>
            </a:r>
          </a:p>
          <a:p>
            <a:endParaRPr lang="en-US" baseline="0" dirty="0" smtClean="0"/>
          </a:p>
          <a:p>
            <a:r>
              <a:rPr lang="en-US" baseline="0" dirty="0" smtClean="0"/>
              <a:t>There are several ways to prevent/detect these attacks.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if ISP 1 knows that only AS 22394 can originate this prefix, it can simply drop the announcement received from attacker network. So mechanisms such as RPKI (Resource Public key infrastructure) </a:t>
            </a:r>
            <a:r>
              <a:rPr lang="en-US" dirty="0" smtClean="0"/>
              <a:t>and </a:t>
            </a:r>
            <a:r>
              <a:rPr lang="en-US" baseline="0" dirty="0" smtClean="0"/>
              <a:t>ROVER have been proposed to prevent prefix hijack. These techniques build a trusted and formally verifiable database of prefix-to-AS pairings which can be used to check correct announcements.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Hijack detection systems have also been proposed where the information seen in route path announcements is used. For each prefix these mechanisms track the set of origin ASes as seen in the route path announcements. If any change in the origin set is detected then an alert is raised which can be further studies by concerned network operators.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Finally, the cases of interception and imposture attacks are not possible to detect by only looking at origin or route announcement information. Actual path taken by the traffic or information such as RTT is needed to detect these attacks.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Systems that gather such information and aid in detection of these attacks have also been proposed.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27</a:t>
            </a:fld>
            <a:endParaRPr lang="en-US"/>
          </a:p>
        </p:txBody>
      </p:sp>
    </p:spTree>
    <p:extLst>
      <p:ext uri="{BB962C8B-B14F-4D97-AF65-F5344CB8AC3E}">
        <p14:creationId xmlns:p14="http://schemas.microsoft.com/office/powerpoint/2010/main" val="1613022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Mechanisms</a:t>
            </a:r>
            <a:r>
              <a:rPr lang="en-US" baseline="0" dirty="0" smtClean="0"/>
              <a:t> such as RPKI, ROVER have been proposed to prevent prefix hijack. These techniques build a trusted and formally verifiable database of prefix-to-AS pairings which can be used to check correct announcements. </a:t>
            </a:r>
          </a:p>
          <a:p>
            <a:endParaRPr lang="en-US" baseline="0" dirty="0" smtClean="0"/>
          </a:p>
          <a:p>
            <a:r>
              <a:rPr lang="en-US" baseline="0" dirty="0" smtClean="0"/>
              <a:t>Anomaly detection system based on tracking route path updates have also been proposed. For each prefix these mechanisms track the set of origin </a:t>
            </a:r>
            <a:r>
              <a:rPr lang="en-US" baseline="0" dirty="0" err="1" smtClean="0"/>
              <a:t>ASes</a:t>
            </a:r>
            <a:r>
              <a:rPr lang="en-US" baseline="0" dirty="0" smtClean="0"/>
              <a:t> as seen in the route path announcements. If any change in the origin set is detected then an alert is raised which can be further studies by concerned network operators. </a:t>
            </a:r>
          </a:p>
          <a:p>
            <a:endParaRPr lang="en-US" baseline="0" dirty="0" smtClean="0"/>
          </a:p>
          <a:p>
            <a:r>
              <a:rPr lang="en-US" dirty="0" smtClean="0"/>
              <a:t>These mechanisms are targeted to detect prefix and </a:t>
            </a:r>
            <a:r>
              <a:rPr lang="en-US" dirty="0" err="1" smtClean="0"/>
              <a:t>subprefix</a:t>
            </a:r>
            <a:r>
              <a:rPr lang="en-US" dirty="0" smtClean="0"/>
              <a:t> hijack attacks.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Interception attack and imposture attack are impossible to detect without observing the actual </a:t>
            </a:r>
            <a:r>
              <a:rPr lang="en-US" baseline="0" dirty="0" err="1" smtClean="0"/>
              <a:t>datapath</a:t>
            </a:r>
            <a:r>
              <a:rPr lang="en-US" baseline="0" dirty="0" smtClean="0"/>
              <a:t> taken by the traffic or without extracting information related to the traffic, such as RTT. So these data paths can either be extracted by performing active measurements such as traceroute or by using passive measurements. </a:t>
            </a:r>
          </a:p>
          <a:p>
            <a:endParaRPr lang="en-US" dirty="0" smtClean="0"/>
          </a:p>
          <a:p>
            <a:r>
              <a:rPr lang="en-US" dirty="0" smtClean="0"/>
              <a:t>Passive</a:t>
            </a:r>
            <a:r>
              <a:rPr lang="en-US" baseline="0" dirty="0" smtClean="0"/>
              <a:t> and active measurements based techniques have been proposed to detect the cases of interception and imposture attack.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28</a:t>
            </a:fld>
            <a:endParaRPr lang="en-US"/>
          </a:p>
        </p:txBody>
      </p:sp>
    </p:spTree>
    <p:extLst>
      <p:ext uri="{BB962C8B-B14F-4D97-AF65-F5344CB8AC3E}">
        <p14:creationId xmlns:p14="http://schemas.microsoft.com/office/powerpoint/2010/main" val="948987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been shown that there is good security gain when several large ASes</a:t>
            </a:r>
            <a:r>
              <a:rPr lang="en-US" baseline="0" dirty="0" smtClean="0"/>
              <a:t> agree to use the proposed security mechanisms. This evaluation is normally done using simulations where it is assumed that the large ASes are using the proposed security mechanism. </a:t>
            </a:r>
          </a:p>
          <a:p>
            <a:endParaRPr lang="en-US" baseline="0" dirty="0" smtClean="0"/>
          </a:p>
          <a:p>
            <a:r>
              <a:rPr lang="en-US" baseline="0" dirty="0" smtClean="0"/>
              <a:t>Now the main issue here is that these large ASes, the so called tier1 ASes are distributed all over the world. It may include ASes in US, Europe, China. </a:t>
            </a:r>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29</a:t>
            </a:fld>
            <a:endParaRPr lang="en-US"/>
          </a:p>
        </p:txBody>
      </p:sp>
    </p:spTree>
    <p:extLst>
      <p:ext uri="{BB962C8B-B14F-4D97-AF65-F5344CB8AC3E}">
        <p14:creationId xmlns:p14="http://schemas.microsoft.com/office/powerpoint/2010/main" val="371655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Routing related</a:t>
            </a:r>
            <a:r>
              <a:rPr lang="en-US" baseline="0" dirty="0" smtClean="0"/>
              <a:t> anomalies are quite frequent on the Internet. </a:t>
            </a:r>
            <a:endParaRPr lang="en-US" dirty="0" smtClean="0"/>
          </a:p>
          <a:p>
            <a:r>
              <a:rPr lang="en-US" dirty="0" err="1" smtClean="0"/>
              <a:t>Notes:Possible</a:t>
            </a:r>
            <a:r>
              <a:rPr lang="en-US" dirty="0" smtClean="0"/>
              <a:t> bogus route announcements as per cidr-report</a:t>
            </a:r>
            <a:r>
              <a:rPr lang="en-US" baseline="0" dirty="0" smtClean="0"/>
              <a:t>.org</a:t>
            </a:r>
          </a:p>
          <a:p>
            <a:r>
              <a:rPr lang="en-US" baseline="0" dirty="0" smtClean="0"/>
              <a:t>6</a:t>
            </a:r>
            <a:r>
              <a:rPr lang="en-US" baseline="30000" dirty="0" smtClean="0"/>
              <a:t>th</a:t>
            </a:r>
            <a:r>
              <a:rPr lang="en-US" baseline="0" dirty="0" smtClean="0"/>
              <a:t> Oct : 373 bogus route announcements</a:t>
            </a:r>
            <a:endParaRPr lang="en-US" dirty="0" smtClean="0"/>
          </a:p>
          <a:p>
            <a:endParaRPr lang="en-US" dirty="0" smtClean="0"/>
          </a:p>
          <a:p>
            <a:r>
              <a:rPr lang="en-US" dirty="0" smtClean="0"/>
              <a:t>1. http://www.cidr-report.org/as6447/#Bogons</a:t>
            </a:r>
          </a:p>
          <a:p>
            <a:r>
              <a:rPr lang="en-US" dirty="0" smtClean="0"/>
              <a:t>Incorrect prefix announcements are quite frequent on the Internet. Here</a:t>
            </a:r>
            <a:r>
              <a:rPr lang="en-US" baseline="0" dirty="0" smtClean="0"/>
              <a:t> we see a list of bogus route announcements on 4</a:t>
            </a:r>
            <a:r>
              <a:rPr lang="en-US" baseline="30000" dirty="0" smtClean="0"/>
              <a:t>th</a:t>
            </a:r>
            <a:r>
              <a:rPr lang="en-US" baseline="0" dirty="0" smtClean="0"/>
              <a:t> Oct 2014. </a:t>
            </a:r>
          </a:p>
          <a:p>
            <a:r>
              <a:rPr lang="en-US" baseline="0" dirty="0" smtClean="0"/>
              <a:t>Some of these announcements could just be misconfigurations and other deliberate attacks. </a:t>
            </a:r>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3</a:t>
            </a:fld>
            <a:endParaRPr lang="en-US"/>
          </a:p>
        </p:txBody>
      </p:sp>
    </p:spTree>
    <p:extLst>
      <p:ext uri="{BB962C8B-B14F-4D97-AF65-F5344CB8AC3E}">
        <p14:creationId xmlns:p14="http://schemas.microsoft.com/office/powerpoint/2010/main" val="283590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has been shown that there is good security gain when several large ASes</a:t>
            </a:r>
            <a:r>
              <a:rPr lang="en-US" baseline="0" dirty="0" smtClean="0"/>
              <a:t> agree to use the proposed security mechanisms. This evaluation is normally done using simulations where it is assumed that the large ASes are using the proposed security mechanism. </a:t>
            </a:r>
          </a:p>
          <a:p>
            <a:endParaRPr lang="en-US" baseline="0" dirty="0" smtClean="0"/>
          </a:p>
          <a:p>
            <a:r>
              <a:rPr lang="en-US" baseline="0" dirty="0" smtClean="0"/>
              <a:t>Now the main issue here is that these large ASes, the so called tier1 ASes are distributed all over the world. It may include ASes in US, Europe, China. </a:t>
            </a:r>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30</a:t>
            </a:fld>
            <a:endParaRPr lang="en-US"/>
          </a:p>
        </p:txBody>
      </p:sp>
    </p:spTree>
    <p:extLst>
      <p:ext uri="{BB962C8B-B14F-4D97-AF65-F5344CB8AC3E}">
        <p14:creationId xmlns:p14="http://schemas.microsoft.com/office/powerpoint/2010/main" val="984360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there</a:t>
            </a:r>
            <a:r>
              <a:rPr lang="en-US" baseline="0" dirty="0" smtClean="0"/>
              <a:t> are relationship issues between ASes within same region, so good luck with the hope that large ASes belonging to different countries will agree on using single solution to secure BGP. </a:t>
            </a:r>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31</a:t>
            </a:fld>
            <a:endParaRPr lang="en-US"/>
          </a:p>
        </p:txBody>
      </p:sp>
    </p:spTree>
    <p:extLst>
      <p:ext uri="{BB962C8B-B14F-4D97-AF65-F5344CB8AC3E}">
        <p14:creationId xmlns:p14="http://schemas.microsoft.com/office/powerpoint/2010/main" val="2569970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there</a:t>
            </a:r>
            <a:r>
              <a:rPr lang="en-US" baseline="0" dirty="0" smtClean="0"/>
              <a:t> are relationship issues between ASes within same region, so good luck with the hope that large ASes belonging to different countries will agree on using single solution to secure BGP. </a:t>
            </a:r>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32</a:t>
            </a:fld>
            <a:endParaRPr lang="en-US"/>
          </a:p>
        </p:txBody>
      </p:sp>
    </p:spTree>
    <p:extLst>
      <p:ext uri="{BB962C8B-B14F-4D97-AF65-F5344CB8AC3E}">
        <p14:creationId xmlns:p14="http://schemas.microsoft.com/office/powerpoint/2010/main" val="3468131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there</a:t>
            </a:r>
            <a:r>
              <a:rPr lang="en-US" baseline="0" dirty="0" smtClean="0"/>
              <a:t> are relationship issues between ASes within same region, so good luck with the hope that large ASes belonging to different countries will agree on using single solution to secure BGP. </a:t>
            </a:r>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33</a:t>
            </a:fld>
            <a:endParaRPr lang="en-US"/>
          </a:p>
        </p:txBody>
      </p:sp>
    </p:spTree>
    <p:extLst>
      <p:ext uri="{BB962C8B-B14F-4D97-AF65-F5344CB8AC3E}">
        <p14:creationId xmlns:p14="http://schemas.microsoft.com/office/powerpoint/2010/main" val="1956340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not much is known how the proposed security mechanisms behave when deployment from regional perspective is considered.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34</a:t>
            </a:fld>
            <a:endParaRPr lang="en-US"/>
          </a:p>
        </p:txBody>
      </p:sp>
    </p:spTree>
    <p:extLst>
      <p:ext uri="{BB962C8B-B14F-4D97-AF65-F5344CB8AC3E}">
        <p14:creationId xmlns:p14="http://schemas.microsoft.com/office/powerpoint/2010/main" val="3586441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not much is known how the proposed security mechanisms behave when deployment from regional perspective is considered.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35</a:t>
            </a:fld>
            <a:endParaRPr lang="en-US"/>
          </a:p>
        </p:txBody>
      </p:sp>
    </p:spTree>
    <p:extLst>
      <p:ext uri="{BB962C8B-B14F-4D97-AF65-F5344CB8AC3E}">
        <p14:creationId xmlns:p14="http://schemas.microsoft.com/office/powerpoint/2010/main" val="1141550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not much is known how the proposed security mechanisms behave when deployment from regional perspective is considered.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36</a:t>
            </a:fld>
            <a:endParaRPr lang="en-US"/>
          </a:p>
        </p:txBody>
      </p:sp>
    </p:spTree>
    <p:extLst>
      <p:ext uri="{BB962C8B-B14F-4D97-AF65-F5344CB8AC3E}">
        <p14:creationId xmlns:p14="http://schemas.microsoft.com/office/powerpoint/2010/main" val="703648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not much is known how the proposed security mechanisms behave when deployment from regional perspective is considered.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37</a:t>
            </a:fld>
            <a:endParaRPr lang="en-US"/>
          </a:p>
        </p:txBody>
      </p:sp>
    </p:spTree>
    <p:extLst>
      <p:ext uri="{BB962C8B-B14F-4D97-AF65-F5344CB8AC3E}">
        <p14:creationId xmlns:p14="http://schemas.microsoft.com/office/powerpoint/2010/main" val="3630035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perform systemati</a:t>
            </a:r>
            <a:r>
              <a:rPr lang="en-US" baseline="0" dirty="0" smtClean="0"/>
              <a:t>c data-driven evaluation to evaluate the research questions. </a:t>
            </a:r>
          </a:p>
          <a:p>
            <a:r>
              <a:rPr lang="en-US" baseline="0" dirty="0" smtClean="0"/>
              <a:t>Using real world topologies and routing information we evaluate the impact of locality, scale, and size of </a:t>
            </a:r>
            <a:r>
              <a:rPr lang="en-US" baseline="0" dirty="0" err="1" smtClean="0"/>
              <a:t>ASes</a:t>
            </a:r>
            <a:r>
              <a:rPr lang="en-US" baseline="0" dirty="0" smtClean="0"/>
              <a:t> on routing security mechanisms. </a:t>
            </a:r>
          </a:p>
          <a:p>
            <a:endParaRPr lang="en-US" baseline="0" dirty="0" smtClean="0"/>
          </a:p>
          <a:p>
            <a:r>
              <a:rPr lang="en-US" baseline="0" dirty="0" smtClean="0"/>
              <a:t>In particular we focus on systems that use prefix origin, route path updates, and passive measurements to detect different types of routing attacks. </a:t>
            </a:r>
          </a:p>
          <a:p>
            <a:endParaRPr lang="en-US" baseline="0" dirty="0" smtClean="0"/>
          </a:p>
          <a:p>
            <a:r>
              <a:rPr lang="en-US" baseline="0" dirty="0" smtClean="0"/>
              <a:t>I will first begin with systems that use prefix origin information to detect routing anomalies.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38</a:t>
            </a:fld>
            <a:endParaRPr lang="en-US"/>
          </a:p>
        </p:txBody>
      </p:sp>
    </p:spTree>
    <p:extLst>
      <p:ext uri="{BB962C8B-B14F-4D97-AF65-F5344CB8AC3E}">
        <p14:creationId xmlns:p14="http://schemas.microsoft.com/office/powerpoint/2010/main" val="861946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Refering</a:t>
            </a:r>
            <a:r>
              <a:rPr lang="en-US" dirty="0" smtClean="0"/>
              <a:t> to previously</a:t>
            </a:r>
            <a:r>
              <a:rPr lang="en-US" baseline="0" dirty="0" smtClean="0"/>
              <a:t> shown table, we perform our evaluation for the mechanisms that are highlighted here. </a:t>
            </a:r>
          </a:p>
          <a:p>
            <a:r>
              <a:rPr lang="en-US" baseline="0" dirty="0" smtClean="0"/>
              <a:t>We have not performed the evaluation for active measurement based systems, since the results are expected to be on similar lines as passive measurement based systems. These two systems differ only by the fact how data is collected. The evaluation of the data once collected is expected to give same results. </a:t>
            </a:r>
          </a:p>
          <a:p>
            <a:endParaRPr lang="en-US" baseline="0" dirty="0" smtClean="0"/>
          </a:p>
        </p:txBody>
      </p:sp>
      <p:sp>
        <p:nvSpPr>
          <p:cNvPr id="4" name="Slide Number Placeholder 3"/>
          <p:cNvSpPr>
            <a:spLocks noGrp="1"/>
          </p:cNvSpPr>
          <p:nvPr>
            <p:ph type="sldNum" sz="quarter" idx="10"/>
          </p:nvPr>
        </p:nvSpPr>
        <p:spPr/>
        <p:txBody>
          <a:bodyPr/>
          <a:lstStyle/>
          <a:p>
            <a:fld id="{03F10B3C-E446-483F-86D4-56B0760F378F}" type="slidenum">
              <a:rPr lang="en-US" smtClean="0"/>
              <a:pPr/>
              <a:t>39</a:t>
            </a:fld>
            <a:endParaRPr lang="en-US"/>
          </a:p>
        </p:txBody>
      </p:sp>
    </p:spTree>
    <p:extLst>
      <p:ext uri="{BB962C8B-B14F-4D97-AF65-F5344CB8AC3E}">
        <p14:creationId xmlns:p14="http://schemas.microsoft.com/office/powerpoint/2010/main" val="35232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Routing related</a:t>
            </a:r>
            <a:r>
              <a:rPr lang="en-US" baseline="0" dirty="0" smtClean="0"/>
              <a:t> anomalies are quite frequent on the Internet. </a:t>
            </a:r>
            <a:endParaRPr lang="en-US" dirty="0" smtClean="0"/>
          </a:p>
          <a:p>
            <a:r>
              <a:rPr lang="en-US" dirty="0" smtClean="0"/>
              <a:t>Notes: Possible bogus route announcements as per cidr-report</a:t>
            </a:r>
            <a:r>
              <a:rPr lang="en-US" baseline="0" dirty="0" smtClean="0"/>
              <a:t>.org</a:t>
            </a:r>
          </a:p>
          <a:p>
            <a:r>
              <a:rPr lang="en-US" baseline="0" dirty="0" smtClean="0"/>
              <a:t>6</a:t>
            </a:r>
            <a:r>
              <a:rPr lang="en-US" baseline="30000" dirty="0" smtClean="0"/>
              <a:t>th</a:t>
            </a:r>
            <a:r>
              <a:rPr lang="en-US" baseline="0" dirty="0" smtClean="0"/>
              <a:t> Oct : 373 bogus route announcements</a:t>
            </a:r>
            <a:endParaRPr lang="en-US" dirty="0" smtClean="0"/>
          </a:p>
          <a:p>
            <a:endParaRPr lang="en-US" dirty="0" smtClean="0"/>
          </a:p>
          <a:p>
            <a:r>
              <a:rPr lang="en-US" dirty="0" smtClean="0"/>
              <a:t>1. http://www.cidr-report.org/as6447/#Bogons</a:t>
            </a:r>
          </a:p>
          <a:p>
            <a:r>
              <a:rPr lang="en-US" dirty="0" smtClean="0"/>
              <a:t>Incorrect prefix announcements are quite frequent on the Internet. Here</a:t>
            </a:r>
            <a:r>
              <a:rPr lang="en-US" baseline="0" dirty="0" smtClean="0"/>
              <a:t> we see a list of bogus route announcements on 4</a:t>
            </a:r>
            <a:r>
              <a:rPr lang="en-US" baseline="30000" dirty="0" smtClean="0"/>
              <a:t>th</a:t>
            </a:r>
            <a:r>
              <a:rPr lang="en-US" baseline="0" dirty="0" smtClean="0"/>
              <a:t> Oct 2014. </a:t>
            </a:r>
          </a:p>
          <a:p>
            <a:r>
              <a:rPr lang="en-US" baseline="0" dirty="0" smtClean="0"/>
              <a:t>Some of these announcements could just be misconfigurations and other deliberate attacks. </a:t>
            </a:r>
          </a:p>
          <a:p>
            <a:endParaRPr lang="en-US" dirty="0" smtClean="0"/>
          </a:p>
          <a:p>
            <a:r>
              <a:rPr lang="en-US" dirty="0" smtClean="0"/>
              <a:t>These attacks can be used to perform surveillance. </a:t>
            </a:r>
          </a:p>
          <a:p>
            <a:endParaRPr lang="en-US" dirty="0" smtClean="0"/>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4</a:t>
            </a:fld>
            <a:endParaRPr lang="en-US"/>
          </a:p>
        </p:txBody>
      </p:sp>
    </p:spTree>
    <p:extLst>
      <p:ext uri="{BB962C8B-B14F-4D97-AF65-F5344CB8AC3E}">
        <p14:creationId xmlns:p14="http://schemas.microsoft.com/office/powerpoint/2010/main" val="2372270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Refering</a:t>
            </a:r>
            <a:r>
              <a:rPr lang="en-US" dirty="0" smtClean="0"/>
              <a:t> to previously</a:t>
            </a:r>
            <a:r>
              <a:rPr lang="en-US" baseline="0" dirty="0" smtClean="0"/>
              <a:t> shown table, we perform our evaluation for the mechanisms that are highlighted here. </a:t>
            </a:r>
          </a:p>
          <a:p>
            <a:r>
              <a:rPr lang="en-US" baseline="0" dirty="0" smtClean="0"/>
              <a:t>We have not performed the evaluation for active measurement based systems, since the results are expected to be on similar lines as passive measurement based systems. These two systems differ only by the fact how data is collected. The evaluation of the data once collected is expected to give same results. </a:t>
            </a:r>
          </a:p>
          <a:p>
            <a:endParaRPr lang="en-US" baseline="0" dirty="0" smtClean="0"/>
          </a:p>
        </p:txBody>
      </p:sp>
      <p:sp>
        <p:nvSpPr>
          <p:cNvPr id="4" name="Slide Number Placeholder 3"/>
          <p:cNvSpPr>
            <a:spLocks noGrp="1"/>
          </p:cNvSpPr>
          <p:nvPr>
            <p:ph type="sldNum" sz="quarter" idx="10"/>
          </p:nvPr>
        </p:nvSpPr>
        <p:spPr/>
        <p:txBody>
          <a:bodyPr/>
          <a:lstStyle/>
          <a:p>
            <a:fld id="{03F10B3C-E446-483F-86D4-56B0760F378F}" type="slidenum">
              <a:rPr lang="en-US" smtClean="0"/>
              <a:pPr/>
              <a:t>40</a:t>
            </a:fld>
            <a:endParaRPr lang="en-US"/>
          </a:p>
        </p:txBody>
      </p:sp>
    </p:spTree>
    <p:extLst>
      <p:ext uri="{BB962C8B-B14F-4D97-AF65-F5344CB8AC3E}">
        <p14:creationId xmlns:p14="http://schemas.microsoft.com/office/powerpoint/2010/main" val="3886443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perform systemati</a:t>
            </a:r>
            <a:r>
              <a:rPr lang="en-US" baseline="0" dirty="0" smtClean="0"/>
              <a:t>c data-driven evaluation to evaluate the research questions. </a:t>
            </a:r>
          </a:p>
          <a:p>
            <a:r>
              <a:rPr lang="en-US" baseline="0" dirty="0" smtClean="0"/>
              <a:t>Using real world topologies and routing information we evaluate the impact of locality, scale, and size of </a:t>
            </a:r>
            <a:r>
              <a:rPr lang="en-US" baseline="0" dirty="0" err="1" smtClean="0"/>
              <a:t>ASes</a:t>
            </a:r>
            <a:r>
              <a:rPr lang="en-US" baseline="0" dirty="0" smtClean="0"/>
              <a:t> on routing security mechanisms. </a:t>
            </a:r>
          </a:p>
          <a:p>
            <a:endParaRPr lang="en-US" baseline="0" dirty="0" smtClean="0"/>
          </a:p>
          <a:p>
            <a:r>
              <a:rPr lang="en-US" baseline="0" dirty="0" smtClean="0"/>
              <a:t>In particular we focus on systems that use prefix origin, route path updates, and passive measurements to detect different types of routing attacks. </a:t>
            </a:r>
          </a:p>
          <a:p>
            <a:endParaRPr lang="en-US" baseline="0" dirty="0" smtClean="0"/>
          </a:p>
          <a:p>
            <a:r>
              <a:rPr lang="en-US" baseline="0" dirty="0" smtClean="0"/>
              <a:t>I will first begin with systems that use prefix origin information to detect routing anomalies.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41</a:t>
            </a:fld>
            <a:endParaRPr lang="en-US"/>
          </a:p>
        </p:txBody>
      </p:sp>
    </p:spTree>
    <p:extLst>
      <p:ext uri="{BB962C8B-B14F-4D97-AF65-F5344CB8AC3E}">
        <p14:creationId xmlns:p14="http://schemas.microsoft.com/office/powerpoint/2010/main" val="3316729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42</a:t>
            </a:fld>
            <a:endParaRPr lang="en-US"/>
          </a:p>
        </p:txBody>
      </p:sp>
    </p:spTree>
    <p:extLst>
      <p:ext uri="{BB962C8B-B14F-4D97-AF65-F5344CB8AC3E}">
        <p14:creationId xmlns:p14="http://schemas.microsoft.com/office/powerpoint/2010/main" val="192484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43</a:t>
            </a:fld>
            <a:endParaRPr lang="en-US"/>
          </a:p>
        </p:txBody>
      </p:sp>
    </p:spTree>
    <p:extLst>
      <p:ext uri="{BB962C8B-B14F-4D97-AF65-F5344CB8AC3E}">
        <p14:creationId xmlns:p14="http://schemas.microsoft.com/office/powerpoint/2010/main" val="3927582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44</a:t>
            </a:fld>
            <a:endParaRPr lang="en-US"/>
          </a:p>
        </p:txBody>
      </p:sp>
    </p:spTree>
    <p:extLst>
      <p:ext uri="{BB962C8B-B14F-4D97-AF65-F5344CB8AC3E}">
        <p14:creationId xmlns:p14="http://schemas.microsoft.com/office/powerpoint/2010/main" val="2910625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present the results for the scale aspect. </a:t>
            </a:r>
          </a:p>
          <a:p>
            <a:r>
              <a:rPr lang="en-US" dirty="0" smtClean="0"/>
              <a:t>Now let us carefully see what</a:t>
            </a:r>
            <a:r>
              <a:rPr lang="en-US" baseline="0" dirty="0" smtClean="0"/>
              <a:t> this graph is, since similar graphs are used in next few slides. </a:t>
            </a:r>
          </a:p>
          <a:p>
            <a:endParaRPr lang="en-US" baseline="0" dirty="0" smtClean="0"/>
          </a:p>
          <a:p>
            <a:r>
              <a:rPr lang="en-US" baseline="0" dirty="0" smtClean="0"/>
              <a:t>The numbers on x/axis is the number of </a:t>
            </a:r>
            <a:r>
              <a:rPr lang="en-US" baseline="0" dirty="0" err="1" smtClean="0"/>
              <a:t>ASes</a:t>
            </a:r>
            <a:r>
              <a:rPr lang="en-US" baseline="0" dirty="0" smtClean="0"/>
              <a:t> that are assumed to have deployed the hijack prevention mechanism. </a:t>
            </a:r>
          </a:p>
          <a:p>
            <a:r>
              <a:rPr lang="en-US" baseline="0" dirty="0" smtClean="0"/>
              <a:t>Each line represents the results for different </a:t>
            </a:r>
            <a:r>
              <a:rPr lang="en-US" baseline="0" dirty="0" err="1" smtClean="0"/>
              <a:t>vic-att</a:t>
            </a:r>
            <a:r>
              <a:rPr lang="en-US" baseline="0" dirty="0" smtClean="0"/>
              <a:t> combination. For example. The blue line indicates the results for the case when victim can be global but the attacker network is located in EU. </a:t>
            </a:r>
          </a:p>
          <a:p>
            <a:endParaRPr lang="en-US" baseline="0" dirty="0" smtClean="0"/>
          </a:p>
          <a:p>
            <a:r>
              <a:rPr lang="en-US" baseline="0" dirty="0" smtClean="0"/>
              <a:t>Finally y-axis represents percentage gain in number of </a:t>
            </a:r>
            <a:r>
              <a:rPr lang="en-US" baseline="0" dirty="0" err="1" smtClean="0"/>
              <a:t>ASes</a:t>
            </a:r>
            <a:r>
              <a:rPr lang="en-US" baseline="0" dirty="0" smtClean="0"/>
              <a:t> that choose the correct origin. </a:t>
            </a:r>
          </a:p>
          <a:p>
            <a:r>
              <a:rPr lang="en-US" baseline="0" dirty="0" smtClean="0"/>
              <a:t>For example, consider this points for case when number of </a:t>
            </a:r>
            <a:r>
              <a:rPr lang="en-US" baseline="0" dirty="0" err="1" smtClean="0"/>
              <a:t>ASes</a:t>
            </a:r>
            <a:r>
              <a:rPr lang="en-US" baseline="0" dirty="0" smtClean="0"/>
              <a:t> = 500. </a:t>
            </a:r>
          </a:p>
          <a:p>
            <a:r>
              <a:rPr lang="en-US" baseline="0" dirty="0" smtClean="0"/>
              <a:t>We first simulate route propagation assuming that hijack prevention mechanism is not deployed and by selecting an attacker network. Next, we randomly select 500 </a:t>
            </a:r>
            <a:r>
              <a:rPr lang="en-US" baseline="0" dirty="0" err="1" smtClean="0"/>
              <a:t>ASes</a:t>
            </a:r>
            <a:r>
              <a:rPr lang="en-US" baseline="0" dirty="0" smtClean="0"/>
              <a:t> to have deployed these security mechanisms and again simulate the route propagation by selecting the same attacker network. We measure the % increase in the number of </a:t>
            </a:r>
            <a:r>
              <a:rPr lang="en-US" baseline="0" dirty="0" err="1" smtClean="0"/>
              <a:t>ASes</a:t>
            </a:r>
            <a:r>
              <a:rPr lang="en-US" baseline="0" dirty="0" smtClean="0"/>
              <a:t> that choose the correct origin and the these number if plotted on y-axis. For each point we simulate 500 times to calculate the average.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45</a:t>
            </a:fld>
            <a:endParaRPr lang="en-US"/>
          </a:p>
        </p:txBody>
      </p:sp>
    </p:spTree>
    <p:extLst>
      <p:ext uri="{BB962C8B-B14F-4D97-AF65-F5344CB8AC3E}">
        <p14:creationId xmlns:p14="http://schemas.microsoft.com/office/powerpoint/2010/main" val="814642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 new observation.</a:t>
            </a:r>
            <a:r>
              <a:rPr lang="en-US" baseline="0" dirty="0" smtClean="0"/>
              <a:t> But we take one step further and include the locality aspects in our evaluations. </a:t>
            </a:r>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46</a:t>
            </a:fld>
            <a:endParaRPr lang="en-US"/>
          </a:p>
        </p:txBody>
      </p:sp>
    </p:spTree>
    <p:extLst>
      <p:ext uri="{BB962C8B-B14F-4D97-AF65-F5344CB8AC3E}">
        <p14:creationId xmlns:p14="http://schemas.microsoft.com/office/powerpoint/2010/main" val="2694380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47</a:t>
            </a:fld>
            <a:endParaRPr lang="en-US"/>
          </a:p>
        </p:txBody>
      </p:sp>
    </p:spTree>
    <p:extLst>
      <p:ext uri="{BB962C8B-B14F-4D97-AF65-F5344CB8AC3E}">
        <p14:creationId xmlns:p14="http://schemas.microsoft.com/office/powerpoint/2010/main" val="23565779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see that regional deployment may give better results compared to random deployment globally. </a:t>
            </a:r>
          </a:p>
          <a:p>
            <a:r>
              <a:rPr lang="en-US" baseline="0" dirty="0" smtClean="0"/>
              <a:t>For example, globally if 500 randomly selected </a:t>
            </a:r>
            <a:r>
              <a:rPr lang="en-US" baseline="0" dirty="0" err="1" smtClean="0"/>
              <a:t>ASes</a:t>
            </a:r>
            <a:r>
              <a:rPr lang="en-US" baseline="0" dirty="0" smtClean="0"/>
              <a:t> deploy prevention mechanisms then the security gain hovers around 15%. </a:t>
            </a:r>
          </a:p>
          <a:p>
            <a:endParaRPr lang="en-US" baseline="0" dirty="0" smtClean="0"/>
          </a:p>
          <a:p>
            <a:r>
              <a:rPr lang="en-US" baseline="0" dirty="0" smtClean="0"/>
              <a:t>However, if all the 431 </a:t>
            </a:r>
            <a:r>
              <a:rPr lang="en-US" baseline="0" dirty="0" err="1" smtClean="0"/>
              <a:t>ASes</a:t>
            </a:r>
            <a:r>
              <a:rPr lang="en-US" baseline="0" dirty="0" smtClean="0"/>
              <a:t> with degree greater than 20 in NA region deploy the prevention mechanisms then the security gain ranges between 25 to 45 %.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48</a:t>
            </a:fld>
            <a:endParaRPr lang="en-US"/>
          </a:p>
        </p:txBody>
      </p:sp>
    </p:spTree>
    <p:extLst>
      <p:ext uri="{BB962C8B-B14F-4D97-AF65-F5344CB8AC3E}">
        <p14:creationId xmlns:p14="http://schemas.microsoft.com/office/powerpoint/2010/main" val="2043232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49</a:t>
            </a:fld>
            <a:endParaRPr lang="en-US"/>
          </a:p>
        </p:txBody>
      </p:sp>
    </p:spTree>
    <p:extLst>
      <p:ext uri="{BB962C8B-B14F-4D97-AF65-F5344CB8AC3E}">
        <p14:creationId xmlns:p14="http://schemas.microsoft.com/office/powerpoint/2010/main" val="59703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Routing related</a:t>
            </a:r>
            <a:r>
              <a:rPr lang="en-US" baseline="0" dirty="0" smtClean="0"/>
              <a:t> anomalies are quite frequent on the Internet. </a:t>
            </a:r>
            <a:endParaRPr lang="en-US" dirty="0" smtClean="0"/>
          </a:p>
          <a:p>
            <a:r>
              <a:rPr lang="en-US" dirty="0" smtClean="0"/>
              <a:t>Notes: Possible bogus route announcements as per cidr-report</a:t>
            </a:r>
            <a:r>
              <a:rPr lang="en-US" baseline="0" dirty="0" smtClean="0"/>
              <a:t>.org</a:t>
            </a:r>
          </a:p>
          <a:p>
            <a:r>
              <a:rPr lang="en-US" baseline="0" dirty="0" smtClean="0"/>
              <a:t>6</a:t>
            </a:r>
            <a:r>
              <a:rPr lang="en-US" baseline="30000" dirty="0" smtClean="0"/>
              <a:t>th</a:t>
            </a:r>
            <a:r>
              <a:rPr lang="en-US" baseline="0" dirty="0" smtClean="0"/>
              <a:t> Oct : 373 bogus route announcements</a:t>
            </a:r>
            <a:endParaRPr lang="en-US" dirty="0" smtClean="0"/>
          </a:p>
          <a:p>
            <a:endParaRPr lang="en-US" dirty="0" smtClean="0"/>
          </a:p>
          <a:p>
            <a:r>
              <a:rPr lang="en-US" dirty="0" smtClean="0"/>
              <a:t>1. http://www.cidr-report.org/as6447/#Bogons</a:t>
            </a:r>
          </a:p>
          <a:p>
            <a:r>
              <a:rPr lang="en-US" dirty="0" smtClean="0"/>
              <a:t>Incorrect prefix announcements are quite frequent on the Internet. Here</a:t>
            </a:r>
            <a:r>
              <a:rPr lang="en-US" baseline="0" dirty="0" smtClean="0"/>
              <a:t> we see a list of bogus route announcements on 4</a:t>
            </a:r>
            <a:r>
              <a:rPr lang="en-US" baseline="30000" dirty="0" smtClean="0"/>
              <a:t>th</a:t>
            </a:r>
            <a:r>
              <a:rPr lang="en-US" baseline="0" dirty="0" smtClean="0"/>
              <a:t> Oct 2014. </a:t>
            </a:r>
          </a:p>
          <a:p>
            <a:r>
              <a:rPr lang="en-US" baseline="0" dirty="0" smtClean="0"/>
              <a:t>Some of these announcements could just be misconfigurations and other deliberate attacks. </a:t>
            </a:r>
          </a:p>
          <a:p>
            <a:endParaRPr lang="en-US" dirty="0" smtClean="0"/>
          </a:p>
          <a:p>
            <a:r>
              <a:rPr lang="en-US" dirty="0" smtClean="0"/>
              <a:t>These attacks can be used to perform surveillance. </a:t>
            </a:r>
          </a:p>
          <a:p>
            <a:endParaRPr lang="en-US" dirty="0" smtClean="0"/>
          </a:p>
          <a:p>
            <a:r>
              <a:rPr lang="en-US" dirty="0" smtClean="0"/>
              <a:t>Or can also be used to steal critical information</a:t>
            </a:r>
            <a:r>
              <a:rPr lang="en-US" baseline="0" dirty="0" smtClean="0"/>
              <a:t> such as Bitcoins. </a:t>
            </a:r>
          </a:p>
          <a:p>
            <a:endParaRPr lang="en-US" dirty="0" smtClean="0"/>
          </a:p>
        </p:txBody>
      </p:sp>
      <p:sp>
        <p:nvSpPr>
          <p:cNvPr id="4" name="Slide Number Placeholder 3"/>
          <p:cNvSpPr>
            <a:spLocks noGrp="1"/>
          </p:cNvSpPr>
          <p:nvPr>
            <p:ph type="sldNum" sz="quarter" idx="10"/>
          </p:nvPr>
        </p:nvSpPr>
        <p:spPr/>
        <p:txBody>
          <a:bodyPr/>
          <a:lstStyle/>
          <a:p>
            <a:fld id="{03F10B3C-E446-483F-86D4-56B0760F378F}" type="slidenum">
              <a:rPr lang="en-US" smtClean="0"/>
              <a:pPr/>
              <a:t>5</a:t>
            </a:fld>
            <a:endParaRPr lang="en-US"/>
          </a:p>
        </p:txBody>
      </p:sp>
    </p:spTree>
    <p:extLst>
      <p:ext uri="{BB962C8B-B14F-4D97-AF65-F5344CB8AC3E}">
        <p14:creationId xmlns:p14="http://schemas.microsoft.com/office/powerpoint/2010/main" val="4011705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have also evaluated systems that use route path updates for various aspects. Now I will present the results for such systems.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50</a:t>
            </a:fld>
            <a:endParaRPr lang="en-US"/>
          </a:p>
        </p:txBody>
      </p:sp>
    </p:spTree>
    <p:extLst>
      <p:ext uri="{BB962C8B-B14F-4D97-AF65-F5344CB8AC3E}">
        <p14:creationId xmlns:p14="http://schemas.microsoft.com/office/powerpoint/2010/main" val="4044595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10B3C-E446-483F-86D4-56B0760F378F}" type="slidenum">
              <a:rPr lang="en-US" smtClean="0"/>
              <a:pPr/>
              <a:t>51</a:t>
            </a:fld>
            <a:endParaRPr lang="en-US"/>
          </a:p>
        </p:txBody>
      </p:sp>
    </p:spTree>
    <p:extLst>
      <p:ext uri="{BB962C8B-B14F-4D97-AF65-F5344CB8AC3E}">
        <p14:creationId xmlns:p14="http://schemas.microsoft.com/office/powerpoint/2010/main" val="205047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present the results for scale aspec</a:t>
            </a:r>
            <a:r>
              <a:rPr lang="en-US" baseline="0" dirty="0" smtClean="0"/>
              <a:t>t from global perspective. </a:t>
            </a:r>
          </a:p>
          <a:p>
            <a:endParaRPr lang="en-US" baseline="0" dirty="0" smtClean="0"/>
          </a:p>
          <a:p>
            <a:r>
              <a:rPr lang="en-US" baseline="0" dirty="0" smtClean="0"/>
              <a:t>The x-axis here shows the number of ASes that are sharing </a:t>
            </a:r>
            <a:r>
              <a:rPr lang="en-US" baseline="0" dirty="0" err="1" smtClean="0"/>
              <a:t>routepath</a:t>
            </a:r>
            <a:r>
              <a:rPr lang="en-US" baseline="0" dirty="0" smtClean="0"/>
              <a:t> updates. </a:t>
            </a:r>
          </a:p>
          <a:p>
            <a:r>
              <a:rPr lang="en-US" baseline="0" dirty="0" smtClean="0"/>
              <a:t>The red line shows the number of alerts with new origin. These are possible prefix hijack attacks. </a:t>
            </a:r>
          </a:p>
          <a:p>
            <a:r>
              <a:rPr lang="en-US" baseline="0" dirty="0" smtClean="0"/>
              <a:t>The solid black line shows the number of alerts with new prefixes. These are possible subprefix hijacks </a:t>
            </a:r>
            <a:r>
              <a:rPr lang="en-US" baseline="0" dirty="0" err="1" smtClean="0"/>
              <a:t>attaks</a:t>
            </a:r>
            <a:r>
              <a:rPr lang="en-US" baseline="0" dirty="0" smtClean="0"/>
              <a:t>. </a:t>
            </a:r>
          </a:p>
          <a:p>
            <a:r>
              <a:rPr lang="en-US" baseline="0" dirty="0" smtClean="0"/>
              <a:t>The blue line and dotted black line shows the alerts that concerns the announcements made by china telecom network. </a:t>
            </a:r>
          </a:p>
          <a:p>
            <a:endParaRPr lang="en-US" baseline="0" dirty="0" smtClean="0"/>
          </a:p>
          <a:p>
            <a:r>
              <a:rPr lang="en-US" dirty="0" smtClean="0"/>
              <a:t>Note that</a:t>
            </a:r>
            <a:r>
              <a:rPr lang="en-US" baseline="0" dirty="0" smtClean="0"/>
              <a:t> even with fewer </a:t>
            </a:r>
            <a:r>
              <a:rPr lang="en-US" baseline="0" dirty="0" err="1" smtClean="0"/>
              <a:t>ASes</a:t>
            </a:r>
            <a:r>
              <a:rPr lang="en-US" baseline="0" dirty="0" smtClean="0"/>
              <a:t> collaborating in rest of the world region the number of alerts is significantly higher compared to the case when higher </a:t>
            </a:r>
            <a:r>
              <a:rPr lang="en-US" baseline="0" dirty="0" err="1" smtClean="0"/>
              <a:t>ASes</a:t>
            </a:r>
            <a:r>
              <a:rPr lang="en-US" baseline="0" dirty="0" smtClean="0"/>
              <a:t> in NA region collaborate. </a:t>
            </a:r>
          </a:p>
          <a:p>
            <a:r>
              <a:rPr lang="en-US" baseline="0" dirty="0" smtClean="0"/>
              <a:t>This is because the vantage points in this region are perhaps closer to China Telecom network and have better visibility to the route announcements made by the china Telecom.</a:t>
            </a:r>
          </a:p>
          <a:p>
            <a:endParaRPr lang="en-US" baseline="0" dirty="0" smtClean="0"/>
          </a:p>
          <a:p>
            <a:r>
              <a:rPr lang="en-US" baseline="0" dirty="0" smtClean="0"/>
              <a:t>This confirms our results from hijack prevention mechanisms that detector closer to prospective attacker give better results.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52</a:t>
            </a:fld>
            <a:endParaRPr lang="en-US"/>
          </a:p>
        </p:txBody>
      </p:sp>
    </p:spTree>
    <p:extLst>
      <p:ext uri="{BB962C8B-B14F-4D97-AF65-F5344CB8AC3E}">
        <p14:creationId xmlns:p14="http://schemas.microsoft.com/office/powerpoint/2010/main" val="3264160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present the results for scale aspec</a:t>
            </a:r>
            <a:r>
              <a:rPr lang="en-US" baseline="0" dirty="0" smtClean="0"/>
              <a:t>t from global perspective. </a:t>
            </a:r>
          </a:p>
          <a:p>
            <a:endParaRPr lang="en-US" baseline="0" dirty="0" smtClean="0"/>
          </a:p>
          <a:p>
            <a:r>
              <a:rPr lang="en-US" baseline="0" dirty="0" smtClean="0"/>
              <a:t>The x-axis here shows the number of ASes that are sharing </a:t>
            </a:r>
            <a:r>
              <a:rPr lang="en-US" baseline="0" dirty="0" err="1" smtClean="0"/>
              <a:t>routepath</a:t>
            </a:r>
            <a:r>
              <a:rPr lang="en-US" baseline="0" dirty="0" smtClean="0"/>
              <a:t> updates. </a:t>
            </a:r>
          </a:p>
          <a:p>
            <a:r>
              <a:rPr lang="en-US" baseline="0" dirty="0" smtClean="0"/>
              <a:t>The red line shows the number of alerts with new origin. These are possible prefix hijack attacks. </a:t>
            </a:r>
          </a:p>
          <a:p>
            <a:r>
              <a:rPr lang="en-US" baseline="0" dirty="0" smtClean="0"/>
              <a:t>The solid black line shows the number of alerts with new prefixes. These are possible subprefix hijacks </a:t>
            </a:r>
            <a:r>
              <a:rPr lang="en-US" baseline="0" dirty="0" err="1" smtClean="0"/>
              <a:t>attaks</a:t>
            </a:r>
            <a:r>
              <a:rPr lang="en-US" baseline="0" dirty="0" smtClean="0"/>
              <a:t>. </a:t>
            </a:r>
          </a:p>
          <a:p>
            <a:r>
              <a:rPr lang="en-US" baseline="0" dirty="0" smtClean="0"/>
              <a:t>The blue line and dotted black line shows the alerts that concerns the announcements made by china telecom network. </a:t>
            </a:r>
          </a:p>
          <a:p>
            <a:endParaRPr lang="en-US" baseline="0" dirty="0" smtClean="0"/>
          </a:p>
          <a:p>
            <a:r>
              <a:rPr lang="en-US" dirty="0" smtClean="0"/>
              <a:t>Note that</a:t>
            </a:r>
            <a:r>
              <a:rPr lang="en-US" baseline="0" dirty="0" smtClean="0"/>
              <a:t> even with fewer </a:t>
            </a:r>
            <a:r>
              <a:rPr lang="en-US" baseline="0" dirty="0" err="1" smtClean="0"/>
              <a:t>ASes</a:t>
            </a:r>
            <a:r>
              <a:rPr lang="en-US" baseline="0" dirty="0" smtClean="0"/>
              <a:t> collaborating in rest of the world region the number of alerts is significantly higher compared to the case when higher </a:t>
            </a:r>
            <a:r>
              <a:rPr lang="en-US" baseline="0" dirty="0" err="1" smtClean="0"/>
              <a:t>ASes</a:t>
            </a:r>
            <a:r>
              <a:rPr lang="en-US" baseline="0" dirty="0" smtClean="0"/>
              <a:t> in NA region collaborate. </a:t>
            </a:r>
          </a:p>
          <a:p>
            <a:r>
              <a:rPr lang="en-US" baseline="0" dirty="0" smtClean="0"/>
              <a:t>This is because the vantage points in this region are perhaps closer to China Telecom network and have better visibility to the route announcements made by the china Telecom.</a:t>
            </a:r>
          </a:p>
          <a:p>
            <a:endParaRPr lang="en-US" baseline="0" dirty="0" smtClean="0"/>
          </a:p>
          <a:p>
            <a:r>
              <a:rPr lang="en-US" baseline="0" dirty="0" smtClean="0"/>
              <a:t>This confirms our results from hijack prevention mechanisms that detector closer to prospective attacker give better results.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53</a:t>
            </a:fld>
            <a:endParaRPr lang="en-US"/>
          </a:p>
        </p:txBody>
      </p:sp>
    </p:spTree>
    <p:extLst>
      <p:ext uri="{BB962C8B-B14F-4D97-AF65-F5344CB8AC3E}">
        <p14:creationId xmlns:p14="http://schemas.microsoft.com/office/powerpoint/2010/main" val="591770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present the results for scale aspec</a:t>
            </a:r>
            <a:r>
              <a:rPr lang="en-US" baseline="0" dirty="0" smtClean="0"/>
              <a:t>t from global perspective. </a:t>
            </a:r>
          </a:p>
          <a:p>
            <a:endParaRPr lang="en-US" baseline="0" dirty="0" smtClean="0"/>
          </a:p>
          <a:p>
            <a:r>
              <a:rPr lang="en-US" baseline="0" dirty="0" smtClean="0"/>
              <a:t>The x-axis here shows the number of ASes that are sharing </a:t>
            </a:r>
            <a:r>
              <a:rPr lang="en-US" baseline="0" dirty="0" err="1" smtClean="0"/>
              <a:t>routepath</a:t>
            </a:r>
            <a:r>
              <a:rPr lang="en-US" baseline="0" dirty="0" smtClean="0"/>
              <a:t> updates. </a:t>
            </a:r>
          </a:p>
          <a:p>
            <a:r>
              <a:rPr lang="en-US" baseline="0" dirty="0" smtClean="0"/>
              <a:t>The red line shows the number of alerts with new origin. These are possible prefix hijack attacks. </a:t>
            </a:r>
          </a:p>
          <a:p>
            <a:r>
              <a:rPr lang="en-US" baseline="0" dirty="0" smtClean="0"/>
              <a:t>The solid black line shows the number of alerts with new prefixes. These are possible subprefix hijacks </a:t>
            </a:r>
            <a:r>
              <a:rPr lang="en-US" baseline="0" dirty="0" err="1" smtClean="0"/>
              <a:t>attaks</a:t>
            </a:r>
            <a:r>
              <a:rPr lang="en-US" baseline="0" dirty="0" smtClean="0"/>
              <a:t>. </a:t>
            </a:r>
          </a:p>
          <a:p>
            <a:r>
              <a:rPr lang="en-US" baseline="0" dirty="0" smtClean="0"/>
              <a:t>The blue line and dotted black line shows the alerts that concerns the announcements made by china telecom network.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54</a:t>
            </a:fld>
            <a:endParaRPr lang="en-US"/>
          </a:p>
        </p:txBody>
      </p:sp>
    </p:spTree>
    <p:extLst>
      <p:ext uri="{BB962C8B-B14F-4D97-AF65-F5344CB8AC3E}">
        <p14:creationId xmlns:p14="http://schemas.microsoft.com/office/powerpoint/2010/main" val="22091367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present the results for scale aspec</a:t>
            </a:r>
            <a:r>
              <a:rPr lang="en-US" baseline="0" dirty="0" smtClean="0"/>
              <a:t>t from global perspective. </a:t>
            </a:r>
          </a:p>
          <a:p>
            <a:endParaRPr lang="en-US" baseline="0" dirty="0" smtClean="0"/>
          </a:p>
          <a:p>
            <a:r>
              <a:rPr lang="en-US" baseline="0" dirty="0" smtClean="0"/>
              <a:t>The x-axis here shows the number of ASes that are sharing </a:t>
            </a:r>
            <a:r>
              <a:rPr lang="en-US" baseline="0" dirty="0" err="1" smtClean="0"/>
              <a:t>routepath</a:t>
            </a:r>
            <a:r>
              <a:rPr lang="en-US" baseline="0" dirty="0" smtClean="0"/>
              <a:t> updates. </a:t>
            </a:r>
          </a:p>
          <a:p>
            <a:r>
              <a:rPr lang="en-US" baseline="0" dirty="0" smtClean="0"/>
              <a:t>The red line shows the number of alerts with new origin. These are possible prefix hijack attacks. </a:t>
            </a:r>
          </a:p>
          <a:p>
            <a:r>
              <a:rPr lang="en-US" baseline="0" dirty="0" smtClean="0"/>
              <a:t>The solid black line shows the number of alerts with new prefixes. These are possible subprefix hijacks </a:t>
            </a:r>
            <a:r>
              <a:rPr lang="en-US" baseline="0" dirty="0" err="1" smtClean="0"/>
              <a:t>attaks</a:t>
            </a:r>
            <a:r>
              <a:rPr lang="en-US" baseline="0" dirty="0" smtClean="0"/>
              <a:t>. </a:t>
            </a:r>
          </a:p>
          <a:p>
            <a:r>
              <a:rPr lang="en-US" baseline="0" dirty="0" smtClean="0"/>
              <a:t>The blue line and dotted black line shows the alerts that concerns the announcements made by china telecom network.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55</a:t>
            </a:fld>
            <a:endParaRPr lang="en-US"/>
          </a:p>
        </p:txBody>
      </p:sp>
    </p:spTree>
    <p:extLst>
      <p:ext uri="{BB962C8B-B14F-4D97-AF65-F5344CB8AC3E}">
        <p14:creationId xmlns:p14="http://schemas.microsoft.com/office/powerpoint/2010/main" val="27033944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also evaluated systems that use route path updates for various aspects. Now I will present the results for such systems.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56</a:t>
            </a:fld>
            <a:endParaRPr lang="en-US"/>
          </a:p>
        </p:txBody>
      </p:sp>
    </p:spTree>
    <p:extLst>
      <p:ext uri="{BB962C8B-B14F-4D97-AF65-F5344CB8AC3E}">
        <p14:creationId xmlns:p14="http://schemas.microsoft.com/office/powerpoint/2010/main" val="724466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F10B3C-E446-483F-86D4-56B0760F378F}" type="slidenum">
              <a:rPr lang="en-US" smtClean="0"/>
              <a:pPr/>
              <a:t>57</a:t>
            </a:fld>
            <a:endParaRPr lang="en-US"/>
          </a:p>
        </p:txBody>
      </p:sp>
    </p:spTree>
    <p:extLst>
      <p:ext uri="{BB962C8B-B14F-4D97-AF65-F5344CB8AC3E}">
        <p14:creationId xmlns:p14="http://schemas.microsoft.com/office/powerpoint/2010/main" val="20264232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sv-SE" dirty="0" smtClean="0"/>
          </a:p>
        </p:txBody>
      </p:sp>
      <p:sp>
        <p:nvSpPr>
          <p:cNvPr id="4" name="Slide Number Placeholder 3"/>
          <p:cNvSpPr>
            <a:spLocks noGrp="1"/>
          </p:cNvSpPr>
          <p:nvPr>
            <p:ph type="sldNum" sz="quarter" idx="5"/>
          </p:nvPr>
        </p:nvSpPr>
        <p:spPr/>
        <p:txBody>
          <a:bodyPr/>
          <a:lstStyle/>
          <a:p>
            <a:pPr>
              <a:defRPr/>
            </a:pPr>
            <a:fld id="{302A50DE-9F58-4C91-BEA2-70FF0D9B328D}" type="slidenum">
              <a:rPr lang="en-US" smtClean="0"/>
              <a:pPr>
                <a:defRPr/>
              </a:pPr>
              <a:t>58</a:t>
            </a:fld>
            <a:endParaRPr lang="en-US"/>
          </a:p>
        </p:txBody>
      </p:sp>
    </p:spTree>
    <p:extLst>
      <p:ext uri="{BB962C8B-B14F-4D97-AF65-F5344CB8AC3E}">
        <p14:creationId xmlns:p14="http://schemas.microsoft.com/office/powerpoint/2010/main" val="391683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these attacks</a:t>
            </a:r>
            <a:r>
              <a:rPr lang="en-US" baseline="0" dirty="0" smtClean="0"/>
              <a:t> are related to </a:t>
            </a:r>
            <a:r>
              <a:rPr lang="en-US" baseline="0" dirty="0" err="1" smtClean="0"/>
              <a:t>defacto</a:t>
            </a:r>
            <a:r>
              <a:rPr lang="en-US" baseline="0" dirty="0" smtClean="0"/>
              <a:t> </a:t>
            </a:r>
            <a:r>
              <a:rPr lang="en-US" baseline="0" dirty="0" err="1" smtClean="0"/>
              <a:t>interdomain</a:t>
            </a:r>
            <a:r>
              <a:rPr lang="en-US" baseline="0" dirty="0" smtClean="0"/>
              <a:t> routing protocol called Border Gateway Protocol or BGP used over the Internet. </a:t>
            </a:r>
          </a:p>
          <a:p>
            <a:endParaRPr lang="en-US" baseline="0" dirty="0" smtClean="0"/>
          </a:p>
          <a:p>
            <a:r>
              <a:rPr lang="en-US" baseline="0" dirty="0" smtClean="0"/>
              <a:t>I will now explain how BGP works and then explain how BGP is vulnerable to different attacks. </a:t>
            </a:r>
          </a:p>
          <a:p>
            <a:endParaRPr lang="en-US" dirty="0"/>
          </a:p>
        </p:txBody>
      </p:sp>
      <p:sp>
        <p:nvSpPr>
          <p:cNvPr id="4" name="Slide Number Placeholder 3"/>
          <p:cNvSpPr>
            <a:spLocks noGrp="1"/>
          </p:cNvSpPr>
          <p:nvPr>
            <p:ph type="sldNum" sz="quarter" idx="10"/>
          </p:nvPr>
        </p:nvSpPr>
        <p:spPr/>
        <p:txBody>
          <a:bodyPr/>
          <a:lstStyle/>
          <a:p>
            <a:fld id="{03F10B3C-E446-483F-86D4-56B0760F378F}" type="slidenum">
              <a:rPr lang="en-US" smtClean="0"/>
              <a:pPr/>
              <a:t>6</a:t>
            </a:fld>
            <a:endParaRPr lang="en-US"/>
          </a:p>
        </p:txBody>
      </p:sp>
    </p:spTree>
    <p:extLst>
      <p:ext uri="{BB962C8B-B14F-4D97-AF65-F5344CB8AC3E}">
        <p14:creationId xmlns:p14="http://schemas.microsoft.com/office/powerpoint/2010/main" val="3697986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smtClean="0"/>
          </a:p>
          <a:p>
            <a:r>
              <a:rPr lang="en-US" dirty="0" smtClean="0"/>
              <a:t>Consider a network as shown</a:t>
            </a:r>
            <a:r>
              <a:rPr lang="en-US" baseline="0" dirty="0" smtClean="0"/>
              <a:t> here. This is special network which </a:t>
            </a:r>
            <a:r>
              <a:rPr lang="en-US" dirty="0" smtClean="0"/>
              <a:t>consists</a:t>
            </a:r>
            <a:r>
              <a:rPr lang="en-US" baseline="0" dirty="0" smtClean="0"/>
              <a:t> of a set of prefixes or blocks of IP addresses under control of one or more network operators that represent single administrative domain and presents common, clearly defined routing policy to the Internet. </a:t>
            </a:r>
          </a:p>
          <a:p>
            <a:endParaRPr lang="en-US" baseline="0" dirty="0" smtClean="0"/>
          </a:p>
          <a:p>
            <a:r>
              <a:rPr lang="en-US" baseline="0" dirty="0" smtClean="0"/>
              <a:t>Each AS is allocated a unique number called as ASN. In our case the number for this AS is 22394. </a:t>
            </a:r>
          </a:p>
          <a:p>
            <a:r>
              <a:rPr lang="en-US" baseline="0" dirty="0" smtClean="0"/>
              <a:t>Each AS is allocated a IP prefix and traffic for any IP address that falls into the range of this block of IP address should be forwarded to that AS. </a:t>
            </a:r>
          </a:p>
          <a:p>
            <a:endParaRPr lang="en-US" baseline="0" dirty="0" smtClean="0"/>
          </a:p>
          <a:p>
            <a:pPr eaLnBrk="1" hangingPunct="1">
              <a:spcBef>
                <a:spcPct val="0"/>
              </a:spcBef>
            </a:pPr>
            <a:r>
              <a:rPr lang="en-US" dirty="0" smtClean="0"/>
              <a:t>Internet has hundreds</a:t>
            </a:r>
            <a:r>
              <a:rPr lang="en-US" baseline="0" dirty="0" smtClean="0"/>
              <a:t> of thousands of such </a:t>
            </a:r>
            <a:r>
              <a:rPr lang="en-US" baseline="0" dirty="0" err="1" smtClean="0"/>
              <a:t>ASes</a:t>
            </a:r>
            <a:r>
              <a:rPr lang="en-US" baseline="0" dirty="0" smtClean="0"/>
              <a:t>. </a:t>
            </a:r>
          </a:p>
          <a:p>
            <a:pPr eaLnBrk="1" hangingPunct="1">
              <a:spcBef>
                <a:spcPct val="0"/>
              </a:spcBef>
            </a:pPr>
            <a:r>
              <a:rPr lang="en-US" baseline="0" dirty="0" smtClean="0"/>
              <a:t>Consider there are several more </a:t>
            </a:r>
            <a:r>
              <a:rPr lang="en-US" baseline="0" dirty="0" err="1" smtClean="0"/>
              <a:t>ASes</a:t>
            </a:r>
            <a:r>
              <a:rPr lang="en-US" baseline="0" dirty="0" smtClean="0"/>
              <a:t> as shown in this figure. </a:t>
            </a:r>
          </a:p>
          <a:p>
            <a:pPr eaLnBrk="1" hangingPunct="1">
              <a:spcBef>
                <a:spcPct val="0"/>
              </a:spcBef>
            </a:pPr>
            <a:r>
              <a:rPr lang="en-US" baseline="0" dirty="0" smtClean="0"/>
              <a:t>Other networks should learn which AS is responsible for which prefix and how to reach the network. Such a reachability information is spread using BGP. </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7</a:t>
            </a:fld>
            <a:endParaRPr lang="en-US"/>
          </a:p>
        </p:txBody>
      </p:sp>
    </p:spTree>
    <p:extLst>
      <p:ext uri="{BB962C8B-B14F-4D97-AF65-F5344CB8AC3E}">
        <p14:creationId xmlns:p14="http://schemas.microsoft.com/office/powerpoint/2010/main" val="1418855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smtClean="0"/>
          </a:p>
          <a:p>
            <a:r>
              <a:rPr lang="en-US" dirty="0" smtClean="0"/>
              <a:t>Consider a network as shown</a:t>
            </a:r>
            <a:r>
              <a:rPr lang="en-US" baseline="0" dirty="0" smtClean="0"/>
              <a:t> here. This is special network which </a:t>
            </a:r>
            <a:r>
              <a:rPr lang="en-US" dirty="0" smtClean="0"/>
              <a:t>consists</a:t>
            </a:r>
            <a:r>
              <a:rPr lang="en-US" baseline="0" dirty="0" smtClean="0"/>
              <a:t> of a set of prefixes or blocks of IP addresses under control of one or more network operators that represent single administrative domain and presents common, clearly defined routing policy to the Internet. </a:t>
            </a:r>
          </a:p>
          <a:p>
            <a:endParaRPr lang="en-US" baseline="0" dirty="0" smtClean="0"/>
          </a:p>
          <a:p>
            <a:r>
              <a:rPr lang="en-US" baseline="0" dirty="0" smtClean="0"/>
              <a:t>Each AS is allocated a unique number called as ASN. In our case the number for this AS is 22394. </a:t>
            </a:r>
          </a:p>
          <a:p>
            <a:r>
              <a:rPr lang="en-US" baseline="0" dirty="0" smtClean="0"/>
              <a:t>Each AS is allocated a IP prefix and traffic for any IP address that falls into the range of this block of IP address should be forwarded to that AS. </a:t>
            </a:r>
          </a:p>
          <a:p>
            <a:endParaRPr lang="en-US" baseline="0" dirty="0" smtClean="0"/>
          </a:p>
          <a:p>
            <a:pPr eaLnBrk="1" hangingPunct="1">
              <a:spcBef>
                <a:spcPct val="0"/>
              </a:spcBef>
            </a:pPr>
            <a:r>
              <a:rPr lang="en-US" dirty="0" smtClean="0"/>
              <a:t>Internet has hundreds</a:t>
            </a:r>
            <a:r>
              <a:rPr lang="en-US" baseline="0" dirty="0" smtClean="0"/>
              <a:t> of thousands of such </a:t>
            </a:r>
            <a:r>
              <a:rPr lang="en-US" baseline="0" dirty="0" err="1" smtClean="0"/>
              <a:t>ASes</a:t>
            </a:r>
            <a:r>
              <a:rPr lang="en-US" baseline="0" dirty="0" smtClean="0"/>
              <a:t>. </a:t>
            </a:r>
          </a:p>
          <a:p>
            <a:pPr eaLnBrk="1" hangingPunct="1">
              <a:spcBef>
                <a:spcPct val="0"/>
              </a:spcBef>
            </a:pPr>
            <a:r>
              <a:rPr lang="en-US" baseline="0" dirty="0" smtClean="0"/>
              <a:t>Consider there are several more </a:t>
            </a:r>
            <a:r>
              <a:rPr lang="en-US" baseline="0" dirty="0" err="1" smtClean="0"/>
              <a:t>ASes</a:t>
            </a:r>
            <a:r>
              <a:rPr lang="en-US" baseline="0" dirty="0" smtClean="0"/>
              <a:t> as shown in this figure. </a:t>
            </a:r>
          </a:p>
          <a:p>
            <a:pPr eaLnBrk="1" hangingPunct="1">
              <a:spcBef>
                <a:spcPct val="0"/>
              </a:spcBef>
            </a:pPr>
            <a:r>
              <a:rPr lang="en-US" baseline="0" dirty="0" smtClean="0"/>
              <a:t>Other networks should learn which AS is responsible for which prefix and how to reach the network. Such a reachability information is spread using BGP. </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8</a:t>
            </a:fld>
            <a:endParaRPr lang="en-US"/>
          </a:p>
        </p:txBody>
      </p:sp>
    </p:spTree>
    <p:extLst>
      <p:ext uri="{BB962C8B-B14F-4D97-AF65-F5344CB8AC3E}">
        <p14:creationId xmlns:p14="http://schemas.microsoft.com/office/powerpoint/2010/main" val="174280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smtClean="0"/>
          </a:p>
          <a:p>
            <a:r>
              <a:rPr lang="en-US" dirty="0" smtClean="0"/>
              <a:t>Consider a network as shown</a:t>
            </a:r>
            <a:r>
              <a:rPr lang="en-US" baseline="0" dirty="0" smtClean="0"/>
              <a:t> here. This is special network which </a:t>
            </a:r>
            <a:r>
              <a:rPr lang="en-US" dirty="0" smtClean="0"/>
              <a:t>consists</a:t>
            </a:r>
            <a:r>
              <a:rPr lang="en-US" baseline="0" dirty="0" smtClean="0"/>
              <a:t> of a set of prefixes or blocks of IP addresses under control of one or more network operators that represent single administrative domain and presents common, clearly defined routing policy to the Internet. </a:t>
            </a:r>
          </a:p>
          <a:p>
            <a:endParaRPr lang="en-US" baseline="0" dirty="0" smtClean="0"/>
          </a:p>
          <a:p>
            <a:r>
              <a:rPr lang="en-US" baseline="0" dirty="0" smtClean="0"/>
              <a:t>Each AS is allocated a unique number called as ASN. In our case the number for this AS is 22394. </a:t>
            </a:r>
          </a:p>
          <a:p>
            <a:r>
              <a:rPr lang="en-US" baseline="0" dirty="0" smtClean="0"/>
              <a:t>Each AS is allocated a IP prefix and traffic for any IP address that falls into the range of this block of IP address should be forwarded to that AS. </a:t>
            </a:r>
          </a:p>
          <a:p>
            <a:endParaRPr lang="en-US" baseline="0" dirty="0" smtClean="0"/>
          </a:p>
          <a:p>
            <a:pPr eaLnBrk="1" hangingPunct="1">
              <a:spcBef>
                <a:spcPct val="0"/>
              </a:spcBef>
            </a:pPr>
            <a:r>
              <a:rPr lang="en-US" dirty="0" smtClean="0"/>
              <a:t>Internet has hundreds</a:t>
            </a:r>
            <a:r>
              <a:rPr lang="en-US" baseline="0" dirty="0" smtClean="0"/>
              <a:t> of thousands of such </a:t>
            </a:r>
            <a:r>
              <a:rPr lang="en-US" baseline="0" dirty="0" err="1" smtClean="0"/>
              <a:t>ASes</a:t>
            </a:r>
            <a:r>
              <a:rPr lang="en-US" baseline="0" dirty="0" smtClean="0"/>
              <a:t>. </a:t>
            </a:r>
          </a:p>
          <a:p>
            <a:pPr eaLnBrk="1" hangingPunct="1">
              <a:spcBef>
                <a:spcPct val="0"/>
              </a:spcBef>
            </a:pPr>
            <a:r>
              <a:rPr lang="en-US" baseline="0" dirty="0" smtClean="0"/>
              <a:t>Consider there are several more </a:t>
            </a:r>
            <a:r>
              <a:rPr lang="en-US" baseline="0" dirty="0" err="1" smtClean="0"/>
              <a:t>ASes</a:t>
            </a:r>
            <a:r>
              <a:rPr lang="en-US" baseline="0" dirty="0" smtClean="0"/>
              <a:t> as shown in this figure. </a:t>
            </a:r>
          </a:p>
          <a:p>
            <a:pPr eaLnBrk="1" hangingPunct="1">
              <a:spcBef>
                <a:spcPct val="0"/>
              </a:spcBef>
            </a:pPr>
            <a:r>
              <a:rPr lang="en-US" baseline="0" dirty="0" smtClean="0"/>
              <a:t>Other networks should learn which AS is responsible for which prefix and how to reach the network. Such a reachability information is spread using BGP. </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26A99A40-C196-4AA7-B492-2014E462B22C}" type="slidenum">
              <a:rPr lang="en-US" smtClean="0"/>
              <a:pPr>
                <a:defRPr/>
              </a:pPr>
              <a:t>9</a:t>
            </a:fld>
            <a:endParaRPr lang="en-US"/>
          </a:p>
        </p:txBody>
      </p:sp>
    </p:spTree>
    <p:extLst>
      <p:ext uri="{BB962C8B-B14F-4D97-AF65-F5344CB8AC3E}">
        <p14:creationId xmlns:p14="http://schemas.microsoft.com/office/powerpoint/2010/main" val="4241233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424D8-C443-40AB-8F3B-1A832327A554}" type="datetime1">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E4EF8F-3650-4077-BEDA-B31A1342D205}" type="datetime1">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051199-09D7-4997-9E2C-344B0512DC36}" type="datetime1">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cstate="print"/>
          <a:srcRect l="6255" r="385"/>
          <a:stretch>
            <a:fillRect/>
          </a:stretch>
        </p:blipFill>
        <p:spPr bwMode="auto">
          <a:xfrm>
            <a:off x="0" y="0"/>
            <a:ext cx="9144000" cy="6858000"/>
          </a:xfrm>
          <a:prstGeom prst="rect">
            <a:avLst/>
          </a:prstGeom>
          <a:noFill/>
          <a:ln w="9525">
            <a:noFill/>
            <a:miter lim="800000"/>
            <a:headEnd/>
            <a:tailEnd/>
          </a:ln>
        </p:spPr>
      </p:pic>
      <p:pic>
        <p:nvPicPr>
          <p:cNvPr id="3" name="Bildobjekt 2"/>
          <p:cNvPicPr>
            <a:picLocks noChangeAspect="1"/>
          </p:cNvPicPr>
          <p:nvPr userDrawn="1"/>
        </p:nvPicPr>
        <p:blipFill>
          <a:blip r:embed="rId3" cstate="print"/>
          <a:srcRect/>
          <a:stretch>
            <a:fillRect/>
          </a:stretch>
        </p:blipFill>
        <p:spPr bwMode="auto">
          <a:xfrm>
            <a:off x="7164388" y="6280150"/>
            <a:ext cx="1800225" cy="211138"/>
          </a:xfrm>
          <a:prstGeom prst="rect">
            <a:avLst/>
          </a:prstGeom>
          <a:noFill/>
          <a:ln w="9525">
            <a:noFill/>
            <a:miter lim="800000"/>
            <a:headEnd/>
            <a:tailEnd/>
          </a:ln>
        </p:spPr>
      </p:pic>
      <p:pic>
        <p:nvPicPr>
          <p:cNvPr id="4" name="Bildobjekt 9"/>
          <p:cNvPicPr>
            <a:picLocks noChangeAspect="1"/>
          </p:cNvPicPr>
          <p:nvPr userDrawn="1"/>
        </p:nvPicPr>
        <p:blipFill>
          <a:blip r:embed="rId4" cstate="print"/>
          <a:srcRect/>
          <a:stretch>
            <a:fillRect/>
          </a:stretch>
        </p:blipFill>
        <p:spPr bwMode="auto">
          <a:xfrm>
            <a:off x="7885113" y="327025"/>
            <a:ext cx="1023937" cy="1019175"/>
          </a:xfrm>
          <a:prstGeom prst="rect">
            <a:avLst/>
          </a:prstGeom>
          <a:noFill/>
          <a:ln w="9525">
            <a:noFill/>
            <a:miter lim="800000"/>
            <a:headEnd/>
            <a:tailEnd/>
          </a:ln>
        </p:spPr>
      </p:pic>
      <p:sp>
        <p:nvSpPr>
          <p:cNvPr id="5" name="Rectangle 4"/>
          <p:cNvSpPr>
            <a:spLocks noGrp="1" noChangeArrowheads="1"/>
          </p:cNvSpPr>
          <p:nvPr>
            <p:ph type="dt" sz="half" idx="10"/>
          </p:nvPr>
        </p:nvSpPr>
        <p:spPr>
          <a:xfrm>
            <a:off x="1619250" y="6243638"/>
            <a:ext cx="1008063" cy="457200"/>
          </a:xfrm>
        </p:spPr>
        <p:txBody>
          <a:bodyPr anchor="b" anchorCtr="0"/>
          <a:lstStyle>
            <a:lvl1pPr>
              <a:defRPr sz="1200">
                <a:solidFill>
                  <a:schemeClr val="tx1"/>
                </a:solidFill>
              </a:defRPr>
            </a:lvl1pPr>
          </a:lstStyle>
          <a:p>
            <a:pPr>
              <a:defRPr/>
            </a:pPr>
            <a:fld id="{CD4BA174-C43F-4157-AA9A-F9916C862CF0}" type="datetime1">
              <a:rPr lang="en-US" altLang="en-US" smtClean="0"/>
              <a:t>5/26/2016</a:t>
            </a:fld>
            <a:endParaRPr lang="sv-SE" altLang="en-US" dirty="0"/>
          </a:p>
        </p:txBody>
      </p:sp>
      <p:sp>
        <p:nvSpPr>
          <p:cNvPr id="6" name="Rectangle 5"/>
          <p:cNvSpPr>
            <a:spLocks noGrp="1" noChangeArrowheads="1"/>
          </p:cNvSpPr>
          <p:nvPr>
            <p:ph type="ftr" sz="quarter" idx="11"/>
          </p:nvPr>
        </p:nvSpPr>
        <p:spPr>
          <a:xfrm>
            <a:off x="2843213" y="6237288"/>
            <a:ext cx="3095625" cy="457200"/>
          </a:xfrm>
        </p:spPr>
        <p:txBody>
          <a:bodyPr anchor="b" anchorCtr="0"/>
          <a:lstStyle>
            <a:lvl1pPr>
              <a:defRPr sz="1200">
                <a:solidFill>
                  <a:schemeClr val="tx1"/>
                </a:solidFill>
              </a:defRPr>
            </a:lvl1pPr>
          </a:lstStyle>
          <a:p>
            <a:pPr>
              <a:defRPr/>
            </a:pPr>
            <a:endParaRPr lang="sv-SE" altLang="en-US"/>
          </a:p>
        </p:txBody>
      </p:sp>
      <p:sp>
        <p:nvSpPr>
          <p:cNvPr id="7" name="Rectangle 6"/>
          <p:cNvSpPr>
            <a:spLocks noGrp="1" noChangeArrowheads="1"/>
          </p:cNvSpPr>
          <p:nvPr>
            <p:ph type="sldNum" sz="quarter" idx="12"/>
          </p:nvPr>
        </p:nvSpPr>
        <p:spPr>
          <a:xfrm>
            <a:off x="6145213" y="6243638"/>
            <a:ext cx="1235075" cy="457200"/>
          </a:xfrm>
        </p:spPr>
        <p:txBody>
          <a:bodyPr/>
          <a:lstStyle>
            <a:lvl1pPr algn="r">
              <a:defRPr sz="1200">
                <a:solidFill>
                  <a:schemeClr val="tx1"/>
                </a:solidFill>
              </a:defRPr>
            </a:lvl1pPr>
          </a:lstStyle>
          <a:p>
            <a:pPr>
              <a:defRPr/>
            </a:pPr>
            <a:fld id="{9F6C8082-7C1F-4D9F-9790-AE24B8C2B5AB}" type="slidenum">
              <a:rPr lang="sv-SE" altLang="en-US"/>
              <a:pPr>
                <a:defRPr/>
              </a:pPr>
              <a:t>‹#›</a:t>
            </a:fld>
            <a:endParaRPr lang="sv-SE"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8A80BD-810C-45BB-8A54-8BD0B03E7BF0}" type="datetime1">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3D056D-BD3F-4260-84AE-DE2BC3009D0A}" type="datetime1">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7A95C2-DB95-4271-B105-95D88B1C51A0}" type="datetime1">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4FB58C-B820-44EF-B98B-F0C462524FCD}" type="datetime1">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9D7BD-EEDD-436B-A2C5-2C3BE49B8EC6}" type="datetime1">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1204A-3001-4153-9529-A27A5F4305BC}" type="datetime1">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565DF-59EC-4B89-8FA4-8113398F11F5}" type="datetime1">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0B2BD-E323-40B6-8902-46DBF3FEF8C0}" type="datetime1">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4F2D7-E32D-4042-B181-D94A2A17B235}" type="datetime1">
              <a:rPr lang="en-US" smtClean="0"/>
              <a:t>5/26/2016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2130425"/>
            <a:ext cx="8001000" cy="1470025"/>
          </a:xfrm>
        </p:spPr>
        <p:txBody>
          <a:bodyPr rtlCol="0">
            <a:normAutofit fontScale="90000"/>
          </a:bodyPr>
          <a:lstStyle/>
          <a:p>
            <a:pPr eaLnBrk="1" fontAlgn="auto" hangingPunct="1">
              <a:spcAft>
                <a:spcPts val="0"/>
              </a:spcAft>
              <a:defRPr/>
            </a:pPr>
            <a:r>
              <a:rPr lang="en-US" dirty="0" smtClean="0">
                <a:solidFill>
                  <a:srgbClr val="FF0000"/>
                </a:solidFill>
              </a:rPr>
              <a:t>Does Scale, Size, and Locality Matter? Evaluation of Collaborative BGP Security Mechanisms</a:t>
            </a:r>
            <a:endParaRPr lang="en-US" dirty="0">
              <a:solidFill>
                <a:srgbClr val="FF0000"/>
              </a:solidFill>
            </a:endParaRPr>
          </a:p>
        </p:txBody>
      </p:sp>
      <p:sp>
        <p:nvSpPr>
          <p:cNvPr id="3075" name="Subtitle 2"/>
          <p:cNvSpPr>
            <a:spLocks noGrp="1"/>
          </p:cNvSpPr>
          <p:nvPr>
            <p:ph type="subTitle" idx="4294967295"/>
          </p:nvPr>
        </p:nvSpPr>
        <p:spPr>
          <a:xfrm>
            <a:off x="990600" y="3886200"/>
            <a:ext cx="8153400" cy="1752600"/>
          </a:xfrm>
        </p:spPr>
        <p:txBody>
          <a:bodyPr>
            <a:normAutofit/>
          </a:bodyPr>
          <a:lstStyle/>
          <a:p>
            <a:pPr algn="ctr" eaLnBrk="1" hangingPunct="1">
              <a:buFont typeface="Arial" charset="0"/>
              <a:buNone/>
            </a:pPr>
            <a:r>
              <a:rPr lang="en-US" b="1" dirty="0" smtClean="0"/>
              <a:t>Rahul Hiran</a:t>
            </a:r>
            <a:r>
              <a:rPr lang="en-US" dirty="0" smtClean="0"/>
              <a:t>, Niklas Carlsson, Nahid Shahmehri</a:t>
            </a:r>
          </a:p>
          <a:p>
            <a:pPr algn="ctr" eaLnBrk="1" hangingPunct="1">
              <a:buFont typeface="Arial" charset="0"/>
              <a:buNone/>
            </a:pPr>
            <a:r>
              <a:rPr lang="en-US" sz="2400" baseline="30000" dirty="0" smtClean="0"/>
              <a:t> </a:t>
            </a:r>
            <a:r>
              <a:rPr lang="en-US" sz="2400" dirty="0" smtClean="0"/>
              <a:t>Linköping University, Sweden</a:t>
            </a:r>
          </a:p>
        </p:txBody>
      </p:sp>
      <p:sp>
        <p:nvSpPr>
          <p:cNvPr id="3" name="Slide Number Placeholder 2"/>
          <p:cNvSpPr>
            <a:spLocks noGrp="1"/>
          </p:cNvSpPr>
          <p:nvPr>
            <p:ph type="sldNum" sz="quarter" idx="12"/>
          </p:nvPr>
        </p:nvSpPr>
        <p:spPr/>
        <p:txBody>
          <a:bodyPr/>
          <a:lstStyle/>
          <a:p>
            <a:pPr>
              <a:defRPr/>
            </a:pPr>
            <a:r>
              <a:rPr lang="sv-SE" altLang="en-US" smtClean="0"/>
              <a:t>1</a:t>
            </a:r>
            <a:endParaRPr lang="sv-SE" altLang="en-US"/>
          </a:p>
        </p:txBody>
      </p:sp>
    </p:spTree>
  </p:cSld>
  <p:clrMapOvr>
    <a:masterClrMapping/>
  </p:clrMapOvr>
  <mc:AlternateContent xmlns:mc="http://schemas.openxmlformats.org/markup-compatibility/2006" xmlns:p14="http://schemas.microsoft.com/office/powerpoint/2010/main">
    <mc:Choice Requires="p14">
      <p:transition spd="slow" p14:dur="2000" advTm="5687"/>
    </mc:Choice>
    <mc:Fallback xmlns="">
      <p:transition spd="slow" advTm="568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BGP </a:t>
            </a:r>
            <a:r>
              <a:rPr lang="en-US" dirty="0"/>
              <a:t>refresher</a:t>
            </a:r>
            <a:endParaRPr lang="en-US" dirty="0">
              <a:solidFill>
                <a:srgbClr val="C00000"/>
              </a:solidFill>
            </a:endParaRPr>
          </a:p>
        </p:txBody>
      </p:sp>
      <p:sp>
        <p:nvSpPr>
          <p:cNvPr id="3" name="Content Placeholder 2" descr=" 3"/>
          <p:cNvSpPr>
            <a:spLocks noGrp="1"/>
          </p:cNvSpPr>
          <p:nvPr>
            <p:ph idx="1"/>
          </p:nvPr>
        </p:nvSpPr>
        <p:spPr/>
        <p:txBody>
          <a:bodyPr/>
          <a:lstStyle/>
          <a:p>
            <a:endParaRPr lang="en-US"/>
          </a:p>
        </p:txBody>
      </p:sp>
      <p:sp>
        <p:nvSpPr>
          <p:cNvPr id="9" name="Cloud 8" descr=" 9"/>
          <p:cNvSpPr/>
          <p:nvPr/>
        </p:nvSpPr>
        <p:spPr bwMode="auto">
          <a:xfrm>
            <a:off x="445792" y="3558913"/>
            <a:ext cx="2224108" cy="1394087"/>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endParaRPr lang="en-US" sz="2200" b="1" dirty="0">
              <a:latin typeface="+mj-lt"/>
            </a:endParaRPr>
          </a:p>
          <a:p>
            <a:pPr algn="ctr">
              <a:defRPr/>
            </a:pPr>
            <a:endParaRPr lang="en-US" sz="2200" b="1" dirty="0">
              <a:latin typeface="+mj-lt"/>
            </a:endParaRPr>
          </a:p>
        </p:txBody>
      </p:sp>
      <p:sp>
        <p:nvSpPr>
          <p:cNvPr id="10" name="Rectangle 2" descr=" 10"/>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alpha val="30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alpha val="30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descr=" 4"/>
          <p:cNvSpPr>
            <a:spLocks noGrp="1"/>
          </p:cNvSpPr>
          <p:nvPr>
            <p:ph type="sldNum" sz="quarter" idx="12"/>
          </p:nvPr>
        </p:nvSpPr>
        <p:spPr/>
        <p:txBody>
          <a:bodyPr/>
          <a:lstStyle/>
          <a:p>
            <a:r>
              <a:rPr lang="en-US" smtClean="0"/>
              <a:t>8</a:t>
            </a:r>
            <a:endParaRPr lang="en-US"/>
          </a:p>
        </p:txBody>
      </p:sp>
    </p:spTree>
    <p:extLst>
      <p:ext uri="{BB962C8B-B14F-4D97-AF65-F5344CB8AC3E}">
        <p14:creationId xmlns:p14="http://schemas.microsoft.com/office/powerpoint/2010/main" val="1757510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BGP </a:t>
            </a:r>
            <a:r>
              <a:rPr lang="en-US" dirty="0"/>
              <a:t>refresher</a:t>
            </a:r>
            <a:endParaRPr lang="en-US" dirty="0">
              <a:solidFill>
                <a:srgbClr val="C00000"/>
              </a:solidFill>
            </a:endParaRPr>
          </a:p>
        </p:txBody>
      </p:sp>
      <p:sp>
        <p:nvSpPr>
          <p:cNvPr id="3" name="Content Placeholder 2" descr=" 3"/>
          <p:cNvSpPr>
            <a:spLocks noGrp="1"/>
          </p:cNvSpPr>
          <p:nvPr>
            <p:ph idx="1"/>
          </p:nvPr>
        </p:nvSpPr>
        <p:spPr/>
        <p:txBody>
          <a:bodyPr/>
          <a:lstStyle/>
          <a:p>
            <a:endParaRPr lang="en-US"/>
          </a:p>
        </p:txBody>
      </p:sp>
      <p:sp>
        <p:nvSpPr>
          <p:cNvPr id="9" name="Cloud 8" descr=" 9"/>
          <p:cNvSpPr/>
          <p:nvPr/>
        </p:nvSpPr>
        <p:spPr bwMode="auto">
          <a:xfrm>
            <a:off x="445792" y="3558913"/>
            <a:ext cx="2224108" cy="1394087"/>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endParaRPr lang="en-US" sz="2200" b="1" dirty="0">
              <a:latin typeface="+mj-lt"/>
            </a:endParaRPr>
          </a:p>
          <a:p>
            <a:pPr algn="ctr">
              <a:defRPr/>
            </a:pPr>
            <a:endParaRPr lang="en-US" sz="2200" b="1" dirty="0">
              <a:latin typeface="+mj-lt"/>
            </a:endParaRPr>
          </a:p>
        </p:txBody>
      </p:sp>
      <p:sp>
        <p:nvSpPr>
          <p:cNvPr id="10" name="Rectangle 2" descr=" 10"/>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alpha val="30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alpha val="30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utoShape 149" descr=" 82"/>
          <p:cNvSpPr>
            <a:spLocks noChangeArrowheads="1"/>
          </p:cNvSpPr>
          <p:nvPr/>
        </p:nvSpPr>
        <p:spPr bwMode="auto">
          <a:xfrm>
            <a:off x="4730583" y="4308585"/>
            <a:ext cx="2133600" cy="72027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4" name="Slide Number Placeholder 3" descr=" 4"/>
          <p:cNvSpPr>
            <a:spLocks noGrp="1"/>
          </p:cNvSpPr>
          <p:nvPr>
            <p:ph type="sldNum" sz="quarter" idx="12"/>
          </p:nvPr>
        </p:nvSpPr>
        <p:spPr/>
        <p:txBody>
          <a:bodyPr/>
          <a:lstStyle/>
          <a:p>
            <a:r>
              <a:rPr lang="en-US" smtClean="0"/>
              <a:t>8</a:t>
            </a:r>
            <a:endParaRPr lang="en-US"/>
          </a:p>
        </p:txBody>
      </p:sp>
      <p:sp>
        <p:nvSpPr>
          <p:cNvPr id="19" name="Rectangle 18" descr=" 5"/>
          <p:cNvSpPr/>
          <p:nvPr/>
        </p:nvSpPr>
        <p:spPr>
          <a:xfrm>
            <a:off x="551521" y="4926529"/>
            <a:ext cx="6154825" cy="1661993"/>
          </a:xfrm>
          <a:prstGeom prst="rect">
            <a:avLst/>
          </a:prstGeom>
        </p:spPr>
        <p:txBody>
          <a:bodyPr wrap="square">
            <a:spAutoFit/>
          </a:bodyPr>
          <a:lstStyle/>
          <a:p>
            <a:pPr marL="0" lvl="1" indent="0">
              <a:buNone/>
            </a:pPr>
            <a:r>
              <a:rPr lang="en-US" sz="2000" dirty="0"/>
              <a:t>Normal </a:t>
            </a:r>
            <a:r>
              <a:rPr lang="en-US" sz="2000" dirty="0" smtClean="0"/>
              <a:t>operation:</a:t>
            </a:r>
          </a:p>
          <a:p>
            <a:pPr marL="342900" lvl="1" indent="-342900">
              <a:buFont typeface="Arial" panose="020B0604020202020204" pitchFamily="34" charset="0"/>
              <a:buChar char="•"/>
            </a:pPr>
            <a:r>
              <a:rPr lang="en-US" sz="2000" dirty="0" smtClean="0"/>
              <a:t>Origin </a:t>
            </a:r>
            <a:r>
              <a:rPr lang="en-US" sz="2000" dirty="0"/>
              <a:t>AS announces prefix</a:t>
            </a:r>
          </a:p>
          <a:p>
            <a:pPr marL="342900" lvl="1" indent="-342900">
              <a:buFont typeface="Arial" panose="020B0604020202020204" pitchFamily="34" charset="0"/>
              <a:buChar char="•"/>
            </a:pPr>
            <a:r>
              <a:rPr lang="en-US" sz="2000" dirty="0"/>
              <a:t>Route announcements propagate between ASes</a:t>
            </a:r>
          </a:p>
          <a:p>
            <a:pPr marL="342900" lvl="1" indent="-342900">
              <a:buFont typeface="Arial" panose="020B0604020202020204" pitchFamily="34" charset="0"/>
              <a:buChar char="•"/>
            </a:pPr>
            <a:r>
              <a:rPr lang="en-US" sz="2000" dirty="0"/>
              <a:t>Helps ASes learn about “good” paths to reach prefix</a:t>
            </a:r>
          </a:p>
          <a:p>
            <a:pPr marL="0" lvl="1"/>
            <a:endParaRPr lang="en-US" sz="2200" dirty="0"/>
          </a:p>
        </p:txBody>
      </p:sp>
    </p:spTree>
    <p:extLst>
      <p:ext uri="{BB962C8B-B14F-4D97-AF65-F5344CB8AC3E}">
        <p14:creationId xmlns:p14="http://schemas.microsoft.com/office/powerpoint/2010/main" val="22727129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BGP </a:t>
            </a:r>
            <a:r>
              <a:rPr lang="en-US" dirty="0"/>
              <a:t>refresher</a:t>
            </a:r>
            <a:endParaRPr lang="en-US" dirty="0">
              <a:solidFill>
                <a:srgbClr val="C00000"/>
              </a:solidFill>
            </a:endParaRPr>
          </a:p>
        </p:txBody>
      </p:sp>
      <p:sp>
        <p:nvSpPr>
          <p:cNvPr id="3" name="Content Placeholder 2" descr=" 3"/>
          <p:cNvSpPr>
            <a:spLocks noGrp="1"/>
          </p:cNvSpPr>
          <p:nvPr>
            <p:ph idx="1"/>
          </p:nvPr>
        </p:nvSpPr>
        <p:spPr/>
        <p:txBody>
          <a:bodyPr/>
          <a:lstStyle/>
          <a:p>
            <a:endParaRPr lang="en-US"/>
          </a:p>
        </p:txBody>
      </p:sp>
      <p:sp>
        <p:nvSpPr>
          <p:cNvPr id="9" name="Cloud 8" descr=" 9"/>
          <p:cNvSpPr/>
          <p:nvPr/>
        </p:nvSpPr>
        <p:spPr bwMode="auto">
          <a:xfrm>
            <a:off x="445792" y="3558913"/>
            <a:ext cx="2224108" cy="1394087"/>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endParaRPr lang="en-US" sz="2200" b="1" dirty="0">
              <a:latin typeface="+mj-lt"/>
            </a:endParaRPr>
          </a:p>
          <a:p>
            <a:pPr algn="ctr">
              <a:defRPr/>
            </a:pPr>
            <a:endParaRPr lang="en-US" sz="2200" b="1" dirty="0">
              <a:latin typeface="+mj-lt"/>
            </a:endParaRPr>
          </a:p>
        </p:txBody>
      </p:sp>
      <p:sp>
        <p:nvSpPr>
          <p:cNvPr id="10" name="Rectangle 2" descr=" 10"/>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alpha val="30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alpha val="30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utoShape 149" descr=" 81"/>
          <p:cNvSpPr>
            <a:spLocks noChangeArrowheads="1"/>
          </p:cNvSpPr>
          <p:nvPr/>
        </p:nvSpPr>
        <p:spPr bwMode="auto">
          <a:xfrm>
            <a:off x="6857463" y="2460989"/>
            <a:ext cx="2133600" cy="720275"/>
          </a:xfrm>
          <a:prstGeom prst="wedgeRoundRectCallout">
            <a:avLst>
              <a:gd name="adj1" fmla="val -30302"/>
              <a:gd name="adj2" fmla="val 14522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18" name="AutoShape 149" descr=" 82"/>
          <p:cNvSpPr>
            <a:spLocks noChangeArrowheads="1"/>
          </p:cNvSpPr>
          <p:nvPr/>
        </p:nvSpPr>
        <p:spPr bwMode="auto">
          <a:xfrm>
            <a:off x="4730583" y="4308585"/>
            <a:ext cx="2133600" cy="72027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4" name="Slide Number Placeholder 3" descr=" 4"/>
          <p:cNvSpPr>
            <a:spLocks noGrp="1"/>
          </p:cNvSpPr>
          <p:nvPr>
            <p:ph type="sldNum" sz="quarter" idx="12"/>
          </p:nvPr>
        </p:nvSpPr>
        <p:spPr/>
        <p:txBody>
          <a:bodyPr/>
          <a:lstStyle/>
          <a:p>
            <a:r>
              <a:rPr lang="en-US" smtClean="0"/>
              <a:t>8</a:t>
            </a:r>
            <a:endParaRPr lang="en-US"/>
          </a:p>
        </p:txBody>
      </p:sp>
      <p:sp>
        <p:nvSpPr>
          <p:cNvPr id="19" name="Rectangle 18" descr=" 5"/>
          <p:cNvSpPr/>
          <p:nvPr/>
        </p:nvSpPr>
        <p:spPr>
          <a:xfrm>
            <a:off x="551521" y="4926529"/>
            <a:ext cx="6154825" cy="1661993"/>
          </a:xfrm>
          <a:prstGeom prst="rect">
            <a:avLst/>
          </a:prstGeom>
        </p:spPr>
        <p:txBody>
          <a:bodyPr wrap="square">
            <a:spAutoFit/>
          </a:bodyPr>
          <a:lstStyle/>
          <a:p>
            <a:pPr marL="0" lvl="1" indent="0">
              <a:buNone/>
            </a:pPr>
            <a:r>
              <a:rPr lang="en-US" sz="2000" dirty="0"/>
              <a:t>Normal </a:t>
            </a:r>
            <a:r>
              <a:rPr lang="en-US" sz="2000" dirty="0" smtClean="0"/>
              <a:t>operation:</a:t>
            </a:r>
          </a:p>
          <a:p>
            <a:pPr marL="342900" lvl="1" indent="-342900">
              <a:buFont typeface="Arial" panose="020B0604020202020204" pitchFamily="34" charset="0"/>
              <a:buChar char="•"/>
            </a:pPr>
            <a:r>
              <a:rPr lang="en-US" sz="2000" dirty="0" smtClean="0"/>
              <a:t>Origin </a:t>
            </a:r>
            <a:r>
              <a:rPr lang="en-US" sz="2000" dirty="0"/>
              <a:t>AS announces prefix</a:t>
            </a:r>
          </a:p>
          <a:p>
            <a:pPr marL="342900" lvl="1" indent="-342900">
              <a:buFont typeface="Arial" panose="020B0604020202020204" pitchFamily="34" charset="0"/>
              <a:buChar char="•"/>
            </a:pPr>
            <a:r>
              <a:rPr lang="en-US" sz="2000" dirty="0"/>
              <a:t>Route announcements propagate between ASes</a:t>
            </a:r>
          </a:p>
          <a:p>
            <a:pPr marL="342900" lvl="1" indent="-342900">
              <a:buFont typeface="Arial" panose="020B0604020202020204" pitchFamily="34" charset="0"/>
              <a:buChar char="•"/>
            </a:pPr>
            <a:r>
              <a:rPr lang="en-US" sz="2000" dirty="0"/>
              <a:t>Helps ASes learn about “good” paths to reach prefix</a:t>
            </a:r>
          </a:p>
          <a:p>
            <a:pPr marL="0" lvl="1"/>
            <a:endParaRPr lang="en-US" sz="2200" dirty="0"/>
          </a:p>
        </p:txBody>
      </p:sp>
    </p:spTree>
    <p:extLst>
      <p:ext uri="{BB962C8B-B14F-4D97-AF65-F5344CB8AC3E}">
        <p14:creationId xmlns:p14="http://schemas.microsoft.com/office/powerpoint/2010/main" val="25015963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BGP </a:t>
            </a:r>
            <a:r>
              <a:rPr lang="en-US" dirty="0"/>
              <a:t>refresher</a:t>
            </a:r>
            <a:endParaRPr lang="en-US" dirty="0">
              <a:solidFill>
                <a:srgbClr val="C00000"/>
              </a:solidFill>
            </a:endParaRPr>
          </a:p>
        </p:txBody>
      </p:sp>
      <p:sp>
        <p:nvSpPr>
          <p:cNvPr id="3" name="Content Placeholder 2" descr=" 3"/>
          <p:cNvSpPr>
            <a:spLocks noGrp="1"/>
          </p:cNvSpPr>
          <p:nvPr>
            <p:ph idx="1"/>
          </p:nvPr>
        </p:nvSpPr>
        <p:spPr/>
        <p:txBody>
          <a:bodyPr/>
          <a:lstStyle/>
          <a:p>
            <a:endParaRPr lang="en-US"/>
          </a:p>
        </p:txBody>
      </p:sp>
      <p:sp>
        <p:nvSpPr>
          <p:cNvPr id="9" name="Cloud 8" descr=" 9"/>
          <p:cNvSpPr/>
          <p:nvPr/>
        </p:nvSpPr>
        <p:spPr bwMode="auto">
          <a:xfrm>
            <a:off x="445792" y="3558913"/>
            <a:ext cx="2224108" cy="1394087"/>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endParaRPr lang="en-US" sz="2200" b="1" dirty="0">
              <a:latin typeface="+mj-lt"/>
            </a:endParaRPr>
          </a:p>
          <a:p>
            <a:pPr algn="ctr">
              <a:defRPr/>
            </a:pPr>
            <a:endParaRPr lang="en-US" sz="2200" b="1" dirty="0">
              <a:latin typeface="+mj-lt"/>
            </a:endParaRPr>
          </a:p>
        </p:txBody>
      </p:sp>
      <p:sp>
        <p:nvSpPr>
          <p:cNvPr id="10" name="Rectangle 2" descr=" 10"/>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alpha val="30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alpha val="30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sp>
        <p:nvSpPr>
          <p:cNvPr id="21"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sx="1000" sy="1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AutoShape 149" descr=" 81"/>
          <p:cNvSpPr>
            <a:spLocks noChangeArrowheads="1"/>
          </p:cNvSpPr>
          <p:nvPr/>
        </p:nvSpPr>
        <p:spPr bwMode="auto">
          <a:xfrm>
            <a:off x="6857463" y="2460989"/>
            <a:ext cx="2133600" cy="720275"/>
          </a:xfrm>
          <a:prstGeom prst="wedgeRoundRectCallout">
            <a:avLst>
              <a:gd name="adj1" fmla="val -30302"/>
              <a:gd name="adj2" fmla="val 14522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18" name="AutoShape 149" descr=" 82"/>
          <p:cNvSpPr>
            <a:spLocks noChangeArrowheads="1"/>
          </p:cNvSpPr>
          <p:nvPr/>
        </p:nvSpPr>
        <p:spPr bwMode="auto">
          <a:xfrm>
            <a:off x="4730583" y="4308585"/>
            <a:ext cx="2133600" cy="72027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4" name="Slide Number Placeholder 3" descr=" 4"/>
          <p:cNvSpPr>
            <a:spLocks noGrp="1"/>
          </p:cNvSpPr>
          <p:nvPr>
            <p:ph type="sldNum" sz="quarter" idx="12"/>
          </p:nvPr>
        </p:nvSpPr>
        <p:spPr/>
        <p:txBody>
          <a:bodyPr/>
          <a:lstStyle/>
          <a:p>
            <a:r>
              <a:rPr lang="en-US" smtClean="0"/>
              <a:t>8</a:t>
            </a:r>
            <a:endParaRPr lang="en-US"/>
          </a:p>
        </p:txBody>
      </p:sp>
      <p:sp>
        <p:nvSpPr>
          <p:cNvPr id="19" name="Rectangle 18" descr=" 5"/>
          <p:cNvSpPr/>
          <p:nvPr/>
        </p:nvSpPr>
        <p:spPr>
          <a:xfrm>
            <a:off x="551521" y="4926529"/>
            <a:ext cx="6154825" cy="1661993"/>
          </a:xfrm>
          <a:prstGeom prst="rect">
            <a:avLst/>
          </a:prstGeom>
        </p:spPr>
        <p:txBody>
          <a:bodyPr wrap="square">
            <a:spAutoFit/>
          </a:bodyPr>
          <a:lstStyle/>
          <a:p>
            <a:pPr marL="0" lvl="1" indent="0">
              <a:buNone/>
            </a:pPr>
            <a:r>
              <a:rPr lang="en-US" sz="2000" dirty="0"/>
              <a:t>Normal </a:t>
            </a:r>
            <a:r>
              <a:rPr lang="en-US" sz="2000" dirty="0" smtClean="0"/>
              <a:t>operation:</a:t>
            </a:r>
          </a:p>
          <a:p>
            <a:pPr marL="342900" lvl="1" indent="-342900">
              <a:buFont typeface="Arial" panose="020B0604020202020204" pitchFamily="34" charset="0"/>
              <a:buChar char="•"/>
            </a:pPr>
            <a:r>
              <a:rPr lang="en-US" sz="2000" dirty="0" smtClean="0"/>
              <a:t>Origin </a:t>
            </a:r>
            <a:r>
              <a:rPr lang="en-US" sz="2000" dirty="0"/>
              <a:t>AS announces prefix</a:t>
            </a:r>
          </a:p>
          <a:p>
            <a:pPr marL="342900" lvl="1" indent="-342900">
              <a:buFont typeface="Arial" panose="020B0604020202020204" pitchFamily="34" charset="0"/>
              <a:buChar char="•"/>
            </a:pPr>
            <a:r>
              <a:rPr lang="en-US" sz="2000" dirty="0"/>
              <a:t>Route announcements propagate between ASes</a:t>
            </a:r>
          </a:p>
          <a:p>
            <a:pPr marL="342900" lvl="1" indent="-342900">
              <a:buFont typeface="Arial" panose="020B0604020202020204" pitchFamily="34" charset="0"/>
              <a:buChar char="•"/>
            </a:pPr>
            <a:r>
              <a:rPr lang="en-US" sz="2000" dirty="0"/>
              <a:t>Helps ASes learn about “good” paths to reach prefix</a:t>
            </a:r>
          </a:p>
          <a:p>
            <a:pPr marL="0" lvl="1"/>
            <a:endParaRPr lang="en-US" sz="2200" dirty="0"/>
          </a:p>
        </p:txBody>
      </p:sp>
    </p:spTree>
    <p:extLst>
      <p:ext uri="{BB962C8B-B14F-4D97-AF65-F5344CB8AC3E}">
        <p14:creationId xmlns:p14="http://schemas.microsoft.com/office/powerpoint/2010/main" val="10277623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BGP </a:t>
            </a:r>
            <a:r>
              <a:rPr lang="en-US" dirty="0"/>
              <a:t>refresher</a:t>
            </a:r>
            <a:endParaRPr lang="en-US" dirty="0">
              <a:solidFill>
                <a:srgbClr val="C00000"/>
              </a:solidFill>
            </a:endParaRPr>
          </a:p>
        </p:txBody>
      </p:sp>
      <p:sp>
        <p:nvSpPr>
          <p:cNvPr id="3" name="Content Placeholder 2" descr=" 3"/>
          <p:cNvSpPr>
            <a:spLocks noGrp="1"/>
          </p:cNvSpPr>
          <p:nvPr>
            <p:ph idx="1"/>
          </p:nvPr>
        </p:nvSpPr>
        <p:spPr/>
        <p:txBody>
          <a:bodyPr/>
          <a:lstStyle/>
          <a:p>
            <a:endParaRPr lang="en-US" dirty="0"/>
          </a:p>
        </p:txBody>
      </p:sp>
      <p:sp>
        <p:nvSpPr>
          <p:cNvPr id="9" name="Cloud 8" descr=" 9"/>
          <p:cNvSpPr/>
          <p:nvPr/>
        </p:nvSpPr>
        <p:spPr bwMode="auto">
          <a:xfrm>
            <a:off x="445792" y="3558913"/>
            <a:ext cx="2224108" cy="1394087"/>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endParaRPr lang="en-US" sz="2200" b="1" dirty="0">
              <a:latin typeface="+mj-lt"/>
            </a:endParaRPr>
          </a:p>
          <a:p>
            <a:pPr algn="ctr">
              <a:defRPr/>
            </a:pPr>
            <a:endParaRPr lang="en-US" sz="2200" b="1" dirty="0">
              <a:latin typeface="+mj-lt"/>
            </a:endParaRPr>
          </a:p>
        </p:txBody>
      </p:sp>
      <p:sp>
        <p:nvSpPr>
          <p:cNvPr id="10" name="Rectangle 2" descr=" 10"/>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alpha val="30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alpha val="30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AutoShape 149" descr=" 81"/>
          <p:cNvSpPr>
            <a:spLocks noChangeArrowheads="1"/>
          </p:cNvSpPr>
          <p:nvPr/>
        </p:nvSpPr>
        <p:spPr bwMode="auto">
          <a:xfrm>
            <a:off x="6857463" y="2460989"/>
            <a:ext cx="2133600" cy="720275"/>
          </a:xfrm>
          <a:prstGeom prst="wedgeRoundRectCallout">
            <a:avLst>
              <a:gd name="adj1" fmla="val -30302"/>
              <a:gd name="adj2" fmla="val 145226"/>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VZW, 22394</a:t>
            </a:r>
            <a:r>
              <a:rPr lang="en-US" b="1" dirty="0"/>
              <a:t> </a:t>
            </a:r>
            <a:r>
              <a:rPr lang="en-CA" b="1" dirty="0">
                <a:solidFill>
                  <a:schemeClr val="tx1"/>
                </a:solidFill>
              </a:rPr>
              <a:t>66.174.0.0/16</a:t>
            </a:r>
          </a:p>
          <a:p>
            <a:pPr algn="ctr">
              <a:defRPr/>
            </a:pPr>
            <a:endParaRPr lang="en-US" b="1" dirty="0"/>
          </a:p>
        </p:txBody>
      </p:sp>
      <p:sp>
        <p:nvSpPr>
          <p:cNvPr id="82" name="AutoShape 149" descr=" 82"/>
          <p:cNvSpPr>
            <a:spLocks noChangeArrowheads="1"/>
          </p:cNvSpPr>
          <p:nvPr/>
        </p:nvSpPr>
        <p:spPr bwMode="auto">
          <a:xfrm>
            <a:off x="4730583" y="4308585"/>
            <a:ext cx="2133600" cy="720275"/>
          </a:xfrm>
          <a:prstGeom prst="wedgeRoundRectCallout">
            <a:avLst>
              <a:gd name="adj1" fmla="val 63532"/>
              <a:gd name="adj2" fmla="val 71728"/>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22394</a:t>
            </a:r>
            <a:r>
              <a:rPr lang="en-US" b="1" dirty="0"/>
              <a:t> </a:t>
            </a:r>
            <a:r>
              <a:rPr lang="en-CA" b="1" dirty="0">
                <a:solidFill>
                  <a:schemeClr val="tx1"/>
                </a:solidFill>
              </a:rPr>
              <a:t>66.174.0.0/16</a:t>
            </a:r>
          </a:p>
          <a:p>
            <a:pPr algn="ctr">
              <a:defRPr/>
            </a:pPr>
            <a:endParaRPr lang="en-US" b="1" dirty="0"/>
          </a:p>
        </p:txBody>
      </p:sp>
      <p:sp>
        <p:nvSpPr>
          <p:cNvPr id="4" name="Slide Number Placeholder 3" descr=" 4"/>
          <p:cNvSpPr>
            <a:spLocks noGrp="1"/>
          </p:cNvSpPr>
          <p:nvPr>
            <p:ph type="sldNum" sz="quarter" idx="12"/>
          </p:nvPr>
        </p:nvSpPr>
        <p:spPr/>
        <p:txBody>
          <a:bodyPr/>
          <a:lstStyle/>
          <a:p>
            <a:r>
              <a:rPr lang="en-US" smtClean="0"/>
              <a:t>12</a:t>
            </a:r>
            <a:endParaRPr lang="en-US"/>
          </a:p>
        </p:txBody>
      </p:sp>
      <p:sp>
        <p:nvSpPr>
          <p:cNvPr id="5" name="Rectangle 4" descr=" 5"/>
          <p:cNvSpPr/>
          <p:nvPr/>
        </p:nvSpPr>
        <p:spPr>
          <a:xfrm>
            <a:off x="551521" y="4926529"/>
            <a:ext cx="6154825" cy="1661993"/>
          </a:xfrm>
          <a:prstGeom prst="rect">
            <a:avLst/>
          </a:prstGeom>
        </p:spPr>
        <p:txBody>
          <a:bodyPr wrap="square">
            <a:spAutoFit/>
          </a:bodyPr>
          <a:lstStyle/>
          <a:p>
            <a:pPr marL="0" lvl="1" indent="0">
              <a:buNone/>
            </a:pPr>
            <a:r>
              <a:rPr lang="en-US" sz="2000" dirty="0"/>
              <a:t>Normal </a:t>
            </a:r>
            <a:r>
              <a:rPr lang="en-US" sz="2000" dirty="0" smtClean="0"/>
              <a:t>operation:</a:t>
            </a:r>
          </a:p>
          <a:p>
            <a:pPr marL="342900" lvl="1" indent="-342900">
              <a:buFont typeface="Arial" panose="020B0604020202020204" pitchFamily="34" charset="0"/>
              <a:buChar char="•"/>
            </a:pPr>
            <a:r>
              <a:rPr lang="en-US" sz="2000" dirty="0" smtClean="0"/>
              <a:t>Origin </a:t>
            </a:r>
            <a:r>
              <a:rPr lang="en-US" sz="2000" dirty="0"/>
              <a:t>AS announces prefix</a:t>
            </a:r>
          </a:p>
          <a:p>
            <a:pPr marL="342900" lvl="1" indent="-342900">
              <a:buFont typeface="Arial" panose="020B0604020202020204" pitchFamily="34" charset="0"/>
              <a:buChar char="•"/>
            </a:pPr>
            <a:r>
              <a:rPr lang="en-US" sz="2000" dirty="0"/>
              <a:t>Route announcements propagate between ASes</a:t>
            </a:r>
          </a:p>
          <a:p>
            <a:pPr marL="342900" lvl="1" indent="-342900">
              <a:buFont typeface="Arial" panose="020B0604020202020204" pitchFamily="34" charset="0"/>
              <a:buChar char="•"/>
            </a:pPr>
            <a:r>
              <a:rPr lang="en-US" sz="2000" dirty="0"/>
              <a:t>Helps ASes learn about “good” paths to reach prefix</a:t>
            </a:r>
          </a:p>
          <a:p>
            <a:pPr marL="0" lvl="1"/>
            <a:endParaRPr lang="en-US" sz="2200" dirty="0"/>
          </a:p>
        </p:txBody>
      </p:sp>
    </p:spTree>
    <p:extLst>
      <p:ext uri="{BB962C8B-B14F-4D97-AF65-F5344CB8AC3E}">
        <p14:creationId xmlns:p14="http://schemas.microsoft.com/office/powerpoint/2010/main" val="33729039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BGP </a:t>
            </a:r>
            <a:r>
              <a:rPr lang="en-US" dirty="0"/>
              <a:t>refresher</a:t>
            </a:r>
            <a:endParaRPr lang="en-US" dirty="0">
              <a:solidFill>
                <a:srgbClr val="C00000"/>
              </a:solidFill>
            </a:endParaRPr>
          </a:p>
        </p:txBody>
      </p:sp>
      <p:sp>
        <p:nvSpPr>
          <p:cNvPr id="3" name="Content Placeholder 2" descr=" 3"/>
          <p:cNvSpPr>
            <a:spLocks noGrp="1"/>
          </p:cNvSpPr>
          <p:nvPr>
            <p:ph idx="1"/>
          </p:nvPr>
        </p:nvSpPr>
        <p:spPr/>
        <p:txBody>
          <a:bodyPr/>
          <a:lstStyle/>
          <a:p>
            <a:endParaRPr lang="en-US" dirty="0"/>
          </a:p>
        </p:txBody>
      </p:sp>
      <p:sp>
        <p:nvSpPr>
          <p:cNvPr id="9" name="Cloud 8" descr=" 9"/>
          <p:cNvSpPr/>
          <p:nvPr/>
        </p:nvSpPr>
        <p:spPr bwMode="auto">
          <a:xfrm>
            <a:off x="445792" y="3558913"/>
            <a:ext cx="2224108" cy="1394087"/>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endParaRPr lang="en-US" sz="2200" b="1" dirty="0">
              <a:latin typeface="+mj-lt"/>
            </a:endParaRPr>
          </a:p>
          <a:p>
            <a:pPr algn="ctr">
              <a:defRPr/>
            </a:pPr>
            <a:endParaRPr lang="en-US" sz="2200" b="1" dirty="0">
              <a:latin typeface="+mj-lt"/>
            </a:endParaRPr>
          </a:p>
        </p:txBody>
      </p:sp>
      <p:sp>
        <p:nvSpPr>
          <p:cNvPr id="10" name="Rectangle 2" descr=" 10"/>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alpha val="30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alpha val="30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descr=" 4"/>
          <p:cNvSpPr>
            <a:spLocks noGrp="1"/>
          </p:cNvSpPr>
          <p:nvPr>
            <p:ph type="sldNum" sz="quarter" idx="12"/>
          </p:nvPr>
        </p:nvSpPr>
        <p:spPr/>
        <p:txBody>
          <a:bodyPr/>
          <a:lstStyle/>
          <a:p>
            <a:r>
              <a:rPr lang="en-US" smtClean="0"/>
              <a:t>12</a:t>
            </a:r>
            <a:endParaRPr lang="en-US"/>
          </a:p>
        </p:txBody>
      </p:sp>
    </p:spTree>
    <p:extLst>
      <p:ext uri="{BB962C8B-B14F-4D97-AF65-F5344CB8AC3E}">
        <p14:creationId xmlns:p14="http://schemas.microsoft.com/office/powerpoint/2010/main" val="10490889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a:bodyPr>
          <a:lstStyle/>
          <a:p>
            <a:r>
              <a:rPr lang="en-US" dirty="0" smtClean="0"/>
              <a:t>BGP </a:t>
            </a:r>
            <a:r>
              <a:rPr lang="en-US" dirty="0"/>
              <a:t>refresher</a:t>
            </a:r>
            <a:endParaRPr lang="en-US" dirty="0">
              <a:solidFill>
                <a:srgbClr val="C00000"/>
              </a:solidFill>
            </a:endParaRPr>
          </a:p>
        </p:txBody>
      </p:sp>
      <p:sp>
        <p:nvSpPr>
          <p:cNvPr id="3" name="Content Placeholder 2" descr=" 3"/>
          <p:cNvSpPr>
            <a:spLocks noGrp="1"/>
          </p:cNvSpPr>
          <p:nvPr>
            <p:ph idx="1"/>
          </p:nvPr>
        </p:nvSpPr>
        <p:spPr/>
        <p:txBody>
          <a:bodyPr/>
          <a:lstStyle/>
          <a:p>
            <a:endParaRPr lang="en-US" dirty="0"/>
          </a:p>
        </p:txBody>
      </p:sp>
      <p:sp>
        <p:nvSpPr>
          <p:cNvPr id="9" name="Cloud 8" descr=" 9"/>
          <p:cNvSpPr/>
          <p:nvPr/>
        </p:nvSpPr>
        <p:spPr bwMode="auto">
          <a:xfrm>
            <a:off x="445792" y="3558913"/>
            <a:ext cx="2224108" cy="1394087"/>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endParaRPr lang="en-US" sz="2200" b="1" dirty="0">
              <a:latin typeface="+mj-lt"/>
            </a:endParaRPr>
          </a:p>
          <a:p>
            <a:pPr algn="ctr">
              <a:defRPr/>
            </a:pPr>
            <a:endParaRPr lang="en-US" sz="2200" b="1" dirty="0">
              <a:latin typeface="+mj-lt"/>
            </a:endParaRPr>
          </a:p>
        </p:txBody>
      </p:sp>
      <p:sp>
        <p:nvSpPr>
          <p:cNvPr id="10" name="Rectangle 2" descr=" 10"/>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alpha val="30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alpha val="30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descr=" 4"/>
          <p:cNvSpPr>
            <a:spLocks noGrp="1"/>
          </p:cNvSpPr>
          <p:nvPr>
            <p:ph type="sldNum" sz="quarter" idx="12"/>
          </p:nvPr>
        </p:nvSpPr>
        <p:spPr/>
        <p:txBody>
          <a:bodyPr/>
          <a:lstStyle/>
          <a:p>
            <a:r>
              <a:rPr lang="en-US" smtClean="0"/>
              <a:t>12</a:t>
            </a:r>
            <a:endParaRPr lang="en-US"/>
          </a:p>
        </p:txBody>
      </p:sp>
      <p:sp>
        <p:nvSpPr>
          <p:cNvPr id="19" name="Cloud 18" descr=" 23"/>
          <p:cNvSpPr/>
          <p:nvPr/>
        </p:nvSpPr>
        <p:spPr bwMode="auto">
          <a:xfrm>
            <a:off x="457200" y="3581400"/>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r>
              <a:rPr lang="en-US" sz="2200" b="1" dirty="0" smtClean="0">
                <a:latin typeface="+mj-lt"/>
              </a:rPr>
              <a:t>Attacker</a:t>
            </a:r>
            <a:endParaRPr lang="en-US" sz="2200" b="1" dirty="0">
              <a:latin typeface="+mj-lt"/>
            </a:endParaRPr>
          </a:p>
          <a:p>
            <a:pPr algn="ctr">
              <a:defRPr/>
            </a:pPr>
            <a:endParaRPr lang="en-US" sz="2200" b="1" dirty="0">
              <a:latin typeface="+mj-lt"/>
            </a:endParaRPr>
          </a:p>
        </p:txBody>
      </p:sp>
      <p:cxnSp>
        <p:nvCxnSpPr>
          <p:cNvPr id="20" name="Straight Connector 160" descr=" 24"/>
          <p:cNvCxnSpPr>
            <a:cxnSpLocks noChangeShapeType="1"/>
          </p:cNvCxnSpPr>
          <p:nvPr/>
        </p:nvCxnSpPr>
        <p:spPr bwMode="auto">
          <a:xfrm flipV="1">
            <a:off x="1538288" y="2667000"/>
            <a:ext cx="906462" cy="957262"/>
          </a:xfrm>
          <a:prstGeom prst="line">
            <a:avLst/>
          </a:prstGeom>
          <a:noFill/>
          <a:ln w="57150" algn="ctr">
            <a:solidFill>
              <a:schemeClr val="tx1">
                <a:lumMod val="75000"/>
              </a:schemeClr>
            </a:solidFill>
            <a:round/>
            <a:headEnd type="none" w="med" len="med"/>
            <a:tailEnd type="none" w="med" len="med"/>
          </a:ln>
        </p:spPr>
      </p:cxnSp>
      <p:cxnSp>
        <p:nvCxnSpPr>
          <p:cNvPr id="21" name="Straight Connector 160" descr=" 25"/>
          <p:cNvCxnSpPr>
            <a:cxnSpLocks noChangeShapeType="1"/>
          </p:cNvCxnSpPr>
          <p:nvPr/>
        </p:nvCxnSpPr>
        <p:spPr bwMode="auto">
          <a:xfrm flipV="1">
            <a:off x="2668588" y="3371850"/>
            <a:ext cx="2208212" cy="873125"/>
          </a:xfrm>
          <a:prstGeom prst="line">
            <a:avLst/>
          </a:prstGeom>
          <a:noFill/>
          <a:ln w="57150" algn="ctr">
            <a:solidFill>
              <a:schemeClr val="tx1">
                <a:lumMod val="75000"/>
              </a:schemeClr>
            </a:solidFill>
            <a:round/>
            <a:headEnd type="none" w="med" len="med"/>
            <a:tailEnd type="none" w="med" len="med"/>
          </a:ln>
        </p:spPr>
      </p:cxnSp>
      <p:grpSp>
        <p:nvGrpSpPr>
          <p:cNvPr id="22" name="Group 212" descr=" 26"/>
          <p:cNvGrpSpPr>
            <a:grpSpLocks/>
          </p:cNvGrpSpPr>
          <p:nvPr/>
        </p:nvGrpSpPr>
        <p:grpSpPr bwMode="auto">
          <a:xfrm>
            <a:off x="1181100" y="3429000"/>
            <a:ext cx="685800" cy="933450"/>
            <a:chOff x="2736" y="1968"/>
            <a:chExt cx="432" cy="588"/>
          </a:xfrm>
        </p:grpSpPr>
        <p:grpSp>
          <p:nvGrpSpPr>
            <p:cNvPr id="23" name="Group 213"/>
            <p:cNvGrpSpPr>
              <a:grpSpLocks/>
            </p:cNvGrpSpPr>
            <p:nvPr/>
          </p:nvGrpSpPr>
          <p:grpSpPr bwMode="auto">
            <a:xfrm>
              <a:off x="2736" y="1968"/>
              <a:ext cx="432" cy="354"/>
              <a:chOff x="4224" y="3216"/>
              <a:chExt cx="432" cy="354"/>
            </a:xfrm>
          </p:grpSpPr>
          <p:sp>
            <p:nvSpPr>
              <p:cNvPr id="25"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6"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7"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8"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9"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30"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31"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2"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3"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4"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5"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6"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7"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8"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9"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0"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41"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2"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3"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4"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5"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6"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7"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8"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4"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Tree>
    <p:extLst>
      <p:ext uri="{BB962C8B-B14F-4D97-AF65-F5344CB8AC3E}">
        <p14:creationId xmlns:p14="http://schemas.microsoft.com/office/powerpoint/2010/main" val="11309876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a:t>Prefix hijack attack</a:t>
            </a:r>
            <a:endParaRPr lang="en-US" dirty="0">
              <a:solidFill>
                <a:srgbClr val="C00000"/>
              </a:solidFill>
            </a:endParaRPr>
          </a:p>
        </p:txBody>
      </p:sp>
      <p:sp>
        <p:nvSpPr>
          <p:cNvPr id="3" name="Content Placeholder 2" descr=" 3"/>
          <p:cNvSpPr>
            <a:spLocks noGrp="1"/>
          </p:cNvSpPr>
          <p:nvPr>
            <p:ph idx="1"/>
          </p:nvPr>
        </p:nvSpPr>
        <p:spPr/>
        <p:txBody>
          <a:bodyPr/>
          <a:lstStyle/>
          <a:p>
            <a:endParaRPr lang="en-US" dirty="0"/>
          </a:p>
        </p:txBody>
      </p:sp>
      <p:sp>
        <p:nvSpPr>
          <p:cNvPr id="9" name="Cloud 8" descr=" 9"/>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grpSp>
        <p:nvGrpSpPr>
          <p:cNvPr id="19" name="Group 212" descr=" 19"/>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descr=" 4"/>
          <p:cNvSpPr>
            <a:spLocks noGrp="1"/>
          </p:cNvSpPr>
          <p:nvPr>
            <p:ph type="sldNum" sz="quarter" idx="12"/>
          </p:nvPr>
        </p:nvSpPr>
        <p:spPr/>
        <p:txBody>
          <a:bodyPr/>
          <a:lstStyle/>
          <a:p>
            <a:r>
              <a:rPr lang="en-US" smtClean="0"/>
              <a:t>13</a:t>
            </a:r>
            <a:endParaRPr lang="en-US"/>
          </a:p>
        </p:txBody>
      </p:sp>
    </p:spTree>
    <p:extLst>
      <p:ext uri="{BB962C8B-B14F-4D97-AF65-F5344CB8AC3E}">
        <p14:creationId xmlns:p14="http://schemas.microsoft.com/office/powerpoint/2010/main" val="29330444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a:t>Prefix hijack attack</a:t>
            </a:r>
            <a:endParaRPr lang="en-US" dirty="0">
              <a:solidFill>
                <a:srgbClr val="C00000"/>
              </a:solidFill>
            </a:endParaRPr>
          </a:p>
        </p:txBody>
      </p:sp>
      <p:sp>
        <p:nvSpPr>
          <p:cNvPr id="3" name="Content Placeholder 2" descr=" 3"/>
          <p:cNvSpPr>
            <a:spLocks noGrp="1"/>
          </p:cNvSpPr>
          <p:nvPr>
            <p:ph idx="1"/>
          </p:nvPr>
        </p:nvSpPr>
        <p:spPr/>
        <p:txBody>
          <a:bodyPr/>
          <a:lstStyle/>
          <a:p>
            <a:endParaRPr lang="en-US" dirty="0"/>
          </a:p>
        </p:txBody>
      </p:sp>
      <p:sp>
        <p:nvSpPr>
          <p:cNvPr id="9" name="Cloud 8" descr=" 9"/>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grpSp>
        <p:nvGrpSpPr>
          <p:cNvPr id="19" name="Group 212" descr=" 19"/>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AutoShape 149" descr=" 83"/>
          <p:cNvSpPr>
            <a:spLocks noChangeArrowheads="1"/>
          </p:cNvSpPr>
          <p:nvPr/>
        </p:nvSpPr>
        <p:spPr bwMode="auto">
          <a:xfrm>
            <a:off x="293019" y="1870525"/>
            <a:ext cx="2221581" cy="720275"/>
          </a:xfrm>
          <a:prstGeom prst="wedgeRoundRectCallout">
            <a:avLst>
              <a:gd name="adj1" fmla="val -121"/>
              <a:gd name="adj2" fmla="val 187361"/>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Attacker</a:t>
            </a:r>
          </a:p>
          <a:p>
            <a:pPr algn="ctr">
              <a:defRPr/>
            </a:pPr>
            <a:r>
              <a:rPr lang="en-CA" b="1" dirty="0" smtClean="0">
                <a:solidFill>
                  <a:schemeClr val="tx1"/>
                </a:solidFill>
              </a:rPr>
              <a:t>66.174.0.0/</a:t>
            </a:r>
            <a:r>
              <a:rPr lang="en-CA" sz="2400" b="1" dirty="0" smtClean="0">
                <a:solidFill>
                  <a:schemeClr val="tx1"/>
                </a:solidFill>
              </a:rPr>
              <a:t>16</a:t>
            </a:r>
            <a:endParaRPr lang="en-CA" sz="2400" b="1" dirty="0">
              <a:solidFill>
                <a:schemeClr val="tx1"/>
              </a:solidFill>
            </a:endParaRPr>
          </a:p>
          <a:p>
            <a:pPr algn="ctr">
              <a:defRPr/>
            </a:pPr>
            <a:endParaRPr lang="en-US" dirty="0"/>
          </a:p>
        </p:txBody>
      </p:sp>
      <p:sp>
        <p:nvSpPr>
          <p:cNvPr id="4" name="Slide Number Placeholder 3" descr=" 4"/>
          <p:cNvSpPr>
            <a:spLocks noGrp="1"/>
          </p:cNvSpPr>
          <p:nvPr>
            <p:ph type="sldNum" sz="quarter" idx="12"/>
          </p:nvPr>
        </p:nvSpPr>
        <p:spPr/>
        <p:txBody>
          <a:bodyPr/>
          <a:lstStyle/>
          <a:p>
            <a:r>
              <a:rPr lang="en-US" smtClean="0"/>
              <a:t>13</a:t>
            </a:r>
            <a:endParaRPr lang="en-US"/>
          </a:p>
        </p:txBody>
      </p:sp>
    </p:spTree>
    <p:extLst>
      <p:ext uri="{BB962C8B-B14F-4D97-AF65-F5344CB8AC3E}">
        <p14:creationId xmlns:p14="http://schemas.microsoft.com/office/powerpoint/2010/main" val="424532768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a:t>Prefix hijack attack</a:t>
            </a:r>
            <a:endParaRPr lang="en-US" dirty="0">
              <a:solidFill>
                <a:srgbClr val="C00000"/>
              </a:solidFill>
            </a:endParaRPr>
          </a:p>
        </p:txBody>
      </p:sp>
      <p:sp>
        <p:nvSpPr>
          <p:cNvPr id="3" name="Content Placeholder 2" descr=" 3"/>
          <p:cNvSpPr>
            <a:spLocks noGrp="1"/>
          </p:cNvSpPr>
          <p:nvPr>
            <p:ph idx="1"/>
          </p:nvPr>
        </p:nvSpPr>
        <p:spPr/>
        <p:txBody>
          <a:bodyPr/>
          <a:lstStyle/>
          <a:p>
            <a:endParaRPr lang="en-US" dirty="0"/>
          </a:p>
        </p:txBody>
      </p:sp>
      <p:sp>
        <p:nvSpPr>
          <p:cNvPr id="9" name="Cloud 8" descr=" 9"/>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grpSp>
        <p:nvGrpSpPr>
          <p:cNvPr id="19" name="Group 212" descr=" 19"/>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AutoShape 149" descr=" 83"/>
          <p:cNvSpPr>
            <a:spLocks noChangeArrowheads="1"/>
          </p:cNvSpPr>
          <p:nvPr/>
        </p:nvSpPr>
        <p:spPr bwMode="auto">
          <a:xfrm>
            <a:off x="293019" y="1870525"/>
            <a:ext cx="2221581" cy="720275"/>
          </a:xfrm>
          <a:prstGeom prst="wedgeRoundRectCallout">
            <a:avLst>
              <a:gd name="adj1" fmla="val -121"/>
              <a:gd name="adj2" fmla="val 187361"/>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Attacker</a:t>
            </a:r>
          </a:p>
          <a:p>
            <a:pPr algn="ctr">
              <a:defRPr/>
            </a:pPr>
            <a:r>
              <a:rPr lang="en-CA" b="1" dirty="0" smtClean="0">
                <a:solidFill>
                  <a:schemeClr val="tx1"/>
                </a:solidFill>
              </a:rPr>
              <a:t>66.174.0.0/</a:t>
            </a:r>
            <a:r>
              <a:rPr lang="en-CA" sz="2400" b="1" dirty="0" smtClean="0">
                <a:solidFill>
                  <a:schemeClr val="tx1"/>
                </a:solidFill>
              </a:rPr>
              <a:t>16</a:t>
            </a:r>
            <a:endParaRPr lang="en-CA" sz="2400" b="1" dirty="0">
              <a:solidFill>
                <a:schemeClr val="tx1"/>
              </a:solidFill>
            </a:endParaRPr>
          </a:p>
          <a:p>
            <a:pPr algn="ctr">
              <a:defRPr/>
            </a:pPr>
            <a:endParaRPr lang="en-US" dirty="0"/>
          </a:p>
        </p:txBody>
      </p:sp>
      <p:sp>
        <p:nvSpPr>
          <p:cNvPr id="4" name="Slide Number Placeholder 3" descr=" 4"/>
          <p:cNvSpPr>
            <a:spLocks noGrp="1"/>
          </p:cNvSpPr>
          <p:nvPr>
            <p:ph type="sldNum" sz="quarter" idx="12"/>
          </p:nvPr>
        </p:nvSpPr>
        <p:spPr/>
        <p:txBody>
          <a:bodyPr/>
          <a:lstStyle/>
          <a:p>
            <a:r>
              <a:rPr lang="en-US" smtClean="0"/>
              <a:t>13</a:t>
            </a:r>
            <a:endParaRPr lang="en-US"/>
          </a:p>
        </p:txBody>
      </p:sp>
      <p:sp>
        <p:nvSpPr>
          <p:cNvPr id="47" name="Rectangle 46" descr=" 49"/>
          <p:cNvSpPr/>
          <p:nvPr/>
        </p:nvSpPr>
        <p:spPr>
          <a:xfrm>
            <a:off x="914400" y="4926529"/>
            <a:ext cx="6154825" cy="2400657"/>
          </a:xfrm>
          <a:prstGeom prst="rect">
            <a:avLst/>
          </a:prstGeom>
        </p:spPr>
        <p:txBody>
          <a:bodyPr wrap="square">
            <a:spAutoFit/>
          </a:bodyPr>
          <a:lstStyle/>
          <a:p>
            <a:pPr marL="0" lvl="1" indent="0">
              <a:buNone/>
            </a:pPr>
            <a:r>
              <a:rPr lang="en-US" sz="3000" dirty="0" smtClean="0"/>
              <a:t>AS relationships:</a:t>
            </a:r>
          </a:p>
          <a:p>
            <a:pPr marL="342900" lvl="1" indent="-342900">
              <a:buFont typeface="Arial" panose="020B0604020202020204" pitchFamily="34" charset="0"/>
              <a:buChar char="•"/>
            </a:pPr>
            <a:r>
              <a:rPr lang="en-US" sz="3000" dirty="0" smtClean="0"/>
              <a:t>Customer-provider</a:t>
            </a:r>
            <a:endParaRPr lang="en-US" sz="3000" dirty="0"/>
          </a:p>
          <a:p>
            <a:pPr marL="342900" lvl="1" indent="-342900">
              <a:buFont typeface="Arial" panose="020B0604020202020204" pitchFamily="34" charset="0"/>
              <a:buChar char="•"/>
            </a:pPr>
            <a:r>
              <a:rPr lang="en-US" sz="3000" dirty="0" smtClean="0"/>
              <a:t>Peer-peer</a:t>
            </a:r>
            <a:endParaRPr lang="en-US" sz="3000" dirty="0"/>
          </a:p>
          <a:p>
            <a:pPr marL="342900" lvl="1" indent="-342900">
              <a:buFont typeface="Arial" panose="020B0604020202020204" pitchFamily="34" charset="0"/>
              <a:buChar char="•"/>
            </a:pPr>
            <a:endParaRPr lang="en-US" sz="3000" dirty="0"/>
          </a:p>
          <a:p>
            <a:pPr marL="0" lvl="1"/>
            <a:endParaRPr lang="en-US" sz="3000" dirty="0"/>
          </a:p>
        </p:txBody>
      </p:sp>
    </p:spTree>
    <p:extLst>
      <p:ext uri="{BB962C8B-B14F-4D97-AF65-F5344CB8AC3E}">
        <p14:creationId xmlns:p14="http://schemas.microsoft.com/office/powerpoint/2010/main" val="35998332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Routing attacks increasingly common</a:t>
            </a:r>
            <a:endParaRPr lang="en-US" dirty="0"/>
          </a:p>
        </p:txBody>
      </p:sp>
      <p:pic>
        <p:nvPicPr>
          <p:cNvPr id="4" name="Picture 3"/>
          <p:cNvPicPr>
            <a:picLocks noChangeAspect="1"/>
          </p:cNvPicPr>
          <p:nvPr/>
        </p:nvPicPr>
        <p:blipFill>
          <a:blip r:embed="rId3"/>
          <a:stretch>
            <a:fillRect/>
          </a:stretch>
        </p:blipFill>
        <p:spPr>
          <a:xfrm>
            <a:off x="762000" y="1840405"/>
            <a:ext cx="5514975" cy="2090738"/>
          </a:xfrm>
          <a:prstGeom prst="rect">
            <a:avLst/>
          </a:prstGeom>
          <a:ln w="47625">
            <a:solidFill>
              <a:schemeClr val="tx2">
                <a:lumMod val="75000"/>
              </a:schemeClr>
            </a:solidFill>
          </a:ln>
        </p:spPr>
      </p:pic>
      <p:sp>
        <p:nvSpPr>
          <p:cNvPr id="9" name="Content Placeholder 2"/>
          <p:cNvSpPr txBox="1">
            <a:spLocks/>
          </p:cNvSpPr>
          <p:nvPr/>
        </p:nvSpPr>
        <p:spPr>
          <a:xfrm>
            <a:off x="533400" y="5257800"/>
            <a:ext cx="8610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solidFill>
                  <a:srgbClr val="FF0000"/>
                </a:solidFill>
              </a:rPr>
              <a:t>Each day there are large numbers of bogus route announcements</a:t>
            </a:r>
          </a:p>
          <a:p>
            <a:pPr marL="0" indent="0">
              <a:buFont typeface="Arial" pitchFamily="34" charset="0"/>
              <a:buNone/>
            </a:pPr>
            <a:r>
              <a:rPr lang="en-US" sz="2200" dirty="0" smtClean="0"/>
              <a:t>                                                                                                   </a:t>
            </a:r>
            <a:r>
              <a:rPr lang="en-US" sz="1800" dirty="0" smtClean="0"/>
              <a:t>-</a:t>
            </a:r>
            <a:r>
              <a:rPr lang="en-US" sz="1800" i="1" dirty="0" smtClean="0"/>
              <a:t> e.g., cidr-report.org</a:t>
            </a:r>
          </a:p>
          <a:p>
            <a:pPr marL="0" indent="0">
              <a:buFont typeface="Arial" pitchFamily="34" charset="0"/>
              <a:buNone/>
            </a:pPr>
            <a:r>
              <a:rPr lang="en-US" sz="2200" dirty="0" smtClean="0"/>
              <a:t>Among these we have seen many serious attacks ...</a:t>
            </a:r>
            <a:endParaRPr lang="en-US" sz="2200" dirty="0"/>
          </a:p>
        </p:txBody>
      </p:sp>
      <p:sp>
        <p:nvSpPr>
          <p:cNvPr id="5" name="Slide Number Placeholder 4"/>
          <p:cNvSpPr>
            <a:spLocks noGrp="1"/>
          </p:cNvSpPr>
          <p:nvPr>
            <p:ph type="sldNum" sz="quarter" idx="12"/>
          </p:nvPr>
        </p:nvSpPr>
        <p:spPr/>
        <p:txBody>
          <a:bodyPr/>
          <a:lstStyle/>
          <a:p>
            <a:r>
              <a:rPr lang="en-US" smtClean="0"/>
              <a:t>2</a:t>
            </a:r>
            <a:endParaRPr lang="en-US"/>
          </a:p>
        </p:txBody>
      </p:sp>
    </p:spTree>
    <p:extLst>
      <p:ext uri="{BB962C8B-B14F-4D97-AF65-F5344CB8AC3E}">
        <p14:creationId xmlns:p14="http://schemas.microsoft.com/office/powerpoint/2010/main" val="226905572"/>
      </p:ext>
    </p:extLst>
  </p:cSld>
  <p:clrMapOvr>
    <a:masterClrMapping/>
  </p:clrMapOvr>
  <mc:AlternateContent xmlns:mc="http://schemas.openxmlformats.org/markup-compatibility/2006" xmlns:p14="http://schemas.microsoft.com/office/powerpoint/2010/main">
    <mc:Choice Requires="p14">
      <p:transition spd="slow" p14:dur="2000" advTm="2300"/>
    </mc:Choice>
    <mc:Fallback xmlns="">
      <p:transition spd="slow" advTm="23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a:t>Prefix hijack attack</a:t>
            </a:r>
            <a:endParaRPr lang="en-US" dirty="0">
              <a:solidFill>
                <a:srgbClr val="C00000"/>
              </a:solidFill>
            </a:endParaRPr>
          </a:p>
        </p:txBody>
      </p:sp>
      <p:sp>
        <p:nvSpPr>
          <p:cNvPr id="3" name="Content Placeholder 2" descr=" 3"/>
          <p:cNvSpPr>
            <a:spLocks noGrp="1"/>
          </p:cNvSpPr>
          <p:nvPr>
            <p:ph idx="1"/>
          </p:nvPr>
        </p:nvSpPr>
        <p:spPr/>
        <p:txBody>
          <a:bodyPr/>
          <a:lstStyle/>
          <a:p>
            <a:endParaRPr lang="en-US"/>
          </a:p>
        </p:txBody>
      </p:sp>
      <p:sp>
        <p:nvSpPr>
          <p:cNvPr id="8" name="Rectangle 7" descr=" 8"/>
          <p:cNvSpPr/>
          <p:nvPr/>
        </p:nvSpPr>
        <p:spPr>
          <a:xfrm>
            <a:off x="1752600" y="990600"/>
            <a:ext cx="3260725" cy="1323975"/>
          </a:xfrm>
          <a:prstGeom prst="rect">
            <a:avLst/>
          </a:prstGeom>
        </p:spPr>
        <p:txBody>
          <a:bodyPr>
            <a:spAutoFit/>
          </a:bodyPr>
          <a:lstStyle/>
          <a:p>
            <a:pPr algn="ctr">
              <a:defRPr/>
            </a:pPr>
            <a:endParaRPr lang="en-US" sz="2000" b="1" dirty="0" smtClean="0">
              <a:solidFill>
                <a:schemeClr val="accent5"/>
              </a:solidFill>
              <a:effectLst>
                <a:outerShdw blurRad="38100" dist="38100" dir="2700000" algn="tl">
                  <a:srgbClr val="000000">
                    <a:alpha val="43137"/>
                  </a:srgbClr>
                </a:outerShdw>
              </a:effectLst>
            </a:endParaRPr>
          </a:p>
          <a:p>
            <a:pPr algn="ctr">
              <a:defRPr/>
            </a:pPr>
            <a:r>
              <a:rPr lang="en-US" sz="2000" b="1" dirty="0" smtClean="0">
                <a:solidFill>
                  <a:schemeClr val="accent5"/>
                </a:solidFill>
                <a:effectLst>
                  <a:outerShdw blurRad="38100" dist="38100" dir="2700000" algn="tl">
                    <a:srgbClr val="000000">
                      <a:alpha val="43137"/>
                    </a:srgbClr>
                  </a:outerShdw>
                </a:effectLst>
              </a:rPr>
              <a:t>Customer path?</a:t>
            </a:r>
          </a:p>
          <a:p>
            <a:pPr algn="ctr">
              <a:defRPr/>
            </a:pPr>
            <a:r>
              <a:rPr lang="en-US" sz="4000" b="1" dirty="0" smtClean="0">
                <a:solidFill>
                  <a:schemeClr val="accent5"/>
                </a:solidFill>
                <a:effectLst>
                  <a:outerShdw blurRad="38100" dist="38100" dir="2700000" algn="tl">
                    <a:srgbClr val="000000">
                      <a:alpha val="43137"/>
                    </a:srgbClr>
                  </a:outerShdw>
                </a:effectLst>
              </a:rPr>
              <a:t>?</a:t>
            </a:r>
            <a:endParaRPr lang="en-US" sz="4000" dirty="0">
              <a:solidFill>
                <a:schemeClr val="accent5"/>
              </a:solidFill>
              <a:effectLst>
                <a:outerShdw blurRad="38100" dist="38100" dir="2700000" algn="tl">
                  <a:srgbClr val="000000">
                    <a:alpha val="43137"/>
                  </a:srgbClr>
                </a:outerShdw>
              </a:effectLst>
            </a:endParaRPr>
          </a:p>
        </p:txBody>
      </p:sp>
      <p:sp>
        <p:nvSpPr>
          <p:cNvPr id="9" name="Cloud 8" descr=" 9"/>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grpSp>
        <p:nvGrpSpPr>
          <p:cNvPr id="19" name="Group 212" descr=" 19"/>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7" name="Smiley Face 76" descr=" 77"/>
          <p:cNvSpPr>
            <a:spLocks noChangeArrowheads="1"/>
          </p:cNvSpPr>
          <p:nvPr/>
        </p:nvSpPr>
        <p:spPr bwMode="auto">
          <a:xfrm>
            <a:off x="3481388" y="2844800"/>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78" name="Line 151" descr=" 78"/>
          <p:cNvSpPr>
            <a:spLocks noChangeShapeType="1"/>
          </p:cNvSpPr>
          <p:nvPr/>
        </p:nvSpPr>
        <p:spPr bwMode="auto">
          <a:xfrm flipV="1">
            <a:off x="1563688" y="2638425"/>
            <a:ext cx="914400" cy="990600"/>
          </a:xfrm>
          <a:prstGeom prst="line">
            <a:avLst/>
          </a:prstGeom>
          <a:noFill/>
          <a:ln w="127000">
            <a:solidFill>
              <a:schemeClr val="accent3"/>
            </a:solidFill>
            <a:round/>
            <a:headEnd type="triangle" w="med" len="med"/>
            <a:tailEnd/>
          </a:ln>
        </p:spPr>
        <p:txBody>
          <a:bodyPr/>
          <a:lstStyle/>
          <a:p>
            <a:pPr>
              <a:defRPr/>
            </a:pPr>
            <a:endParaRPr lang="en-US"/>
          </a:p>
        </p:txBody>
      </p: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AutoShape 149" descr=" 83"/>
          <p:cNvSpPr>
            <a:spLocks noChangeArrowheads="1"/>
          </p:cNvSpPr>
          <p:nvPr/>
        </p:nvSpPr>
        <p:spPr bwMode="auto">
          <a:xfrm>
            <a:off x="293019" y="1870525"/>
            <a:ext cx="2221581" cy="720275"/>
          </a:xfrm>
          <a:prstGeom prst="wedgeRoundRectCallout">
            <a:avLst>
              <a:gd name="adj1" fmla="val -121"/>
              <a:gd name="adj2" fmla="val 187361"/>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Attacker</a:t>
            </a:r>
          </a:p>
          <a:p>
            <a:pPr algn="ctr">
              <a:defRPr/>
            </a:pPr>
            <a:r>
              <a:rPr lang="en-CA" b="1" dirty="0" smtClean="0">
                <a:solidFill>
                  <a:schemeClr val="tx1"/>
                </a:solidFill>
              </a:rPr>
              <a:t>66.174.0.0/</a:t>
            </a:r>
            <a:r>
              <a:rPr lang="en-CA" sz="2400" b="1" dirty="0" smtClean="0">
                <a:solidFill>
                  <a:schemeClr val="tx1"/>
                </a:solidFill>
              </a:rPr>
              <a:t>16</a:t>
            </a:r>
            <a:endParaRPr lang="en-CA" sz="2400" b="1" dirty="0">
              <a:solidFill>
                <a:schemeClr val="tx1"/>
              </a:solidFill>
            </a:endParaRPr>
          </a:p>
          <a:p>
            <a:pPr algn="ctr">
              <a:defRPr/>
            </a:pPr>
            <a:endParaRPr lang="en-US" dirty="0"/>
          </a:p>
        </p:txBody>
      </p:sp>
      <p:sp>
        <p:nvSpPr>
          <p:cNvPr id="4" name="Slide Number Placeholder 3" descr=" 4"/>
          <p:cNvSpPr>
            <a:spLocks noGrp="1"/>
          </p:cNvSpPr>
          <p:nvPr>
            <p:ph type="sldNum" sz="quarter" idx="12"/>
          </p:nvPr>
        </p:nvSpPr>
        <p:spPr/>
        <p:txBody>
          <a:bodyPr/>
          <a:lstStyle/>
          <a:p>
            <a:r>
              <a:rPr lang="en-US" smtClean="0"/>
              <a:t>14</a:t>
            </a:r>
            <a:endParaRPr lang="en-US"/>
          </a:p>
        </p:txBody>
      </p:sp>
      <p:sp>
        <p:nvSpPr>
          <p:cNvPr id="49" name="Rectangle 48" descr=" 49"/>
          <p:cNvSpPr/>
          <p:nvPr/>
        </p:nvSpPr>
        <p:spPr>
          <a:xfrm>
            <a:off x="914400" y="4926529"/>
            <a:ext cx="6154825" cy="2400657"/>
          </a:xfrm>
          <a:prstGeom prst="rect">
            <a:avLst/>
          </a:prstGeom>
        </p:spPr>
        <p:txBody>
          <a:bodyPr wrap="square">
            <a:spAutoFit/>
          </a:bodyPr>
          <a:lstStyle/>
          <a:p>
            <a:pPr marL="0" lvl="1" indent="0">
              <a:buNone/>
            </a:pPr>
            <a:r>
              <a:rPr lang="en-US" sz="3000" dirty="0" smtClean="0"/>
              <a:t>AS relationships:</a:t>
            </a:r>
          </a:p>
          <a:p>
            <a:pPr marL="342900" lvl="1" indent="-342900">
              <a:buFont typeface="Arial" panose="020B0604020202020204" pitchFamily="34" charset="0"/>
              <a:buChar char="•"/>
            </a:pPr>
            <a:r>
              <a:rPr lang="en-US" sz="3000" dirty="0" smtClean="0"/>
              <a:t>Customer-provider</a:t>
            </a:r>
            <a:endParaRPr lang="en-US" sz="3000" dirty="0"/>
          </a:p>
          <a:p>
            <a:pPr marL="342900" lvl="1" indent="-342900">
              <a:buFont typeface="Arial" panose="020B0604020202020204" pitchFamily="34" charset="0"/>
              <a:buChar char="•"/>
            </a:pPr>
            <a:r>
              <a:rPr lang="en-US" sz="3000" dirty="0" smtClean="0"/>
              <a:t>Peer-peer</a:t>
            </a:r>
            <a:endParaRPr lang="en-US" sz="3000" dirty="0"/>
          </a:p>
          <a:p>
            <a:pPr marL="342900" lvl="1" indent="-342900">
              <a:buFont typeface="Arial" panose="020B0604020202020204" pitchFamily="34" charset="0"/>
              <a:buChar char="•"/>
            </a:pPr>
            <a:endParaRPr lang="en-US" sz="3000" dirty="0"/>
          </a:p>
          <a:p>
            <a:pPr marL="0" lvl="1"/>
            <a:endParaRPr lang="en-US" sz="3000" dirty="0"/>
          </a:p>
        </p:txBody>
      </p:sp>
    </p:spTree>
    <p:extLst>
      <p:ext uri="{BB962C8B-B14F-4D97-AF65-F5344CB8AC3E}">
        <p14:creationId xmlns:p14="http://schemas.microsoft.com/office/powerpoint/2010/main" val="36877285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a:t>Prefix hijack attack</a:t>
            </a:r>
            <a:endParaRPr lang="en-US" dirty="0">
              <a:solidFill>
                <a:srgbClr val="C00000"/>
              </a:solidFill>
            </a:endParaRPr>
          </a:p>
        </p:txBody>
      </p:sp>
      <p:sp>
        <p:nvSpPr>
          <p:cNvPr id="3" name="Content Placeholder 2" descr=" 3"/>
          <p:cNvSpPr>
            <a:spLocks noGrp="1"/>
          </p:cNvSpPr>
          <p:nvPr>
            <p:ph idx="1"/>
          </p:nvPr>
        </p:nvSpPr>
        <p:spPr/>
        <p:txBody>
          <a:bodyPr/>
          <a:lstStyle/>
          <a:p>
            <a:endParaRPr lang="en-US"/>
          </a:p>
        </p:txBody>
      </p:sp>
      <p:sp>
        <p:nvSpPr>
          <p:cNvPr id="9" name="Cloud 8" descr=" 9"/>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grpSp>
        <p:nvGrpSpPr>
          <p:cNvPr id="19" name="Group 212" descr=" 19"/>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AutoShape 149" descr=" 83"/>
          <p:cNvSpPr>
            <a:spLocks noChangeArrowheads="1"/>
          </p:cNvSpPr>
          <p:nvPr/>
        </p:nvSpPr>
        <p:spPr bwMode="auto">
          <a:xfrm>
            <a:off x="293019" y="1870525"/>
            <a:ext cx="2221581" cy="720275"/>
          </a:xfrm>
          <a:prstGeom prst="wedgeRoundRectCallout">
            <a:avLst>
              <a:gd name="adj1" fmla="val -121"/>
              <a:gd name="adj2" fmla="val 187361"/>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Attacker</a:t>
            </a:r>
          </a:p>
          <a:p>
            <a:pPr algn="ctr">
              <a:defRPr/>
            </a:pPr>
            <a:r>
              <a:rPr lang="en-CA" b="1" dirty="0" smtClean="0">
                <a:solidFill>
                  <a:schemeClr val="tx1"/>
                </a:solidFill>
              </a:rPr>
              <a:t>66.174.0.0/</a:t>
            </a:r>
            <a:r>
              <a:rPr lang="en-CA" sz="2400" b="1" dirty="0" smtClean="0">
                <a:solidFill>
                  <a:schemeClr val="tx1"/>
                </a:solidFill>
              </a:rPr>
              <a:t>16</a:t>
            </a:r>
            <a:endParaRPr lang="en-CA" sz="2400" b="1" dirty="0">
              <a:solidFill>
                <a:schemeClr val="tx1"/>
              </a:solidFill>
            </a:endParaRPr>
          </a:p>
          <a:p>
            <a:pPr algn="ctr">
              <a:defRPr/>
            </a:pPr>
            <a:endParaRPr lang="en-US" dirty="0"/>
          </a:p>
        </p:txBody>
      </p:sp>
      <p:sp>
        <p:nvSpPr>
          <p:cNvPr id="4" name="Slide Number Placeholder 3" descr=" 4"/>
          <p:cNvSpPr>
            <a:spLocks noGrp="1"/>
          </p:cNvSpPr>
          <p:nvPr>
            <p:ph type="sldNum" sz="quarter" idx="12"/>
          </p:nvPr>
        </p:nvSpPr>
        <p:spPr/>
        <p:txBody>
          <a:bodyPr/>
          <a:lstStyle/>
          <a:p>
            <a:r>
              <a:rPr lang="en-US" smtClean="0"/>
              <a:t>15</a:t>
            </a:r>
            <a:endParaRPr lang="en-US"/>
          </a:p>
        </p:txBody>
      </p:sp>
    </p:spTree>
    <p:extLst>
      <p:ext uri="{BB962C8B-B14F-4D97-AF65-F5344CB8AC3E}">
        <p14:creationId xmlns:p14="http://schemas.microsoft.com/office/powerpoint/2010/main" val="30155008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a:t>Prefix hijack attack</a:t>
            </a:r>
            <a:endParaRPr lang="en-US" dirty="0">
              <a:solidFill>
                <a:srgbClr val="C00000"/>
              </a:solidFill>
            </a:endParaRPr>
          </a:p>
        </p:txBody>
      </p:sp>
      <p:sp>
        <p:nvSpPr>
          <p:cNvPr id="3" name="Content Placeholder 2" descr=" 3"/>
          <p:cNvSpPr>
            <a:spLocks noGrp="1"/>
          </p:cNvSpPr>
          <p:nvPr>
            <p:ph idx="1"/>
          </p:nvPr>
        </p:nvSpPr>
        <p:spPr/>
        <p:txBody>
          <a:bodyPr/>
          <a:lstStyle/>
          <a:p>
            <a:endParaRPr lang="en-US"/>
          </a:p>
        </p:txBody>
      </p:sp>
      <p:sp>
        <p:nvSpPr>
          <p:cNvPr id="46" name="Rectangle 45" descr=" 8"/>
          <p:cNvSpPr/>
          <p:nvPr/>
        </p:nvSpPr>
        <p:spPr>
          <a:xfrm>
            <a:off x="1752600" y="990600"/>
            <a:ext cx="3260725" cy="1323975"/>
          </a:xfrm>
          <a:prstGeom prst="rect">
            <a:avLst/>
          </a:prstGeom>
        </p:spPr>
        <p:txBody>
          <a:bodyPr>
            <a:spAutoFit/>
          </a:bodyPr>
          <a:lstStyle/>
          <a:p>
            <a:pPr algn="ctr">
              <a:defRPr/>
            </a:pPr>
            <a:endParaRPr lang="en-US" sz="2000" b="1" dirty="0" smtClean="0">
              <a:solidFill>
                <a:schemeClr val="accent5"/>
              </a:solidFill>
              <a:effectLst>
                <a:outerShdw blurRad="38100" dist="38100" dir="2700000" algn="tl">
                  <a:srgbClr val="000000">
                    <a:alpha val="43137"/>
                  </a:srgbClr>
                </a:outerShdw>
              </a:effectLst>
            </a:endParaRPr>
          </a:p>
          <a:p>
            <a:pPr algn="ctr">
              <a:defRPr/>
            </a:pPr>
            <a:r>
              <a:rPr lang="en-US" sz="2000" b="1" dirty="0" smtClean="0">
                <a:solidFill>
                  <a:schemeClr val="accent5"/>
                </a:solidFill>
                <a:effectLst>
                  <a:outerShdw blurRad="38100" dist="38100" dir="2700000" algn="tl">
                    <a:srgbClr val="000000">
                      <a:alpha val="43137"/>
                    </a:srgbClr>
                  </a:outerShdw>
                </a:effectLst>
              </a:rPr>
              <a:t>Attacker path is shorter</a:t>
            </a:r>
          </a:p>
          <a:p>
            <a:pPr algn="ctr">
              <a:defRPr/>
            </a:pPr>
            <a:r>
              <a:rPr lang="en-US" sz="4000" b="1" dirty="0" smtClean="0">
                <a:solidFill>
                  <a:schemeClr val="accent5"/>
                </a:solidFill>
                <a:effectLst>
                  <a:outerShdw blurRad="38100" dist="38100" dir="2700000" algn="tl">
                    <a:srgbClr val="000000">
                      <a:alpha val="43137"/>
                    </a:srgbClr>
                  </a:outerShdw>
                </a:effectLst>
              </a:rPr>
              <a:t>?</a:t>
            </a:r>
            <a:endParaRPr lang="en-US" sz="4000" dirty="0">
              <a:solidFill>
                <a:schemeClr val="accent5"/>
              </a:solidFill>
              <a:effectLst>
                <a:outerShdw blurRad="38100" dist="38100" dir="2700000" algn="tl">
                  <a:srgbClr val="000000">
                    <a:alpha val="43137"/>
                  </a:srgbClr>
                </a:outerShdw>
              </a:effectLst>
            </a:endParaRPr>
          </a:p>
        </p:txBody>
      </p:sp>
      <p:sp>
        <p:nvSpPr>
          <p:cNvPr id="9" name="Cloud 8" descr=" 9"/>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grpSp>
        <p:nvGrpSpPr>
          <p:cNvPr id="19" name="Group 212" descr=" 19"/>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47" name="Smiley Face 46" descr=" 77"/>
          <p:cNvSpPr>
            <a:spLocks noChangeArrowheads="1"/>
          </p:cNvSpPr>
          <p:nvPr/>
        </p:nvSpPr>
        <p:spPr bwMode="auto">
          <a:xfrm>
            <a:off x="3481388" y="2844800"/>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8" name="Line 151" descr=" 78"/>
          <p:cNvSpPr>
            <a:spLocks noChangeShapeType="1"/>
          </p:cNvSpPr>
          <p:nvPr/>
        </p:nvSpPr>
        <p:spPr bwMode="auto">
          <a:xfrm flipV="1">
            <a:off x="1563688" y="2638425"/>
            <a:ext cx="914400" cy="990600"/>
          </a:xfrm>
          <a:prstGeom prst="line">
            <a:avLst/>
          </a:prstGeom>
          <a:noFill/>
          <a:ln w="127000">
            <a:solidFill>
              <a:schemeClr val="accent3"/>
            </a:solidFill>
            <a:round/>
            <a:headEnd type="triangle" w="med" len="med"/>
            <a:tailEnd/>
          </a:ln>
        </p:spPr>
        <p:txBody>
          <a:bodyPr/>
          <a:lstStyle/>
          <a:p>
            <a:pPr>
              <a:defRPr/>
            </a:pPr>
            <a:endParaRPr lang="en-US"/>
          </a:p>
        </p:txBody>
      </p: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AutoShape 149" descr=" 83"/>
          <p:cNvSpPr>
            <a:spLocks noChangeArrowheads="1"/>
          </p:cNvSpPr>
          <p:nvPr/>
        </p:nvSpPr>
        <p:spPr bwMode="auto">
          <a:xfrm>
            <a:off x="293019" y="1870525"/>
            <a:ext cx="2221581" cy="720275"/>
          </a:xfrm>
          <a:prstGeom prst="wedgeRoundRectCallout">
            <a:avLst>
              <a:gd name="adj1" fmla="val -121"/>
              <a:gd name="adj2" fmla="val 187361"/>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Attacker</a:t>
            </a:r>
          </a:p>
          <a:p>
            <a:pPr algn="ctr">
              <a:defRPr/>
            </a:pPr>
            <a:r>
              <a:rPr lang="en-CA" b="1" dirty="0" smtClean="0">
                <a:solidFill>
                  <a:schemeClr val="tx1"/>
                </a:solidFill>
              </a:rPr>
              <a:t>66.174.0.0/</a:t>
            </a:r>
            <a:r>
              <a:rPr lang="en-CA" sz="2400" b="1" dirty="0" smtClean="0">
                <a:solidFill>
                  <a:schemeClr val="tx1"/>
                </a:solidFill>
              </a:rPr>
              <a:t>16</a:t>
            </a:r>
            <a:endParaRPr lang="en-CA" sz="2400" b="1" dirty="0">
              <a:solidFill>
                <a:schemeClr val="tx1"/>
              </a:solidFill>
            </a:endParaRPr>
          </a:p>
          <a:p>
            <a:pPr algn="ctr">
              <a:defRPr/>
            </a:pPr>
            <a:endParaRPr lang="en-US" dirty="0"/>
          </a:p>
        </p:txBody>
      </p:sp>
      <p:sp>
        <p:nvSpPr>
          <p:cNvPr id="4" name="Slide Number Placeholder 3" descr=" 4"/>
          <p:cNvSpPr>
            <a:spLocks noGrp="1"/>
          </p:cNvSpPr>
          <p:nvPr>
            <p:ph type="sldNum" sz="quarter" idx="12"/>
          </p:nvPr>
        </p:nvSpPr>
        <p:spPr/>
        <p:txBody>
          <a:bodyPr/>
          <a:lstStyle/>
          <a:p>
            <a:r>
              <a:rPr lang="en-US" smtClean="0"/>
              <a:t>15</a:t>
            </a:r>
            <a:endParaRPr lang="en-US"/>
          </a:p>
        </p:txBody>
      </p:sp>
    </p:spTree>
    <p:extLst>
      <p:ext uri="{BB962C8B-B14F-4D97-AF65-F5344CB8AC3E}">
        <p14:creationId xmlns:p14="http://schemas.microsoft.com/office/powerpoint/2010/main" val="27099068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err="1" smtClean="0"/>
              <a:t>Subprefix</a:t>
            </a:r>
            <a:r>
              <a:rPr lang="en-US" dirty="0" smtClean="0"/>
              <a:t> hijack attack</a:t>
            </a:r>
            <a:endParaRPr lang="en-US" dirty="0"/>
          </a:p>
        </p:txBody>
      </p:sp>
      <p:sp>
        <p:nvSpPr>
          <p:cNvPr id="3" name="Content Placeholder 2" descr=" 3"/>
          <p:cNvSpPr>
            <a:spLocks noGrp="1"/>
          </p:cNvSpPr>
          <p:nvPr>
            <p:ph idx="1"/>
          </p:nvPr>
        </p:nvSpPr>
        <p:spPr/>
        <p:txBody>
          <a:bodyPr/>
          <a:lstStyle/>
          <a:p>
            <a:endParaRPr lang="en-US" dirty="0"/>
          </a:p>
        </p:txBody>
      </p:sp>
      <p:sp>
        <p:nvSpPr>
          <p:cNvPr id="9" name="Cloud 8" descr=" 9"/>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grpSp>
        <p:nvGrpSpPr>
          <p:cNvPr id="19" name="Group 212" descr=" 19"/>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AutoShape 149" descr=" 84"/>
          <p:cNvSpPr>
            <a:spLocks noChangeArrowheads="1"/>
          </p:cNvSpPr>
          <p:nvPr/>
        </p:nvSpPr>
        <p:spPr bwMode="auto">
          <a:xfrm>
            <a:off x="445419" y="2022925"/>
            <a:ext cx="2221581" cy="720275"/>
          </a:xfrm>
          <a:prstGeom prst="wedgeRoundRectCallout">
            <a:avLst>
              <a:gd name="adj1" fmla="val -121"/>
              <a:gd name="adj2" fmla="val 187361"/>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Attacker</a:t>
            </a:r>
          </a:p>
          <a:p>
            <a:pPr algn="ctr">
              <a:defRPr/>
            </a:pPr>
            <a:r>
              <a:rPr lang="en-US" dirty="0" smtClean="0"/>
              <a:t>66.174.161.0/</a:t>
            </a:r>
            <a:r>
              <a:rPr lang="en-US" sz="2400" dirty="0" smtClean="0"/>
              <a:t>24</a:t>
            </a:r>
            <a:r>
              <a:rPr lang="en-US" dirty="0" smtClean="0"/>
              <a:t> </a:t>
            </a:r>
            <a:endParaRPr lang="en-US" dirty="0"/>
          </a:p>
        </p:txBody>
      </p:sp>
      <p:sp>
        <p:nvSpPr>
          <p:cNvPr id="4" name="Slide Number Placeholder 3" descr=" 4"/>
          <p:cNvSpPr>
            <a:spLocks noGrp="1"/>
          </p:cNvSpPr>
          <p:nvPr>
            <p:ph type="sldNum" sz="quarter" idx="12"/>
          </p:nvPr>
        </p:nvSpPr>
        <p:spPr/>
        <p:txBody>
          <a:bodyPr/>
          <a:lstStyle/>
          <a:p>
            <a:r>
              <a:rPr lang="en-US" smtClean="0"/>
              <a:t>16</a:t>
            </a:r>
            <a:endParaRPr lang="en-US"/>
          </a:p>
        </p:txBody>
      </p:sp>
    </p:spTree>
    <p:extLst>
      <p:ext uri="{BB962C8B-B14F-4D97-AF65-F5344CB8AC3E}">
        <p14:creationId xmlns:p14="http://schemas.microsoft.com/office/powerpoint/2010/main" val="208683756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descr=" 85"/>
          <p:cNvSpPr/>
          <p:nvPr/>
        </p:nvSpPr>
        <p:spPr>
          <a:xfrm>
            <a:off x="1447800" y="1143000"/>
            <a:ext cx="3717925" cy="1323439"/>
          </a:xfrm>
          <a:prstGeom prst="rect">
            <a:avLst/>
          </a:prstGeom>
        </p:spPr>
        <p:txBody>
          <a:bodyPr wrap="square">
            <a:spAutoFit/>
          </a:bodyPr>
          <a:lstStyle/>
          <a:p>
            <a:pPr algn="ctr">
              <a:defRPr/>
            </a:pPr>
            <a:endParaRPr lang="en-US" sz="2000" b="1" dirty="0">
              <a:solidFill>
                <a:schemeClr val="accent5"/>
              </a:solidFill>
              <a:effectLst>
                <a:outerShdw blurRad="38100" dist="38100" dir="2700000" algn="tl">
                  <a:srgbClr val="000000">
                    <a:alpha val="43137"/>
                  </a:srgbClr>
                </a:outerShdw>
              </a:effectLst>
            </a:endParaRPr>
          </a:p>
          <a:p>
            <a:pPr algn="ctr">
              <a:defRPr/>
            </a:pPr>
            <a:r>
              <a:rPr lang="en-US" sz="2000" b="1" dirty="0" smtClean="0">
                <a:solidFill>
                  <a:schemeClr val="accent5"/>
                </a:solidFill>
                <a:effectLst>
                  <a:outerShdw blurRad="38100" dist="38100" dir="2700000" algn="tl">
                    <a:srgbClr val="000000">
                      <a:alpha val="43137"/>
                    </a:srgbClr>
                  </a:outerShdw>
                </a:effectLst>
              </a:rPr>
              <a:t>Attacker prefix is more specific</a:t>
            </a:r>
            <a:endParaRPr lang="en-US" sz="2000" b="1" dirty="0">
              <a:solidFill>
                <a:schemeClr val="accent5"/>
              </a:solidFill>
              <a:effectLst>
                <a:outerShdw blurRad="38100" dist="38100" dir="2700000" algn="tl">
                  <a:srgbClr val="000000">
                    <a:alpha val="43137"/>
                  </a:srgbClr>
                </a:outerShdw>
              </a:effectLst>
            </a:endParaRPr>
          </a:p>
          <a:p>
            <a:pPr algn="ctr">
              <a:defRPr/>
            </a:pPr>
            <a:r>
              <a:rPr lang="en-US" sz="4000" b="1" dirty="0">
                <a:solidFill>
                  <a:schemeClr val="accent5"/>
                </a:solidFill>
                <a:effectLst>
                  <a:outerShdw blurRad="38100" dist="38100" dir="2700000" algn="tl">
                    <a:srgbClr val="000000">
                      <a:alpha val="43137"/>
                    </a:srgbClr>
                  </a:outerShdw>
                </a:effectLst>
              </a:rPr>
              <a:t>?</a:t>
            </a:r>
            <a:endParaRPr lang="en-US" sz="4000" dirty="0">
              <a:solidFill>
                <a:schemeClr val="accent5"/>
              </a:solidFill>
              <a:effectLst>
                <a:outerShdw blurRad="38100" dist="38100" dir="2700000" algn="tl">
                  <a:srgbClr val="000000">
                    <a:alpha val="43137"/>
                  </a:srgbClr>
                </a:outerShdw>
              </a:effectLst>
            </a:endParaRPr>
          </a:p>
        </p:txBody>
      </p:sp>
      <p:sp>
        <p:nvSpPr>
          <p:cNvPr id="2" name="Title 1" descr=" 2"/>
          <p:cNvSpPr>
            <a:spLocks noGrp="1"/>
          </p:cNvSpPr>
          <p:nvPr>
            <p:ph type="title"/>
          </p:nvPr>
        </p:nvSpPr>
        <p:spPr/>
        <p:txBody>
          <a:bodyPr/>
          <a:lstStyle/>
          <a:p>
            <a:r>
              <a:rPr lang="en-US" dirty="0" err="1" smtClean="0"/>
              <a:t>Subprefix</a:t>
            </a:r>
            <a:r>
              <a:rPr lang="en-US" dirty="0" smtClean="0"/>
              <a:t> hijack attack</a:t>
            </a:r>
            <a:endParaRPr lang="en-US" dirty="0"/>
          </a:p>
        </p:txBody>
      </p:sp>
      <p:sp>
        <p:nvSpPr>
          <p:cNvPr id="3" name="Content Placeholder 2" descr=" 3"/>
          <p:cNvSpPr>
            <a:spLocks noGrp="1"/>
          </p:cNvSpPr>
          <p:nvPr>
            <p:ph idx="1"/>
          </p:nvPr>
        </p:nvSpPr>
        <p:spPr/>
        <p:txBody>
          <a:bodyPr/>
          <a:lstStyle/>
          <a:p>
            <a:endParaRPr lang="en-US" dirty="0"/>
          </a:p>
        </p:txBody>
      </p:sp>
      <p:sp>
        <p:nvSpPr>
          <p:cNvPr id="9" name="Cloud 8" descr=" 9"/>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grpSp>
        <p:nvGrpSpPr>
          <p:cNvPr id="19" name="Group 212" descr=" 19"/>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47" name="Smiley Face 46" descr=" 77"/>
          <p:cNvSpPr>
            <a:spLocks noChangeArrowheads="1"/>
          </p:cNvSpPr>
          <p:nvPr/>
        </p:nvSpPr>
        <p:spPr bwMode="auto">
          <a:xfrm>
            <a:off x="3481388" y="2844800"/>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48" name="Line 151" descr=" 78"/>
          <p:cNvSpPr>
            <a:spLocks noChangeShapeType="1"/>
          </p:cNvSpPr>
          <p:nvPr/>
        </p:nvSpPr>
        <p:spPr bwMode="auto">
          <a:xfrm flipV="1">
            <a:off x="1563688" y="2638425"/>
            <a:ext cx="914400" cy="990600"/>
          </a:xfrm>
          <a:prstGeom prst="line">
            <a:avLst/>
          </a:prstGeom>
          <a:noFill/>
          <a:ln w="127000">
            <a:solidFill>
              <a:schemeClr val="accent3"/>
            </a:solidFill>
            <a:round/>
            <a:headEnd type="triangle" w="med" len="med"/>
            <a:tailEnd/>
          </a:ln>
        </p:spPr>
        <p:txBody>
          <a:bodyPr/>
          <a:lstStyle/>
          <a:p>
            <a:pPr>
              <a:defRPr/>
            </a:pPr>
            <a:endParaRPr lang="en-US"/>
          </a:p>
        </p:txBody>
      </p: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AutoShape 149" descr=" 84"/>
          <p:cNvSpPr>
            <a:spLocks noChangeArrowheads="1"/>
          </p:cNvSpPr>
          <p:nvPr/>
        </p:nvSpPr>
        <p:spPr bwMode="auto">
          <a:xfrm>
            <a:off x="445419" y="2022925"/>
            <a:ext cx="2221581" cy="720275"/>
          </a:xfrm>
          <a:prstGeom prst="wedgeRoundRectCallout">
            <a:avLst>
              <a:gd name="adj1" fmla="val -121"/>
              <a:gd name="adj2" fmla="val 187361"/>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Attacker</a:t>
            </a:r>
          </a:p>
          <a:p>
            <a:pPr algn="ctr">
              <a:defRPr/>
            </a:pPr>
            <a:r>
              <a:rPr lang="en-US" dirty="0" smtClean="0"/>
              <a:t>66.174.161.0/</a:t>
            </a:r>
            <a:r>
              <a:rPr lang="en-US" sz="2400" dirty="0" smtClean="0"/>
              <a:t>24</a:t>
            </a:r>
            <a:r>
              <a:rPr lang="en-US" dirty="0" smtClean="0"/>
              <a:t> </a:t>
            </a:r>
            <a:endParaRPr lang="en-US" dirty="0"/>
          </a:p>
        </p:txBody>
      </p:sp>
      <p:sp>
        <p:nvSpPr>
          <p:cNvPr id="4" name="Slide Number Placeholder 3" descr=" 4"/>
          <p:cNvSpPr>
            <a:spLocks noGrp="1"/>
          </p:cNvSpPr>
          <p:nvPr>
            <p:ph type="sldNum" sz="quarter" idx="12"/>
          </p:nvPr>
        </p:nvSpPr>
        <p:spPr/>
        <p:txBody>
          <a:bodyPr/>
          <a:lstStyle/>
          <a:p>
            <a:r>
              <a:rPr lang="en-US" smtClean="0"/>
              <a:t>16</a:t>
            </a:r>
            <a:endParaRPr lang="en-US"/>
          </a:p>
        </p:txBody>
      </p:sp>
    </p:spTree>
    <p:extLst>
      <p:ext uri="{BB962C8B-B14F-4D97-AF65-F5344CB8AC3E}">
        <p14:creationId xmlns:p14="http://schemas.microsoft.com/office/powerpoint/2010/main" val="25169615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Imposture attack</a:t>
            </a:r>
            <a:endParaRPr lang="en-US" dirty="0"/>
          </a:p>
        </p:txBody>
      </p:sp>
      <p:sp>
        <p:nvSpPr>
          <p:cNvPr id="3" name="Content Placeholder 2"/>
          <p:cNvSpPr>
            <a:spLocks noGrp="1"/>
          </p:cNvSpPr>
          <p:nvPr>
            <p:ph idx="1"/>
          </p:nvPr>
        </p:nvSpPr>
        <p:spPr/>
        <p:txBody>
          <a:bodyPr/>
          <a:lstStyle/>
          <a:p>
            <a:endParaRPr lang="en-US" dirty="0"/>
          </a:p>
        </p:txBody>
      </p:sp>
      <p:sp>
        <p:nvSpPr>
          <p:cNvPr id="9" name="Cloud 8"/>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grpSp>
        <p:nvGrpSpPr>
          <p:cNvPr id="19" name="Group 212"/>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69" name="Line 151"/>
          <p:cNvSpPr>
            <a:spLocks noChangeShapeType="1"/>
          </p:cNvSpPr>
          <p:nvPr/>
        </p:nvSpPr>
        <p:spPr bwMode="auto">
          <a:xfrm flipH="1">
            <a:off x="1644649" y="3110078"/>
            <a:ext cx="1443038" cy="852322"/>
          </a:xfrm>
          <a:prstGeom prst="line">
            <a:avLst/>
          </a:prstGeom>
          <a:noFill/>
          <a:ln w="127000">
            <a:solidFill>
              <a:schemeClr val="accent3"/>
            </a:solidFill>
            <a:prstDash val="sysDash"/>
            <a:round/>
            <a:headEnd type="triangle" w="med" len="med"/>
            <a:tailEnd/>
          </a:ln>
        </p:spPr>
        <p:txBody>
          <a:bodyPr/>
          <a:lstStyle/>
          <a:p>
            <a:pPr>
              <a:defRPr/>
            </a:pPr>
            <a:endParaRPr lang="en-US"/>
          </a:p>
        </p:txBody>
      </p:sp>
      <p:sp>
        <p:nvSpPr>
          <p:cNvPr id="70" name="AutoShape 149"/>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7" name="Smiley Face 76"/>
          <p:cNvSpPr>
            <a:spLocks noChangeArrowheads="1"/>
          </p:cNvSpPr>
          <p:nvPr/>
        </p:nvSpPr>
        <p:spPr bwMode="auto">
          <a:xfrm>
            <a:off x="3481388" y="2844800"/>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78" name="Line 151"/>
          <p:cNvSpPr>
            <a:spLocks noChangeShapeType="1"/>
          </p:cNvSpPr>
          <p:nvPr/>
        </p:nvSpPr>
        <p:spPr bwMode="auto">
          <a:xfrm flipV="1">
            <a:off x="1563688" y="2638425"/>
            <a:ext cx="914400" cy="990600"/>
          </a:xfrm>
          <a:prstGeom prst="line">
            <a:avLst/>
          </a:prstGeom>
          <a:noFill/>
          <a:ln w="127000">
            <a:solidFill>
              <a:schemeClr val="accent3"/>
            </a:solidFill>
            <a:round/>
            <a:headEnd type="triangle" w="med" len="med"/>
            <a:tailEnd/>
          </a:ln>
        </p:spPr>
        <p:txBody>
          <a:bodyPr/>
          <a:lstStyle/>
          <a:p>
            <a:pPr>
              <a:defRPr/>
            </a:pPr>
            <a:endParaRPr lang="en-US"/>
          </a:p>
        </p:txBody>
      </p:sp>
      <p:sp>
        <p:nvSpPr>
          <p:cNvPr id="79" name="Rectangle 78"/>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AutoShape 149"/>
          <p:cNvSpPr>
            <a:spLocks noChangeArrowheads="1"/>
          </p:cNvSpPr>
          <p:nvPr/>
        </p:nvSpPr>
        <p:spPr bwMode="auto">
          <a:xfrm>
            <a:off x="445419" y="2022925"/>
            <a:ext cx="2221581" cy="720275"/>
          </a:xfrm>
          <a:prstGeom prst="wedgeRoundRectCallout">
            <a:avLst>
              <a:gd name="adj1" fmla="val -121"/>
              <a:gd name="adj2" fmla="val 187361"/>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Attacker</a:t>
            </a:r>
          </a:p>
          <a:p>
            <a:pPr algn="ctr">
              <a:defRPr/>
            </a:pPr>
            <a:r>
              <a:rPr lang="en-US" dirty="0" smtClean="0"/>
              <a:t>66.174.161.0/</a:t>
            </a:r>
            <a:r>
              <a:rPr lang="en-US" sz="2400" dirty="0" smtClean="0"/>
              <a:t>24</a:t>
            </a:r>
            <a:r>
              <a:rPr lang="en-US" dirty="0" smtClean="0"/>
              <a:t> </a:t>
            </a:r>
            <a:endParaRPr lang="en-US" dirty="0"/>
          </a:p>
        </p:txBody>
      </p:sp>
      <p:sp>
        <p:nvSpPr>
          <p:cNvPr id="4" name="Slide Number Placeholder 3"/>
          <p:cNvSpPr>
            <a:spLocks noGrp="1"/>
          </p:cNvSpPr>
          <p:nvPr>
            <p:ph type="sldNum" sz="quarter" idx="12"/>
          </p:nvPr>
        </p:nvSpPr>
        <p:spPr/>
        <p:txBody>
          <a:bodyPr/>
          <a:lstStyle/>
          <a:p>
            <a:r>
              <a:rPr lang="en-US" smtClean="0"/>
              <a:t>17</a:t>
            </a:r>
            <a:endParaRPr lang="en-US"/>
          </a:p>
        </p:txBody>
      </p:sp>
    </p:spTree>
    <p:extLst>
      <p:ext uri="{BB962C8B-B14F-4D97-AF65-F5344CB8AC3E}">
        <p14:creationId xmlns:p14="http://schemas.microsoft.com/office/powerpoint/2010/main" val="400559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Interception attack</a:t>
            </a:r>
            <a:endParaRPr lang="en-US" dirty="0"/>
          </a:p>
        </p:txBody>
      </p:sp>
      <p:sp>
        <p:nvSpPr>
          <p:cNvPr id="3" name="Content Placeholder 2" descr=" 3"/>
          <p:cNvSpPr>
            <a:spLocks noGrp="1"/>
          </p:cNvSpPr>
          <p:nvPr>
            <p:ph idx="1"/>
          </p:nvPr>
        </p:nvSpPr>
        <p:spPr/>
        <p:txBody>
          <a:bodyPr/>
          <a:lstStyle/>
          <a:p>
            <a:endParaRPr lang="en-US" dirty="0"/>
          </a:p>
        </p:txBody>
      </p:sp>
      <p:sp>
        <p:nvSpPr>
          <p:cNvPr id="9" name="Cloud 8" descr=" 9"/>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grpSp>
        <p:nvGrpSpPr>
          <p:cNvPr id="19" name="Group 212" descr=" 19"/>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77" name="Smiley Face 76" descr=" 77"/>
          <p:cNvSpPr>
            <a:spLocks noChangeArrowheads="1"/>
          </p:cNvSpPr>
          <p:nvPr/>
        </p:nvSpPr>
        <p:spPr bwMode="auto">
          <a:xfrm>
            <a:off x="3481388" y="2844800"/>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78" name="Line 151" descr=" 78"/>
          <p:cNvSpPr>
            <a:spLocks noChangeShapeType="1"/>
          </p:cNvSpPr>
          <p:nvPr/>
        </p:nvSpPr>
        <p:spPr bwMode="auto">
          <a:xfrm flipV="1">
            <a:off x="1563688" y="2638425"/>
            <a:ext cx="914400" cy="990600"/>
          </a:xfrm>
          <a:prstGeom prst="line">
            <a:avLst/>
          </a:prstGeom>
          <a:noFill/>
          <a:ln w="127000">
            <a:solidFill>
              <a:schemeClr val="accent3"/>
            </a:solidFill>
            <a:round/>
            <a:headEnd type="triangle" w="med" len="med"/>
            <a:tailEnd/>
          </a:ln>
        </p:spPr>
        <p:txBody>
          <a:bodyPr/>
          <a:lstStyle/>
          <a:p>
            <a:pPr>
              <a:defRPr/>
            </a:pPr>
            <a:endParaRPr lang="en-US"/>
          </a:p>
        </p:txBody>
      </p: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AutoShape 149" descr=" 84"/>
          <p:cNvSpPr>
            <a:spLocks noChangeArrowheads="1"/>
          </p:cNvSpPr>
          <p:nvPr/>
        </p:nvSpPr>
        <p:spPr bwMode="auto">
          <a:xfrm>
            <a:off x="445419" y="2022925"/>
            <a:ext cx="2221581" cy="720275"/>
          </a:xfrm>
          <a:prstGeom prst="wedgeRoundRectCallout">
            <a:avLst>
              <a:gd name="adj1" fmla="val -121"/>
              <a:gd name="adj2" fmla="val 187361"/>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Attacker</a:t>
            </a:r>
          </a:p>
          <a:p>
            <a:pPr algn="ctr">
              <a:defRPr/>
            </a:pPr>
            <a:r>
              <a:rPr lang="en-US" dirty="0" smtClean="0"/>
              <a:t>66.174.161.0/</a:t>
            </a:r>
            <a:r>
              <a:rPr lang="en-US" sz="2400" dirty="0" smtClean="0"/>
              <a:t>24</a:t>
            </a:r>
            <a:r>
              <a:rPr lang="en-US" dirty="0" smtClean="0"/>
              <a:t> </a:t>
            </a:r>
            <a:endParaRPr lang="en-US" dirty="0"/>
          </a:p>
        </p:txBody>
      </p:sp>
      <p:sp>
        <p:nvSpPr>
          <p:cNvPr id="4" name="Slide Number Placeholder 3" descr=" 4"/>
          <p:cNvSpPr>
            <a:spLocks noGrp="1"/>
          </p:cNvSpPr>
          <p:nvPr>
            <p:ph type="sldNum" sz="quarter" idx="12"/>
          </p:nvPr>
        </p:nvSpPr>
        <p:spPr/>
        <p:txBody>
          <a:bodyPr/>
          <a:lstStyle/>
          <a:p>
            <a:r>
              <a:rPr lang="en-US" smtClean="0"/>
              <a:t>18</a:t>
            </a:r>
            <a:endParaRPr lang="en-US"/>
          </a:p>
        </p:txBody>
      </p:sp>
    </p:spTree>
    <p:extLst>
      <p:ext uri="{BB962C8B-B14F-4D97-AF65-F5344CB8AC3E}">
        <p14:creationId xmlns:p14="http://schemas.microsoft.com/office/powerpoint/2010/main" val="40941297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Interception attack</a:t>
            </a:r>
            <a:endParaRPr lang="en-US" dirty="0"/>
          </a:p>
        </p:txBody>
      </p:sp>
      <p:sp>
        <p:nvSpPr>
          <p:cNvPr id="3" name="Content Placeholder 2" descr=" 3"/>
          <p:cNvSpPr>
            <a:spLocks noGrp="1"/>
          </p:cNvSpPr>
          <p:nvPr>
            <p:ph idx="1"/>
          </p:nvPr>
        </p:nvSpPr>
        <p:spPr/>
        <p:txBody>
          <a:bodyPr/>
          <a:lstStyle/>
          <a:p>
            <a:endParaRPr lang="en-US" dirty="0"/>
          </a:p>
        </p:txBody>
      </p:sp>
      <p:sp>
        <p:nvSpPr>
          <p:cNvPr id="9" name="Cloud 8" descr=" 9"/>
          <p:cNvSpPr/>
          <p:nvPr/>
        </p:nvSpPr>
        <p:spPr bwMode="auto">
          <a:xfrm>
            <a:off x="445792" y="3558913"/>
            <a:ext cx="2224108" cy="1394087"/>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smtClean="0">
                <a:latin typeface="+mj-lt"/>
              </a:rPr>
              <a:t>Attacker</a:t>
            </a:r>
            <a:endParaRPr lang="en-US" sz="2200" b="1" dirty="0">
              <a:latin typeface="+mj-lt"/>
            </a:endParaRPr>
          </a:p>
        </p:txBody>
      </p:sp>
      <p:sp>
        <p:nvSpPr>
          <p:cNvPr id="11" name="Cloud 10" descr=" 11"/>
          <p:cNvSpPr/>
          <p:nvPr/>
        </p:nvSpPr>
        <p:spPr bwMode="auto">
          <a:xfrm>
            <a:off x="2439147" y="2201811"/>
            <a:ext cx="1828800" cy="951131"/>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ISP 1</a:t>
            </a:r>
          </a:p>
        </p:txBody>
      </p:sp>
      <p:sp>
        <p:nvSpPr>
          <p:cNvPr id="12" name="Cloud 11" descr=" 12"/>
          <p:cNvSpPr/>
          <p:nvPr/>
        </p:nvSpPr>
        <p:spPr bwMode="auto">
          <a:xfrm>
            <a:off x="7239747" y="3668805"/>
            <a:ext cx="175260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Verizon</a:t>
            </a:r>
          </a:p>
          <a:p>
            <a:pPr algn="ctr">
              <a:defRPr/>
            </a:pPr>
            <a:r>
              <a:rPr lang="en-US" sz="2200" b="1" dirty="0">
                <a:latin typeface="+mj-lt"/>
              </a:rPr>
              <a:t>Wireless</a:t>
            </a: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Level 3</a:t>
            </a: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schemeClr>
            </a:solidFill>
            <a:round/>
            <a:headEnd/>
            <a:tailEnd type="none"/>
          </a:ln>
        </p:spPr>
      </p:cxnSp>
      <p:sp>
        <p:nvSpPr>
          <p:cNvPr id="48" name="Line 151" descr=" 18"/>
          <p:cNvSpPr>
            <a:spLocks noChangeShapeType="1"/>
          </p:cNvSpPr>
          <p:nvPr/>
        </p:nvSpPr>
        <p:spPr bwMode="auto">
          <a:xfrm flipH="1">
            <a:off x="2681013" y="3352800"/>
            <a:ext cx="2308500" cy="912813"/>
          </a:xfrm>
          <a:prstGeom prst="line">
            <a:avLst/>
          </a:prstGeom>
          <a:noFill/>
          <a:ln w="127000">
            <a:solidFill>
              <a:schemeClr val="accent3"/>
            </a:solidFill>
            <a:round/>
            <a:headEnd type="triangle" w="med" len="med"/>
            <a:tailEnd/>
          </a:ln>
        </p:spPr>
        <p:txBody>
          <a:bodyPr/>
          <a:lstStyle/>
          <a:p>
            <a:pPr>
              <a:defRPr/>
            </a:pPr>
            <a:endParaRPr lang="en-US"/>
          </a:p>
        </p:txBody>
      </p:sp>
      <p:grpSp>
        <p:nvGrpSpPr>
          <p:cNvPr id="19" name="Group 212" descr=" 19"/>
          <p:cNvGrpSpPr>
            <a:grpSpLocks/>
          </p:cNvGrpSpPr>
          <p:nvPr/>
        </p:nvGrpSpPr>
        <p:grpSpPr bwMode="auto">
          <a:xfrm>
            <a:off x="1181100" y="3429000"/>
            <a:ext cx="685800" cy="933450"/>
            <a:chOff x="2736" y="1968"/>
            <a:chExt cx="432" cy="588"/>
          </a:xfrm>
        </p:grpSpPr>
        <p:grpSp>
          <p:nvGrpSpPr>
            <p:cNvPr id="20" name="Group 213"/>
            <p:cNvGrpSpPr>
              <a:grpSpLocks/>
            </p:cNvGrpSpPr>
            <p:nvPr/>
          </p:nvGrpSpPr>
          <p:grpSpPr bwMode="auto">
            <a:xfrm>
              <a:off x="2736" y="1968"/>
              <a:ext cx="432" cy="354"/>
              <a:chOff x="4224" y="3216"/>
              <a:chExt cx="432" cy="354"/>
            </a:xfrm>
          </p:grpSpPr>
          <p:sp>
            <p:nvSpPr>
              <p:cNvPr id="22" name="AutoShape 214"/>
              <p:cNvSpPr>
                <a:spLocks noChangeArrowheads="1"/>
              </p:cNvSpPr>
              <p:nvPr/>
            </p:nvSpPr>
            <p:spPr bwMode="auto">
              <a:xfrm>
                <a:off x="4560"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3" name="AutoShape 215"/>
              <p:cNvSpPr>
                <a:spLocks noChangeArrowheads="1"/>
              </p:cNvSpPr>
              <p:nvPr/>
            </p:nvSpPr>
            <p:spPr bwMode="auto">
              <a:xfrm>
                <a:off x="4224" y="3216"/>
                <a:ext cx="96" cy="192"/>
              </a:xfrm>
              <a:prstGeom prst="triangle">
                <a:avLst>
                  <a:gd name="adj" fmla="val 50000"/>
                </a:avLst>
              </a:prstGeom>
              <a:solidFill>
                <a:srgbClr val="FF3300"/>
              </a:solidFill>
              <a:ln w="9525">
                <a:solidFill>
                  <a:srgbClr val="FF3300"/>
                </a:solidFill>
                <a:miter lim="800000"/>
                <a:headEnd/>
                <a:tailEnd/>
              </a:ln>
            </p:spPr>
            <p:txBody>
              <a:bodyPr wrap="none" anchor="ctr"/>
              <a:lstStyle/>
              <a:p>
                <a:pPr algn="ctr"/>
                <a:endParaRPr lang="sv-SE"/>
              </a:p>
            </p:txBody>
          </p:sp>
          <p:sp>
            <p:nvSpPr>
              <p:cNvPr id="24" name="Oval 216"/>
              <p:cNvSpPr>
                <a:spLocks noChangeArrowheads="1"/>
              </p:cNvSpPr>
              <p:nvPr/>
            </p:nvSpPr>
            <p:spPr bwMode="auto">
              <a:xfrm>
                <a:off x="4225" y="3421"/>
                <a:ext cx="429" cy="149"/>
              </a:xfrm>
              <a:prstGeom prst="ellipse">
                <a:avLst/>
              </a:prstGeom>
              <a:solidFill>
                <a:srgbClr val="A50021"/>
              </a:solidFill>
              <a:ln w="12700" cap="sq">
                <a:solidFill>
                  <a:srgbClr val="FFCCFF"/>
                </a:solidFill>
                <a:miter lim="800000"/>
                <a:headEnd/>
                <a:tailEnd/>
              </a:ln>
            </p:spPr>
            <p:txBody>
              <a:bodyPr/>
              <a:lstStyle/>
              <a:p>
                <a:pPr algn="ctr"/>
                <a:endParaRPr lang="sv-SE"/>
              </a:p>
            </p:txBody>
          </p:sp>
          <p:sp>
            <p:nvSpPr>
              <p:cNvPr id="25" name="Rectangle 217"/>
              <p:cNvSpPr>
                <a:spLocks noChangeArrowheads="1"/>
              </p:cNvSpPr>
              <p:nvPr/>
            </p:nvSpPr>
            <p:spPr bwMode="auto">
              <a:xfrm>
                <a:off x="4224" y="3389"/>
                <a:ext cx="432" cy="109"/>
              </a:xfrm>
              <a:prstGeom prst="rect">
                <a:avLst/>
              </a:prstGeom>
              <a:solidFill>
                <a:srgbClr val="0078AA"/>
              </a:solidFill>
              <a:ln w="9525">
                <a:noFill/>
                <a:miter lim="800000"/>
                <a:headEnd/>
                <a:tailEnd/>
              </a:ln>
            </p:spPr>
            <p:txBody>
              <a:bodyPr/>
              <a:lstStyle/>
              <a:p>
                <a:pPr algn="ctr"/>
                <a:endParaRPr lang="sv-SE"/>
              </a:p>
            </p:txBody>
          </p:sp>
          <p:sp>
            <p:nvSpPr>
              <p:cNvPr id="26" name="Rectangle 218"/>
              <p:cNvSpPr>
                <a:spLocks noChangeArrowheads="1"/>
              </p:cNvSpPr>
              <p:nvPr/>
            </p:nvSpPr>
            <p:spPr bwMode="auto">
              <a:xfrm>
                <a:off x="4224" y="3389"/>
                <a:ext cx="432" cy="109"/>
              </a:xfrm>
              <a:prstGeom prst="rect">
                <a:avLst/>
              </a:prstGeom>
              <a:solidFill>
                <a:srgbClr val="A50021"/>
              </a:solidFill>
              <a:ln w="9525">
                <a:noFill/>
                <a:miter lim="800000"/>
                <a:headEnd/>
                <a:tailEnd/>
              </a:ln>
            </p:spPr>
            <p:txBody>
              <a:bodyPr/>
              <a:lstStyle/>
              <a:p>
                <a:pPr algn="ctr"/>
                <a:endParaRPr lang="sv-SE"/>
              </a:p>
            </p:txBody>
          </p:sp>
          <p:sp>
            <p:nvSpPr>
              <p:cNvPr id="27" name="Oval 219"/>
              <p:cNvSpPr>
                <a:spLocks noChangeArrowheads="1"/>
              </p:cNvSpPr>
              <p:nvPr/>
            </p:nvSpPr>
            <p:spPr bwMode="auto">
              <a:xfrm>
                <a:off x="4225" y="3312"/>
                <a:ext cx="429" cy="149"/>
              </a:xfrm>
              <a:prstGeom prst="ellipse">
                <a:avLst/>
              </a:prstGeom>
              <a:solidFill>
                <a:srgbClr val="FF3300"/>
              </a:solidFill>
              <a:ln w="12700" cap="sq">
                <a:solidFill>
                  <a:srgbClr val="FFCCFF"/>
                </a:solidFill>
                <a:miter lim="800000"/>
                <a:headEnd/>
                <a:tailEnd/>
              </a:ln>
            </p:spPr>
            <p:txBody>
              <a:bodyPr/>
              <a:lstStyle/>
              <a:p>
                <a:pPr algn="ctr"/>
                <a:endParaRPr lang="sv-SE"/>
              </a:p>
            </p:txBody>
          </p:sp>
          <p:sp>
            <p:nvSpPr>
              <p:cNvPr id="28" name="Freeform 220"/>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29" name="Freeform 221"/>
              <p:cNvSpPr>
                <a:spLocks/>
              </p:cNvSpPr>
              <p:nvPr/>
            </p:nvSpPr>
            <p:spPr bwMode="auto">
              <a:xfrm>
                <a:off x="4445"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endParaRPr lang="en-US"/>
              </a:p>
            </p:txBody>
          </p:sp>
          <p:sp>
            <p:nvSpPr>
              <p:cNvPr id="30" name="Freeform 222"/>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1" name="Freeform 223"/>
              <p:cNvSpPr>
                <a:spLocks/>
              </p:cNvSpPr>
              <p:nvPr/>
            </p:nvSpPr>
            <p:spPr bwMode="auto">
              <a:xfrm>
                <a:off x="4290" y="3389"/>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endParaRPr lang="en-US"/>
              </a:p>
            </p:txBody>
          </p:sp>
          <p:sp>
            <p:nvSpPr>
              <p:cNvPr id="32" name="Freeform 224"/>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3" name="Freeform 225"/>
              <p:cNvSpPr>
                <a:spLocks/>
              </p:cNvSpPr>
              <p:nvPr/>
            </p:nvSpPr>
            <p:spPr bwMode="auto">
              <a:xfrm>
                <a:off x="4298" y="3330"/>
                <a:ext cx="142" cy="48"/>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endParaRPr lang="en-US"/>
              </a:p>
            </p:txBody>
          </p:sp>
          <p:sp>
            <p:nvSpPr>
              <p:cNvPr id="34" name="Freeform 226"/>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5" name="Freeform 227"/>
              <p:cNvSpPr>
                <a:spLocks/>
              </p:cNvSpPr>
              <p:nvPr/>
            </p:nvSpPr>
            <p:spPr bwMode="auto">
              <a:xfrm>
                <a:off x="4440" y="3395"/>
                <a:ext cx="142" cy="49"/>
              </a:xfrm>
              <a:custGeom>
                <a:avLst/>
                <a:gdLst>
                  <a:gd name="T0" fmla="*/ 0 w 400"/>
                  <a:gd name="T1" fmla="*/ 0 h 121"/>
                  <a:gd name="T2" fmla="*/ 0 w 400"/>
                  <a:gd name="T3" fmla="*/ 0 h 121"/>
                  <a:gd name="T4" fmla="*/ 0 w 400"/>
                  <a:gd name="T5" fmla="*/ 0 h 121"/>
                  <a:gd name="T6" fmla="*/ 0 w 400"/>
                  <a:gd name="T7" fmla="*/ 0 h 121"/>
                  <a:gd name="T8" fmla="*/ 0 w 400"/>
                  <a:gd name="T9" fmla="*/ 0 h 121"/>
                  <a:gd name="T10" fmla="*/ 0 w 400"/>
                  <a:gd name="T11" fmla="*/ 0 h 121"/>
                  <a:gd name="T12" fmla="*/ 0 w 400"/>
                  <a:gd name="T13" fmla="*/ 0 h 121"/>
                  <a:gd name="T14" fmla="*/ 0 w 400"/>
                  <a:gd name="T15" fmla="*/ 0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endParaRPr lang="en-US"/>
              </a:p>
            </p:txBody>
          </p:sp>
          <p:sp>
            <p:nvSpPr>
              <p:cNvPr id="36" name="Freeform 228"/>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7" name="Freeform 229"/>
              <p:cNvSpPr>
                <a:spLocks/>
              </p:cNvSpPr>
              <p:nvPr/>
            </p:nvSpPr>
            <p:spPr bwMode="auto">
              <a:xfrm>
                <a:off x="4448" y="3335"/>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endParaRPr lang="en-US"/>
              </a:p>
            </p:txBody>
          </p:sp>
          <p:sp>
            <p:nvSpPr>
              <p:cNvPr id="38" name="Freeform 230"/>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39" name="Freeform 231"/>
              <p:cNvSpPr>
                <a:spLocks/>
              </p:cNvSpPr>
              <p:nvPr/>
            </p:nvSpPr>
            <p:spPr bwMode="auto">
              <a:xfrm>
                <a:off x="4292" y="3392"/>
                <a:ext cx="142" cy="52"/>
              </a:xfrm>
              <a:custGeom>
                <a:avLst/>
                <a:gdLst>
                  <a:gd name="T0" fmla="*/ 0 w 400"/>
                  <a:gd name="T1" fmla="*/ 0 h 127"/>
                  <a:gd name="T2" fmla="*/ 0 w 400"/>
                  <a:gd name="T3" fmla="*/ 0 h 127"/>
                  <a:gd name="T4" fmla="*/ 0 w 400"/>
                  <a:gd name="T5" fmla="*/ 0 h 127"/>
                  <a:gd name="T6" fmla="*/ 0 w 400"/>
                  <a:gd name="T7" fmla="*/ 0 h 127"/>
                  <a:gd name="T8" fmla="*/ 0 w 400"/>
                  <a:gd name="T9" fmla="*/ 0 h 127"/>
                  <a:gd name="T10" fmla="*/ 0 w 400"/>
                  <a:gd name="T11" fmla="*/ 0 h 127"/>
                  <a:gd name="T12" fmla="*/ 0 w 400"/>
                  <a:gd name="T13" fmla="*/ 0 h 127"/>
                  <a:gd name="T14" fmla="*/ 0 w 400"/>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endParaRPr lang="en-US"/>
              </a:p>
            </p:txBody>
          </p:sp>
          <p:sp>
            <p:nvSpPr>
              <p:cNvPr id="40" name="Freeform 232"/>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sp>
            <p:nvSpPr>
              <p:cNvPr id="41" name="Freeform 234"/>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2" name="Freeform 235"/>
              <p:cNvSpPr>
                <a:spLocks/>
              </p:cNvSpPr>
              <p:nvPr/>
            </p:nvSpPr>
            <p:spPr bwMode="auto">
              <a:xfrm>
                <a:off x="4442" y="3398"/>
                <a:ext cx="143"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endParaRPr lang="en-US"/>
              </a:p>
            </p:txBody>
          </p:sp>
          <p:sp>
            <p:nvSpPr>
              <p:cNvPr id="43" name="Line 236"/>
              <p:cNvSpPr>
                <a:spLocks noChangeShapeType="1"/>
              </p:cNvSpPr>
              <p:nvPr/>
            </p:nvSpPr>
            <p:spPr bwMode="auto">
              <a:xfrm>
                <a:off x="4224" y="3387"/>
                <a:ext cx="0" cy="108"/>
              </a:xfrm>
              <a:prstGeom prst="line">
                <a:avLst/>
              </a:prstGeom>
              <a:noFill/>
              <a:ln w="12700" cap="sq">
                <a:solidFill>
                  <a:srgbClr val="FFCCFF"/>
                </a:solidFill>
                <a:miter lim="800000"/>
                <a:headEnd/>
                <a:tailEnd/>
              </a:ln>
            </p:spPr>
            <p:txBody>
              <a:bodyPr/>
              <a:lstStyle/>
              <a:p>
                <a:endParaRPr lang="en-US"/>
              </a:p>
            </p:txBody>
          </p:sp>
          <p:sp>
            <p:nvSpPr>
              <p:cNvPr id="44" name="Line 237"/>
              <p:cNvSpPr>
                <a:spLocks noChangeShapeType="1"/>
              </p:cNvSpPr>
              <p:nvPr/>
            </p:nvSpPr>
            <p:spPr bwMode="auto">
              <a:xfrm>
                <a:off x="4656" y="3387"/>
                <a:ext cx="0" cy="108"/>
              </a:xfrm>
              <a:prstGeom prst="line">
                <a:avLst/>
              </a:prstGeom>
              <a:noFill/>
              <a:ln w="12700" cap="sq">
                <a:solidFill>
                  <a:srgbClr val="FFCCFF"/>
                </a:solidFill>
                <a:miter lim="800000"/>
                <a:headEnd/>
                <a:tailEnd/>
              </a:ln>
            </p:spPr>
            <p:txBody>
              <a:bodyPr/>
              <a:lstStyle/>
              <a:p>
                <a:endParaRPr lang="en-US"/>
              </a:p>
            </p:txBody>
          </p:sp>
          <p:sp>
            <p:nvSpPr>
              <p:cNvPr id="45" name="Freeform 233"/>
              <p:cNvSpPr>
                <a:spLocks/>
              </p:cNvSpPr>
              <p:nvPr/>
            </p:nvSpPr>
            <p:spPr bwMode="auto">
              <a:xfrm>
                <a:off x="4300" y="3332"/>
                <a:ext cx="142" cy="49"/>
              </a:xfrm>
              <a:custGeom>
                <a:avLst/>
                <a:gdLst>
                  <a:gd name="T0" fmla="*/ 0 w 400"/>
                  <a:gd name="T1" fmla="*/ 0 h 120"/>
                  <a:gd name="T2" fmla="*/ 0 w 400"/>
                  <a:gd name="T3" fmla="*/ 0 h 120"/>
                  <a:gd name="T4" fmla="*/ 0 w 400"/>
                  <a:gd name="T5" fmla="*/ 0 h 120"/>
                  <a:gd name="T6" fmla="*/ 0 w 400"/>
                  <a:gd name="T7" fmla="*/ 0 h 120"/>
                  <a:gd name="T8" fmla="*/ 0 w 400"/>
                  <a:gd name="T9" fmla="*/ 0 h 120"/>
                  <a:gd name="T10" fmla="*/ 0 w 400"/>
                  <a:gd name="T11" fmla="*/ 0 h 120"/>
                  <a:gd name="T12" fmla="*/ 0 w 400"/>
                  <a:gd name="T13" fmla="*/ 0 h 120"/>
                  <a:gd name="T14" fmla="*/ 0 w 400"/>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endParaRPr lang="en-US"/>
              </a:p>
            </p:txBody>
          </p:sp>
        </p:grpSp>
        <p:sp>
          <p:nvSpPr>
            <p:cNvPr id="21" name="Rectangle 238"/>
            <p:cNvSpPr>
              <a:spLocks noChangeArrowheads="1"/>
            </p:cNvSpPr>
            <p:nvPr/>
          </p:nvSpPr>
          <p:spPr bwMode="auto">
            <a:xfrm>
              <a:off x="2776" y="2304"/>
              <a:ext cx="116" cy="252"/>
            </a:xfrm>
            <a:prstGeom prst="rect">
              <a:avLst/>
            </a:prstGeom>
            <a:noFill/>
            <a:ln w="9525">
              <a:noFill/>
              <a:miter lim="800000"/>
              <a:headEnd/>
              <a:tailEnd/>
            </a:ln>
          </p:spPr>
          <p:txBody>
            <a:bodyPr wrap="none">
              <a:spAutoFit/>
            </a:bodyPr>
            <a:lstStyle/>
            <a:p>
              <a:pPr algn="ctr"/>
              <a:endParaRPr lang="sv-SE" sz="2000" b="1">
                <a:solidFill>
                  <a:srgbClr val="A50021"/>
                </a:solidFill>
              </a:endParaRPr>
            </a:p>
          </p:txBody>
        </p:sp>
      </p:grpSp>
      <p:sp>
        <p:nvSpPr>
          <p:cNvPr id="70" name="AutoShape 149" descr=" 70"/>
          <p:cNvSpPr>
            <a:spLocks noChangeArrowheads="1"/>
          </p:cNvSpPr>
          <p:nvPr/>
        </p:nvSpPr>
        <p:spPr bwMode="auto">
          <a:xfrm>
            <a:off x="4419600" y="1841673"/>
            <a:ext cx="2590799" cy="720275"/>
          </a:xfrm>
          <a:prstGeom prst="wedgeRoundRectCallout">
            <a:avLst>
              <a:gd name="adj1" fmla="val -33247"/>
              <a:gd name="adj2" fmla="val 145020"/>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a:t>Level3, VZW, 22394</a:t>
            </a:r>
            <a:r>
              <a:rPr lang="en-US" b="1" dirty="0"/>
              <a:t> </a:t>
            </a:r>
            <a:r>
              <a:rPr lang="en-CA" b="1" dirty="0">
                <a:solidFill>
                  <a:schemeClr val="tx1"/>
                </a:solidFill>
              </a:rPr>
              <a:t>66.174.0.0/16</a:t>
            </a:r>
          </a:p>
          <a:p>
            <a:pPr algn="ctr">
              <a:defRPr/>
            </a:pPr>
            <a:endParaRPr lang="en-US" dirty="0"/>
          </a:p>
        </p:txBody>
      </p:sp>
      <p:sp>
        <p:nvSpPr>
          <p:cNvPr id="49" name="Line 151" descr=" 71"/>
          <p:cNvSpPr>
            <a:spLocks noChangeShapeType="1"/>
          </p:cNvSpPr>
          <p:nvPr/>
        </p:nvSpPr>
        <p:spPr bwMode="auto">
          <a:xfrm flipH="1" flipV="1">
            <a:off x="6483350" y="3657600"/>
            <a:ext cx="762000" cy="488950"/>
          </a:xfrm>
          <a:prstGeom prst="line">
            <a:avLst/>
          </a:prstGeom>
          <a:noFill/>
          <a:ln w="127000">
            <a:solidFill>
              <a:schemeClr val="accent3"/>
            </a:solidFill>
            <a:round/>
            <a:headEnd type="triangle" w="med" len="med"/>
            <a:tailEnd/>
          </a:ln>
        </p:spPr>
        <p:txBody>
          <a:bodyPr/>
          <a:lstStyle/>
          <a:p>
            <a:pPr>
              <a:defRPr/>
            </a:pPr>
            <a:endParaRPr lang="en-US"/>
          </a:p>
        </p:txBody>
      </p:sp>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200" b="1" dirty="0">
                <a:latin typeface="+mj-lt"/>
              </a:rPr>
              <a:t>AS 22394</a:t>
            </a:r>
          </a:p>
        </p:txBody>
      </p: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50" name="Line 151" descr=" 74"/>
          <p:cNvSpPr>
            <a:spLocks noChangeShapeType="1"/>
          </p:cNvSpPr>
          <p:nvPr/>
        </p:nvSpPr>
        <p:spPr bwMode="auto">
          <a:xfrm flipV="1">
            <a:off x="7967663" y="4575175"/>
            <a:ext cx="190500" cy="484188"/>
          </a:xfrm>
          <a:prstGeom prst="line">
            <a:avLst/>
          </a:prstGeom>
          <a:noFill/>
          <a:ln w="127000">
            <a:solidFill>
              <a:schemeClr val="accent3"/>
            </a:solidFill>
            <a:round/>
            <a:headEnd type="triangle" w="med" len="med"/>
            <a:tailEnd/>
          </a:ln>
        </p:spPr>
        <p:txBody>
          <a:bodyPr/>
          <a:lstStyle/>
          <a:p>
            <a:pPr>
              <a:defRPr/>
            </a:pPr>
            <a:endParaRPr lang="en-US"/>
          </a:p>
        </p:txBody>
      </p:sp>
      <p:sp>
        <p:nvSpPr>
          <p:cNvPr id="77" name="Smiley Face 76" descr=" 77"/>
          <p:cNvSpPr>
            <a:spLocks noChangeArrowheads="1"/>
          </p:cNvSpPr>
          <p:nvPr/>
        </p:nvSpPr>
        <p:spPr bwMode="auto">
          <a:xfrm>
            <a:off x="3481388" y="2844800"/>
            <a:ext cx="630237" cy="544513"/>
          </a:xfrm>
          <a:prstGeom prst="smileyFace">
            <a:avLst>
              <a:gd name="adj" fmla="val -4653"/>
            </a:avLst>
          </a:prstGeom>
          <a:solidFill>
            <a:schemeClr val="bg1"/>
          </a:solidFill>
          <a:ln w="57150" algn="ctr">
            <a:solidFill>
              <a:srgbClr val="C00000"/>
            </a:solidFill>
            <a:round/>
            <a:headEnd/>
            <a:tailEnd/>
          </a:ln>
        </p:spPr>
        <p:txBody>
          <a:bodyPr wrap="none" anchor="ctr"/>
          <a:lstStyle/>
          <a:p>
            <a:pPr algn="ctr"/>
            <a:endParaRPr lang="sv-SE" sz="3200">
              <a:solidFill>
                <a:srgbClr val="008000"/>
              </a:solidFill>
              <a:latin typeface="Times New Roman" pitchFamily="18" charset="0"/>
            </a:endParaRPr>
          </a:p>
        </p:txBody>
      </p:sp>
      <p:sp>
        <p:nvSpPr>
          <p:cNvPr id="78" name="Line 151" descr=" 78"/>
          <p:cNvSpPr>
            <a:spLocks noChangeShapeType="1"/>
          </p:cNvSpPr>
          <p:nvPr/>
        </p:nvSpPr>
        <p:spPr bwMode="auto">
          <a:xfrm flipV="1">
            <a:off x="1563688" y="2638425"/>
            <a:ext cx="914400" cy="990600"/>
          </a:xfrm>
          <a:prstGeom prst="line">
            <a:avLst/>
          </a:prstGeom>
          <a:noFill/>
          <a:ln w="127000">
            <a:solidFill>
              <a:schemeClr val="accent3"/>
            </a:solidFill>
            <a:round/>
            <a:headEnd type="triangle" w="med" len="med"/>
            <a:tailEnd/>
          </a:ln>
        </p:spPr>
        <p:txBody>
          <a:bodyPr/>
          <a:lstStyle/>
          <a:p>
            <a:pPr>
              <a:defRPr/>
            </a:pPr>
            <a:endParaRPr lang="en-US"/>
          </a:p>
        </p:txBody>
      </p:sp>
      <p:sp>
        <p:nvSpPr>
          <p:cNvPr id="79" name="Rectangle 78"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80" name="Straight Connector 79" descr=" 80"/>
          <p:cNvCxnSpPr>
            <a:stCxn id="79" idx="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AutoShape 149" descr=" 84"/>
          <p:cNvSpPr>
            <a:spLocks noChangeArrowheads="1"/>
          </p:cNvSpPr>
          <p:nvPr/>
        </p:nvSpPr>
        <p:spPr bwMode="auto">
          <a:xfrm>
            <a:off x="445419" y="2022925"/>
            <a:ext cx="2221581" cy="720275"/>
          </a:xfrm>
          <a:prstGeom prst="wedgeRoundRectCallout">
            <a:avLst>
              <a:gd name="adj1" fmla="val -121"/>
              <a:gd name="adj2" fmla="val 187361"/>
              <a:gd name="adj3" fmla="val 16667"/>
            </a:avLst>
          </a:prstGeom>
          <a:solidFill>
            <a:schemeClr val="bg1">
              <a:lumMod val="95000"/>
            </a:schemeClr>
          </a:solidFill>
          <a:ln>
            <a:solidFill>
              <a:schemeClr val="bg1">
                <a:lumMod val="50000"/>
              </a:schemeClr>
            </a:solid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style>
          <a:lnRef idx="1">
            <a:schemeClr val="accent2"/>
          </a:lnRef>
          <a:fillRef idx="2">
            <a:schemeClr val="accent2"/>
          </a:fillRef>
          <a:effectRef idx="1">
            <a:schemeClr val="accent2"/>
          </a:effectRef>
          <a:fontRef idx="minor">
            <a:schemeClr val="dk1"/>
          </a:fontRef>
        </p:style>
        <p:txBody>
          <a:bodyPr/>
          <a:lstStyle/>
          <a:p>
            <a:pPr algn="ctr">
              <a:defRPr/>
            </a:pPr>
            <a:r>
              <a:rPr lang="en-US" sz="2000" b="1" dirty="0" smtClean="0"/>
              <a:t>Attacker</a:t>
            </a:r>
          </a:p>
          <a:p>
            <a:pPr algn="ctr">
              <a:defRPr/>
            </a:pPr>
            <a:r>
              <a:rPr lang="en-US" dirty="0" smtClean="0"/>
              <a:t>66.174.161.0/</a:t>
            </a:r>
            <a:r>
              <a:rPr lang="en-US" sz="2400" dirty="0" smtClean="0"/>
              <a:t>24</a:t>
            </a:r>
            <a:r>
              <a:rPr lang="en-US" dirty="0" smtClean="0"/>
              <a:t> </a:t>
            </a:r>
            <a:endParaRPr lang="en-US" dirty="0"/>
          </a:p>
        </p:txBody>
      </p:sp>
      <p:sp>
        <p:nvSpPr>
          <p:cNvPr id="4" name="Slide Number Placeholder 3" descr=" 4"/>
          <p:cNvSpPr>
            <a:spLocks noGrp="1"/>
          </p:cNvSpPr>
          <p:nvPr>
            <p:ph type="sldNum" sz="quarter" idx="12"/>
          </p:nvPr>
        </p:nvSpPr>
        <p:spPr/>
        <p:txBody>
          <a:bodyPr/>
          <a:lstStyle/>
          <a:p>
            <a:r>
              <a:rPr lang="en-US" smtClean="0"/>
              <a:t>18</a:t>
            </a:r>
            <a:endParaRPr lang="en-US"/>
          </a:p>
        </p:txBody>
      </p:sp>
    </p:spTree>
    <p:extLst>
      <p:ext uri="{BB962C8B-B14F-4D97-AF65-F5344CB8AC3E}">
        <p14:creationId xmlns:p14="http://schemas.microsoft.com/office/powerpoint/2010/main" val="24723321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Examples of systems to secure BGP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4058009"/>
              </p:ext>
            </p:extLst>
          </p:nvPr>
        </p:nvGraphicFramePr>
        <p:xfrm>
          <a:off x="457200" y="1600200"/>
          <a:ext cx="8382000" cy="4419600"/>
        </p:xfrm>
        <a:graphic>
          <a:graphicData uri="http://schemas.openxmlformats.org/drawingml/2006/table">
            <a:tbl>
              <a:tblPr firstRow="1" bandRow="1">
                <a:tableStyleId>{073A0DAA-6AF3-43AB-8588-CEC1D06C72B9}</a:tableStyleId>
              </a:tblPr>
              <a:tblGrid>
                <a:gridCol w="1600200"/>
                <a:gridCol w="1193800"/>
                <a:gridCol w="1397000"/>
                <a:gridCol w="1397000"/>
                <a:gridCol w="1397000"/>
                <a:gridCol w="1397000"/>
              </a:tblGrid>
              <a:tr h="533400">
                <a:tc>
                  <a:txBody>
                    <a:bodyPr/>
                    <a:lstStyle/>
                    <a:p>
                      <a:r>
                        <a:rPr lang="en-US" sz="1800" dirty="0" smtClean="0"/>
                        <a:t>Information shared</a:t>
                      </a:r>
                      <a:endParaRPr lang="en-US" sz="1800" dirty="0"/>
                    </a:p>
                  </a:txBody>
                  <a:tcPr/>
                </a:tc>
                <a:tc>
                  <a:txBody>
                    <a:bodyPr/>
                    <a:lstStyle/>
                    <a:p>
                      <a:r>
                        <a:rPr lang="en-US" sz="1800" dirty="0" smtClean="0"/>
                        <a:t>Prefix hijack</a:t>
                      </a:r>
                      <a:endParaRPr lang="en-US" sz="1800" dirty="0"/>
                    </a:p>
                  </a:txBody>
                  <a:tcPr/>
                </a:tc>
                <a:tc>
                  <a:txBody>
                    <a:bodyPr/>
                    <a:lstStyle/>
                    <a:p>
                      <a:r>
                        <a:rPr lang="en-US" sz="1800" dirty="0" err="1" smtClean="0"/>
                        <a:t>Subprefix</a:t>
                      </a:r>
                      <a:r>
                        <a:rPr lang="en-US" sz="1800" dirty="0" smtClean="0"/>
                        <a:t> hijack</a:t>
                      </a:r>
                      <a:endParaRPr lang="en-US" sz="1800" dirty="0"/>
                    </a:p>
                  </a:txBody>
                  <a:tcPr/>
                </a:tc>
                <a:tc>
                  <a:txBody>
                    <a:bodyPr/>
                    <a:lstStyle/>
                    <a:p>
                      <a:r>
                        <a:rPr lang="en-US" sz="1800" dirty="0" smtClean="0"/>
                        <a:t>Interception</a:t>
                      </a:r>
                      <a:r>
                        <a:rPr lang="en-US" sz="1800" baseline="0" dirty="0" smtClean="0"/>
                        <a:t> </a:t>
                      </a:r>
                      <a:endParaRPr lang="en-US" sz="1800" dirty="0"/>
                    </a:p>
                  </a:txBody>
                  <a:tcPr/>
                </a:tc>
                <a:tc>
                  <a:txBody>
                    <a:bodyPr/>
                    <a:lstStyle/>
                    <a:p>
                      <a:r>
                        <a:rPr lang="en-US" sz="1800" dirty="0" smtClean="0"/>
                        <a:t>Imposture </a:t>
                      </a:r>
                      <a:endParaRPr lang="en-US" sz="1800" dirty="0"/>
                    </a:p>
                  </a:txBody>
                  <a:tcPr/>
                </a:tc>
                <a:tc>
                  <a:txBody>
                    <a:bodyPr/>
                    <a:lstStyle/>
                    <a:p>
                      <a:r>
                        <a:rPr lang="en-US" sz="1800" dirty="0" smtClean="0"/>
                        <a:t>Example solutions</a:t>
                      </a:r>
                      <a:endParaRPr lang="en-US" sz="1800" dirty="0"/>
                    </a:p>
                  </a:txBody>
                  <a:tcPr/>
                </a:tc>
              </a:tr>
              <a:tr h="762000">
                <a:tc>
                  <a:txBody>
                    <a:bodyPr/>
                    <a:lstStyle/>
                    <a:p>
                      <a:r>
                        <a:rPr lang="en-US" sz="1800" dirty="0" smtClean="0"/>
                        <a:t>Prefix origin</a:t>
                      </a:r>
                    </a:p>
                    <a:p>
                      <a:r>
                        <a:rPr lang="en-US" sz="1800" dirty="0" smtClean="0"/>
                        <a:t>(Hijack prevention)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Route filtering, RPKI, ROVER</a:t>
                      </a:r>
                      <a:endParaRPr lang="en-US" sz="1800" dirty="0"/>
                    </a:p>
                  </a:txBody>
                  <a:tcPr/>
                </a:tc>
              </a:tr>
              <a:tr h="762000">
                <a:tc>
                  <a:txBody>
                    <a:bodyPr/>
                    <a:lstStyle/>
                    <a:p>
                      <a:r>
                        <a:rPr lang="en-US" sz="1800" dirty="0" smtClean="0"/>
                        <a:t>Route path updates</a:t>
                      </a:r>
                    </a:p>
                    <a:p>
                      <a:r>
                        <a:rPr lang="en-US" sz="1800" dirty="0" smtClean="0"/>
                        <a:t>(Hijack detection)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PHAS, </a:t>
                      </a:r>
                      <a:r>
                        <a:rPr lang="en-US" sz="1800" dirty="0" err="1" smtClean="0"/>
                        <a:t>PrefiSec</a:t>
                      </a:r>
                      <a:r>
                        <a:rPr lang="en-US" sz="1800" dirty="0" smtClean="0"/>
                        <a:t>, PG/BGP</a:t>
                      </a:r>
                      <a:endParaRPr lang="en-US" sz="1800" dirty="0"/>
                    </a:p>
                  </a:txBody>
                  <a:tcPr/>
                </a:tc>
              </a:tr>
              <a:tr h="762000">
                <a:tc>
                  <a:txBody>
                    <a:bodyPr/>
                    <a:lstStyle/>
                    <a:p>
                      <a:r>
                        <a:rPr lang="en-US" sz="1800" dirty="0" smtClean="0"/>
                        <a:t>Passive measurements</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err="1" smtClean="0"/>
                        <a:t>CrowdSec</a:t>
                      </a:r>
                      <a:endParaRPr lang="en-US" sz="1800" dirty="0" smtClean="0"/>
                    </a:p>
                    <a:p>
                      <a:endParaRPr lang="en-US" sz="1800" dirty="0"/>
                    </a:p>
                  </a:txBody>
                  <a:tcPr/>
                </a:tc>
              </a:tr>
              <a:tr h="762000">
                <a:tc>
                  <a:txBody>
                    <a:bodyPr/>
                    <a:lstStyle/>
                    <a:p>
                      <a:r>
                        <a:rPr lang="en-US" sz="1800" dirty="0" smtClean="0"/>
                        <a:t>Active measurements</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Zheng at. al.,</a:t>
                      </a:r>
                    </a:p>
                    <a:p>
                      <a:r>
                        <a:rPr lang="en-US" sz="1800" dirty="0" err="1" smtClean="0"/>
                        <a:t>PrefiSec</a:t>
                      </a:r>
                      <a:endParaRPr lang="en-US" sz="1800" dirty="0" smtClean="0"/>
                    </a:p>
                    <a:p>
                      <a:endParaRPr lang="en-US" sz="1800" dirty="0"/>
                    </a:p>
                  </a:txBody>
                  <a:tcPr/>
                </a:tc>
              </a:tr>
            </a:tbl>
          </a:graphicData>
        </a:graphic>
      </p:graphicFrame>
      <p:sp>
        <p:nvSpPr>
          <p:cNvPr id="5" name="Multiply 4"/>
          <p:cNvSpPr/>
          <p:nvPr/>
        </p:nvSpPr>
        <p:spPr>
          <a:xfrm>
            <a:off x="4876800" y="24384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158584" y="251460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530184" y="25099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6324600" y="25146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4918023" y="33528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158584" y="34243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571407" y="33481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6365823" y="33528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2133600" y="45720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987977" y="45673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349584" y="457200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3505200" y="45720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2133600" y="54864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977984" y="54055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425784" y="54055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3505200" y="54864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r>
              <a:rPr lang="en-US" smtClean="0"/>
              <a:t>19</a:t>
            </a:r>
            <a:endParaRPr lang="en-US"/>
          </a:p>
        </p:txBody>
      </p:sp>
    </p:spTree>
    <p:extLst>
      <p:ext uri="{BB962C8B-B14F-4D97-AF65-F5344CB8AC3E}">
        <p14:creationId xmlns:p14="http://schemas.microsoft.com/office/powerpoint/2010/main" val="1332354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259772" y="270164"/>
            <a:ext cx="8884227" cy="1151948"/>
          </a:xfrm>
        </p:spPr>
        <p:txBody>
          <a:bodyPr>
            <a:normAutofit fontScale="90000"/>
          </a:bodyPr>
          <a:lstStyle/>
          <a:p>
            <a:r>
              <a:rPr lang="en-US" dirty="0" smtClean="0"/>
              <a:t>Security gain when large ASes collaborate</a:t>
            </a:r>
            <a:endParaRPr lang="en-US" dirty="0"/>
          </a:p>
        </p:txBody>
      </p:sp>
      <p:pic>
        <p:nvPicPr>
          <p:cNvPr id="4" name="Content Placeholder 3" descr=" 4"/>
          <p:cNvPicPr>
            <a:picLocks noGrp="1" noChangeAspect="1"/>
          </p:cNvPicPr>
          <p:nvPr>
            <p:ph idx="1"/>
          </p:nvPr>
        </p:nvPicPr>
        <p:blipFill>
          <a:blip r:embed="rId3"/>
          <a:stretch>
            <a:fillRect/>
          </a:stretch>
        </p:blipFill>
        <p:spPr>
          <a:xfrm>
            <a:off x="1718298" y="1586779"/>
            <a:ext cx="6054102" cy="3455844"/>
          </a:xfrm>
          <a:prstGeom prst="rect">
            <a:avLst/>
          </a:prstGeom>
        </p:spPr>
      </p:pic>
      <p:sp>
        <p:nvSpPr>
          <p:cNvPr id="10" name="Cloud 9" descr=" 10"/>
          <p:cNvSpPr/>
          <p:nvPr/>
        </p:nvSpPr>
        <p:spPr bwMode="auto">
          <a:xfrm>
            <a:off x="2386372" y="3039385"/>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1" name="Cloud 10" descr=" 11"/>
          <p:cNvSpPr/>
          <p:nvPr/>
        </p:nvSpPr>
        <p:spPr bwMode="auto">
          <a:xfrm>
            <a:off x="2679490" y="3107604"/>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2" name="Cloud 11" descr=" 12"/>
          <p:cNvSpPr/>
          <p:nvPr/>
        </p:nvSpPr>
        <p:spPr bwMode="auto">
          <a:xfrm>
            <a:off x="2691172" y="3344185"/>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3" name="Cloud 12" descr=" 13"/>
          <p:cNvSpPr/>
          <p:nvPr/>
        </p:nvSpPr>
        <p:spPr bwMode="auto">
          <a:xfrm>
            <a:off x="3188936" y="3352123"/>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4" name="Cloud 13" descr=" 14"/>
          <p:cNvSpPr/>
          <p:nvPr/>
        </p:nvSpPr>
        <p:spPr bwMode="auto">
          <a:xfrm>
            <a:off x="3395021" y="3181170"/>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5" name="Cloud 14" descr=" 15"/>
          <p:cNvSpPr/>
          <p:nvPr/>
        </p:nvSpPr>
        <p:spPr bwMode="auto">
          <a:xfrm>
            <a:off x="5164046" y="2969539"/>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6" name="Cloud 15" descr=" 16"/>
          <p:cNvSpPr/>
          <p:nvPr/>
        </p:nvSpPr>
        <p:spPr bwMode="auto">
          <a:xfrm>
            <a:off x="4956378" y="3140829"/>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7" name="Cloud 16" descr=" 17"/>
          <p:cNvSpPr/>
          <p:nvPr/>
        </p:nvSpPr>
        <p:spPr bwMode="auto">
          <a:xfrm>
            <a:off x="3009654" y="3236059"/>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8" name="Cloud 17" descr=" 18"/>
          <p:cNvSpPr/>
          <p:nvPr/>
        </p:nvSpPr>
        <p:spPr bwMode="auto">
          <a:xfrm>
            <a:off x="2950002" y="3430782"/>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9" name="Cloud 18" descr=" 19"/>
          <p:cNvSpPr/>
          <p:nvPr/>
        </p:nvSpPr>
        <p:spPr bwMode="auto">
          <a:xfrm>
            <a:off x="5064445" y="3777170"/>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0" name="Cloud 19" descr=" 20"/>
          <p:cNvSpPr/>
          <p:nvPr/>
        </p:nvSpPr>
        <p:spPr bwMode="auto">
          <a:xfrm>
            <a:off x="7281367" y="4483224"/>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1" name="Cloud 20" descr=" 21"/>
          <p:cNvSpPr/>
          <p:nvPr/>
        </p:nvSpPr>
        <p:spPr bwMode="auto">
          <a:xfrm>
            <a:off x="6792327" y="3541957"/>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2" name="Cloud 21" descr=" 22"/>
          <p:cNvSpPr/>
          <p:nvPr/>
        </p:nvSpPr>
        <p:spPr bwMode="auto">
          <a:xfrm>
            <a:off x="6233459" y="3524775"/>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3" name="Cloud 22" descr=" 23"/>
          <p:cNvSpPr/>
          <p:nvPr/>
        </p:nvSpPr>
        <p:spPr bwMode="auto">
          <a:xfrm>
            <a:off x="3725713" y="4190322"/>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4" name="Cloud 23" descr=" 24"/>
          <p:cNvSpPr/>
          <p:nvPr/>
        </p:nvSpPr>
        <p:spPr bwMode="auto">
          <a:xfrm>
            <a:off x="6068392" y="3603976"/>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5" name="Cloud 24" descr=" 25"/>
          <p:cNvSpPr/>
          <p:nvPr/>
        </p:nvSpPr>
        <p:spPr bwMode="auto">
          <a:xfrm>
            <a:off x="6801015" y="3344185"/>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 name="Slide Number Placeholder 2" descr=" 3"/>
          <p:cNvSpPr>
            <a:spLocks noGrp="1"/>
          </p:cNvSpPr>
          <p:nvPr>
            <p:ph type="sldNum" sz="quarter" idx="12"/>
          </p:nvPr>
        </p:nvSpPr>
        <p:spPr>
          <a:xfrm>
            <a:off x="6560790" y="6354922"/>
            <a:ext cx="2118420" cy="367982"/>
          </a:xfrm>
        </p:spPr>
        <p:txBody>
          <a:bodyPr/>
          <a:lstStyle/>
          <a:p>
            <a:r>
              <a:rPr lang="en-US" smtClean="0"/>
              <a:t>20</a:t>
            </a:r>
            <a:endParaRPr lang="en-US"/>
          </a:p>
        </p:txBody>
      </p:sp>
      <p:sp>
        <p:nvSpPr>
          <p:cNvPr id="27" name="Content Placeholder 5" descr=" 27"/>
          <p:cNvSpPr txBox="1">
            <a:spLocks/>
          </p:cNvSpPr>
          <p:nvPr/>
        </p:nvSpPr>
        <p:spPr>
          <a:xfrm>
            <a:off x="1583840" y="5291270"/>
            <a:ext cx="7636360" cy="12872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har char=" "/>
            </a:pPr>
            <a:r>
              <a:rPr lang="en-US" sz="2000" smtClean="0"/>
              <a:t>                                                       </a:t>
            </a:r>
            <a:endParaRPr lang="en-US" sz="2000" dirty="0" smtClean="0"/>
          </a:p>
          <a:p>
            <a:pPr>
              <a:buChar char=" "/>
            </a:pPr>
            <a:r>
              <a:rPr lang="en-US" sz="2000" smtClean="0"/>
              <a:t>                                     </a:t>
            </a:r>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30784390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Routing attacks increasingly common</a:t>
            </a:r>
            <a:endParaRPr lang="en-US" dirty="0"/>
          </a:p>
        </p:txBody>
      </p:sp>
      <p:pic>
        <p:nvPicPr>
          <p:cNvPr id="4" name="Picture 3"/>
          <p:cNvPicPr>
            <a:picLocks noChangeAspect="1"/>
          </p:cNvPicPr>
          <p:nvPr/>
        </p:nvPicPr>
        <p:blipFill>
          <a:blip r:embed="rId3"/>
          <a:stretch>
            <a:fillRect/>
          </a:stretch>
        </p:blipFill>
        <p:spPr>
          <a:xfrm>
            <a:off x="762000" y="1840405"/>
            <a:ext cx="5514975" cy="2090738"/>
          </a:xfrm>
          <a:prstGeom prst="rect">
            <a:avLst/>
          </a:prstGeom>
          <a:ln w="47625">
            <a:solidFill>
              <a:schemeClr val="tx2">
                <a:lumMod val="75000"/>
              </a:schemeClr>
            </a:solidFill>
          </a:ln>
        </p:spPr>
      </p:pic>
      <p:sp>
        <p:nvSpPr>
          <p:cNvPr id="9" name="Content Placeholder 2"/>
          <p:cNvSpPr txBox="1">
            <a:spLocks/>
          </p:cNvSpPr>
          <p:nvPr/>
        </p:nvSpPr>
        <p:spPr>
          <a:xfrm>
            <a:off x="533400" y="5257800"/>
            <a:ext cx="8610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t>Each day there are large numbers of bogus route announcements</a:t>
            </a:r>
          </a:p>
          <a:p>
            <a:pPr marL="0" indent="0">
              <a:buFont typeface="Arial" pitchFamily="34" charset="0"/>
              <a:buNone/>
            </a:pPr>
            <a:r>
              <a:rPr lang="en-US" sz="2200" dirty="0" smtClean="0"/>
              <a:t>                                                                                                   </a:t>
            </a:r>
            <a:r>
              <a:rPr lang="en-US" sz="1800" dirty="0" smtClean="0"/>
              <a:t>-</a:t>
            </a:r>
            <a:r>
              <a:rPr lang="en-US" sz="1800" i="1" dirty="0" smtClean="0"/>
              <a:t> e.g., cidr-report.org</a:t>
            </a:r>
          </a:p>
          <a:p>
            <a:pPr marL="0" indent="0">
              <a:buFont typeface="Arial" pitchFamily="34" charset="0"/>
              <a:buNone/>
            </a:pPr>
            <a:r>
              <a:rPr lang="en-US" sz="2200" dirty="0" smtClean="0">
                <a:solidFill>
                  <a:srgbClr val="FF0000"/>
                </a:solidFill>
              </a:rPr>
              <a:t>Among these we have seen many serious attacks ...</a:t>
            </a:r>
            <a:endParaRPr lang="en-US" sz="2200" dirty="0">
              <a:solidFill>
                <a:srgbClr val="FF0000"/>
              </a:solidFill>
            </a:endParaRPr>
          </a:p>
        </p:txBody>
      </p:sp>
      <p:sp>
        <p:nvSpPr>
          <p:cNvPr id="5" name="Slide Number Placeholder 4"/>
          <p:cNvSpPr>
            <a:spLocks noGrp="1"/>
          </p:cNvSpPr>
          <p:nvPr>
            <p:ph type="sldNum" sz="quarter" idx="12"/>
          </p:nvPr>
        </p:nvSpPr>
        <p:spPr/>
        <p:txBody>
          <a:bodyPr/>
          <a:lstStyle/>
          <a:p>
            <a:r>
              <a:rPr lang="en-US" smtClean="0"/>
              <a:t>3</a:t>
            </a:r>
            <a:endParaRPr lang="en-US"/>
          </a:p>
        </p:txBody>
      </p:sp>
    </p:spTree>
    <p:extLst>
      <p:ext uri="{BB962C8B-B14F-4D97-AF65-F5344CB8AC3E}">
        <p14:creationId xmlns:p14="http://schemas.microsoft.com/office/powerpoint/2010/main" val="4044058233"/>
      </p:ext>
    </p:extLst>
  </p:cSld>
  <p:clrMapOvr>
    <a:masterClrMapping/>
  </p:clrMapOvr>
  <mc:AlternateContent xmlns:mc="http://schemas.openxmlformats.org/markup-compatibility/2006" xmlns:p14="http://schemas.microsoft.com/office/powerpoint/2010/main">
    <mc:Choice Requires="p14">
      <p:transition spd="slow" p14:dur="2000" advTm="1766"/>
    </mc:Choice>
    <mc:Fallback xmlns="">
      <p:transition spd="slow" advTm="176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259772" y="270164"/>
            <a:ext cx="8884227" cy="1151948"/>
          </a:xfrm>
        </p:spPr>
        <p:txBody>
          <a:bodyPr>
            <a:normAutofit fontScale="90000"/>
          </a:bodyPr>
          <a:lstStyle/>
          <a:p>
            <a:r>
              <a:rPr lang="en-US" dirty="0" smtClean="0"/>
              <a:t>Security gain when large ASes collaborate</a:t>
            </a:r>
            <a:endParaRPr lang="en-US" dirty="0"/>
          </a:p>
        </p:txBody>
      </p:sp>
      <p:pic>
        <p:nvPicPr>
          <p:cNvPr id="4" name="Content Placeholder 3" descr=" 4"/>
          <p:cNvPicPr>
            <a:picLocks noGrp="1" noChangeAspect="1"/>
          </p:cNvPicPr>
          <p:nvPr>
            <p:ph idx="1"/>
          </p:nvPr>
        </p:nvPicPr>
        <p:blipFill>
          <a:blip r:embed="rId3"/>
          <a:stretch>
            <a:fillRect/>
          </a:stretch>
        </p:blipFill>
        <p:spPr>
          <a:xfrm>
            <a:off x="1718298" y="1586779"/>
            <a:ext cx="6054102" cy="3455844"/>
          </a:xfrm>
          <a:prstGeom prst="rect">
            <a:avLst/>
          </a:prstGeom>
        </p:spPr>
      </p:pic>
      <p:sp>
        <p:nvSpPr>
          <p:cNvPr id="26" name="Cloud 25" descr=" 5"/>
          <p:cNvSpPr/>
          <p:nvPr/>
        </p:nvSpPr>
        <p:spPr bwMode="auto">
          <a:xfrm>
            <a:off x="2617855" y="2736742"/>
            <a:ext cx="419844" cy="465466"/>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8" name="Cloud 27" descr=" 6"/>
          <p:cNvSpPr/>
          <p:nvPr/>
        </p:nvSpPr>
        <p:spPr bwMode="auto">
          <a:xfrm>
            <a:off x="3038325" y="2741395"/>
            <a:ext cx="419844" cy="465466"/>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0" name="Cloud 29" descr=" 7"/>
          <p:cNvSpPr/>
          <p:nvPr/>
        </p:nvSpPr>
        <p:spPr bwMode="auto">
          <a:xfrm>
            <a:off x="4937431" y="2377694"/>
            <a:ext cx="419844" cy="465466"/>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9" name="Cloud 28" descr=" 8"/>
          <p:cNvSpPr/>
          <p:nvPr/>
        </p:nvSpPr>
        <p:spPr bwMode="auto">
          <a:xfrm>
            <a:off x="4745746" y="2725247"/>
            <a:ext cx="419844" cy="465466"/>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1" name="Cloud 30" descr=" 9"/>
          <p:cNvSpPr/>
          <p:nvPr/>
        </p:nvSpPr>
        <p:spPr bwMode="auto">
          <a:xfrm>
            <a:off x="6319328" y="3140996"/>
            <a:ext cx="419844" cy="465466"/>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0" name="Cloud 9" descr=" 10"/>
          <p:cNvSpPr/>
          <p:nvPr/>
        </p:nvSpPr>
        <p:spPr bwMode="auto">
          <a:xfrm>
            <a:off x="2386372" y="3039385"/>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1" name="Cloud 10" descr=" 11"/>
          <p:cNvSpPr/>
          <p:nvPr/>
        </p:nvSpPr>
        <p:spPr bwMode="auto">
          <a:xfrm>
            <a:off x="2679490" y="3107604"/>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2" name="Cloud 11" descr=" 12"/>
          <p:cNvSpPr/>
          <p:nvPr/>
        </p:nvSpPr>
        <p:spPr bwMode="auto">
          <a:xfrm>
            <a:off x="2691172" y="3344185"/>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3" name="Cloud 12" descr=" 13"/>
          <p:cNvSpPr/>
          <p:nvPr/>
        </p:nvSpPr>
        <p:spPr bwMode="auto">
          <a:xfrm>
            <a:off x="3188936" y="3352123"/>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4" name="Cloud 13" descr=" 14"/>
          <p:cNvSpPr/>
          <p:nvPr/>
        </p:nvSpPr>
        <p:spPr bwMode="auto">
          <a:xfrm>
            <a:off x="3395021" y="3181170"/>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5" name="Cloud 14" descr=" 15"/>
          <p:cNvSpPr/>
          <p:nvPr/>
        </p:nvSpPr>
        <p:spPr bwMode="auto">
          <a:xfrm>
            <a:off x="5164046" y="2969539"/>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6" name="Cloud 15" descr=" 16"/>
          <p:cNvSpPr/>
          <p:nvPr/>
        </p:nvSpPr>
        <p:spPr bwMode="auto">
          <a:xfrm>
            <a:off x="4956378" y="3140829"/>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7" name="Cloud 16" descr=" 17"/>
          <p:cNvSpPr/>
          <p:nvPr/>
        </p:nvSpPr>
        <p:spPr bwMode="auto">
          <a:xfrm>
            <a:off x="3009654" y="3236059"/>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8" name="Cloud 17" descr=" 18"/>
          <p:cNvSpPr/>
          <p:nvPr/>
        </p:nvSpPr>
        <p:spPr bwMode="auto">
          <a:xfrm>
            <a:off x="2950002" y="3430782"/>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9" name="Cloud 18" descr=" 19"/>
          <p:cNvSpPr/>
          <p:nvPr/>
        </p:nvSpPr>
        <p:spPr bwMode="auto">
          <a:xfrm>
            <a:off x="5064445" y="3777170"/>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0" name="Cloud 19" descr=" 20"/>
          <p:cNvSpPr/>
          <p:nvPr/>
        </p:nvSpPr>
        <p:spPr bwMode="auto">
          <a:xfrm>
            <a:off x="7281367" y="4483224"/>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1" name="Cloud 20" descr=" 21"/>
          <p:cNvSpPr/>
          <p:nvPr/>
        </p:nvSpPr>
        <p:spPr bwMode="auto">
          <a:xfrm>
            <a:off x="6792327" y="3541957"/>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2" name="Cloud 21" descr=" 22"/>
          <p:cNvSpPr/>
          <p:nvPr/>
        </p:nvSpPr>
        <p:spPr bwMode="auto">
          <a:xfrm>
            <a:off x="6233459" y="3524775"/>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3" name="Cloud 22" descr=" 23"/>
          <p:cNvSpPr/>
          <p:nvPr/>
        </p:nvSpPr>
        <p:spPr bwMode="auto">
          <a:xfrm>
            <a:off x="3725713" y="4190322"/>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4" name="Cloud 23" descr=" 24"/>
          <p:cNvSpPr/>
          <p:nvPr/>
        </p:nvSpPr>
        <p:spPr bwMode="auto">
          <a:xfrm>
            <a:off x="6068392" y="3603976"/>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5" name="Cloud 24" descr=" 25"/>
          <p:cNvSpPr/>
          <p:nvPr/>
        </p:nvSpPr>
        <p:spPr bwMode="auto">
          <a:xfrm>
            <a:off x="6801015" y="3344185"/>
            <a:ext cx="197782" cy="1745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 name="Slide Number Placeholder 2" descr=" 3"/>
          <p:cNvSpPr>
            <a:spLocks noGrp="1"/>
          </p:cNvSpPr>
          <p:nvPr>
            <p:ph type="sldNum" sz="quarter" idx="12"/>
          </p:nvPr>
        </p:nvSpPr>
        <p:spPr>
          <a:xfrm>
            <a:off x="6560790" y="6354922"/>
            <a:ext cx="2118420" cy="367982"/>
          </a:xfrm>
        </p:spPr>
        <p:txBody>
          <a:bodyPr/>
          <a:lstStyle/>
          <a:p>
            <a:r>
              <a:rPr lang="en-US" smtClean="0"/>
              <a:t>20</a:t>
            </a:r>
            <a:endParaRPr lang="en-US"/>
          </a:p>
        </p:txBody>
      </p:sp>
      <p:sp>
        <p:nvSpPr>
          <p:cNvPr id="27" name="Content Placeholder 5" descr=" 27"/>
          <p:cNvSpPr txBox="1">
            <a:spLocks/>
          </p:cNvSpPr>
          <p:nvPr/>
        </p:nvSpPr>
        <p:spPr>
          <a:xfrm>
            <a:off x="1583840" y="5291270"/>
            <a:ext cx="7636360" cy="12872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r>
              <a:rPr lang="en-US" sz="2000" smtClean="0">
                <a:latin typeface="Calibri" panose="020F0502020204030204" pitchFamily="34" charset="0"/>
              </a:rPr>
              <a:t>Several ASes with few large size AS gives good security</a:t>
            </a:r>
          </a:p>
          <a:p>
            <a:pPr marL="0" indent="0">
              <a:spcBef>
                <a:spcPts val="0"/>
              </a:spcBef>
            </a:pPr>
            <a:r>
              <a:rPr lang="en-US" sz="2000" smtClean="0">
                <a:latin typeface="Calibri" panose="020F0502020204030204" pitchFamily="34" charset="0"/>
              </a:rPr>
              <a:t>Locality aspects often not considered</a:t>
            </a:r>
          </a:p>
          <a:p>
            <a:endParaRPr lang="en-US" sz="2000" dirty="0" smtClean="0"/>
          </a:p>
          <a:p>
            <a:endParaRPr lang="en-US" sz="2000" dirty="0"/>
          </a:p>
        </p:txBody>
      </p:sp>
    </p:spTree>
    <p:extLst>
      <p:ext uri="{BB962C8B-B14F-4D97-AF65-F5344CB8AC3E}">
        <p14:creationId xmlns:p14="http://schemas.microsoft.com/office/powerpoint/2010/main" val="4746716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457200" y="252153"/>
            <a:ext cx="8229600" cy="1143000"/>
          </a:xfrm>
        </p:spPr>
        <p:txBody>
          <a:bodyPr/>
          <a:lstStyle/>
          <a:p>
            <a:r>
              <a:rPr lang="en-US" dirty="0" smtClean="0"/>
              <a:t>AS Relationship issues</a:t>
            </a:r>
            <a:endParaRPr lang="en-US" dirty="0"/>
          </a:p>
        </p:txBody>
      </p:sp>
      <p:sp>
        <p:nvSpPr>
          <p:cNvPr id="6" name="Content Placeholder 5" descr=" 6"/>
          <p:cNvSpPr>
            <a:spLocks noGrp="1"/>
          </p:cNvSpPr>
          <p:nvPr>
            <p:ph sz="quarter" idx="4"/>
          </p:nvPr>
        </p:nvSpPr>
        <p:spPr>
          <a:xfrm>
            <a:off x="3429000" y="1377973"/>
            <a:ext cx="5257800" cy="3951288"/>
          </a:xfrm>
        </p:spPr>
        <p:txBody>
          <a:bodyPr/>
          <a:lstStyle/>
          <a:p>
            <a:r>
              <a:rPr lang="en-US" dirty="0" smtClean="0"/>
              <a:t>In October, 2010, Sprint severed its connection with Cogent</a:t>
            </a:r>
          </a:p>
          <a:p>
            <a:r>
              <a:rPr lang="en-US" dirty="0" smtClean="0"/>
              <a:t>These two ASes had issues with peering relationship that allowed them to exchange traffic at no cost</a:t>
            </a:r>
          </a:p>
          <a:p>
            <a:r>
              <a:rPr lang="en-US" dirty="0" err="1" smtClean="0"/>
              <a:t>ASes</a:t>
            </a:r>
            <a:r>
              <a:rPr lang="en-US" dirty="0" smtClean="0"/>
              <a:t> do not agree with each other</a:t>
            </a:r>
          </a:p>
        </p:txBody>
      </p:sp>
      <p:sp>
        <p:nvSpPr>
          <p:cNvPr id="3" name="Slide Number Placeholder 2" descr=" 3"/>
          <p:cNvSpPr>
            <a:spLocks noGrp="1"/>
          </p:cNvSpPr>
          <p:nvPr>
            <p:ph type="sldNum" sz="quarter" idx="12"/>
          </p:nvPr>
        </p:nvSpPr>
        <p:spPr/>
        <p:txBody>
          <a:bodyPr/>
          <a:lstStyle/>
          <a:p>
            <a:r>
              <a:rPr lang="en-US" smtClean="0"/>
              <a:t>22</a:t>
            </a:r>
            <a:endParaRPr lang="en-US"/>
          </a:p>
        </p:txBody>
      </p:sp>
      <p:pic>
        <p:nvPicPr>
          <p:cNvPr id="9" name="Content Placeholder 5" desc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24" y="1900269"/>
            <a:ext cx="2862876" cy="2519331"/>
          </a:xfrm>
          <a:prstGeom prst="rect">
            <a:avLst/>
          </a:prstGeom>
        </p:spPr>
      </p:pic>
    </p:spTree>
    <p:extLst>
      <p:ext uri="{BB962C8B-B14F-4D97-AF65-F5344CB8AC3E}">
        <p14:creationId xmlns:p14="http://schemas.microsoft.com/office/powerpoint/2010/main" val="1473562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457200" y="252153"/>
            <a:ext cx="8229600" cy="1143000"/>
          </a:xfrm>
        </p:spPr>
        <p:txBody>
          <a:bodyPr/>
          <a:lstStyle/>
          <a:p>
            <a:r>
              <a:rPr lang="en-US" dirty="0" smtClean="0"/>
              <a:t>AS Relationship issues</a:t>
            </a:r>
            <a:endParaRPr lang="en-US" dirty="0"/>
          </a:p>
        </p:txBody>
      </p:sp>
      <p:sp>
        <p:nvSpPr>
          <p:cNvPr id="6" name="Content Placeholder 5" descr=" 6"/>
          <p:cNvSpPr>
            <a:spLocks noGrp="1"/>
          </p:cNvSpPr>
          <p:nvPr>
            <p:ph sz="quarter" idx="4"/>
          </p:nvPr>
        </p:nvSpPr>
        <p:spPr>
          <a:xfrm>
            <a:off x="3429000" y="1377973"/>
            <a:ext cx="5257800" cy="3951288"/>
          </a:xfrm>
        </p:spPr>
        <p:txBody>
          <a:bodyPr/>
          <a:lstStyle/>
          <a:p>
            <a:r>
              <a:rPr lang="en-US" dirty="0" smtClean="0"/>
              <a:t>In October, 2010, Sprint severed its connection with Cogent</a:t>
            </a:r>
          </a:p>
          <a:p>
            <a:r>
              <a:rPr lang="en-US" dirty="0" smtClean="0"/>
              <a:t>These two ASes had issues with peering relationship that allowed them to exchange traffic at no cost</a:t>
            </a:r>
          </a:p>
          <a:p>
            <a:r>
              <a:rPr lang="en-US" dirty="0" err="1" smtClean="0"/>
              <a:t>ASes</a:t>
            </a:r>
            <a:r>
              <a:rPr lang="en-US" dirty="0" smtClean="0"/>
              <a:t> do not agree with each other</a:t>
            </a:r>
          </a:p>
        </p:txBody>
      </p:sp>
      <p:sp>
        <p:nvSpPr>
          <p:cNvPr id="7" name="Content Placeholder 5" descr=" 5"/>
          <p:cNvSpPr txBox="1">
            <a:spLocks/>
          </p:cNvSpPr>
          <p:nvPr/>
        </p:nvSpPr>
        <p:spPr>
          <a:xfrm>
            <a:off x="3429000" y="3916926"/>
            <a:ext cx="4712954" cy="14932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3" name="Slide Number Placeholder 2" descr=" 3"/>
          <p:cNvSpPr>
            <a:spLocks noGrp="1"/>
          </p:cNvSpPr>
          <p:nvPr>
            <p:ph type="sldNum" sz="quarter" idx="12"/>
          </p:nvPr>
        </p:nvSpPr>
        <p:spPr/>
        <p:txBody>
          <a:bodyPr/>
          <a:lstStyle/>
          <a:p>
            <a:r>
              <a:rPr lang="en-US" smtClean="0"/>
              <a:t>22</a:t>
            </a:r>
            <a:endParaRPr lang="en-US"/>
          </a:p>
        </p:txBody>
      </p:sp>
      <p:pic>
        <p:nvPicPr>
          <p:cNvPr id="9" name="Content Placeholder 5" desc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24" y="1900269"/>
            <a:ext cx="2862876" cy="2519331"/>
          </a:xfrm>
          <a:prstGeom prst="rect">
            <a:avLst/>
          </a:prstGeom>
        </p:spPr>
      </p:pic>
    </p:spTree>
    <p:extLst>
      <p:ext uri="{BB962C8B-B14F-4D97-AF65-F5344CB8AC3E}">
        <p14:creationId xmlns:p14="http://schemas.microsoft.com/office/powerpoint/2010/main" val="6069997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457200" y="252153"/>
            <a:ext cx="8229600" cy="1143000"/>
          </a:xfrm>
        </p:spPr>
        <p:txBody>
          <a:bodyPr/>
          <a:lstStyle/>
          <a:p>
            <a:r>
              <a:rPr lang="en-US" dirty="0" smtClean="0"/>
              <a:t>AS Relationship issues</a:t>
            </a:r>
            <a:endParaRPr lang="en-US" dirty="0"/>
          </a:p>
        </p:txBody>
      </p:sp>
      <p:sp>
        <p:nvSpPr>
          <p:cNvPr id="6" name="Content Placeholder 5" descr=" 6"/>
          <p:cNvSpPr>
            <a:spLocks noGrp="1"/>
          </p:cNvSpPr>
          <p:nvPr>
            <p:ph sz="quarter" idx="4"/>
          </p:nvPr>
        </p:nvSpPr>
        <p:spPr>
          <a:xfrm>
            <a:off x="3429000" y="1377973"/>
            <a:ext cx="5257800" cy="3951288"/>
          </a:xfrm>
        </p:spPr>
        <p:txBody>
          <a:bodyPr/>
          <a:lstStyle/>
          <a:p>
            <a:r>
              <a:rPr lang="en-US" dirty="0" smtClean="0"/>
              <a:t>In October, 2010, Sprint severed its connection with Cogent</a:t>
            </a:r>
          </a:p>
          <a:p>
            <a:r>
              <a:rPr lang="en-US" dirty="0" smtClean="0"/>
              <a:t>These two ASes had issues with peering relationship that allowed them to exchange traffic at no cost</a:t>
            </a:r>
          </a:p>
          <a:p>
            <a:r>
              <a:rPr lang="en-US" dirty="0" err="1" smtClean="0"/>
              <a:t>ASes</a:t>
            </a:r>
            <a:r>
              <a:rPr lang="en-US" dirty="0" smtClean="0"/>
              <a:t> do not agree with each other</a:t>
            </a:r>
          </a:p>
        </p:txBody>
      </p:sp>
      <p:sp>
        <p:nvSpPr>
          <p:cNvPr id="7" name="Content Placeholder 5" descr=" 5"/>
          <p:cNvSpPr txBox="1">
            <a:spLocks/>
          </p:cNvSpPr>
          <p:nvPr/>
        </p:nvSpPr>
        <p:spPr>
          <a:xfrm>
            <a:off x="3429000" y="3916926"/>
            <a:ext cx="4712954" cy="14932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p:txBody>
      </p:sp>
      <p:sp>
        <p:nvSpPr>
          <p:cNvPr id="3" name="Slide Number Placeholder 2" descr=" 3"/>
          <p:cNvSpPr>
            <a:spLocks noGrp="1"/>
          </p:cNvSpPr>
          <p:nvPr>
            <p:ph type="sldNum" sz="quarter" idx="12"/>
          </p:nvPr>
        </p:nvSpPr>
        <p:spPr/>
        <p:txBody>
          <a:bodyPr/>
          <a:lstStyle/>
          <a:p>
            <a:r>
              <a:rPr lang="en-US" smtClean="0"/>
              <a:t>22</a:t>
            </a:r>
            <a:endParaRPr lang="en-US"/>
          </a:p>
        </p:txBody>
      </p:sp>
      <p:sp>
        <p:nvSpPr>
          <p:cNvPr id="8" name="Content Placeholder 5" descr=" 7"/>
          <p:cNvSpPr txBox="1">
            <a:spLocks/>
          </p:cNvSpPr>
          <p:nvPr/>
        </p:nvSpPr>
        <p:spPr>
          <a:xfrm>
            <a:off x="3429000" y="4267200"/>
            <a:ext cx="5043377" cy="18715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Global collaboration not practical</a:t>
            </a:r>
          </a:p>
          <a:p>
            <a:r>
              <a:rPr lang="en-US" sz="2400" dirty="0"/>
              <a:t>Collaboration among networks within same region plausible, for example, through legislation</a:t>
            </a:r>
          </a:p>
        </p:txBody>
      </p:sp>
      <p:pic>
        <p:nvPicPr>
          <p:cNvPr id="9" name="Content Placeholder 5" desc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24" y="1900269"/>
            <a:ext cx="2862876" cy="2519331"/>
          </a:xfrm>
          <a:prstGeom prst="rect">
            <a:avLst/>
          </a:prstGeom>
        </p:spPr>
      </p:pic>
    </p:spTree>
    <p:extLst>
      <p:ext uri="{BB962C8B-B14F-4D97-AF65-F5344CB8AC3E}">
        <p14:creationId xmlns:p14="http://schemas.microsoft.com/office/powerpoint/2010/main" val="33827584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Research questions</a:t>
            </a:r>
            <a:endParaRPr lang="en-US" dirty="0"/>
          </a:p>
        </p:txBody>
      </p:sp>
      <p:sp>
        <p:nvSpPr>
          <p:cNvPr id="7" name="Content Placeholder 5" descr=" 7"/>
          <p:cNvSpPr txBox="1">
            <a:spLocks/>
          </p:cNvSpPr>
          <p:nvPr/>
        </p:nvSpPr>
        <p:spPr>
          <a:xfrm>
            <a:off x="3849675" y="1389454"/>
            <a:ext cx="4983684" cy="36366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How are attack prevention/detection rates affected</a:t>
            </a:r>
          </a:p>
          <a:p>
            <a:pPr lvl="1"/>
            <a:r>
              <a:rPr lang="en-US" sz="2000" dirty="0" smtClean="0"/>
              <a:t>When location of participant ASes is considered?</a:t>
            </a:r>
          </a:p>
          <a:p>
            <a:pPr lvl="1"/>
            <a:r>
              <a:rPr lang="en-US" sz="2000" dirty="0" smtClean="0"/>
              <a:t>When size of participant ASes is considered?</a:t>
            </a:r>
          </a:p>
          <a:p>
            <a:pPr lvl="1"/>
            <a:r>
              <a:rPr lang="en-US" sz="2000" dirty="0" smtClean="0"/>
              <a:t>When number of ASes participating in the collaboration is considered?</a:t>
            </a:r>
          </a:p>
          <a:p>
            <a:r>
              <a:rPr lang="en-US" sz="2400" dirty="0" smtClean="0"/>
              <a:t>In the context of last two questions, we consider the locality aspects</a:t>
            </a:r>
          </a:p>
          <a:p>
            <a:pPr lvl="1"/>
            <a:endParaRPr lang="en-US" sz="2000" dirty="0"/>
          </a:p>
        </p:txBody>
      </p:sp>
      <p:sp>
        <p:nvSpPr>
          <p:cNvPr id="3" name="Slide Number Placeholder 2" descr=" 3"/>
          <p:cNvSpPr>
            <a:spLocks noGrp="1"/>
          </p:cNvSpPr>
          <p:nvPr>
            <p:ph type="sldNum" sz="quarter" idx="12"/>
          </p:nvPr>
        </p:nvSpPr>
        <p:spPr/>
        <p:txBody>
          <a:bodyPr/>
          <a:lstStyle/>
          <a:p>
            <a:r>
              <a:rPr lang="en-US" smtClean="0"/>
              <a:t>23</a:t>
            </a:r>
            <a:endParaRPr lang="en-US"/>
          </a:p>
        </p:txBody>
      </p:sp>
    </p:spTree>
    <p:extLst>
      <p:ext uri="{BB962C8B-B14F-4D97-AF65-F5344CB8AC3E}">
        <p14:creationId xmlns:p14="http://schemas.microsoft.com/office/powerpoint/2010/main" val="23923018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Research questions</a:t>
            </a:r>
            <a:endParaRPr lang="en-US" dirty="0"/>
          </a:p>
        </p:txBody>
      </p:sp>
      <p:sp>
        <p:nvSpPr>
          <p:cNvPr id="7" name="Content Placeholder 5" descr=" 7"/>
          <p:cNvSpPr txBox="1">
            <a:spLocks/>
          </p:cNvSpPr>
          <p:nvPr/>
        </p:nvSpPr>
        <p:spPr>
          <a:xfrm>
            <a:off x="3849675" y="1389454"/>
            <a:ext cx="4983684" cy="36366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How are attack prevention/detection rates affected</a:t>
            </a:r>
          </a:p>
          <a:p>
            <a:pPr lvl="1"/>
            <a:r>
              <a:rPr lang="en-US" sz="2000" dirty="0" smtClean="0"/>
              <a:t>When location of participant ASes is considered?</a:t>
            </a:r>
          </a:p>
          <a:p>
            <a:pPr lvl="1"/>
            <a:r>
              <a:rPr lang="en-US" sz="2000" dirty="0" smtClean="0"/>
              <a:t>When size of participant ASes is considered?</a:t>
            </a:r>
          </a:p>
          <a:p>
            <a:pPr lvl="1"/>
            <a:r>
              <a:rPr lang="en-US" sz="2000" dirty="0" smtClean="0"/>
              <a:t>When number of ASes participating in the collaboration is considered?</a:t>
            </a:r>
          </a:p>
          <a:p>
            <a:r>
              <a:rPr lang="en-US" sz="2400" dirty="0" smtClean="0"/>
              <a:t>In the context of last two questions, we consider the locality aspects</a:t>
            </a:r>
          </a:p>
          <a:p>
            <a:pPr lvl="1"/>
            <a:endParaRPr lang="en-US" sz="2000" dirty="0"/>
          </a:p>
        </p:txBody>
      </p:sp>
      <p:grpSp>
        <p:nvGrpSpPr>
          <p:cNvPr id="5" name="Group 4" descr=" 13"/>
          <p:cNvGrpSpPr/>
          <p:nvPr/>
        </p:nvGrpSpPr>
        <p:grpSpPr>
          <a:xfrm>
            <a:off x="914400" y="1905000"/>
            <a:ext cx="2741804" cy="1017739"/>
            <a:chOff x="780523" y="1499527"/>
            <a:chExt cx="2800877" cy="1015073"/>
          </a:xfrm>
        </p:grpSpPr>
        <p:sp>
          <p:nvSpPr>
            <p:cNvPr id="6" name="Content Placeholder 2"/>
            <p:cNvSpPr txBox="1">
              <a:spLocks/>
            </p:cNvSpPr>
            <p:nvPr/>
          </p:nvSpPr>
          <p:spPr>
            <a:xfrm>
              <a:off x="2018778" y="1499527"/>
              <a:ext cx="806391" cy="9624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pic>
          <p:nvPicPr>
            <p:cNvPr id="8" name="Picture 7"/>
            <p:cNvPicPr>
              <a:picLocks noChangeAspect="1"/>
            </p:cNvPicPr>
            <p:nvPr/>
          </p:nvPicPr>
          <p:blipFill>
            <a:blip r:embed="rId3"/>
            <a:stretch>
              <a:fillRect/>
            </a:stretch>
          </p:blipFill>
          <p:spPr>
            <a:xfrm>
              <a:off x="780523" y="1651960"/>
              <a:ext cx="1200677" cy="768819"/>
            </a:xfrm>
            <a:prstGeom prst="rect">
              <a:avLst/>
            </a:prstGeom>
          </p:spPr>
        </p:pic>
        <p:pic>
          <p:nvPicPr>
            <p:cNvPr id="9" name="Picture 8"/>
            <p:cNvPicPr>
              <a:picLocks noChangeAspect="1"/>
            </p:cNvPicPr>
            <p:nvPr/>
          </p:nvPicPr>
          <p:blipFill>
            <a:blip r:embed="rId4"/>
            <a:stretch>
              <a:fillRect/>
            </a:stretch>
          </p:blipFill>
          <p:spPr>
            <a:xfrm>
              <a:off x="2606459" y="1555908"/>
              <a:ext cx="974941" cy="958692"/>
            </a:xfrm>
            <a:prstGeom prst="rect">
              <a:avLst/>
            </a:prstGeom>
          </p:spPr>
        </p:pic>
      </p:grpSp>
      <p:sp>
        <p:nvSpPr>
          <p:cNvPr id="3" name="Slide Number Placeholder 2" descr=" 3"/>
          <p:cNvSpPr>
            <a:spLocks noGrp="1"/>
          </p:cNvSpPr>
          <p:nvPr>
            <p:ph type="sldNum" sz="quarter" idx="12"/>
          </p:nvPr>
        </p:nvSpPr>
        <p:spPr/>
        <p:txBody>
          <a:bodyPr/>
          <a:lstStyle/>
          <a:p>
            <a:r>
              <a:rPr lang="en-US" smtClean="0"/>
              <a:t>23</a:t>
            </a:r>
            <a:endParaRPr lang="en-US"/>
          </a:p>
        </p:txBody>
      </p:sp>
    </p:spTree>
    <p:extLst>
      <p:ext uri="{BB962C8B-B14F-4D97-AF65-F5344CB8AC3E}">
        <p14:creationId xmlns:p14="http://schemas.microsoft.com/office/powerpoint/2010/main" val="17629469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Research questions</a:t>
            </a:r>
            <a:endParaRPr lang="en-US" dirty="0"/>
          </a:p>
        </p:txBody>
      </p:sp>
      <p:sp>
        <p:nvSpPr>
          <p:cNvPr id="7" name="Content Placeholder 5" descr=" 7"/>
          <p:cNvSpPr txBox="1">
            <a:spLocks/>
          </p:cNvSpPr>
          <p:nvPr/>
        </p:nvSpPr>
        <p:spPr>
          <a:xfrm>
            <a:off x="3849675" y="1389454"/>
            <a:ext cx="4983684" cy="36366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How are attack prevention/detection rates affected</a:t>
            </a:r>
          </a:p>
          <a:p>
            <a:pPr lvl="1"/>
            <a:r>
              <a:rPr lang="en-US" sz="2000" dirty="0" smtClean="0"/>
              <a:t>When location of participant ASes is considered?</a:t>
            </a:r>
          </a:p>
          <a:p>
            <a:pPr lvl="1"/>
            <a:r>
              <a:rPr lang="en-US" sz="2000" dirty="0" smtClean="0"/>
              <a:t>When size of participant ASes is considered?</a:t>
            </a:r>
          </a:p>
          <a:p>
            <a:pPr lvl="1"/>
            <a:r>
              <a:rPr lang="en-US" sz="2000" dirty="0" smtClean="0"/>
              <a:t>When number of ASes participating in the collaboration is considered?</a:t>
            </a:r>
          </a:p>
          <a:p>
            <a:r>
              <a:rPr lang="en-US" sz="2400" dirty="0" smtClean="0"/>
              <a:t>In the context of last two questions, we consider the locality aspects</a:t>
            </a:r>
          </a:p>
          <a:p>
            <a:pPr lvl="1"/>
            <a:endParaRPr lang="en-US" sz="2000" dirty="0"/>
          </a:p>
        </p:txBody>
      </p:sp>
      <p:grpSp>
        <p:nvGrpSpPr>
          <p:cNvPr id="5" name="Group 4" descr=" 13"/>
          <p:cNvGrpSpPr/>
          <p:nvPr/>
        </p:nvGrpSpPr>
        <p:grpSpPr>
          <a:xfrm>
            <a:off x="914400" y="1905000"/>
            <a:ext cx="2741804" cy="1017739"/>
            <a:chOff x="780523" y="1499527"/>
            <a:chExt cx="2800877" cy="1015073"/>
          </a:xfrm>
        </p:grpSpPr>
        <p:sp>
          <p:nvSpPr>
            <p:cNvPr id="6" name="Content Placeholder 2"/>
            <p:cNvSpPr txBox="1">
              <a:spLocks/>
            </p:cNvSpPr>
            <p:nvPr/>
          </p:nvSpPr>
          <p:spPr>
            <a:xfrm>
              <a:off x="2018778" y="1499527"/>
              <a:ext cx="806391" cy="9624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pic>
          <p:nvPicPr>
            <p:cNvPr id="8" name="Picture 7"/>
            <p:cNvPicPr>
              <a:picLocks noChangeAspect="1"/>
            </p:cNvPicPr>
            <p:nvPr/>
          </p:nvPicPr>
          <p:blipFill>
            <a:blip r:embed="rId3"/>
            <a:stretch>
              <a:fillRect/>
            </a:stretch>
          </p:blipFill>
          <p:spPr>
            <a:xfrm>
              <a:off x="780523" y="1651960"/>
              <a:ext cx="1200677" cy="768819"/>
            </a:xfrm>
            <a:prstGeom prst="rect">
              <a:avLst/>
            </a:prstGeom>
          </p:spPr>
        </p:pic>
        <p:pic>
          <p:nvPicPr>
            <p:cNvPr id="9" name="Picture 8"/>
            <p:cNvPicPr>
              <a:picLocks noChangeAspect="1"/>
            </p:cNvPicPr>
            <p:nvPr/>
          </p:nvPicPr>
          <p:blipFill>
            <a:blip r:embed="rId4"/>
            <a:stretch>
              <a:fillRect/>
            </a:stretch>
          </p:blipFill>
          <p:spPr>
            <a:xfrm>
              <a:off x="2606459" y="1555908"/>
              <a:ext cx="974941" cy="958692"/>
            </a:xfrm>
            <a:prstGeom prst="rect">
              <a:avLst/>
            </a:prstGeom>
          </p:spPr>
        </p:pic>
      </p:grpSp>
      <p:grpSp>
        <p:nvGrpSpPr>
          <p:cNvPr id="10" name="Group 9" descr=" 17"/>
          <p:cNvGrpSpPr/>
          <p:nvPr/>
        </p:nvGrpSpPr>
        <p:grpSpPr>
          <a:xfrm>
            <a:off x="809804" y="2946643"/>
            <a:ext cx="3076396" cy="1015757"/>
            <a:chOff x="838200" y="2771381"/>
            <a:chExt cx="3366864" cy="1114815"/>
          </a:xfrm>
        </p:grpSpPr>
        <p:grpSp>
          <p:nvGrpSpPr>
            <p:cNvPr id="11" name="Group 10"/>
            <p:cNvGrpSpPr/>
            <p:nvPr/>
          </p:nvGrpSpPr>
          <p:grpSpPr>
            <a:xfrm>
              <a:off x="838200" y="2971797"/>
              <a:ext cx="3366864" cy="914399"/>
              <a:chOff x="838200" y="2971797"/>
              <a:chExt cx="3366864" cy="914399"/>
            </a:xfrm>
          </p:grpSpPr>
          <p:sp>
            <p:nvSpPr>
              <p:cNvPr id="13" name="Cloud 12"/>
              <p:cNvSpPr/>
              <p:nvPr/>
            </p:nvSpPr>
            <p:spPr bwMode="auto">
              <a:xfrm>
                <a:off x="2590800" y="2971797"/>
                <a:ext cx="1614264" cy="914399"/>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4" name="Cloud 13"/>
              <p:cNvSpPr/>
              <p:nvPr/>
            </p:nvSpPr>
            <p:spPr bwMode="auto">
              <a:xfrm>
                <a:off x="838200" y="3200397"/>
                <a:ext cx="1002282" cy="5334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12" name="Content Placeholder 2"/>
            <p:cNvSpPr txBox="1">
              <a:spLocks/>
            </p:cNvSpPr>
            <p:nvPr/>
          </p:nvSpPr>
          <p:spPr>
            <a:xfrm>
              <a:off x="1981200" y="2771381"/>
              <a:ext cx="806391" cy="962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grpSp>
      <p:sp>
        <p:nvSpPr>
          <p:cNvPr id="3" name="Slide Number Placeholder 2" descr=" 3"/>
          <p:cNvSpPr>
            <a:spLocks noGrp="1"/>
          </p:cNvSpPr>
          <p:nvPr>
            <p:ph type="sldNum" sz="quarter" idx="12"/>
          </p:nvPr>
        </p:nvSpPr>
        <p:spPr/>
        <p:txBody>
          <a:bodyPr/>
          <a:lstStyle/>
          <a:p>
            <a:r>
              <a:rPr lang="en-US" smtClean="0"/>
              <a:t>23</a:t>
            </a:r>
            <a:endParaRPr lang="en-US"/>
          </a:p>
        </p:txBody>
      </p:sp>
    </p:spTree>
    <p:extLst>
      <p:ext uri="{BB962C8B-B14F-4D97-AF65-F5344CB8AC3E}">
        <p14:creationId xmlns:p14="http://schemas.microsoft.com/office/powerpoint/2010/main" val="27724795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Research questions</a:t>
            </a:r>
            <a:endParaRPr lang="en-US" dirty="0"/>
          </a:p>
        </p:txBody>
      </p:sp>
      <p:sp>
        <p:nvSpPr>
          <p:cNvPr id="7" name="Content Placeholder 5" descr=" 7"/>
          <p:cNvSpPr txBox="1">
            <a:spLocks/>
          </p:cNvSpPr>
          <p:nvPr/>
        </p:nvSpPr>
        <p:spPr>
          <a:xfrm>
            <a:off x="3849675" y="1389454"/>
            <a:ext cx="4983684" cy="36366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How are attack prevention/detection rates affected</a:t>
            </a:r>
          </a:p>
          <a:p>
            <a:pPr lvl="1"/>
            <a:r>
              <a:rPr lang="en-US" sz="2000" dirty="0" smtClean="0"/>
              <a:t>When location of participant ASes is considered?</a:t>
            </a:r>
          </a:p>
          <a:p>
            <a:pPr lvl="1"/>
            <a:r>
              <a:rPr lang="en-US" sz="2000" dirty="0" smtClean="0"/>
              <a:t>When size of participant ASes is considered?</a:t>
            </a:r>
          </a:p>
          <a:p>
            <a:pPr lvl="1"/>
            <a:r>
              <a:rPr lang="en-US" sz="2000" dirty="0" smtClean="0"/>
              <a:t>When number of ASes participating in the collaboration is considered?</a:t>
            </a:r>
          </a:p>
          <a:p>
            <a:r>
              <a:rPr lang="en-US" sz="2400" dirty="0" smtClean="0"/>
              <a:t>In the context of last two questions, we consider the locality aspects</a:t>
            </a:r>
          </a:p>
          <a:p>
            <a:pPr lvl="1"/>
            <a:endParaRPr lang="en-US" sz="2000" dirty="0"/>
          </a:p>
        </p:txBody>
      </p:sp>
      <p:grpSp>
        <p:nvGrpSpPr>
          <p:cNvPr id="5" name="Group 4" descr=" 13"/>
          <p:cNvGrpSpPr/>
          <p:nvPr/>
        </p:nvGrpSpPr>
        <p:grpSpPr>
          <a:xfrm>
            <a:off x="914400" y="1905000"/>
            <a:ext cx="2741804" cy="1017739"/>
            <a:chOff x="780523" y="1499527"/>
            <a:chExt cx="2800877" cy="1015073"/>
          </a:xfrm>
        </p:grpSpPr>
        <p:sp>
          <p:nvSpPr>
            <p:cNvPr id="6" name="Content Placeholder 2"/>
            <p:cNvSpPr txBox="1">
              <a:spLocks/>
            </p:cNvSpPr>
            <p:nvPr/>
          </p:nvSpPr>
          <p:spPr>
            <a:xfrm>
              <a:off x="2018778" y="1499527"/>
              <a:ext cx="806391" cy="9624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pic>
          <p:nvPicPr>
            <p:cNvPr id="8" name="Picture 7"/>
            <p:cNvPicPr>
              <a:picLocks noChangeAspect="1"/>
            </p:cNvPicPr>
            <p:nvPr/>
          </p:nvPicPr>
          <p:blipFill>
            <a:blip r:embed="rId3"/>
            <a:stretch>
              <a:fillRect/>
            </a:stretch>
          </p:blipFill>
          <p:spPr>
            <a:xfrm>
              <a:off x="780523" y="1651960"/>
              <a:ext cx="1200677" cy="768819"/>
            </a:xfrm>
            <a:prstGeom prst="rect">
              <a:avLst/>
            </a:prstGeom>
          </p:spPr>
        </p:pic>
        <p:pic>
          <p:nvPicPr>
            <p:cNvPr id="9" name="Picture 8"/>
            <p:cNvPicPr>
              <a:picLocks noChangeAspect="1"/>
            </p:cNvPicPr>
            <p:nvPr/>
          </p:nvPicPr>
          <p:blipFill>
            <a:blip r:embed="rId4"/>
            <a:stretch>
              <a:fillRect/>
            </a:stretch>
          </p:blipFill>
          <p:spPr>
            <a:xfrm>
              <a:off x="2606459" y="1555908"/>
              <a:ext cx="974941" cy="958692"/>
            </a:xfrm>
            <a:prstGeom prst="rect">
              <a:avLst/>
            </a:prstGeom>
          </p:spPr>
        </p:pic>
      </p:grpSp>
      <p:grpSp>
        <p:nvGrpSpPr>
          <p:cNvPr id="10" name="Group 9" descr=" 17"/>
          <p:cNvGrpSpPr/>
          <p:nvPr/>
        </p:nvGrpSpPr>
        <p:grpSpPr>
          <a:xfrm>
            <a:off x="809804" y="2946643"/>
            <a:ext cx="3076396" cy="1015757"/>
            <a:chOff x="838200" y="2771381"/>
            <a:chExt cx="3366864" cy="1114815"/>
          </a:xfrm>
        </p:grpSpPr>
        <p:grpSp>
          <p:nvGrpSpPr>
            <p:cNvPr id="11" name="Group 10"/>
            <p:cNvGrpSpPr/>
            <p:nvPr/>
          </p:nvGrpSpPr>
          <p:grpSpPr>
            <a:xfrm>
              <a:off x="838200" y="2971797"/>
              <a:ext cx="3366864" cy="914399"/>
              <a:chOff x="838200" y="2971797"/>
              <a:chExt cx="3366864" cy="914399"/>
            </a:xfrm>
          </p:grpSpPr>
          <p:sp>
            <p:nvSpPr>
              <p:cNvPr id="13" name="Cloud 12"/>
              <p:cNvSpPr/>
              <p:nvPr/>
            </p:nvSpPr>
            <p:spPr bwMode="auto">
              <a:xfrm>
                <a:off x="2590800" y="2971797"/>
                <a:ext cx="1614264" cy="914399"/>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4" name="Cloud 13"/>
              <p:cNvSpPr/>
              <p:nvPr/>
            </p:nvSpPr>
            <p:spPr bwMode="auto">
              <a:xfrm>
                <a:off x="838200" y="3200397"/>
                <a:ext cx="1002282" cy="5334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12" name="Content Placeholder 2"/>
            <p:cNvSpPr txBox="1">
              <a:spLocks/>
            </p:cNvSpPr>
            <p:nvPr/>
          </p:nvSpPr>
          <p:spPr>
            <a:xfrm>
              <a:off x="1981200" y="2771381"/>
              <a:ext cx="806391" cy="962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grpSp>
      <p:grpSp>
        <p:nvGrpSpPr>
          <p:cNvPr id="15" name="Group 14" descr=" 36"/>
          <p:cNvGrpSpPr/>
          <p:nvPr/>
        </p:nvGrpSpPr>
        <p:grpSpPr>
          <a:xfrm>
            <a:off x="732374" y="3840647"/>
            <a:ext cx="3382426" cy="1036153"/>
            <a:chOff x="759327" y="4114800"/>
            <a:chExt cx="3667108" cy="1076716"/>
          </a:xfrm>
        </p:grpSpPr>
        <p:grpSp>
          <p:nvGrpSpPr>
            <p:cNvPr id="16" name="Group 15"/>
            <p:cNvGrpSpPr/>
            <p:nvPr/>
          </p:nvGrpSpPr>
          <p:grpSpPr>
            <a:xfrm>
              <a:off x="759327" y="4727532"/>
              <a:ext cx="1186941" cy="228600"/>
              <a:chOff x="759327" y="4727532"/>
              <a:chExt cx="1186941" cy="228600"/>
            </a:xfrm>
          </p:grpSpPr>
          <p:sp>
            <p:nvSpPr>
              <p:cNvPr id="24" name="Cloud 23"/>
              <p:cNvSpPr/>
              <p:nvPr/>
            </p:nvSpPr>
            <p:spPr bwMode="auto">
              <a:xfrm>
                <a:off x="1401186"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5" name="Cloud 24"/>
              <p:cNvSpPr/>
              <p:nvPr/>
            </p:nvSpPr>
            <p:spPr bwMode="auto">
              <a:xfrm>
                <a:off x="759327"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17" name="Content Placeholder 2"/>
            <p:cNvSpPr txBox="1">
              <a:spLocks/>
            </p:cNvSpPr>
            <p:nvPr/>
          </p:nvSpPr>
          <p:spPr>
            <a:xfrm>
              <a:off x="1981200" y="4114800"/>
              <a:ext cx="806391" cy="9624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grpSp>
          <p:nvGrpSpPr>
            <p:cNvPr id="18" name="Group 17"/>
            <p:cNvGrpSpPr/>
            <p:nvPr/>
          </p:nvGrpSpPr>
          <p:grpSpPr>
            <a:xfrm>
              <a:off x="2625313" y="4596008"/>
              <a:ext cx="1801122" cy="595508"/>
              <a:chOff x="2625313" y="4596008"/>
              <a:chExt cx="1801122" cy="595508"/>
            </a:xfrm>
          </p:grpSpPr>
          <p:sp>
            <p:nvSpPr>
              <p:cNvPr id="19" name="Cloud 18"/>
              <p:cNvSpPr/>
              <p:nvPr/>
            </p:nvSpPr>
            <p:spPr bwMode="auto">
              <a:xfrm>
                <a:off x="2625313" y="4929467"/>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0" name="Cloud 19"/>
              <p:cNvSpPr/>
              <p:nvPr/>
            </p:nvSpPr>
            <p:spPr bwMode="auto">
              <a:xfrm>
                <a:off x="3593913" y="4596008"/>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1" name="Cloud 20"/>
              <p:cNvSpPr/>
              <p:nvPr/>
            </p:nvSpPr>
            <p:spPr bwMode="auto">
              <a:xfrm>
                <a:off x="2926377" y="4631713"/>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2" name="Cloud 21"/>
              <p:cNvSpPr/>
              <p:nvPr/>
            </p:nvSpPr>
            <p:spPr bwMode="auto">
              <a:xfrm>
                <a:off x="3269426" y="4962916"/>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3" name="Cloud 22"/>
              <p:cNvSpPr/>
              <p:nvPr/>
            </p:nvSpPr>
            <p:spPr bwMode="auto">
              <a:xfrm>
                <a:off x="3881353" y="4911769"/>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grpSp>
      <p:sp>
        <p:nvSpPr>
          <p:cNvPr id="3" name="Slide Number Placeholder 2" descr=" 3"/>
          <p:cNvSpPr>
            <a:spLocks noGrp="1"/>
          </p:cNvSpPr>
          <p:nvPr>
            <p:ph type="sldNum" sz="quarter" idx="12"/>
          </p:nvPr>
        </p:nvSpPr>
        <p:spPr/>
        <p:txBody>
          <a:bodyPr/>
          <a:lstStyle/>
          <a:p>
            <a:r>
              <a:rPr lang="en-US" smtClean="0"/>
              <a:t>23</a:t>
            </a:r>
            <a:endParaRPr lang="en-US"/>
          </a:p>
        </p:txBody>
      </p:sp>
    </p:spTree>
    <p:extLst>
      <p:ext uri="{BB962C8B-B14F-4D97-AF65-F5344CB8AC3E}">
        <p14:creationId xmlns:p14="http://schemas.microsoft.com/office/powerpoint/2010/main" val="67114114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457200" y="1622686"/>
            <a:ext cx="8229600" cy="4525963"/>
          </a:xfrm>
        </p:spPr>
        <p:txBody>
          <a:bodyPr>
            <a:normAutofit fontScale="92500" lnSpcReduction="20000"/>
          </a:bodyPr>
          <a:lstStyle/>
          <a:p>
            <a:r>
              <a:rPr lang="en-US" dirty="0" smtClean="0"/>
              <a:t>Systematic data-driven evaluation</a:t>
            </a:r>
          </a:p>
          <a:p>
            <a:r>
              <a:rPr lang="en-US" dirty="0" smtClean="0"/>
              <a:t>Using real world topologies and routing information we evaluate the impact of:</a:t>
            </a:r>
          </a:p>
          <a:p>
            <a:pPr lvl="1"/>
            <a:r>
              <a:rPr lang="en-US" dirty="0" smtClean="0"/>
              <a:t>Locality</a:t>
            </a:r>
          </a:p>
          <a:p>
            <a:pPr lvl="1"/>
            <a:r>
              <a:rPr lang="en-US" dirty="0" smtClean="0"/>
              <a:t>Scale  </a:t>
            </a:r>
          </a:p>
          <a:p>
            <a:pPr lvl="1"/>
            <a:r>
              <a:rPr lang="en-US" dirty="0" smtClean="0"/>
              <a:t>Size</a:t>
            </a:r>
          </a:p>
          <a:p>
            <a:r>
              <a:rPr lang="en-US" dirty="0" smtClean="0"/>
              <a:t>The </a:t>
            </a:r>
            <a:r>
              <a:rPr lang="en-US" dirty="0"/>
              <a:t>research questions are evaluated for three different techniques that </a:t>
            </a:r>
            <a:r>
              <a:rPr lang="en-US" dirty="0" smtClean="0"/>
              <a:t>are based on sharing</a:t>
            </a:r>
          </a:p>
          <a:p>
            <a:pPr lvl="1"/>
            <a:r>
              <a:rPr lang="en-US" dirty="0"/>
              <a:t>P</a:t>
            </a:r>
            <a:r>
              <a:rPr lang="en-US" dirty="0" smtClean="0"/>
              <a:t>refix origin </a:t>
            </a:r>
          </a:p>
          <a:p>
            <a:pPr lvl="1"/>
            <a:r>
              <a:rPr lang="en-US" dirty="0"/>
              <a:t>R</a:t>
            </a:r>
            <a:r>
              <a:rPr lang="en-US" dirty="0" smtClean="0"/>
              <a:t>oute path updates </a:t>
            </a:r>
          </a:p>
          <a:p>
            <a:pPr lvl="1"/>
            <a:r>
              <a:rPr lang="en-US" dirty="0"/>
              <a:t>P</a:t>
            </a:r>
            <a:r>
              <a:rPr lang="en-US" dirty="0" smtClean="0"/>
              <a:t>assively collected RTT</a:t>
            </a:r>
          </a:p>
          <a:p>
            <a:endParaRPr lang="en-US" dirty="0"/>
          </a:p>
        </p:txBody>
      </p:sp>
      <p:sp>
        <p:nvSpPr>
          <p:cNvPr id="4" name="Slide Number Placeholder 3"/>
          <p:cNvSpPr>
            <a:spLocks noGrp="1"/>
          </p:cNvSpPr>
          <p:nvPr>
            <p:ph type="sldNum" sz="quarter" idx="12"/>
          </p:nvPr>
        </p:nvSpPr>
        <p:spPr/>
        <p:txBody>
          <a:bodyPr/>
          <a:lstStyle/>
          <a:p>
            <a:r>
              <a:rPr lang="en-US" smtClean="0"/>
              <a:t>24</a:t>
            </a:r>
            <a:endParaRPr lang="en-US"/>
          </a:p>
        </p:txBody>
      </p:sp>
    </p:spTree>
    <p:extLst>
      <p:ext uri="{BB962C8B-B14F-4D97-AF65-F5344CB8AC3E}">
        <p14:creationId xmlns:p14="http://schemas.microsoft.com/office/powerpoint/2010/main" val="4233811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457200" y="274638"/>
            <a:ext cx="8229600" cy="1143000"/>
          </a:xfrm>
        </p:spPr>
        <p:txBody>
          <a:bodyPr/>
          <a:lstStyle/>
          <a:p>
            <a:r>
              <a:rPr lang="en-US" dirty="0"/>
              <a:t>Examples of systems to secure BGP</a:t>
            </a:r>
          </a:p>
        </p:txBody>
      </p:sp>
      <p:graphicFrame>
        <p:nvGraphicFramePr>
          <p:cNvPr id="4" name="Content Placeholder 3" descr=" 4"/>
          <p:cNvGraphicFramePr>
            <a:graphicFrameLocks noGrp="1"/>
          </p:cNvGraphicFramePr>
          <p:nvPr>
            <p:ph idx="1"/>
            <p:extLst>
              <p:ext uri="{D42A27DB-BD31-4B8C-83A1-F6EECF244321}">
                <p14:modId xmlns:p14="http://schemas.microsoft.com/office/powerpoint/2010/main" val="1922100467"/>
              </p:ext>
            </p:extLst>
          </p:nvPr>
        </p:nvGraphicFramePr>
        <p:xfrm>
          <a:off x="457200" y="1600200"/>
          <a:ext cx="8382000" cy="4297680"/>
        </p:xfrm>
        <a:graphic>
          <a:graphicData uri="http://schemas.openxmlformats.org/drawingml/2006/table">
            <a:tbl>
              <a:tblPr firstRow="1" bandRow="1">
                <a:tableStyleId>{073A0DAA-6AF3-43AB-8588-CEC1D06C72B9}</a:tableStyleId>
              </a:tblPr>
              <a:tblGrid>
                <a:gridCol w="1600200"/>
                <a:gridCol w="1193800"/>
                <a:gridCol w="1397000"/>
                <a:gridCol w="1397000"/>
                <a:gridCol w="1397000"/>
                <a:gridCol w="1397000"/>
              </a:tblGrid>
              <a:tr h="533400">
                <a:tc>
                  <a:txBody>
                    <a:bodyPr/>
                    <a:lstStyle/>
                    <a:p>
                      <a:r>
                        <a:rPr lang="en-US" sz="1800" dirty="0" smtClean="0"/>
                        <a:t>Information shared</a:t>
                      </a:r>
                      <a:endParaRPr lang="en-US" sz="1800" dirty="0"/>
                    </a:p>
                  </a:txBody>
                  <a:tcPr/>
                </a:tc>
                <a:tc>
                  <a:txBody>
                    <a:bodyPr/>
                    <a:lstStyle/>
                    <a:p>
                      <a:r>
                        <a:rPr lang="en-US" sz="1800" dirty="0" smtClean="0"/>
                        <a:t>Prefix hijack</a:t>
                      </a:r>
                      <a:endParaRPr lang="en-US" sz="1800" dirty="0"/>
                    </a:p>
                  </a:txBody>
                  <a:tcPr/>
                </a:tc>
                <a:tc>
                  <a:txBody>
                    <a:bodyPr/>
                    <a:lstStyle/>
                    <a:p>
                      <a:r>
                        <a:rPr lang="en-US" sz="1800" dirty="0" err="1" smtClean="0"/>
                        <a:t>Subprefix</a:t>
                      </a:r>
                      <a:r>
                        <a:rPr lang="en-US" sz="1800" dirty="0" smtClean="0"/>
                        <a:t> hijack</a:t>
                      </a:r>
                      <a:endParaRPr lang="en-US" sz="1800" dirty="0"/>
                    </a:p>
                  </a:txBody>
                  <a:tcPr/>
                </a:tc>
                <a:tc>
                  <a:txBody>
                    <a:bodyPr/>
                    <a:lstStyle/>
                    <a:p>
                      <a:r>
                        <a:rPr lang="en-US" sz="1800" dirty="0" smtClean="0"/>
                        <a:t>Interception</a:t>
                      </a:r>
                      <a:r>
                        <a:rPr lang="en-US" sz="1800" baseline="0" dirty="0" smtClean="0"/>
                        <a:t> </a:t>
                      </a:r>
                      <a:endParaRPr lang="en-US" sz="1800" dirty="0"/>
                    </a:p>
                  </a:txBody>
                  <a:tcPr/>
                </a:tc>
                <a:tc>
                  <a:txBody>
                    <a:bodyPr/>
                    <a:lstStyle/>
                    <a:p>
                      <a:r>
                        <a:rPr lang="en-US" sz="1800" dirty="0" smtClean="0"/>
                        <a:t>Imposture </a:t>
                      </a:r>
                      <a:endParaRPr lang="en-US" sz="1800" dirty="0"/>
                    </a:p>
                  </a:txBody>
                  <a:tcPr/>
                </a:tc>
                <a:tc>
                  <a:txBody>
                    <a:bodyPr/>
                    <a:lstStyle/>
                    <a:p>
                      <a:r>
                        <a:rPr lang="en-US" sz="1800" dirty="0" smtClean="0"/>
                        <a:t>Example solutions</a:t>
                      </a:r>
                      <a:endParaRPr lang="en-US" sz="1800" dirty="0"/>
                    </a:p>
                  </a:txBody>
                  <a:tcPr/>
                </a:tc>
              </a:tr>
              <a:tr h="762000">
                <a:tc>
                  <a:txBody>
                    <a:bodyPr/>
                    <a:lstStyle/>
                    <a:p>
                      <a:r>
                        <a:rPr lang="en-US" sz="1800" dirty="0" smtClean="0"/>
                        <a:t>Prefix origin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Route filtering, RPKI, ROVER</a:t>
                      </a:r>
                      <a:endParaRPr lang="en-US" sz="1800" dirty="0"/>
                    </a:p>
                  </a:txBody>
                  <a:tcPr/>
                </a:tc>
              </a:tr>
              <a:tr h="762000">
                <a:tc>
                  <a:txBody>
                    <a:bodyPr/>
                    <a:lstStyle/>
                    <a:p>
                      <a:r>
                        <a:rPr lang="en-US" sz="1800" dirty="0" smtClean="0"/>
                        <a:t>Route path updates</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PHAS, </a:t>
                      </a:r>
                      <a:r>
                        <a:rPr lang="en-US" sz="1800" dirty="0" err="1" smtClean="0"/>
                        <a:t>PrefiSec</a:t>
                      </a:r>
                      <a:r>
                        <a:rPr lang="en-US" sz="1800" dirty="0" smtClean="0"/>
                        <a:t>, PG/BGP</a:t>
                      </a:r>
                      <a:endParaRPr lang="en-US" sz="1800" dirty="0"/>
                    </a:p>
                  </a:txBody>
                  <a:tcPr/>
                </a:tc>
              </a:tr>
              <a:tr h="762000">
                <a:tc>
                  <a:txBody>
                    <a:bodyPr/>
                    <a:lstStyle/>
                    <a:p>
                      <a:r>
                        <a:rPr lang="en-US" sz="1800" dirty="0" smtClean="0"/>
                        <a:t>Passive measurements</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err="1" smtClean="0"/>
                        <a:t>CrowdSec</a:t>
                      </a:r>
                      <a:endParaRPr lang="en-US" sz="1800" dirty="0" smtClean="0"/>
                    </a:p>
                    <a:p>
                      <a:endParaRPr lang="en-US" sz="1800" dirty="0" smtClean="0"/>
                    </a:p>
                    <a:p>
                      <a:endParaRPr lang="en-US" sz="1800" dirty="0"/>
                    </a:p>
                  </a:txBody>
                  <a:tcPr/>
                </a:tc>
              </a:tr>
              <a:tr h="762000">
                <a:tc>
                  <a:txBody>
                    <a:bodyPr/>
                    <a:lstStyle/>
                    <a:p>
                      <a:r>
                        <a:rPr lang="en-US" sz="1800" dirty="0" smtClean="0"/>
                        <a:t>Active measurements</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Zheng at. al.,</a:t>
                      </a:r>
                    </a:p>
                    <a:p>
                      <a:r>
                        <a:rPr lang="en-US" sz="1800" dirty="0" err="1" smtClean="0"/>
                        <a:t>PrefiSec</a:t>
                      </a:r>
                      <a:endParaRPr lang="en-US" sz="1800" dirty="0" smtClean="0"/>
                    </a:p>
                    <a:p>
                      <a:endParaRPr lang="en-US" sz="1800" dirty="0"/>
                    </a:p>
                  </a:txBody>
                  <a:tcPr/>
                </a:tc>
              </a:tr>
            </a:tbl>
          </a:graphicData>
        </a:graphic>
      </p:graphicFrame>
      <p:sp>
        <p:nvSpPr>
          <p:cNvPr id="5" name="Multiply 4" descr=" 5"/>
          <p:cNvSpPr/>
          <p:nvPr/>
        </p:nvSpPr>
        <p:spPr>
          <a:xfrm>
            <a:off x="4876800" y="24384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descr=" 13"/>
          <p:cNvSpPr/>
          <p:nvPr/>
        </p:nvSpPr>
        <p:spPr>
          <a:xfrm>
            <a:off x="2158584" y="251460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descr=" 14"/>
          <p:cNvSpPr/>
          <p:nvPr/>
        </p:nvSpPr>
        <p:spPr>
          <a:xfrm>
            <a:off x="3530184" y="25099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descr=" 15"/>
          <p:cNvSpPr/>
          <p:nvPr/>
        </p:nvSpPr>
        <p:spPr>
          <a:xfrm>
            <a:off x="6324600" y="25146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descr=" 16"/>
          <p:cNvSpPr/>
          <p:nvPr/>
        </p:nvSpPr>
        <p:spPr>
          <a:xfrm>
            <a:off x="4918023" y="33528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descr=" 17"/>
          <p:cNvSpPr/>
          <p:nvPr/>
        </p:nvSpPr>
        <p:spPr>
          <a:xfrm>
            <a:off x="2158584" y="34243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descr=" 18"/>
          <p:cNvSpPr/>
          <p:nvPr/>
        </p:nvSpPr>
        <p:spPr>
          <a:xfrm>
            <a:off x="3571407" y="33481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descr=" 19"/>
          <p:cNvSpPr/>
          <p:nvPr/>
        </p:nvSpPr>
        <p:spPr>
          <a:xfrm>
            <a:off x="6365823" y="33528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descr=" 20"/>
          <p:cNvSpPr/>
          <p:nvPr/>
        </p:nvSpPr>
        <p:spPr>
          <a:xfrm>
            <a:off x="2133600" y="43434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descr=" 21"/>
          <p:cNvSpPr/>
          <p:nvPr/>
        </p:nvSpPr>
        <p:spPr>
          <a:xfrm>
            <a:off x="4987977" y="43387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descr=" 22"/>
          <p:cNvSpPr/>
          <p:nvPr/>
        </p:nvSpPr>
        <p:spPr>
          <a:xfrm>
            <a:off x="6349584" y="434340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descr=" 23"/>
          <p:cNvSpPr/>
          <p:nvPr/>
        </p:nvSpPr>
        <p:spPr>
          <a:xfrm>
            <a:off x="3505200" y="43434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descr=" 24"/>
          <p:cNvSpPr/>
          <p:nvPr/>
        </p:nvSpPr>
        <p:spPr>
          <a:xfrm>
            <a:off x="2133600" y="52578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descr=" 25"/>
          <p:cNvSpPr/>
          <p:nvPr/>
        </p:nvSpPr>
        <p:spPr>
          <a:xfrm>
            <a:off x="4977984" y="51769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descr=" 26"/>
          <p:cNvSpPr/>
          <p:nvPr/>
        </p:nvSpPr>
        <p:spPr>
          <a:xfrm>
            <a:off x="6425784" y="51769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descr=" 27"/>
          <p:cNvSpPr/>
          <p:nvPr/>
        </p:nvSpPr>
        <p:spPr>
          <a:xfrm>
            <a:off x="3505200" y="52578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descr=" 3"/>
          <p:cNvSpPr>
            <a:spLocks noGrp="1"/>
          </p:cNvSpPr>
          <p:nvPr>
            <p:ph type="sldNum" sz="quarter" idx="12"/>
          </p:nvPr>
        </p:nvSpPr>
        <p:spPr/>
        <p:txBody>
          <a:bodyPr/>
          <a:lstStyle/>
          <a:p>
            <a:r>
              <a:rPr lang="en-US" smtClean="0"/>
              <a:t>25</a:t>
            </a:r>
            <a:endParaRPr lang="en-US"/>
          </a:p>
        </p:txBody>
      </p:sp>
    </p:spTree>
    <p:extLst>
      <p:ext uri="{BB962C8B-B14F-4D97-AF65-F5344CB8AC3E}">
        <p14:creationId xmlns:p14="http://schemas.microsoft.com/office/powerpoint/2010/main" val="28284744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Routing attacks increasingly common</a:t>
            </a:r>
            <a:endParaRPr lang="en-US" dirty="0"/>
          </a:p>
        </p:txBody>
      </p:sp>
      <p:sp>
        <p:nvSpPr>
          <p:cNvPr id="3" name="Content Placeholder 2"/>
          <p:cNvSpPr>
            <a:spLocks noGrp="1"/>
          </p:cNvSpPr>
          <p:nvPr>
            <p:ph idx="1"/>
          </p:nvPr>
        </p:nvSpPr>
        <p:spPr>
          <a:xfrm>
            <a:off x="6276974" y="1600200"/>
            <a:ext cx="2409825" cy="1281981"/>
          </a:xfrm>
        </p:spPr>
        <p:txBody>
          <a:bodyPr>
            <a:normAutofit/>
          </a:bodyPr>
          <a:lstStyle/>
          <a:p>
            <a:r>
              <a:rPr lang="en-US" sz="1800" dirty="0" smtClean="0"/>
              <a:t>List of Bogus route announcements as listed on www.cidr-report.org.</a:t>
            </a:r>
            <a:endParaRPr lang="en-US" sz="1800" dirty="0"/>
          </a:p>
        </p:txBody>
      </p:sp>
      <p:pic>
        <p:nvPicPr>
          <p:cNvPr id="4" name="Picture 3"/>
          <p:cNvPicPr>
            <a:picLocks noChangeAspect="1"/>
          </p:cNvPicPr>
          <p:nvPr/>
        </p:nvPicPr>
        <p:blipFill>
          <a:blip r:embed="rId3"/>
          <a:stretch>
            <a:fillRect/>
          </a:stretch>
        </p:blipFill>
        <p:spPr>
          <a:xfrm>
            <a:off x="761999" y="1836812"/>
            <a:ext cx="5514975" cy="2090738"/>
          </a:xfrm>
          <a:prstGeom prst="rect">
            <a:avLst/>
          </a:prstGeom>
          <a:ln w="47625">
            <a:solidFill>
              <a:schemeClr val="tx2">
                <a:lumMod val="75000"/>
              </a:schemeClr>
            </a:solidFill>
          </a:ln>
        </p:spPr>
      </p:pic>
      <p:sp>
        <p:nvSpPr>
          <p:cNvPr id="9" name="Content Placeholder 2"/>
          <p:cNvSpPr txBox="1">
            <a:spLocks/>
          </p:cNvSpPr>
          <p:nvPr/>
        </p:nvSpPr>
        <p:spPr>
          <a:xfrm>
            <a:off x="533400" y="5257800"/>
            <a:ext cx="8610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t>Each day there are large numbers of bogus route announcements</a:t>
            </a:r>
          </a:p>
          <a:p>
            <a:pPr marL="0" indent="0">
              <a:buFont typeface="Arial" pitchFamily="34" charset="0"/>
              <a:buNone/>
            </a:pPr>
            <a:r>
              <a:rPr lang="en-US" sz="2200" dirty="0" smtClean="0"/>
              <a:t>                                                                                                   </a:t>
            </a:r>
            <a:r>
              <a:rPr lang="en-US" sz="1800" dirty="0" smtClean="0"/>
              <a:t>-</a:t>
            </a:r>
            <a:r>
              <a:rPr lang="en-US" sz="1800" i="1" dirty="0" smtClean="0"/>
              <a:t> e.g., cidr-report.org</a:t>
            </a:r>
          </a:p>
          <a:p>
            <a:pPr marL="0" indent="0">
              <a:buFont typeface="Arial" pitchFamily="34" charset="0"/>
              <a:buNone/>
            </a:pPr>
            <a:r>
              <a:rPr lang="en-US" sz="2200" dirty="0" smtClean="0">
                <a:solidFill>
                  <a:srgbClr val="FF0000"/>
                </a:solidFill>
              </a:rPr>
              <a:t>Among these we have seen many serious attacks ...</a:t>
            </a:r>
            <a:endParaRPr lang="en-US" sz="2200" dirty="0">
              <a:solidFill>
                <a:srgbClr val="FF0000"/>
              </a:solidFill>
            </a:endParaRPr>
          </a:p>
        </p:txBody>
      </p:sp>
      <p:pic>
        <p:nvPicPr>
          <p:cNvPr id="6" name="Picture 5"/>
          <p:cNvPicPr>
            <a:picLocks noChangeAspect="1"/>
          </p:cNvPicPr>
          <p:nvPr/>
        </p:nvPicPr>
        <p:blipFill>
          <a:blip r:embed="rId4"/>
          <a:stretch>
            <a:fillRect/>
          </a:stretch>
        </p:blipFill>
        <p:spPr>
          <a:xfrm>
            <a:off x="4286250" y="1371600"/>
            <a:ext cx="4400550" cy="3734181"/>
          </a:xfrm>
          <a:prstGeom prst="rect">
            <a:avLst/>
          </a:prstGeom>
          <a:ln>
            <a:solidFill>
              <a:schemeClr val="tx1"/>
            </a:solidFill>
          </a:ln>
        </p:spPr>
      </p:pic>
      <p:sp>
        <p:nvSpPr>
          <p:cNvPr id="7" name="Slide Number Placeholder 6"/>
          <p:cNvSpPr>
            <a:spLocks noGrp="1"/>
          </p:cNvSpPr>
          <p:nvPr>
            <p:ph type="sldNum" sz="quarter" idx="12"/>
          </p:nvPr>
        </p:nvSpPr>
        <p:spPr/>
        <p:txBody>
          <a:bodyPr/>
          <a:lstStyle/>
          <a:p>
            <a:r>
              <a:rPr lang="en-US" smtClean="0"/>
              <a:t>4</a:t>
            </a:r>
            <a:endParaRPr lang="en-US"/>
          </a:p>
        </p:txBody>
      </p:sp>
    </p:spTree>
    <p:extLst>
      <p:ext uri="{BB962C8B-B14F-4D97-AF65-F5344CB8AC3E}">
        <p14:creationId xmlns:p14="http://schemas.microsoft.com/office/powerpoint/2010/main" val="3756328118"/>
      </p:ext>
    </p:extLst>
  </p:cSld>
  <p:clrMapOvr>
    <a:masterClrMapping/>
  </p:clrMapOvr>
  <mc:AlternateContent xmlns:mc="http://schemas.openxmlformats.org/markup-compatibility/2006" xmlns:p14="http://schemas.microsoft.com/office/powerpoint/2010/main">
    <mc:Choice Requires="p14">
      <p:transition spd="slow" p14:dur="2000" advTm="5389"/>
    </mc:Choice>
    <mc:Fallback xmlns="">
      <p:transition spd="slow" advTm="5389"/>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457200" y="274638"/>
            <a:ext cx="8229600" cy="1143000"/>
          </a:xfrm>
        </p:spPr>
        <p:txBody>
          <a:bodyPr/>
          <a:lstStyle/>
          <a:p>
            <a:r>
              <a:rPr lang="en-US" dirty="0"/>
              <a:t>Examples of systems to secure BGP</a:t>
            </a:r>
          </a:p>
        </p:txBody>
      </p:sp>
      <p:graphicFrame>
        <p:nvGraphicFramePr>
          <p:cNvPr id="4" name="Content Placeholder 3" descr=" 4"/>
          <p:cNvGraphicFramePr>
            <a:graphicFrameLocks noGrp="1"/>
          </p:cNvGraphicFramePr>
          <p:nvPr>
            <p:ph idx="1"/>
            <p:extLst>
              <p:ext uri="{D42A27DB-BD31-4B8C-83A1-F6EECF244321}">
                <p14:modId xmlns:p14="http://schemas.microsoft.com/office/powerpoint/2010/main" val="1347903849"/>
              </p:ext>
            </p:extLst>
          </p:nvPr>
        </p:nvGraphicFramePr>
        <p:xfrm>
          <a:off x="457200" y="1600200"/>
          <a:ext cx="8382000" cy="4297680"/>
        </p:xfrm>
        <a:graphic>
          <a:graphicData uri="http://schemas.openxmlformats.org/drawingml/2006/table">
            <a:tbl>
              <a:tblPr firstRow="1" bandRow="1">
                <a:tableStyleId>{073A0DAA-6AF3-43AB-8588-CEC1D06C72B9}</a:tableStyleId>
              </a:tblPr>
              <a:tblGrid>
                <a:gridCol w="1600200"/>
                <a:gridCol w="1193800"/>
                <a:gridCol w="1397000"/>
                <a:gridCol w="1397000"/>
                <a:gridCol w="1397000"/>
                <a:gridCol w="1397000"/>
              </a:tblGrid>
              <a:tr h="533400">
                <a:tc>
                  <a:txBody>
                    <a:bodyPr/>
                    <a:lstStyle/>
                    <a:p>
                      <a:r>
                        <a:rPr lang="en-US" sz="1800" dirty="0" smtClean="0"/>
                        <a:t>Information shared</a:t>
                      </a:r>
                      <a:endParaRPr lang="en-US" sz="1800" dirty="0"/>
                    </a:p>
                  </a:txBody>
                  <a:tcPr/>
                </a:tc>
                <a:tc>
                  <a:txBody>
                    <a:bodyPr/>
                    <a:lstStyle/>
                    <a:p>
                      <a:r>
                        <a:rPr lang="en-US" sz="1800" dirty="0" smtClean="0"/>
                        <a:t>Prefix hijack</a:t>
                      </a:r>
                      <a:endParaRPr lang="en-US" sz="1800" dirty="0"/>
                    </a:p>
                  </a:txBody>
                  <a:tcPr/>
                </a:tc>
                <a:tc>
                  <a:txBody>
                    <a:bodyPr/>
                    <a:lstStyle/>
                    <a:p>
                      <a:r>
                        <a:rPr lang="en-US" sz="1800" dirty="0" err="1" smtClean="0"/>
                        <a:t>Subprefix</a:t>
                      </a:r>
                      <a:r>
                        <a:rPr lang="en-US" sz="1800" dirty="0" smtClean="0"/>
                        <a:t> hijack</a:t>
                      </a:r>
                      <a:endParaRPr lang="en-US" sz="1800" dirty="0"/>
                    </a:p>
                  </a:txBody>
                  <a:tcPr/>
                </a:tc>
                <a:tc>
                  <a:txBody>
                    <a:bodyPr/>
                    <a:lstStyle/>
                    <a:p>
                      <a:r>
                        <a:rPr lang="en-US" sz="1800" dirty="0" smtClean="0"/>
                        <a:t>Interception</a:t>
                      </a:r>
                      <a:r>
                        <a:rPr lang="en-US" sz="1800" baseline="0" dirty="0" smtClean="0"/>
                        <a:t> </a:t>
                      </a:r>
                      <a:endParaRPr lang="en-US" sz="1800" dirty="0"/>
                    </a:p>
                  </a:txBody>
                  <a:tcPr/>
                </a:tc>
                <a:tc>
                  <a:txBody>
                    <a:bodyPr/>
                    <a:lstStyle/>
                    <a:p>
                      <a:r>
                        <a:rPr lang="en-US" sz="1800" dirty="0" smtClean="0"/>
                        <a:t>Imposture </a:t>
                      </a:r>
                      <a:endParaRPr lang="en-US" sz="1800" dirty="0"/>
                    </a:p>
                  </a:txBody>
                  <a:tcPr/>
                </a:tc>
                <a:tc>
                  <a:txBody>
                    <a:bodyPr/>
                    <a:lstStyle/>
                    <a:p>
                      <a:r>
                        <a:rPr lang="en-US" sz="1800" dirty="0" smtClean="0"/>
                        <a:t>Example solutions</a:t>
                      </a:r>
                      <a:endParaRPr lang="en-US" sz="1800" dirty="0"/>
                    </a:p>
                  </a:txBody>
                  <a:tcPr/>
                </a:tc>
              </a:tr>
              <a:tr h="762000">
                <a:tc>
                  <a:txBody>
                    <a:bodyPr/>
                    <a:lstStyle/>
                    <a:p>
                      <a:r>
                        <a:rPr lang="en-US" sz="1800" dirty="0" smtClean="0"/>
                        <a:t>Prefix origin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Route filtering, RPKI, ROVER</a:t>
                      </a:r>
                      <a:endParaRPr lang="en-US" sz="1800" dirty="0"/>
                    </a:p>
                  </a:txBody>
                  <a:tcPr/>
                </a:tc>
              </a:tr>
              <a:tr h="762000">
                <a:tc>
                  <a:txBody>
                    <a:bodyPr/>
                    <a:lstStyle/>
                    <a:p>
                      <a:r>
                        <a:rPr lang="en-US" sz="1800" dirty="0" smtClean="0"/>
                        <a:t>Route path updates</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PHAS, </a:t>
                      </a:r>
                      <a:r>
                        <a:rPr lang="en-US" sz="1800" dirty="0" err="1" smtClean="0"/>
                        <a:t>PrefiSec</a:t>
                      </a:r>
                      <a:r>
                        <a:rPr lang="en-US" sz="1800" dirty="0" smtClean="0"/>
                        <a:t>, PG/BGP</a:t>
                      </a:r>
                      <a:endParaRPr lang="en-US" sz="1800" dirty="0"/>
                    </a:p>
                  </a:txBody>
                  <a:tcPr/>
                </a:tc>
              </a:tr>
              <a:tr h="762000">
                <a:tc>
                  <a:txBody>
                    <a:bodyPr/>
                    <a:lstStyle/>
                    <a:p>
                      <a:r>
                        <a:rPr lang="en-US" sz="1800" dirty="0" smtClean="0"/>
                        <a:t>Passive measurements</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err="1" smtClean="0"/>
                        <a:t>CrowdSec</a:t>
                      </a:r>
                      <a:endParaRPr lang="en-US" sz="1800" dirty="0" smtClean="0"/>
                    </a:p>
                    <a:p>
                      <a:endParaRPr lang="en-US" sz="1800" dirty="0" smtClean="0"/>
                    </a:p>
                    <a:p>
                      <a:endParaRPr lang="en-US" sz="1800" dirty="0"/>
                    </a:p>
                  </a:txBody>
                  <a:tcPr/>
                </a:tc>
              </a:tr>
              <a:tr h="762000">
                <a:tc>
                  <a:txBody>
                    <a:bodyPr/>
                    <a:lstStyle/>
                    <a:p>
                      <a:r>
                        <a:rPr lang="en-US" sz="1800" dirty="0" smtClean="0"/>
                        <a:t>Active measurements</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r>
                        <a:rPr lang="en-US" sz="1800" dirty="0" smtClean="0"/>
                        <a:t>Zheng at. al.,</a:t>
                      </a:r>
                    </a:p>
                    <a:p>
                      <a:r>
                        <a:rPr lang="en-US" sz="1800" dirty="0" err="1" smtClean="0"/>
                        <a:t>PrefiSec</a:t>
                      </a:r>
                      <a:endParaRPr lang="en-US" sz="1800" dirty="0" smtClean="0"/>
                    </a:p>
                    <a:p>
                      <a:endParaRPr lang="en-US" sz="1800" dirty="0"/>
                    </a:p>
                  </a:txBody>
                  <a:tcPr/>
                </a:tc>
              </a:tr>
            </a:tbl>
          </a:graphicData>
        </a:graphic>
      </p:graphicFrame>
      <p:sp>
        <p:nvSpPr>
          <p:cNvPr id="5" name="Multiply 4" descr=" 5"/>
          <p:cNvSpPr/>
          <p:nvPr/>
        </p:nvSpPr>
        <p:spPr>
          <a:xfrm>
            <a:off x="4876800" y="24384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descr=" 13"/>
          <p:cNvSpPr/>
          <p:nvPr/>
        </p:nvSpPr>
        <p:spPr>
          <a:xfrm>
            <a:off x="2158584" y="251460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descr=" 14"/>
          <p:cNvSpPr/>
          <p:nvPr/>
        </p:nvSpPr>
        <p:spPr>
          <a:xfrm>
            <a:off x="3530184" y="25099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descr=" 15"/>
          <p:cNvSpPr/>
          <p:nvPr/>
        </p:nvSpPr>
        <p:spPr>
          <a:xfrm>
            <a:off x="6324600" y="25146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descr=" 16"/>
          <p:cNvSpPr/>
          <p:nvPr/>
        </p:nvSpPr>
        <p:spPr>
          <a:xfrm>
            <a:off x="4918023" y="33528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descr=" 17"/>
          <p:cNvSpPr/>
          <p:nvPr/>
        </p:nvSpPr>
        <p:spPr>
          <a:xfrm>
            <a:off x="2158584" y="34243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descr=" 18"/>
          <p:cNvSpPr/>
          <p:nvPr/>
        </p:nvSpPr>
        <p:spPr>
          <a:xfrm>
            <a:off x="3571407" y="33481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descr=" 19"/>
          <p:cNvSpPr/>
          <p:nvPr/>
        </p:nvSpPr>
        <p:spPr>
          <a:xfrm>
            <a:off x="6365823" y="33528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descr=" 20"/>
          <p:cNvSpPr/>
          <p:nvPr/>
        </p:nvSpPr>
        <p:spPr>
          <a:xfrm>
            <a:off x="2133600" y="43434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descr=" 21"/>
          <p:cNvSpPr/>
          <p:nvPr/>
        </p:nvSpPr>
        <p:spPr>
          <a:xfrm>
            <a:off x="4987977" y="43387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descr=" 22"/>
          <p:cNvSpPr/>
          <p:nvPr/>
        </p:nvSpPr>
        <p:spPr>
          <a:xfrm>
            <a:off x="6349584" y="434340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descr=" 23"/>
          <p:cNvSpPr/>
          <p:nvPr/>
        </p:nvSpPr>
        <p:spPr>
          <a:xfrm>
            <a:off x="3505200" y="43434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descr=" 24"/>
          <p:cNvSpPr/>
          <p:nvPr/>
        </p:nvSpPr>
        <p:spPr>
          <a:xfrm>
            <a:off x="2133600" y="52578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descr=" 25"/>
          <p:cNvSpPr/>
          <p:nvPr/>
        </p:nvSpPr>
        <p:spPr>
          <a:xfrm>
            <a:off x="4977984" y="51769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descr=" 26"/>
          <p:cNvSpPr/>
          <p:nvPr/>
        </p:nvSpPr>
        <p:spPr>
          <a:xfrm>
            <a:off x="6425784" y="5176950"/>
            <a:ext cx="584616" cy="309450"/>
          </a:xfrm>
          <a:custGeom>
            <a:avLst/>
            <a:gdLst>
              <a:gd name="connsiteX0" fmla="*/ 0 w 584616"/>
              <a:gd name="connsiteY0" fmla="*/ 112426 h 309450"/>
              <a:gd name="connsiteX1" fmla="*/ 149902 w 584616"/>
              <a:gd name="connsiteY1" fmla="*/ 307298 h 309450"/>
              <a:gd name="connsiteX2" fmla="*/ 584616 w 584616"/>
              <a:gd name="connsiteY2" fmla="*/ 0 h 309450"/>
            </a:gdLst>
            <a:ahLst/>
            <a:cxnLst>
              <a:cxn ang="0">
                <a:pos x="connsiteX0" y="connsiteY0"/>
              </a:cxn>
              <a:cxn ang="0">
                <a:pos x="connsiteX1" y="connsiteY1"/>
              </a:cxn>
              <a:cxn ang="0">
                <a:pos x="connsiteX2" y="connsiteY2"/>
              </a:cxn>
            </a:cxnLst>
            <a:rect l="l" t="t" r="r" b="b"/>
            <a:pathLst>
              <a:path w="584616" h="309450">
                <a:moveTo>
                  <a:pt x="0" y="112426"/>
                </a:moveTo>
                <a:cubicBezTo>
                  <a:pt x="26233" y="219231"/>
                  <a:pt x="52466" y="326036"/>
                  <a:pt x="149902" y="307298"/>
                </a:cubicBezTo>
                <a:cubicBezTo>
                  <a:pt x="247338" y="288560"/>
                  <a:pt x="415977" y="144280"/>
                  <a:pt x="584616" y="0"/>
                </a:cubicBezTo>
              </a:path>
            </a:pathLst>
          </a:custGeom>
          <a:noFill/>
          <a:ln w="1079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descr=" 27"/>
          <p:cNvSpPr/>
          <p:nvPr/>
        </p:nvSpPr>
        <p:spPr>
          <a:xfrm>
            <a:off x="3505200" y="5257800"/>
            <a:ext cx="685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descr=" 28"/>
          <p:cNvSpPr txBox="1"/>
          <p:nvPr/>
        </p:nvSpPr>
        <p:spPr>
          <a:xfrm>
            <a:off x="420328" y="2283674"/>
            <a:ext cx="8190271" cy="805395"/>
          </a:xfrm>
          <a:prstGeom prst="rect">
            <a:avLst/>
          </a:prstGeom>
          <a:solidFill>
            <a:srgbClr val="FF0000">
              <a:alpha val="20000"/>
            </a:srgbClr>
          </a:solidFill>
        </p:spPr>
        <p:txBody>
          <a:bodyPr wrap="square" rtlCol="0">
            <a:spAutoFit/>
          </a:bodyPr>
          <a:lstStyle/>
          <a:p>
            <a:endParaRPr lang="en-US" dirty="0"/>
          </a:p>
        </p:txBody>
      </p:sp>
      <p:sp>
        <p:nvSpPr>
          <p:cNvPr id="29" name="TextBox 28" descr=" 29"/>
          <p:cNvSpPr txBox="1"/>
          <p:nvPr/>
        </p:nvSpPr>
        <p:spPr>
          <a:xfrm>
            <a:off x="457200" y="3157005"/>
            <a:ext cx="8190271" cy="805395"/>
          </a:xfrm>
          <a:prstGeom prst="rect">
            <a:avLst/>
          </a:prstGeom>
          <a:solidFill>
            <a:srgbClr val="FF0000">
              <a:alpha val="20000"/>
            </a:srgbClr>
          </a:solidFill>
        </p:spPr>
        <p:txBody>
          <a:bodyPr wrap="square" rtlCol="0">
            <a:spAutoFit/>
          </a:bodyPr>
          <a:lstStyle/>
          <a:p>
            <a:endParaRPr lang="en-US" dirty="0"/>
          </a:p>
        </p:txBody>
      </p:sp>
      <p:sp>
        <p:nvSpPr>
          <p:cNvPr id="30" name="TextBox 29" descr=" 30"/>
          <p:cNvSpPr txBox="1"/>
          <p:nvPr/>
        </p:nvSpPr>
        <p:spPr>
          <a:xfrm>
            <a:off x="457200" y="4071405"/>
            <a:ext cx="8190271" cy="805395"/>
          </a:xfrm>
          <a:prstGeom prst="rect">
            <a:avLst/>
          </a:prstGeom>
          <a:solidFill>
            <a:srgbClr val="FF0000">
              <a:alpha val="20000"/>
            </a:srgbClr>
          </a:solidFill>
        </p:spPr>
        <p:txBody>
          <a:bodyPr wrap="square" rtlCol="0">
            <a:spAutoFit/>
          </a:bodyPr>
          <a:lstStyle/>
          <a:p>
            <a:endParaRPr lang="en-US" dirty="0"/>
          </a:p>
        </p:txBody>
      </p:sp>
      <p:sp>
        <p:nvSpPr>
          <p:cNvPr id="3" name="Slide Number Placeholder 2" descr=" 3"/>
          <p:cNvSpPr>
            <a:spLocks noGrp="1"/>
          </p:cNvSpPr>
          <p:nvPr>
            <p:ph type="sldNum" sz="quarter" idx="12"/>
          </p:nvPr>
        </p:nvSpPr>
        <p:spPr/>
        <p:txBody>
          <a:bodyPr/>
          <a:lstStyle/>
          <a:p>
            <a:r>
              <a:rPr lang="en-US" smtClean="0"/>
              <a:t>25</a:t>
            </a:r>
            <a:endParaRPr lang="en-US"/>
          </a:p>
        </p:txBody>
      </p:sp>
    </p:spTree>
    <p:extLst>
      <p:ext uri="{BB962C8B-B14F-4D97-AF65-F5344CB8AC3E}">
        <p14:creationId xmlns:p14="http://schemas.microsoft.com/office/powerpoint/2010/main" val="42561365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457200" y="1622686"/>
            <a:ext cx="8229600" cy="4525963"/>
          </a:xfrm>
        </p:spPr>
        <p:txBody>
          <a:bodyPr>
            <a:normAutofit fontScale="92500" lnSpcReduction="20000"/>
          </a:bodyPr>
          <a:lstStyle/>
          <a:p>
            <a:r>
              <a:rPr lang="en-US" dirty="0" smtClean="0"/>
              <a:t>Systematic data-driven evaluation</a:t>
            </a:r>
          </a:p>
          <a:p>
            <a:r>
              <a:rPr lang="en-US" dirty="0" smtClean="0"/>
              <a:t>Using real world topologies and routing information we evaluate the impact of:</a:t>
            </a:r>
          </a:p>
          <a:p>
            <a:pPr lvl="1"/>
            <a:r>
              <a:rPr lang="en-US" dirty="0" smtClean="0"/>
              <a:t>Locality</a:t>
            </a:r>
          </a:p>
          <a:p>
            <a:pPr lvl="1"/>
            <a:r>
              <a:rPr lang="en-US" dirty="0" smtClean="0"/>
              <a:t>Scale  </a:t>
            </a:r>
          </a:p>
          <a:p>
            <a:pPr lvl="1"/>
            <a:r>
              <a:rPr lang="en-US" dirty="0" smtClean="0"/>
              <a:t>Size</a:t>
            </a:r>
          </a:p>
          <a:p>
            <a:r>
              <a:rPr lang="en-US" dirty="0" smtClean="0"/>
              <a:t>The </a:t>
            </a:r>
            <a:r>
              <a:rPr lang="en-US" dirty="0"/>
              <a:t>research questions are evaluated for three different techniques that </a:t>
            </a:r>
            <a:r>
              <a:rPr lang="en-US" dirty="0" smtClean="0"/>
              <a:t>share:</a:t>
            </a:r>
          </a:p>
          <a:p>
            <a:pPr lvl="1"/>
            <a:r>
              <a:rPr lang="en-US" dirty="0" smtClean="0"/>
              <a:t>Prefix origin </a:t>
            </a:r>
            <a:r>
              <a:rPr lang="en-US" dirty="0" smtClean="0">
                <a:sym typeface="Wingdings" panose="05000000000000000000" pitchFamily="2" charset="2"/>
              </a:rPr>
              <a:t> hijack prevention mechanisms</a:t>
            </a:r>
            <a:endParaRPr lang="en-US" dirty="0" smtClean="0"/>
          </a:p>
          <a:p>
            <a:pPr lvl="1"/>
            <a:r>
              <a:rPr lang="en-US" dirty="0"/>
              <a:t>R</a:t>
            </a:r>
            <a:r>
              <a:rPr lang="en-US" dirty="0" smtClean="0"/>
              <a:t>oute path updates </a:t>
            </a:r>
            <a:r>
              <a:rPr lang="en-US" dirty="0" smtClean="0">
                <a:sym typeface="Wingdings" panose="05000000000000000000" pitchFamily="2" charset="2"/>
              </a:rPr>
              <a:t> hijack detection mechanisms</a:t>
            </a:r>
            <a:endParaRPr lang="en-US" dirty="0" smtClean="0"/>
          </a:p>
          <a:p>
            <a:pPr lvl="1"/>
            <a:r>
              <a:rPr lang="en-US" dirty="0"/>
              <a:t>P</a:t>
            </a:r>
            <a:r>
              <a:rPr lang="en-US" dirty="0" smtClean="0"/>
              <a:t>assively </a:t>
            </a:r>
            <a:r>
              <a:rPr lang="en-US" dirty="0"/>
              <a:t>collected RTT</a:t>
            </a:r>
          </a:p>
          <a:p>
            <a:endParaRPr lang="en-US" dirty="0"/>
          </a:p>
        </p:txBody>
      </p:sp>
      <p:sp>
        <p:nvSpPr>
          <p:cNvPr id="6" name="TextBox 5"/>
          <p:cNvSpPr txBox="1"/>
          <p:nvPr/>
        </p:nvSpPr>
        <p:spPr>
          <a:xfrm>
            <a:off x="1219200" y="4876800"/>
            <a:ext cx="1828800" cy="381000"/>
          </a:xfrm>
          <a:prstGeom prst="rect">
            <a:avLst/>
          </a:prstGeom>
          <a:solidFill>
            <a:srgbClr val="FF0000">
              <a:alpha val="20000"/>
            </a:srgbClr>
          </a:solidFill>
        </p:spPr>
        <p:txBody>
          <a:bodyPr wrap="square" rtlCol="0">
            <a:spAutoFit/>
          </a:bodyPr>
          <a:lstStyle/>
          <a:p>
            <a:endParaRPr lang="en-US" dirty="0"/>
          </a:p>
        </p:txBody>
      </p:sp>
      <p:sp>
        <p:nvSpPr>
          <p:cNvPr id="4" name="Slide Number Placeholder 3"/>
          <p:cNvSpPr>
            <a:spLocks noGrp="1"/>
          </p:cNvSpPr>
          <p:nvPr>
            <p:ph type="sldNum" sz="quarter" idx="12"/>
          </p:nvPr>
        </p:nvSpPr>
        <p:spPr/>
        <p:txBody>
          <a:bodyPr/>
          <a:lstStyle/>
          <a:p>
            <a:r>
              <a:rPr lang="en-US" smtClean="0"/>
              <a:t>26</a:t>
            </a:r>
            <a:endParaRPr lang="en-US"/>
          </a:p>
        </p:txBody>
      </p:sp>
    </p:spTree>
    <p:extLst>
      <p:ext uri="{BB962C8B-B14F-4D97-AF65-F5344CB8AC3E}">
        <p14:creationId xmlns:p14="http://schemas.microsoft.com/office/powerpoint/2010/main" val="4151652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smtClean="0"/>
              <a:t>Hijack prevention technique evaluation</a:t>
            </a:r>
            <a:endParaRPr lang="en-US" dirty="0"/>
          </a:p>
        </p:txBody>
      </p:sp>
      <p:sp>
        <p:nvSpPr>
          <p:cNvPr id="3" name="Content Placeholder 2"/>
          <p:cNvSpPr>
            <a:spLocks noGrp="1"/>
          </p:cNvSpPr>
          <p:nvPr>
            <p:ph idx="1"/>
          </p:nvPr>
        </p:nvSpPr>
        <p:spPr/>
        <p:txBody>
          <a:bodyPr/>
          <a:lstStyle/>
          <a:p>
            <a:r>
              <a:rPr lang="en-US" dirty="0" smtClean="0"/>
              <a:t>Simulation based evaluation </a:t>
            </a:r>
          </a:p>
          <a:p>
            <a:r>
              <a:rPr lang="en-US" dirty="0" smtClean="0"/>
              <a:t>Simulate route propagation using standard routing policy used over the Internet</a:t>
            </a:r>
          </a:p>
          <a:p>
            <a:r>
              <a:rPr lang="en-US" dirty="0" smtClean="0"/>
              <a:t>Modified and used BSIM tool</a:t>
            </a:r>
          </a:p>
          <a:p>
            <a:r>
              <a:rPr lang="en-US" dirty="0" smtClean="0"/>
              <a:t>AS-level topology and AS relationship information that has 51,507 ASes and 199,540 relationships</a:t>
            </a:r>
            <a:endParaRPr lang="en-US" dirty="0"/>
          </a:p>
        </p:txBody>
      </p:sp>
      <p:sp>
        <p:nvSpPr>
          <p:cNvPr id="4" name="Slide Number Placeholder 3"/>
          <p:cNvSpPr>
            <a:spLocks noGrp="1"/>
          </p:cNvSpPr>
          <p:nvPr>
            <p:ph type="sldNum" sz="quarter" idx="12"/>
          </p:nvPr>
        </p:nvSpPr>
        <p:spPr/>
        <p:txBody>
          <a:bodyPr/>
          <a:lstStyle/>
          <a:p>
            <a:r>
              <a:rPr lang="en-US" smtClean="0"/>
              <a:t>27</a:t>
            </a:r>
            <a:endParaRPr lang="en-US"/>
          </a:p>
        </p:txBody>
      </p:sp>
    </p:spTree>
    <p:extLst>
      <p:ext uri="{BB962C8B-B14F-4D97-AF65-F5344CB8AC3E}">
        <p14:creationId xmlns:p14="http://schemas.microsoft.com/office/powerpoint/2010/main" val="36844600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Evaluation methodology</a:t>
            </a:r>
            <a:endParaRPr lang="en-US" dirty="0"/>
          </a:p>
        </p:txBody>
      </p:sp>
      <p:sp>
        <p:nvSpPr>
          <p:cNvPr id="3" name="Content Placeholder 2"/>
          <p:cNvSpPr>
            <a:spLocks noGrp="1"/>
          </p:cNvSpPr>
          <p:nvPr>
            <p:ph idx="1"/>
          </p:nvPr>
        </p:nvSpPr>
        <p:spPr>
          <a:xfrm>
            <a:off x="457200" y="1600201"/>
            <a:ext cx="8229600" cy="1676399"/>
          </a:xfrm>
        </p:spPr>
        <p:txBody>
          <a:bodyPr>
            <a:normAutofit fontScale="62500" lnSpcReduction="20000"/>
          </a:bodyPr>
          <a:lstStyle/>
          <a:p>
            <a:r>
              <a:rPr lang="en-US" dirty="0" smtClean="0"/>
              <a:t>Simulate route propagation when hijack prevention mechanism is present and absent</a:t>
            </a:r>
          </a:p>
          <a:p>
            <a:r>
              <a:rPr lang="en-US" dirty="0" smtClean="0"/>
              <a:t>Measure fraction of ASes that choose correct destination AS for the prefix </a:t>
            </a:r>
            <a:endParaRPr lang="en-US" dirty="0"/>
          </a:p>
          <a:p>
            <a:r>
              <a:rPr lang="en-US" dirty="0" smtClean="0"/>
              <a:t>Calculate percentage increase in ASes that choose correct origin</a:t>
            </a:r>
          </a:p>
          <a:p>
            <a:r>
              <a:rPr lang="en-US" dirty="0" smtClean="0"/>
              <a:t>Victim and attacker AS chosen randomly </a:t>
            </a:r>
          </a:p>
        </p:txBody>
      </p:sp>
      <p:sp>
        <p:nvSpPr>
          <p:cNvPr id="4" name="Slide Number Placeholder 3"/>
          <p:cNvSpPr>
            <a:spLocks noGrp="1"/>
          </p:cNvSpPr>
          <p:nvPr>
            <p:ph type="sldNum" sz="quarter" idx="12"/>
          </p:nvPr>
        </p:nvSpPr>
        <p:spPr/>
        <p:txBody>
          <a:bodyPr/>
          <a:lstStyle/>
          <a:p>
            <a:r>
              <a:rPr lang="en-US" smtClean="0"/>
              <a:t>28</a:t>
            </a:r>
            <a:endParaRPr lang="en-US"/>
          </a:p>
        </p:txBody>
      </p:sp>
      <p:pic>
        <p:nvPicPr>
          <p:cNvPr id="5" name="Content Placeholder 3"/>
          <p:cNvPicPr>
            <a:picLocks noChangeAspect="1"/>
          </p:cNvPicPr>
          <p:nvPr/>
        </p:nvPicPr>
        <p:blipFill>
          <a:blip r:embed="rId3"/>
          <a:stretch>
            <a:fillRect/>
          </a:stretch>
        </p:blipFill>
        <p:spPr>
          <a:xfrm>
            <a:off x="1219200" y="3112186"/>
            <a:ext cx="6934200" cy="3436263"/>
          </a:xfrm>
          <a:prstGeom prst="rect">
            <a:avLst/>
          </a:prstGeom>
        </p:spPr>
      </p:pic>
      <p:sp>
        <p:nvSpPr>
          <p:cNvPr id="6" name="Cloud 5"/>
          <p:cNvSpPr/>
          <p:nvPr/>
        </p:nvSpPr>
        <p:spPr bwMode="auto">
          <a:xfrm>
            <a:off x="2740214" y="4467896"/>
            <a:ext cx="422852" cy="461850"/>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7" name="Cloud 6"/>
          <p:cNvSpPr/>
          <p:nvPr/>
        </p:nvSpPr>
        <p:spPr bwMode="auto">
          <a:xfrm>
            <a:off x="5798138" y="3890416"/>
            <a:ext cx="422852" cy="4618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8" name="Cloud 7"/>
          <p:cNvSpPr/>
          <p:nvPr/>
        </p:nvSpPr>
        <p:spPr bwMode="auto">
          <a:xfrm>
            <a:off x="7076364" y="4236971"/>
            <a:ext cx="422852" cy="4618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9" name="Cloud 8"/>
          <p:cNvSpPr/>
          <p:nvPr/>
        </p:nvSpPr>
        <p:spPr bwMode="auto">
          <a:xfrm>
            <a:off x="6327786" y="4639928"/>
            <a:ext cx="422852" cy="4618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0" name="Cloud 9"/>
          <p:cNvSpPr/>
          <p:nvPr/>
        </p:nvSpPr>
        <p:spPr bwMode="auto">
          <a:xfrm>
            <a:off x="2509525" y="4769409"/>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1" name="Cloud 10"/>
          <p:cNvSpPr/>
          <p:nvPr/>
        </p:nvSpPr>
        <p:spPr bwMode="auto">
          <a:xfrm>
            <a:off x="2460286" y="5027039"/>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2" name="Cloud 11"/>
          <p:cNvSpPr/>
          <p:nvPr/>
        </p:nvSpPr>
        <p:spPr bwMode="auto">
          <a:xfrm>
            <a:off x="3220770" y="4596215"/>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3" name="Cloud 12"/>
          <p:cNvSpPr/>
          <p:nvPr/>
        </p:nvSpPr>
        <p:spPr bwMode="auto">
          <a:xfrm>
            <a:off x="3013288" y="4942603"/>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4" name="Cloud 13"/>
          <p:cNvSpPr/>
          <p:nvPr/>
        </p:nvSpPr>
        <p:spPr bwMode="auto">
          <a:xfrm>
            <a:off x="4823379" y="5089574"/>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5" name="Cloud 14"/>
          <p:cNvSpPr/>
          <p:nvPr/>
        </p:nvSpPr>
        <p:spPr bwMode="auto">
          <a:xfrm>
            <a:off x="5187598" y="5715000"/>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6" name="Cloud 15"/>
          <p:cNvSpPr/>
          <p:nvPr/>
        </p:nvSpPr>
        <p:spPr bwMode="auto">
          <a:xfrm>
            <a:off x="2247062" y="4639928"/>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7" name="Cloud 16"/>
          <p:cNvSpPr/>
          <p:nvPr/>
        </p:nvSpPr>
        <p:spPr bwMode="auto">
          <a:xfrm>
            <a:off x="2762529" y="5060997"/>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8" name="Cloud 17"/>
          <p:cNvSpPr/>
          <p:nvPr/>
        </p:nvSpPr>
        <p:spPr bwMode="auto">
          <a:xfrm>
            <a:off x="2914929" y="5213397"/>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9" name="Cloud 18"/>
          <p:cNvSpPr/>
          <p:nvPr/>
        </p:nvSpPr>
        <p:spPr bwMode="auto">
          <a:xfrm>
            <a:off x="5610983" y="4792888"/>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0" name="Cloud 19"/>
          <p:cNvSpPr/>
          <p:nvPr/>
        </p:nvSpPr>
        <p:spPr bwMode="auto">
          <a:xfrm>
            <a:off x="5890967" y="4605427"/>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1" name="Cloud 20"/>
          <p:cNvSpPr/>
          <p:nvPr/>
        </p:nvSpPr>
        <p:spPr bwMode="auto">
          <a:xfrm>
            <a:off x="5257800" y="4370808"/>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2" name="Cloud 21"/>
          <p:cNvSpPr/>
          <p:nvPr/>
        </p:nvSpPr>
        <p:spPr bwMode="auto">
          <a:xfrm>
            <a:off x="5187598" y="5299994"/>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3" name="Cloud 22"/>
          <p:cNvSpPr/>
          <p:nvPr/>
        </p:nvSpPr>
        <p:spPr bwMode="auto">
          <a:xfrm>
            <a:off x="3663191" y="5710564"/>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4" name="Cloud 23"/>
          <p:cNvSpPr/>
          <p:nvPr/>
        </p:nvSpPr>
        <p:spPr bwMode="auto">
          <a:xfrm>
            <a:off x="3421261" y="5637663"/>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5" name="Cloud 24"/>
          <p:cNvSpPr/>
          <p:nvPr/>
        </p:nvSpPr>
        <p:spPr bwMode="auto">
          <a:xfrm>
            <a:off x="3067329" y="5365797"/>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6" name="Cloud 25"/>
          <p:cNvSpPr/>
          <p:nvPr/>
        </p:nvSpPr>
        <p:spPr bwMode="auto">
          <a:xfrm>
            <a:off x="6293075" y="5163307"/>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7" name="Cloud 26"/>
          <p:cNvSpPr/>
          <p:nvPr/>
        </p:nvSpPr>
        <p:spPr bwMode="auto">
          <a:xfrm>
            <a:off x="6483666" y="4284211"/>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8" name="Cloud 27"/>
          <p:cNvSpPr/>
          <p:nvPr/>
        </p:nvSpPr>
        <p:spPr bwMode="auto">
          <a:xfrm>
            <a:off x="5051979" y="5040371"/>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Tree>
    <p:extLst>
      <p:ext uri="{BB962C8B-B14F-4D97-AF65-F5344CB8AC3E}">
        <p14:creationId xmlns:p14="http://schemas.microsoft.com/office/powerpoint/2010/main" val="764434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Evaluation methodology</a:t>
            </a:r>
            <a:endParaRPr lang="en-US" dirty="0"/>
          </a:p>
        </p:txBody>
      </p:sp>
      <p:sp>
        <p:nvSpPr>
          <p:cNvPr id="3" name="Content Placeholder 2"/>
          <p:cNvSpPr>
            <a:spLocks noGrp="1"/>
          </p:cNvSpPr>
          <p:nvPr>
            <p:ph idx="1"/>
          </p:nvPr>
        </p:nvSpPr>
        <p:spPr>
          <a:xfrm>
            <a:off x="457200" y="1600201"/>
            <a:ext cx="8229600" cy="1676399"/>
          </a:xfrm>
        </p:spPr>
        <p:txBody>
          <a:bodyPr>
            <a:normAutofit fontScale="62500" lnSpcReduction="20000"/>
          </a:bodyPr>
          <a:lstStyle/>
          <a:p>
            <a:r>
              <a:rPr lang="en-US" dirty="0" smtClean="0"/>
              <a:t>Simulate route propagation when hijack prevention mechanism is present and absent</a:t>
            </a:r>
          </a:p>
          <a:p>
            <a:r>
              <a:rPr lang="en-US" dirty="0" smtClean="0"/>
              <a:t>Measure fraction of ASes that choose correct destination AS for the prefix </a:t>
            </a:r>
            <a:endParaRPr lang="en-US" dirty="0"/>
          </a:p>
          <a:p>
            <a:r>
              <a:rPr lang="en-US" dirty="0" smtClean="0"/>
              <a:t>Calculate percentage increase in ASes that choose correct origin</a:t>
            </a:r>
          </a:p>
          <a:p>
            <a:r>
              <a:rPr lang="en-US" dirty="0" smtClean="0"/>
              <a:t>Victim and attacker AS chosen randomly </a:t>
            </a:r>
          </a:p>
        </p:txBody>
      </p:sp>
      <p:sp>
        <p:nvSpPr>
          <p:cNvPr id="4" name="Slide Number Placeholder 3"/>
          <p:cNvSpPr>
            <a:spLocks noGrp="1"/>
          </p:cNvSpPr>
          <p:nvPr>
            <p:ph type="sldNum" sz="quarter" idx="12"/>
          </p:nvPr>
        </p:nvSpPr>
        <p:spPr/>
        <p:txBody>
          <a:bodyPr/>
          <a:lstStyle/>
          <a:p>
            <a:r>
              <a:rPr lang="en-US" smtClean="0"/>
              <a:t>29</a:t>
            </a:r>
            <a:endParaRPr lang="en-US"/>
          </a:p>
        </p:txBody>
      </p:sp>
      <p:pic>
        <p:nvPicPr>
          <p:cNvPr id="5" name="Content Placeholder 3"/>
          <p:cNvPicPr>
            <a:picLocks noChangeAspect="1"/>
          </p:cNvPicPr>
          <p:nvPr/>
        </p:nvPicPr>
        <p:blipFill>
          <a:blip r:embed="rId3"/>
          <a:stretch>
            <a:fillRect/>
          </a:stretch>
        </p:blipFill>
        <p:spPr>
          <a:xfrm>
            <a:off x="1219200" y="3112186"/>
            <a:ext cx="6934200" cy="3436263"/>
          </a:xfrm>
          <a:prstGeom prst="rect">
            <a:avLst/>
          </a:prstGeom>
        </p:spPr>
      </p:pic>
      <p:sp>
        <p:nvSpPr>
          <p:cNvPr id="6" name="Cloud 5"/>
          <p:cNvSpPr/>
          <p:nvPr/>
        </p:nvSpPr>
        <p:spPr bwMode="auto">
          <a:xfrm>
            <a:off x="2740214" y="4467896"/>
            <a:ext cx="422852" cy="461850"/>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7" name="Cloud 6"/>
          <p:cNvSpPr/>
          <p:nvPr/>
        </p:nvSpPr>
        <p:spPr bwMode="auto">
          <a:xfrm>
            <a:off x="5798138" y="3890416"/>
            <a:ext cx="422852" cy="461850"/>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8" name="Cloud 7"/>
          <p:cNvSpPr/>
          <p:nvPr/>
        </p:nvSpPr>
        <p:spPr bwMode="auto">
          <a:xfrm>
            <a:off x="7076364" y="4236971"/>
            <a:ext cx="422852" cy="46185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9" name="Cloud 8"/>
          <p:cNvSpPr/>
          <p:nvPr/>
        </p:nvSpPr>
        <p:spPr bwMode="auto">
          <a:xfrm>
            <a:off x="6327786" y="4639928"/>
            <a:ext cx="422852" cy="461850"/>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0" name="Cloud 9"/>
          <p:cNvSpPr/>
          <p:nvPr/>
        </p:nvSpPr>
        <p:spPr bwMode="auto">
          <a:xfrm>
            <a:off x="2509525" y="4769409"/>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1" name="Cloud 10"/>
          <p:cNvSpPr/>
          <p:nvPr/>
        </p:nvSpPr>
        <p:spPr bwMode="auto">
          <a:xfrm>
            <a:off x="2460286" y="5027039"/>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2" name="Cloud 11"/>
          <p:cNvSpPr/>
          <p:nvPr/>
        </p:nvSpPr>
        <p:spPr bwMode="auto">
          <a:xfrm>
            <a:off x="3220770" y="4596215"/>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3" name="Cloud 12"/>
          <p:cNvSpPr/>
          <p:nvPr/>
        </p:nvSpPr>
        <p:spPr bwMode="auto">
          <a:xfrm>
            <a:off x="3013288" y="4942603"/>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4" name="Cloud 13"/>
          <p:cNvSpPr/>
          <p:nvPr/>
        </p:nvSpPr>
        <p:spPr bwMode="auto">
          <a:xfrm>
            <a:off x="4823379" y="5089574"/>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5" name="Cloud 14"/>
          <p:cNvSpPr/>
          <p:nvPr/>
        </p:nvSpPr>
        <p:spPr bwMode="auto">
          <a:xfrm>
            <a:off x="5187598" y="5715000"/>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6" name="Cloud 15"/>
          <p:cNvSpPr/>
          <p:nvPr/>
        </p:nvSpPr>
        <p:spPr bwMode="auto">
          <a:xfrm>
            <a:off x="2247062" y="4639928"/>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7" name="Cloud 16"/>
          <p:cNvSpPr/>
          <p:nvPr/>
        </p:nvSpPr>
        <p:spPr bwMode="auto">
          <a:xfrm>
            <a:off x="2762529" y="5060997"/>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8" name="Cloud 17"/>
          <p:cNvSpPr/>
          <p:nvPr/>
        </p:nvSpPr>
        <p:spPr bwMode="auto">
          <a:xfrm>
            <a:off x="2914929" y="5213397"/>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9" name="Cloud 18"/>
          <p:cNvSpPr/>
          <p:nvPr/>
        </p:nvSpPr>
        <p:spPr bwMode="auto">
          <a:xfrm>
            <a:off x="5610983" y="4792888"/>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0" name="Cloud 19"/>
          <p:cNvSpPr/>
          <p:nvPr/>
        </p:nvSpPr>
        <p:spPr bwMode="auto">
          <a:xfrm>
            <a:off x="5890967" y="4605427"/>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1" name="Cloud 20"/>
          <p:cNvSpPr/>
          <p:nvPr/>
        </p:nvSpPr>
        <p:spPr bwMode="auto">
          <a:xfrm>
            <a:off x="5257800" y="4370808"/>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2" name="Cloud 21"/>
          <p:cNvSpPr/>
          <p:nvPr/>
        </p:nvSpPr>
        <p:spPr bwMode="auto">
          <a:xfrm>
            <a:off x="5187598" y="5299994"/>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3" name="Cloud 22"/>
          <p:cNvSpPr/>
          <p:nvPr/>
        </p:nvSpPr>
        <p:spPr bwMode="auto">
          <a:xfrm>
            <a:off x="3663191" y="5710564"/>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4" name="Cloud 23"/>
          <p:cNvSpPr/>
          <p:nvPr/>
        </p:nvSpPr>
        <p:spPr bwMode="auto">
          <a:xfrm>
            <a:off x="3421261" y="5637663"/>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5" name="Cloud 24"/>
          <p:cNvSpPr/>
          <p:nvPr/>
        </p:nvSpPr>
        <p:spPr bwMode="auto">
          <a:xfrm>
            <a:off x="3067329" y="5365797"/>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6" name="Cloud 25"/>
          <p:cNvSpPr/>
          <p:nvPr/>
        </p:nvSpPr>
        <p:spPr bwMode="auto">
          <a:xfrm>
            <a:off x="6293075" y="5163307"/>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7" name="Cloud 26"/>
          <p:cNvSpPr/>
          <p:nvPr/>
        </p:nvSpPr>
        <p:spPr bwMode="auto">
          <a:xfrm>
            <a:off x="6483666" y="4284211"/>
            <a:ext cx="199201" cy="173194"/>
          </a:xfrm>
          <a:prstGeom prst="cloud">
            <a:avLst/>
          </a:prstGeom>
          <a:solidFill>
            <a:srgbClr val="92D050"/>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8" name="Cloud 27"/>
          <p:cNvSpPr/>
          <p:nvPr/>
        </p:nvSpPr>
        <p:spPr bwMode="auto">
          <a:xfrm>
            <a:off x="5051979" y="5040371"/>
            <a:ext cx="199201" cy="173194"/>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Tree>
    <p:extLst>
      <p:ext uri="{BB962C8B-B14F-4D97-AF65-F5344CB8AC3E}">
        <p14:creationId xmlns:p14="http://schemas.microsoft.com/office/powerpoint/2010/main" val="2341526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Global baseline: scale</a:t>
            </a:r>
            <a:endParaRPr lang="en-US" dirty="0"/>
          </a:p>
        </p:txBody>
      </p:sp>
      <p:sp>
        <p:nvSpPr>
          <p:cNvPr id="7" name="Content Placeholder 6" descr=" 7"/>
          <p:cNvSpPr>
            <a:spLocks noGrp="1"/>
          </p:cNvSpPr>
          <p:nvPr>
            <p:ph sz="half" idx="2"/>
          </p:nvPr>
        </p:nvSpPr>
        <p:spPr>
          <a:xfrm>
            <a:off x="4572000" y="1600200"/>
            <a:ext cx="4114800" cy="4525963"/>
          </a:xfrm>
        </p:spPr>
        <p:txBody>
          <a:bodyPr>
            <a:normAutofit fontScale="92500" lnSpcReduction="10000"/>
          </a:bodyPr>
          <a:lstStyle/>
          <a:p>
            <a:r>
              <a:rPr lang="en-US" dirty="0" smtClean="0"/>
              <a:t>As number of </a:t>
            </a:r>
            <a:r>
              <a:rPr lang="en-US" dirty="0" err="1" smtClean="0"/>
              <a:t>ASes</a:t>
            </a:r>
            <a:r>
              <a:rPr lang="en-US" dirty="0" smtClean="0"/>
              <a:t>  that collaborate increases, the protection to </a:t>
            </a:r>
            <a:r>
              <a:rPr lang="en-US" dirty="0" err="1" smtClean="0"/>
              <a:t>ASes</a:t>
            </a:r>
            <a:r>
              <a:rPr lang="en-US" dirty="0" smtClean="0"/>
              <a:t> increases</a:t>
            </a:r>
          </a:p>
          <a:p>
            <a:r>
              <a:rPr lang="en-US" dirty="0"/>
              <a:t>With 500 </a:t>
            </a:r>
            <a:r>
              <a:rPr lang="en-US" dirty="0" err="1"/>
              <a:t>ASes</a:t>
            </a:r>
            <a:r>
              <a:rPr lang="en-US" dirty="0"/>
              <a:t> an average gain of 15% across attacker-victim pairs</a:t>
            </a:r>
          </a:p>
          <a:p>
            <a:r>
              <a:rPr lang="en-US" dirty="0"/>
              <a:t>Gain rises to 45% when all </a:t>
            </a:r>
            <a:r>
              <a:rPr lang="en-US" dirty="0" err="1"/>
              <a:t>ASes</a:t>
            </a:r>
            <a:r>
              <a:rPr lang="en-US" dirty="0"/>
              <a:t> with </a:t>
            </a:r>
            <a:r>
              <a:rPr lang="en-US" dirty="0" smtClean="0"/>
              <a:t>node degree &gt;= 20 </a:t>
            </a:r>
            <a:r>
              <a:rPr lang="en-US" dirty="0"/>
              <a:t>deploy the prevention mechanism</a:t>
            </a:r>
          </a:p>
          <a:p>
            <a:endParaRPr lang="en-US" dirty="0" smtClean="0"/>
          </a:p>
        </p:txBody>
      </p:sp>
      <p:pic>
        <p:nvPicPr>
          <p:cNvPr id="6" name="Content Placeholder 5" descr=" 6"/>
          <p:cNvPicPr>
            <a:picLocks noChangeAspect="1"/>
          </p:cNvPicPr>
          <p:nvPr/>
        </p:nvPicPr>
        <p:blipFill>
          <a:blip r:embed="rId3"/>
          <a:stretch>
            <a:fillRect/>
          </a:stretch>
        </p:blipFill>
        <p:spPr>
          <a:xfrm>
            <a:off x="533400" y="1887571"/>
            <a:ext cx="4191000" cy="3223847"/>
          </a:xfrm>
          <a:prstGeom prst="rect">
            <a:avLst/>
          </a:prstGeom>
        </p:spPr>
      </p:pic>
      <p:sp>
        <p:nvSpPr>
          <p:cNvPr id="4" name="Content Placeholder 3" descr=" 4"/>
          <p:cNvSpPr>
            <a:spLocks noGrp="1"/>
          </p:cNvSpPr>
          <p:nvPr>
            <p:ph sz="half" idx="1"/>
          </p:nvPr>
        </p:nvSpPr>
        <p:spPr/>
        <p:txBody>
          <a:bodyPr>
            <a:normAutofit fontScale="92500" lnSpcReduction="10000"/>
          </a:bodyPr>
          <a:lstStyle/>
          <a:p>
            <a:endParaRPr lang="en-US"/>
          </a:p>
        </p:txBody>
      </p:sp>
      <p:sp>
        <p:nvSpPr>
          <p:cNvPr id="5" name="TextBox 4" descr=" 5"/>
          <p:cNvSpPr txBox="1"/>
          <p:nvPr/>
        </p:nvSpPr>
        <p:spPr>
          <a:xfrm>
            <a:off x="685800" y="4800600"/>
            <a:ext cx="4114800" cy="369332"/>
          </a:xfrm>
          <a:prstGeom prst="rect">
            <a:avLst/>
          </a:prstGeom>
          <a:solidFill>
            <a:schemeClr val="bg1"/>
          </a:solidFill>
        </p:spPr>
        <p:txBody>
          <a:bodyPr wrap="square" rtlCol="0">
            <a:spAutoFit/>
          </a:bodyPr>
          <a:lstStyle/>
          <a:p>
            <a:endParaRPr lang="en-US" dirty="0"/>
          </a:p>
        </p:txBody>
      </p:sp>
      <p:grpSp>
        <p:nvGrpSpPr>
          <p:cNvPr id="8" name="Group 7" descr=" 8"/>
          <p:cNvGrpSpPr/>
          <p:nvPr/>
        </p:nvGrpSpPr>
        <p:grpSpPr>
          <a:xfrm>
            <a:off x="6436063" y="665794"/>
            <a:ext cx="2235989" cy="934406"/>
            <a:chOff x="759327" y="4114800"/>
            <a:chExt cx="3667108" cy="1076716"/>
          </a:xfrm>
        </p:grpSpPr>
        <p:grpSp>
          <p:nvGrpSpPr>
            <p:cNvPr id="9" name="Group 8"/>
            <p:cNvGrpSpPr/>
            <p:nvPr/>
          </p:nvGrpSpPr>
          <p:grpSpPr>
            <a:xfrm>
              <a:off x="759327" y="4727532"/>
              <a:ext cx="1186941" cy="228600"/>
              <a:chOff x="759327" y="4727532"/>
              <a:chExt cx="1186941" cy="228600"/>
            </a:xfrm>
          </p:grpSpPr>
          <p:sp>
            <p:nvSpPr>
              <p:cNvPr id="17" name="Cloud 16"/>
              <p:cNvSpPr/>
              <p:nvPr/>
            </p:nvSpPr>
            <p:spPr bwMode="auto">
              <a:xfrm>
                <a:off x="1401186"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8" name="Cloud 17"/>
              <p:cNvSpPr/>
              <p:nvPr/>
            </p:nvSpPr>
            <p:spPr bwMode="auto">
              <a:xfrm>
                <a:off x="759327"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10" name="Content Placeholder 2"/>
            <p:cNvSpPr txBox="1">
              <a:spLocks/>
            </p:cNvSpPr>
            <p:nvPr/>
          </p:nvSpPr>
          <p:spPr>
            <a:xfrm>
              <a:off x="1981200" y="4114800"/>
              <a:ext cx="806391" cy="962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a:t>
              </a:r>
              <a:r>
                <a:rPr lang="en-US" sz="1700" dirty="0"/>
                <a:t>v</a:t>
              </a:r>
              <a:r>
                <a:rPr lang="en-US" sz="1700" dirty="0" smtClean="0"/>
                <a:t>s</a:t>
              </a:r>
              <a:endParaRPr lang="en-US" sz="1700" dirty="0"/>
            </a:p>
          </p:txBody>
        </p:sp>
        <p:grpSp>
          <p:nvGrpSpPr>
            <p:cNvPr id="11" name="Group 10"/>
            <p:cNvGrpSpPr/>
            <p:nvPr/>
          </p:nvGrpSpPr>
          <p:grpSpPr>
            <a:xfrm>
              <a:off x="2625313" y="4596008"/>
              <a:ext cx="1801122" cy="595508"/>
              <a:chOff x="2625313" y="4596008"/>
              <a:chExt cx="1801122" cy="595508"/>
            </a:xfrm>
          </p:grpSpPr>
          <p:sp>
            <p:nvSpPr>
              <p:cNvPr id="12" name="Cloud 11"/>
              <p:cNvSpPr/>
              <p:nvPr/>
            </p:nvSpPr>
            <p:spPr bwMode="auto">
              <a:xfrm>
                <a:off x="2625313" y="4929467"/>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3" name="Cloud 12"/>
              <p:cNvSpPr/>
              <p:nvPr/>
            </p:nvSpPr>
            <p:spPr bwMode="auto">
              <a:xfrm>
                <a:off x="3593913" y="4596008"/>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4" name="Cloud 13"/>
              <p:cNvSpPr/>
              <p:nvPr/>
            </p:nvSpPr>
            <p:spPr bwMode="auto">
              <a:xfrm>
                <a:off x="2926377" y="4631713"/>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5" name="Cloud 14"/>
              <p:cNvSpPr/>
              <p:nvPr/>
            </p:nvSpPr>
            <p:spPr bwMode="auto">
              <a:xfrm>
                <a:off x="3269426" y="4962916"/>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6" name="Cloud 15"/>
              <p:cNvSpPr/>
              <p:nvPr/>
            </p:nvSpPr>
            <p:spPr bwMode="auto">
              <a:xfrm>
                <a:off x="3881353" y="4911769"/>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grpSp>
      <p:sp>
        <p:nvSpPr>
          <p:cNvPr id="3" name="Slide Number Placeholder 2" descr=" 3"/>
          <p:cNvSpPr>
            <a:spLocks noGrp="1"/>
          </p:cNvSpPr>
          <p:nvPr>
            <p:ph type="sldNum" sz="quarter" idx="12"/>
          </p:nvPr>
        </p:nvSpPr>
        <p:spPr/>
        <p:txBody>
          <a:bodyPr/>
          <a:lstStyle/>
          <a:p>
            <a:r>
              <a:rPr lang="en-US" smtClean="0"/>
              <a:t>30</a:t>
            </a:r>
            <a:endParaRPr lang="en-US"/>
          </a:p>
        </p:txBody>
      </p:sp>
      <p:sp>
        <p:nvSpPr>
          <p:cNvPr id="19" name="TextBox 18" descr=" 19"/>
          <p:cNvSpPr txBox="1"/>
          <p:nvPr/>
        </p:nvSpPr>
        <p:spPr>
          <a:xfrm>
            <a:off x="1524000" y="4736068"/>
            <a:ext cx="2514600" cy="369332"/>
          </a:xfrm>
          <a:prstGeom prst="rect">
            <a:avLst/>
          </a:prstGeom>
          <a:solidFill>
            <a:schemeClr val="bg1"/>
          </a:solidFill>
        </p:spPr>
        <p:txBody>
          <a:bodyPr wrap="square" rtlCol="0">
            <a:spAutoFit/>
          </a:bodyPr>
          <a:lstStyle/>
          <a:p>
            <a:pPr algn="ctr"/>
            <a:r>
              <a:rPr lang="en-US" dirty="0" smtClean="0"/>
              <a:t>Global</a:t>
            </a:r>
            <a:endParaRPr lang="en-US" dirty="0"/>
          </a:p>
        </p:txBody>
      </p:sp>
    </p:spTree>
    <p:extLst>
      <p:ext uri="{BB962C8B-B14F-4D97-AF65-F5344CB8AC3E}">
        <p14:creationId xmlns:p14="http://schemas.microsoft.com/office/powerpoint/2010/main" val="32634226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Global baseline: size</a:t>
            </a:r>
            <a:endParaRPr lang="en-US" dirty="0"/>
          </a:p>
        </p:txBody>
      </p:sp>
      <p:sp>
        <p:nvSpPr>
          <p:cNvPr id="7" name="Content Placeholder 6" descr=" 7"/>
          <p:cNvSpPr>
            <a:spLocks noGrp="1"/>
          </p:cNvSpPr>
          <p:nvPr>
            <p:ph sz="half" idx="2"/>
          </p:nvPr>
        </p:nvSpPr>
        <p:spPr>
          <a:xfrm>
            <a:off x="4648200" y="1600200"/>
            <a:ext cx="4267200" cy="4525963"/>
          </a:xfrm>
        </p:spPr>
        <p:txBody>
          <a:bodyPr/>
          <a:lstStyle/>
          <a:p>
            <a:r>
              <a:rPr lang="en-US" dirty="0" smtClean="0"/>
              <a:t>Size of an AS is based on the number of neighbors of that AS and is termed as degree of AS </a:t>
            </a:r>
          </a:p>
          <a:p>
            <a:r>
              <a:rPr lang="en-US" dirty="0" smtClean="0"/>
              <a:t>As size of ASes that collaborate increases, the protection to </a:t>
            </a:r>
            <a:r>
              <a:rPr lang="en-US" dirty="0" err="1" smtClean="0"/>
              <a:t>ASes</a:t>
            </a:r>
            <a:r>
              <a:rPr lang="en-US" dirty="0" smtClean="0"/>
              <a:t> increases</a:t>
            </a:r>
          </a:p>
        </p:txBody>
      </p:sp>
      <p:sp>
        <p:nvSpPr>
          <p:cNvPr id="3" name="Content Placeholder 2" descr=" 3"/>
          <p:cNvSpPr>
            <a:spLocks noGrp="1"/>
          </p:cNvSpPr>
          <p:nvPr>
            <p:ph sz="half" idx="1"/>
          </p:nvPr>
        </p:nvSpPr>
        <p:spPr/>
        <p:txBody>
          <a:bodyPr/>
          <a:lstStyle/>
          <a:p>
            <a:endParaRPr lang="en-US"/>
          </a:p>
        </p:txBody>
      </p:sp>
      <p:pic>
        <p:nvPicPr>
          <p:cNvPr id="6" name="Content Placeholder 7" descr=" 6"/>
          <p:cNvPicPr>
            <a:picLocks noChangeAspect="1"/>
          </p:cNvPicPr>
          <p:nvPr/>
        </p:nvPicPr>
        <p:blipFill>
          <a:blip r:embed="rId3"/>
          <a:stretch>
            <a:fillRect/>
          </a:stretch>
        </p:blipFill>
        <p:spPr>
          <a:xfrm>
            <a:off x="543192" y="2057400"/>
            <a:ext cx="4105008" cy="2895600"/>
          </a:xfrm>
          <a:prstGeom prst="rect">
            <a:avLst/>
          </a:prstGeom>
        </p:spPr>
      </p:pic>
      <p:grpSp>
        <p:nvGrpSpPr>
          <p:cNvPr id="8" name="Group 7" descr=" 8"/>
          <p:cNvGrpSpPr/>
          <p:nvPr/>
        </p:nvGrpSpPr>
        <p:grpSpPr>
          <a:xfrm>
            <a:off x="6657668" y="1004431"/>
            <a:ext cx="1836706" cy="504488"/>
            <a:chOff x="838200" y="2771381"/>
            <a:chExt cx="3366864" cy="1114815"/>
          </a:xfrm>
        </p:grpSpPr>
        <p:grpSp>
          <p:nvGrpSpPr>
            <p:cNvPr id="9" name="Group 8"/>
            <p:cNvGrpSpPr/>
            <p:nvPr/>
          </p:nvGrpSpPr>
          <p:grpSpPr>
            <a:xfrm>
              <a:off x="838200" y="2971797"/>
              <a:ext cx="3366864" cy="914399"/>
              <a:chOff x="838200" y="2971797"/>
              <a:chExt cx="3366864" cy="914399"/>
            </a:xfrm>
          </p:grpSpPr>
          <p:sp>
            <p:nvSpPr>
              <p:cNvPr id="11" name="Cloud 10"/>
              <p:cNvSpPr/>
              <p:nvPr/>
            </p:nvSpPr>
            <p:spPr bwMode="auto">
              <a:xfrm>
                <a:off x="2590800" y="2971797"/>
                <a:ext cx="1614264" cy="914399"/>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2" name="Cloud 11"/>
              <p:cNvSpPr/>
              <p:nvPr/>
            </p:nvSpPr>
            <p:spPr bwMode="auto">
              <a:xfrm>
                <a:off x="838200" y="3200397"/>
                <a:ext cx="1002282" cy="5334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10" name="Content Placeholder 2"/>
            <p:cNvSpPr txBox="1">
              <a:spLocks/>
            </p:cNvSpPr>
            <p:nvPr/>
          </p:nvSpPr>
          <p:spPr>
            <a:xfrm>
              <a:off x="1981200" y="2771381"/>
              <a:ext cx="806391" cy="962416"/>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grpSp>
      <p:sp>
        <p:nvSpPr>
          <p:cNvPr id="4" name="Slide Number Placeholder 3" descr=" 4"/>
          <p:cNvSpPr>
            <a:spLocks noGrp="1"/>
          </p:cNvSpPr>
          <p:nvPr>
            <p:ph type="sldNum" sz="quarter" idx="12"/>
          </p:nvPr>
        </p:nvSpPr>
        <p:spPr/>
        <p:txBody>
          <a:bodyPr/>
          <a:lstStyle/>
          <a:p>
            <a:r>
              <a:rPr lang="en-US" smtClean="0"/>
              <a:t>31</a:t>
            </a:r>
            <a:endParaRPr lang="en-US"/>
          </a:p>
        </p:txBody>
      </p:sp>
      <p:sp>
        <p:nvSpPr>
          <p:cNvPr id="13" name="TextBox 12" descr=" 13"/>
          <p:cNvSpPr txBox="1"/>
          <p:nvPr/>
        </p:nvSpPr>
        <p:spPr>
          <a:xfrm>
            <a:off x="1447800" y="4964668"/>
            <a:ext cx="2514600" cy="369332"/>
          </a:xfrm>
          <a:prstGeom prst="rect">
            <a:avLst/>
          </a:prstGeom>
          <a:solidFill>
            <a:schemeClr val="bg1"/>
          </a:solidFill>
        </p:spPr>
        <p:txBody>
          <a:bodyPr wrap="square" rtlCol="0">
            <a:spAutoFit/>
          </a:bodyPr>
          <a:lstStyle/>
          <a:p>
            <a:pPr algn="ctr"/>
            <a:r>
              <a:rPr lang="en-US" dirty="0" smtClean="0"/>
              <a:t>Global</a:t>
            </a:r>
            <a:endParaRPr lang="en-US" dirty="0"/>
          </a:p>
        </p:txBody>
      </p:sp>
    </p:spTree>
    <p:extLst>
      <p:ext uri="{BB962C8B-B14F-4D97-AF65-F5344CB8AC3E}">
        <p14:creationId xmlns:p14="http://schemas.microsoft.com/office/powerpoint/2010/main" val="32989153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descr=" 7"/>
          <p:cNvSpPr>
            <a:spLocks noGrp="1"/>
          </p:cNvSpPr>
          <p:nvPr>
            <p:ph sz="half" idx="2"/>
          </p:nvPr>
        </p:nvSpPr>
        <p:spPr>
          <a:xfrm>
            <a:off x="685800" y="4191000"/>
            <a:ext cx="8153400" cy="1935163"/>
          </a:xfrm>
        </p:spPr>
        <p:txBody>
          <a:bodyPr>
            <a:normAutofit lnSpcReduction="10000"/>
          </a:bodyPr>
          <a:lstStyle/>
          <a:p>
            <a:pPr lvl="0"/>
            <a:r>
              <a:rPr lang="en-US" smtClean="0">
                <a:latin typeface="Calibri" panose="020F0502020204030204" pitchFamily="34" charset="0"/>
              </a:rPr>
              <a:t>Regional deployment provide improvements similar to global deployment when attacker is local</a:t>
            </a:r>
          </a:p>
          <a:p>
            <a:r>
              <a:rPr lang="en-US" smtClean="0"/>
              <a:t>Deployment </a:t>
            </a:r>
            <a:r>
              <a:rPr lang="en-US" dirty="0" smtClean="0"/>
              <a:t>to prevent attacks from own region</a:t>
            </a:r>
          </a:p>
          <a:p>
            <a:r>
              <a:rPr lang="en-US" dirty="0" smtClean="0"/>
              <a:t>Mechanisms for greater good</a:t>
            </a:r>
          </a:p>
        </p:txBody>
      </p:sp>
      <p:grpSp>
        <p:nvGrpSpPr>
          <p:cNvPr id="6" name="Group 5" descr=" 6"/>
          <p:cNvGrpSpPr/>
          <p:nvPr/>
        </p:nvGrpSpPr>
        <p:grpSpPr>
          <a:xfrm>
            <a:off x="2819400" y="1338257"/>
            <a:ext cx="1424172" cy="490857"/>
            <a:chOff x="780523" y="1499527"/>
            <a:chExt cx="2800877" cy="1015073"/>
          </a:xfrm>
        </p:grpSpPr>
        <p:sp>
          <p:nvSpPr>
            <p:cNvPr id="8" name="Content Placeholder 2"/>
            <p:cNvSpPr txBox="1">
              <a:spLocks/>
            </p:cNvSpPr>
            <p:nvPr/>
          </p:nvSpPr>
          <p:spPr>
            <a:xfrm>
              <a:off x="2018778" y="1499527"/>
              <a:ext cx="806391" cy="96241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pic>
          <p:nvPicPr>
            <p:cNvPr id="9" name="Picture 8"/>
            <p:cNvPicPr>
              <a:picLocks noChangeAspect="1"/>
            </p:cNvPicPr>
            <p:nvPr/>
          </p:nvPicPr>
          <p:blipFill>
            <a:blip r:embed="rId3"/>
            <a:stretch>
              <a:fillRect/>
            </a:stretch>
          </p:blipFill>
          <p:spPr>
            <a:xfrm>
              <a:off x="780523" y="1651960"/>
              <a:ext cx="1200677" cy="768819"/>
            </a:xfrm>
            <a:prstGeom prst="rect">
              <a:avLst/>
            </a:prstGeom>
          </p:spPr>
        </p:pic>
        <p:pic>
          <p:nvPicPr>
            <p:cNvPr id="10" name="Picture 9"/>
            <p:cNvPicPr>
              <a:picLocks noChangeAspect="1"/>
            </p:cNvPicPr>
            <p:nvPr/>
          </p:nvPicPr>
          <p:blipFill>
            <a:blip r:embed="rId4"/>
            <a:stretch>
              <a:fillRect/>
            </a:stretch>
          </p:blipFill>
          <p:spPr>
            <a:xfrm>
              <a:off x="2606459" y="1555908"/>
              <a:ext cx="974941" cy="958692"/>
            </a:xfrm>
            <a:prstGeom prst="rect">
              <a:avLst/>
            </a:prstGeom>
          </p:spPr>
        </p:pic>
      </p:grpSp>
      <p:pic>
        <p:nvPicPr>
          <p:cNvPr id="14" name="Content Placeholder 7" descr=" 14"/>
          <p:cNvPicPr>
            <a:picLocks noGrp="1" noChangeAspect="1"/>
          </p:cNvPicPr>
          <p:nvPr>
            <p:ph sz="half" idx="1"/>
          </p:nvPr>
        </p:nvPicPr>
        <p:blipFill>
          <a:blip r:embed="rId5"/>
          <a:stretch>
            <a:fillRect/>
          </a:stretch>
        </p:blipFill>
        <p:spPr>
          <a:xfrm>
            <a:off x="3276600" y="1914971"/>
            <a:ext cx="2667000" cy="2078802"/>
          </a:xfrm>
          <a:prstGeom prst="rect">
            <a:avLst/>
          </a:prstGeom>
        </p:spPr>
      </p:pic>
      <p:pic>
        <p:nvPicPr>
          <p:cNvPr id="15" name="Content Placeholder 5" descr=" 15"/>
          <p:cNvPicPr>
            <a:picLocks noChangeAspect="1"/>
          </p:cNvPicPr>
          <p:nvPr/>
        </p:nvPicPr>
        <p:blipFill>
          <a:blip r:embed="rId6"/>
          <a:stretch>
            <a:fillRect/>
          </a:stretch>
        </p:blipFill>
        <p:spPr>
          <a:xfrm>
            <a:off x="533400" y="1887572"/>
            <a:ext cx="2796336" cy="2151028"/>
          </a:xfrm>
          <a:prstGeom prst="rect">
            <a:avLst/>
          </a:prstGeom>
        </p:spPr>
      </p:pic>
      <p:sp>
        <p:nvSpPr>
          <p:cNvPr id="4" name="Plus 3" descr=" 4"/>
          <p:cNvSpPr/>
          <p:nvPr/>
        </p:nvSpPr>
        <p:spPr>
          <a:xfrm>
            <a:off x="4466927" y="1448794"/>
            <a:ext cx="333673" cy="303806"/>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descr=" 19"/>
          <p:cNvSpPr/>
          <p:nvPr/>
        </p:nvSpPr>
        <p:spPr>
          <a:xfrm>
            <a:off x="2895600" y="2126105"/>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Content Placeholder 4" descr=" 26"/>
          <p:cNvPicPr>
            <a:picLocks noChangeAspect="1"/>
          </p:cNvPicPr>
          <p:nvPr/>
        </p:nvPicPr>
        <p:blipFill>
          <a:blip r:embed="rId7"/>
          <a:stretch>
            <a:fillRect/>
          </a:stretch>
        </p:blipFill>
        <p:spPr>
          <a:xfrm>
            <a:off x="5993418" y="1905000"/>
            <a:ext cx="2574460" cy="2088773"/>
          </a:xfrm>
          <a:prstGeom prst="rect">
            <a:avLst/>
          </a:prstGeom>
        </p:spPr>
      </p:pic>
      <p:sp>
        <p:nvSpPr>
          <p:cNvPr id="27" name="Oval 26" descr=" 27"/>
          <p:cNvSpPr/>
          <p:nvPr/>
        </p:nvSpPr>
        <p:spPr>
          <a:xfrm>
            <a:off x="5638800" y="2057400"/>
            <a:ext cx="381000" cy="3735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descr=" 28"/>
          <p:cNvSpPr/>
          <p:nvPr/>
        </p:nvSpPr>
        <p:spPr>
          <a:xfrm>
            <a:off x="8229600" y="1905000"/>
            <a:ext cx="381000" cy="3735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descr=" 29"/>
          <p:cNvGrpSpPr/>
          <p:nvPr/>
        </p:nvGrpSpPr>
        <p:grpSpPr>
          <a:xfrm>
            <a:off x="4926811" y="990600"/>
            <a:ext cx="2235989" cy="934406"/>
            <a:chOff x="759327" y="4114800"/>
            <a:chExt cx="3667108" cy="1076716"/>
          </a:xfrm>
        </p:grpSpPr>
        <p:grpSp>
          <p:nvGrpSpPr>
            <p:cNvPr id="30" name="Group 29"/>
            <p:cNvGrpSpPr/>
            <p:nvPr/>
          </p:nvGrpSpPr>
          <p:grpSpPr>
            <a:xfrm>
              <a:off x="759327" y="4727532"/>
              <a:ext cx="1186941" cy="228600"/>
              <a:chOff x="759327" y="4727532"/>
              <a:chExt cx="1186941" cy="228600"/>
            </a:xfrm>
          </p:grpSpPr>
          <p:sp>
            <p:nvSpPr>
              <p:cNvPr id="38" name="Cloud 37"/>
              <p:cNvSpPr/>
              <p:nvPr/>
            </p:nvSpPr>
            <p:spPr bwMode="auto">
              <a:xfrm>
                <a:off x="1401186"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9" name="Cloud 38"/>
              <p:cNvSpPr/>
              <p:nvPr/>
            </p:nvSpPr>
            <p:spPr bwMode="auto">
              <a:xfrm>
                <a:off x="759327"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31" name="Content Placeholder 2"/>
            <p:cNvSpPr txBox="1">
              <a:spLocks/>
            </p:cNvSpPr>
            <p:nvPr/>
          </p:nvSpPr>
          <p:spPr>
            <a:xfrm>
              <a:off x="1981200" y="4114800"/>
              <a:ext cx="806391" cy="962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a:t>
              </a:r>
              <a:r>
                <a:rPr lang="en-US" sz="1700" dirty="0"/>
                <a:t>v</a:t>
              </a:r>
              <a:r>
                <a:rPr lang="en-US" sz="1700" dirty="0" smtClean="0"/>
                <a:t>s</a:t>
              </a:r>
              <a:endParaRPr lang="en-US" sz="1700" dirty="0"/>
            </a:p>
          </p:txBody>
        </p:sp>
        <p:grpSp>
          <p:nvGrpSpPr>
            <p:cNvPr id="32" name="Group 31"/>
            <p:cNvGrpSpPr/>
            <p:nvPr/>
          </p:nvGrpSpPr>
          <p:grpSpPr>
            <a:xfrm>
              <a:off x="2625313" y="4596008"/>
              <a:ext cx="1801122" cy="595508"/>
              <a:chOff x="2625313" y="4596008"/>
              <a:chExt cx="1801122" cy="595508"/>
            </a:xfrm>
          </p:grpSpPr>
          <p:sp>
            <p:nvSpPr>
              <p:cNvPr id="33" name="Cloud 32"/>
              <p:cNvSpPr/>
              <p:nvPr/>
            </p:nvSpPr>
            <p:spPr bwMode="auto">
              <a:xfrm>
                <a:off x="2625313" y="4929467"/>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4" name="Cloud 33"/>
              <p:cNvSpPr/>
              <p:nvPr/>
            </p:nvSpPr>
            <p:spPr bwMode="auto">
              <a:xfrm>
                <a:off x="3593913" y="4596008"/>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5" name="Cloud 34"/>
              <p:cNvSpPr/>
              <p:nvPr/>
            </p:nvSpPr>
            <p:spPr bwMode="auto">
              <a:xfrm>
                <a:off x="2926377" y="4631713"/>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6" name="Cloud 35"/>
              <p:cNvSpPr/>
              <p:nvPr/>
            </p:nvSpPr>
            <p:spPr bwMode="auto">
              <a:xfrm>
                <a:off x="3269426" y="4962916"/>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7" name="Cloud 36"/>
              <p:cNvSpPr/>
              <p:nvPr/>
            </p:nvSpPr>
            <p:spPr bwMode="auto">
              <a:xfrm>
                <a:off x="3881353" y="4911769"/>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grpSp>
      <p:sp>
        <p:nvSpPr>
          <p:cNvPr id="3" name="Slide Number Placeholder 2" descr=" 3"/>
          <p:cNvSpPr>
            <a:spLocks noGrp="1"/>
          </p:cNvSpPr>
          <p:nvPr>
            <p:ph type="sldNum" sz="quarter" idx="12"/>
          </p:nvPr>
        </p:nvSpPr>
        <p:spPr/>
        <p:txBody>
          <a:bodyPr/>
          <a:lstStyle/>
          <a:p>
            <a:r>
              <a:rPr lang="en-US" smtClean="0"/>
              <a:t>32</a:t>
            </a:r>
            <a:endParaRPr lang="en-US"/>
          </a:p>
        </p:txBody>
      </p:sp>
      <p:sp>
        <p:nvSpPr>
          <p:cNvPr id="40" name="Title 1" descr=" 40"/>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Compare global and regional deployment: scale</a:t>
            </a:r>
            <a:endParaRPr lang="en-US" dirty="0"/>
          </a:p>
        </p:txBody>
      </p:sp>
      <p:sp>
        <p:nvSpPr>
          <p:cNvPr id="2" name="TextBox 1" descr=" 2"/>
          <p:cNvSpPr txBox="1"/>
          <p:nvPr/>
        </p:nvSpPr>
        <p:spPr>
          <a:xfrm>
            <a:off x="685800" y="3810000"/>
            <a:ext cx="2514600" cy="369332"/>
          </a:xfrm>
          <a:prstGeom prst="rect">
            <a:avLst/>
          </a:prstGeom>
          <a:solidFill>
            <a:schemeClr val="bg1"/>
          </a:solidFill>
        </p:spPr>
        <p:txBody>
          <a:bodyPr wrap="square" rtlCol="0">
            <a:spAutoFit/>
          </a:bodyPr>
          <a:lstStyle/>
          <a:p>
            <a:pPr algn="ctr"/>
            <a:r>
              <a:rPr lang="en-US" dirty="0" smtClean="0"/>
              <a:t>Global</a:t>
            </a:r>
            <a:endParaRPr lang="en-US" dirty="0"/>
          </a:p>
        </p:txBody>
      </p:sp>
      <p:sp>
        <p:nvSpPr>
          <p:cNvPr id="41" name="TextBox 40" descr=" 41"/>
          <p:cNvSpPr txBox="1"/>
          <p:nvPr/>
        </p:nvSpPr>
        <p:spPr>
          <a:xfrm>
            <a:off x="3429000" y="3810000"/>
            <a:ext cx="2514600" cy="369332"/>
          </a:xfrm>
          <a:prstGeom prst="rect">
            <a:avLst/>
          </a:prstGeom>
          <a:solidFill>
            <a:schemeClr val="bg1"/>
          </a:solidFill>
        </p:spPr>
        <p:txBody>
          <a:bodyPr wrap="square" rtlCol="0">
            <a:spAutoFit/>
          </a:bodyPr>
          <a:lstStyle/>
          <a:p>
            <a:pPr algn="ctr"/>
            <a:r>
              <a:rPr lang="en-US" dirty="0" smtClean="0"/>
              <a:t>North America (NA)</a:t>
            </a:r>
            <a:endParaRPr lang="en-US" dirty="0"/>
          </a:p>
        </p:txBody>
      </p:sp>
      <p:sp>
        <p:nvSpPr>
          <p:cNvPr id="42" name="TextBox 41" descr=" 42"/>
          <p:cNvSpPr txBox="1"/>
          <p:nvPr/>
        </p:nvSpPr>
        <p:spPr>
          <a:xfrm>
            <a:off x="6172200" y="3810000"/>
            <a:ext cx="2514600" cy="369332"/>
          </a:xfrm>
          <a:prstGeom prst="rect">
            <a:avLst/>
          </a:prstGeom>
          <a:solidFill>
            <a:schemeClr val="bg1"/>
          </a:solidFill>
        </p:spPr>
        <p:txBody>
          <a:bodyPr wrap="square" rtlCol="0">
            <a:spAutoFit/>
          </a:bodyPr>
          <a:lstStyle/>
          <a:p>
            <a:pPr algn="ctr"/>
            <a:r>
              <a:rPr lang="en-US" dirty="0" smtClean="0"/>
              <a:t>European Union (EU)</a:t>
            </a:r>
            <a:endParaRPr lang="en-US" dirty="0"/>
          </a:p>
        </p:txBody>
      </p:sp>
    </p:spTree>
    <p:extLst>
      <p:ext uri="{BB962C8B-B14F-4D97-AF65-F5344CB8AC3E}">
        <p14:creationId xmlns:p14="http://schemas.microsoft.com/office/powerpoint/2010/main" val="41241112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normAutofit fontScale="90000"/>
          </a:bodyPr>
          <a:lstStyle/>
          <a:p>
            <a:r>
              <a:rPr lang="en-US" dirty="0" smtClean="0"/>
              <a:t>Compare global and regional deployment: scale</a:t>
            </a:r>
            <a:endParaRPr lang="en-US" dirty="0"/>
          </a:p>
        </p:txBody>
      </p:sp>
      <p:sp>
        <p:nvSpPr>
          <p:cNvPr id="7" name="Content Placeholder 6" descr=" 7"/>
          <p:cNvSpPr>
            <a:spLocks noGrp="1"/>
          </p:cNvSpPr>
          <p:nvPr>
            <p:ph sz="half" idx="2"/>
          </p:nvPr>
        </p:nvSpPr>
        <p:spPr>
          <a:xfrm>
            <a:off x="723900" y="4901748"/>
            <a:ext cx="8153400" cy="1935163"/>
          </a:xfrm>
        </p:spPr>
        <p:txBody>
          <a:bodyPr>
            <a:normAutofit/>
          </a:bodyPr>
          <a:lstStyle/>
          <a:p>
            <a:r>
              <a:rPr lang="en-US" dirty="0" smtClean="0"/>
              <a:t>500 randomly selected global ASes vs 431 ASes  in NA region</a:t>
            </a:r>
          </a:p>
        </p:txBody>
      </p:sp>
      <p:grpSp>
        <p:nvGrpSpPr>
          <p:cNvPr id="6" name="Group 5" descr=" 6"/>
          <p:cNvGrpSpPr/>
          <p:nvPr/>
        </p:nvGrpSpPr>
        <p:grpSpPr>
          <a:xfrm>
            <a:off x="2819400" y="1338257"/>
            <a:ext cx="1424172" cy="490857"/>
            <a:chOff x="780523" y="1499527"/>
            <a:chExt cx="2800877" cy="1015073"/>
          </a:xfrm>
        </p:grpSpPr>
        <p:sp>
          <p:nvSpPr>
            <p:cNvPr id="8" name="Content Placeholder 2"/>
            <p:cNvSpPr txBox="1">
              <a:spLocks/>
            </p:cNvSpPr>
            <p:nvPr/>
          </p:nvSpPr>
          <p:spPr>
            <a:xfrm>
              <a:off x="2018778" y="1499527"/>
              <a:ext cx="806391" cy="962416"/>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pic>
          <p:nvPicPr>
            <p:cNvPr id="9" name="Picture 8"/>
            <p:cNvPicPr>
              <a:picLocks noChangeAspect="1"/>
            </p:cNvPicPr>
            <p:nvPr/>
          </p:nvPicPr>
          <p:blipFill>
            <a:blip r:embed="rId3"/>
            <a:stretch>
              <a:fillRect/>
            </a:stretch>
          </p:blipFill>
          <p:spPr>
            <a:xfrm>
              <a:off x="780523" y="1651960"/>
              <a:ext cx="1200677" cy="768819"/>
            </a:xfrm>
            <a:prstGeom prst="rect">
              <a:avLst/>
            </a:prstGeom>
          </p:spPr>
        </p:pic>
        <p:pic>
          <p:nvPicPr>
            <p:cNvPr id="10" name="Picture 9"/>
            <p:cNvPicPr>
              <a:picLocks noChangeAspect="1"/>
            </p:cNvPicPr>
            <p:nvPr/>
          </p:nvPicPr>
          <p:blipFill>
            <a:blip r:embed="rId4"/>
            <a:stretch>
              <a:fillRect/>
            </a:stretch>
          </p:blipFill>
          <p:spPr>
            <a:xfrm>
              <a:off x="2606459" y="1555908"/>
              <a:ext cx="974941" cy="958692"/>
            </a:xfrm>
            <a:prstGeom prst="rect">
              <a:avLst/>
            </a:prstGeom>
          </p:spPr>
        </p:pic>
      </p:grpSp>
      <p:pic>
        <p:nvPicPr>
          <p:cNvPr id="14" name="Content Placeholder 7" descr=" 14"/>
          <p:cNvPicPr>
            <a:picLocks noGrp="1" noChangeAspect="1"/>
          </p:cNvPicPr>
          <p:nvPr>
            <p:ph sz="half" idx="1"/>
          </p:nvPr>
        </p:nvPicPr>
        <p:blipFill>
          <a:blip r:embed="rId5"/>
          <a:stretch>
            <a:fillRect/>
          </a:stretch>
        </p:blipFill>
        <p:spPr>
          <a:xfrm>
            <a:off x="4648200" y="1914970"/>
            <a:ext cx="3733800" cy="2910323"/>
          </a:xfrm>
          <a:prstGeom prst="rect">
            <a:avLst/>
          </a:prstGeom>
        </p:spPr>
      </p:pic>
      <p:pic>
        <p:nvPicPr>
          <p:cNvPr id="15" name="Content Placeholder 5" descr=" 15"/>
          <p:cNvPicPr>
            <a:picLocks noChangeAspect="1"/>
          </p:cNvPicPr>
          <p:nvPr/>
        </p:nvPicPr>
        <p:blipFill>
          <a:blip r:embed="rId6"/>
          <a:stretch>
            <a:fillRect/>
          </a:stretch>
        </p:blipFill>
        <p:spPr>
          <a:xfrm>
            <a:off x="533400" y="1887572"/>
            <a:ext cx="3810000" cy="2930770"/>
          </a:xfrm>
          <a:prstGeom prst="rect">
            <a:avLst/>
          </a:prstGeom>
        </p:spPr>
      </p:pic>
      <p:sp>
        <p:nvSpPr>
          <p:cNvPr id="4" name="Plus 3" descr=" 4"/>
          <p:cNvSpPr/>
          <p:nvPr/>
        </p:nvSpPr>
        <p:spPr>
          <a:xfrm>
            <a:off x="4343400" y="1413938"/>
            <a:ext cx="407383" cy="421014"/>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descr=" 18"/>
          <p:cNvSpPr/>
          <p:nvPr/>
        </p:nvSpPr>
        <p:spPr>
          <a:xfrm>
            <a:off x="1524000" y="33528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descr=" 27"/>
          <p:cNvSpPr/>
          <p:nvPr/>
        </p:nvSpPr>
        <p:spPr>
          <a:xfrm>
            <a:off x="8001000" y="2209800"/>
            <a:ext cx="381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descr=" 3"/>
          <p:cNvSpPr>
            <a:spLocks noGrp="1"/>
          </p:cNvSpPr>
          <p:nvPr>
            <p:ph type="sldNum" sz="quarter" idx="12"/>
          </p:nvPr>
        </p:nvSpPr>
        <p:spPr/>
        <p:txBody>
          <a:bodyPr/>
          <a:lstStyle/>
          <a:p>
            <a:r>
              <a:rPr lang="en-US" smtClean="0"/>
              <a:t>33</a:t>
            </a:r>
            <a:endParaRPr lang="en-US"/>
          </a:p>
        </p:txBody>
      </p:sp>
      <p:grpSp>
        <p:nvGrpSpPr>
          <p:cNvPr id="19" name="Group 18" descr=" 19"/>
          <p:cNvGrpSpPr/>
          <p:nvPr/>
        </p:nvGrpSpPr>
        <p:grpSpPr>
          <a:xfrm>
            <a:off x="4926811" y="990600"/>
            <a:ext cx="2235989" cy="934406"/>
            <a:chOff x="759327" y="4114800"/>
            <a:chExt cx="3667108" cy="1076716"/>
          </a:xfrm>
        </p:grpSpPr>
        <p:grpSp>
          <p:nvGrpSpPr>
            <p:cNvPr id="20" name="Group 19"/>
            <p:cNvGrpSpPr/>
            <p:nvPr/>
          </p:nvGrpSpPr>
          <p:grpSpPr>
            <a:xfrm>
              <a:off x="759327" y="4727532"/>
              <a:ext cx="1186941" cy="228600"/>
              <a:chOff x="759327" y="4727532"/>
              <a:chExt cx="1186941" cy="228600"/>
            </a:xfrm>
          </p:grpSpPr>
          <p:sp>
            <p:nvSpPr>
              <p:cNvPr id="29" name="Cloud 28"/>
              <p:cNvSpPr/>
              <p:nvPr/>
            </p:nvSpPr>
            <p:spPr bwMode="auto">
              <a:xfrm>
                <a:off x="1401186"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0" name="Cloud 29"/>
              <p:cNvSpPr/>
              <p:nvPr/>
            </p:nvSpPr>
            <p:spPr bwMode="auto">
              <a:xfrm>
                <a:off x="759327"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21" name="Content Placeholder 2"/>
            <p:cNvSpPr txBox="1">
              <a:spLocks/>
            </p:cNvSpPr>
            <p:nvPr/>
          </p:nvSpPr>
          <p:spPr>
            <a:xfrm>
              <a:off x="1981200" y="4114800"/>
              <a:ext cx="806391" cy="962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a:t>
              </a:r>
              <a:r>
                <a:rPr lang="en-US" sz="1700" dirty="0"/>
                <a:t>v</a:t>
              </a:r>
              <a:r>
                <a:rPr lang="en-US" sz="1700" dirty="0" smtClean="0"/>
                <a:t>s</a:t>
              </a:r>
              <a:endParaRPr lang="en-US" sz="1700" dirty="0"/>
            </a:p>
          </p:txBody>
        </p:sp>
        <p:grpSp>
          <p:nvGrpSpPr>
            <p:cNvPr id="22" name="Group 21"/>
            <p:cNvGrpSpPr/>
            <p:nvPr/>
          </p:nvGrpSpPr>
          <p:grpSpPr>
            <a:xfrm>
              <a:off x="2625313" y="4596008"/>
              <a:ext cx="1801122" cy="595508"/>
              <a:chOff x="2625313" y="4596008"/>
              <a:chExt cx="1801122" cy="595508"/>
            </a:xfrm>
          </p:grpSpPr>
          <p:sp>
            <p:nvSpPr>
              <p:cNvPr id="23" name="Cloud 22"/>
              <p:cNvSpPr/>
              <p:nvPr/>
            </p:nvSpPr>
            <p:spPr bwMode="auto">
              <a:xfrm>
                <a:off x="2625313" y="4929467"/>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4" name="Cloud 23"/>
              <p:cNvSpPr/>
              <p:nvPr/>
            </p:nvSpPr>
            <p:spPr bwMode="auto">
              <a:xfrm>
                <a:off x="3593913" y="4596008"/>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5" name="Cloud 24"/>
              <p:cNvSpPr/>
              <p:nvPr/>
            </p:nvSpPr>
            <p:spPr bwMode="auto">
              <a:xfrm>
                <a:off x="2926377" y="4631713"/>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6" name="Cloud 25"/>
              <p:cNvSpPr/>
              <p:nvPr/>
            </p:nvSpPr>
            <p:spPr bwMode="auto">
              <a:xfrm>
                <a:off x="3269426" y="4962916"/>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8" name="Cloud 27"/>
              <p:cNvSpPr/>
              <p:nvPr/>
            </p:nvSpPr>
            <p:spPr bwMode="auto">
              <a:xfrm>
                <a:off x="3881353" y="4911769"/>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grpSp>
      <p:sp>
        <p:nvSpPr>
          <p:cNvPr id="31" name="TextBox 30" descr=" 31"/>
          <p:cNvSpPr txBox="1"/>
          <p:nvPr/>
        </p:nvSpPr>
        <p:spPr>
          <a:xfrm>
            <a:off x="5334000" y="4572000"/>
            <a:ext cx="2514600" cy="369332"/>
          </a:xfrm>
          <a:prstGeom prst="rect">
            <a:avLst/>
          </a:prstGeom>
          <a:solidFill>
            <a:schemeClr val="bg1"/>
          </a:solidFill>
        </p:spPr>
        <p:txBody>
          <a:bodyPr wrap="square" rtlCol="0">
            <a:spAutoFit/>
          </a:bodyPr>
          <a:lstStyle/>
          <a:p>
            <a:pPr algn="ctr"/>
            <a:r>
              <a:rPr lang="en-US" dirty="0" smtClean="0"/>
              <a:t>North America (NA)</a:t>
            </a:r>
            <a:endParaRPr lang="en-US" dirty="0"/>
          </a:p>
        </p:txBody>
      </p:sp>
      <p:sp>
        <p:nvSpPr>
          <p:cNvPr id="32" name="TextBox 31" descr=" 32"/>
          <p:cNvSpPr txBox="1"/>
          <p:nvPr/>
        </p:nvSpPr>
        <p:spPr>
          <a:xfrm>
            <a:off x="685800" y="4507468"/>
            <a:ext cx="3505200" cy="369332"/>
          </a:xfrm>
          <a:prstGeom prst="rect">
            <a:avLst/>
          </a:prstGeom>
          <a:solidFill>
            <a:schemeClr val="bg1"/>
          </a:solidFill>
        </p:spPr>
        <p:txBody>
          <a:bodyPr wrap="square" rtlCol="0">
            <a:spAutoFit/>
          </a:bodyPr>
          <a:lstStyle/>
          <a:p>
            <a:pPr algn="ctr"/>
            <a:r>
              <a:rPr lang="en-US" dirty="0" smtClean="0"/>
              <a:t>Global</a:t>
            </a:r>
            <a:endParaRPr lang="en-US" dirty="0"/>
          </a:p>
        </p:txBody>
      </p:sp>
    </p:spTree>
    <p:extLst>
      <p:ext uri="{BB962C8B-B14F-4D97-AF65-F5344CB8AC3E}">
        <p14:creationId xmlns:p14="http://schemas.microsoft.com/office/powerpoint/2010/main" val="7271093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457200" y="1622686"/>
            <a:ext cx="8229600" cy="4525963"/>
          </a:xfrm>
        </p:spPr>
        <p:txBody>
          <a:bodyPr>
            <a:normAutofit fontScale="92500" lnSpcReduction="20000"/>
          </a:bodyPr>
          <a:lstStyle/>
          <a:p>
            <a:r>
              <a:rPr lang="en-US" dirty="0" smtClean="0"/>
              <a:t>Systematic data-driven evaluation</a:t>
            </a:r>
          </a:p>
          <a:p>
            <a:r>
              <a:rPr lang="en-US" dirty="0" smtClean="0"/>
              <a:t>Using real world topologies and routing information we evaluate the impact of:</a:t>
            </a:r>
          </a:p>
          <a:p>
            <a:pPr lvl="1"/>
            <a:r>
              <a:rPr lang="en-US" dirty="0" smtClean="0"/>
              <a:t>Locality</a:t>
            </a:r>
          </a:p>
          <a:p>
            <a:pPr lvl="1"/>
            <a:r>
              <a:rPr lang="en-US" dirty="0" smtClean="0"/>
              <a:t>Scale  </a:t>
            </a:r>
          </a:p>
          <a:p>
            <a:pPr lvl="1"/>
            <a:r>
              <a:rPr lang="en-US" dirty="0" smtClean="0"/>
              <a:t>Size</a:t>
            </a:r>
          </a:p>
          <a:p>
            <a:r>
              <a:rPr lang="en-US" dirty="0" smtClean="0"/>
              <a:t>The </a:t>
            </a:r>
            <a:r>
              <a:rPr lang="en-US" dirty="0"/>
              <a:t>research questions are evaluated for three different techniques that </a:t>
            </a:r>
            <a:r>
              <a:rPr lang="en-US" dirty="0" smtClean="0"/>
              <a:t>share:</a:t>
            </a:r>
          </a:p>
          <a:p>
            <a:pPr lvl="1"/>
            <a:r>
              <a:rPr lang="en-US" dirty="0"/>
              <a:t>P</a:t>
            </a:r>
            <a:r>
              <a:rPr lang="en-US" dirty="0" smtClean="0"/>
              <a:t>refix origin </a:t>
            </a:r>
            <a:r>
              <a:rPr lang="en-US" dirty="0" smtClean="0">
                <a:sym typeface="Wingdings" panose="05000000000000000000" pitchFamily="2" charset="2"/>
              </a:rPr>
              <a:t> hijack prevention mechanisms	</a:t>
            </a:r>
            <a:endParaRPr lang="en-US" dirty="0" smtClean="0"/>
          </a:p>
          <a:p>
            <a:pPr lvl="1"/>
            <a:r>
              <a:rPr lang="en-US" dirty="0"/>
              <a:t>R</a:t>
            </a:r>
            <a:r>
              <a:rPr lang="en-US" dirty="0" smtClean="0"/>
              <a:t>oute path updates </a:t>
            </a:r>
            <a:r>
              <a:rPr lang="en-US" dirty="0" smtClean="0">
                <a:sym typeface="Wingdings" panose="05000000000000000000" pitchFamily="2" charset="2"/>
              </a:rPr>
              <a:t> hijack detection mechanisms </a:t>
            </a:r>
            <a:endParaRPr lang="en-US" dirty="0" smtClean="0"/>
          </a:p>
          <a:p>
            <a:pPr lvl="1"/>
            <a:r>
              <a:rPr lang="en-US" dirty="0"/>
              <a:t>P</a:t>
            </a:r>
            <a:r>
              <a:rPr lang="en-US" dirty="0" smtClean="0"/>
              <a:t>assively </a:t>
            </a:r>
            <a:r>
              <a:rPr lang="en-US" dirty="0"/>
              <a:t>collected RTT</a:t>
            </a:r>
          </a:p>
          <a:p>
            <a:endParaRPr lang="en-US" dirty="0"/>
          </a:p>
        </p:txBody>
      </p:sp>
      <p:sp>
        <p:nvSpPr>
          <p:cNvPr id="6" name="TextBox 5"/>
          <p:cNvSpPr txBox="1"/>
          <p:nvPr/>
        </p:nvSpPr>
        <p:spPr>
          <a:xfrm>
            <a:off x="1219200" y="4876800"/>
            <a:ext cx="1828800" cy="381000"/>
          </a:xfrm>
          <a:prstGeom prst="rect">
            <a:avLst/>
          </a:prstGeom>
          <a:solidFill>
            <a:srgbClr val="FF0000">
              <a:alpha val="20000"/>
            </a:srgbClr>
          </a:solidFill>
        </p:spPr>
        <p:txBody>
          <a:bodyPr wrap="square" rtlCol="0">
            <a:spAutoFit/>
          </a:bodyPr>
          <a:lstStyle/>
          <a:p>
            <a:endParaRPr lang="en-US" dirty="0"/>
          </a:p>
        </p:txBody>
      </p:sp>
      <p:sp>
        <p:nvSpPr>
          <p:cNvPr id="4" name="Slide Number Placeholder 3"/>
          <p:cNvSpPr>
            <a:spLocks noGrp="1"/>
          </p:cNvSpPr>
          <p:nvPr>
            <p:ph type="sldNum" sz="quarter" idx="12"/>
          </p:nvPr>
        </p:nvSpPr>
        <p:spPr/>
        <p:txBody>
          <a:bodyPr/>
          <a:lstStyle/>
          <a:p>
            <a:r>
              <a:rPr lang="en-US" smtClean="0"/>
              <a:t>34</a:t>
            </a:r>
            <a:endParaRPr lang="en-US"/>
          </a:p>
        </p:txBody>
      </p:sp>
    </p:spTree>
    <p:extLst>
      <p:ext uri="{BB962C8B-B14F-4D97-AF65-F5344CB8AC3E}">
        <p14:creationId xmlns:p14="http://schemas.microsoft.com/office/powerpoint/2010/main" val="2187976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Routing attacks increasingly common</a:t>
            </a:r>
            <a:endParaRPr lang="en-US" dirty="0"/>
          </a:p>
        </p:txBody>
      </p:sp>
      <p:sp>
        <p:nvSpPr>
          <p:cNvPr id="3" name="Content Placeholder 2"/>
          <p:cNvSpPr>
            <a:spLocks noGrp="1"/>
          </p:cNvSpPr>
          <p:nvPr>
            <p:ph idx="1"/>
          </p:nvPr>
        </p:nvSpPr>
        <p:spPr>
          <a:xfrm>
            <a:off x="6276974" y="1600200"/>
            <a:ext cx="2409825" cy="1281981"/>
          </a:xfrm>
        </p:spPr>
        <p:txBody>
          <a:bodyPr>
            <a:normAutofit/>
          </a:bodyPr>
          <a:lstStyle/>
          <a:p>
            <a:r>
              <a:rPr lang="en-US" sz="1800" dirty="0" smtClean="0"/>
              <a:t>List of Bogus route announcements as listed on www.cidr-report.org.</a:t>
            </a:r>
            <a:endParaRPr lang="en-US" sz="1800" dirty="0"/>
          </a:p>
        </p:txBody>
      </p:sp>
      <p:pic>
        <p:nvPicPr>
          <p:cNvPr id="4" name="Picture 3"/>
          <p:cNvPicPr>
            <a:picLocks noChangeAspect="1"/>
          </p:cNvPicPr>
          <p:nvPr/>
        </p:nvPicPr>
        <p:blipFill>
          <a:blip r:embed="rId3"/>
          <a:stretch>
            <a:fillRect/>
          </a:stretch>
        </p:blipFill>
        <p:spPr>
          <a:xfrm>
            <a:off x="762000" y="1840405"/>
            <a:ext cx="5514975" cy="2090738"/>
          </a:xfrm>
          <a:prstGeom prst="rect">
            <a:avLst/>
          </a:prstGeom>
          <a:ln w="47625">
            <a:solidFill>
              <a:schemeClr val="tx2">
                <a:lumMod val="75000"/>
              </a:schemeClr>
            </a:solidFill>
          </a:ln>
        </p:spPr>
      </p:pic>
      <p:sp>
        <p:nvSpPr>
          <p:cNvPr id="9" name="Content Placeholder 2"/>
          <p:cNvSpPr txBox="1">
            <a:spLocks/>
          </p:cNvSpPr>
          <p:nvPr/>
        </p:nvSpPr>
        <p:spPr>
          <a:xfrm>
            <a:off x="533400" y="5257800"/>
            <a:ext cx="8610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t>Each day there are large numbers of bogus route announcements</a:t>
            </a:r>
          </a:p>
          <a:p>
            <a:pPr marL="0" indent="0">
              <a:buFont typeface="Arial" pitchFamily="34" charset="0"/>
              <a:buNone/>
            </a:pPr>
            <a:r>
              <a:rPr lang="en-US" sz="2200" dirty="0" smtClean="0"/>
              <a:t>                                                                                                   </a:t>
            </a:r>
            <a:r>
              <a:rPr lang="en-US" sz="1800" dirty="0" smtClean="0"/>
              <a:t>-</a:t>
            </a:r>
            <a:r>
              <a:rPr lang="en-US" sz="1800" i="1" dirty="0" smtClean="0"/>
              <a:t> e.g., cidr-report.org</a:t>
            </a:r>
          </a:p>
          <a:p>
            <a:pPr marL="0" indent="0">
              <a:buFont typeface="Arial" pitchFamily="34" charset="0"/>
              <a:buNone/>
            </a:pPr>
            <a:r>
              <a:rPr lang="en-US" sz="2200" dirty="0" smtClean="0">
                <a:solidFill>
                  <a:srgbClr val="FF0000"/>
                </a:solidFill>
              </a:rPr>
              <a:t>Among these we have seen many serious attacks ...</a:t>
            </a:r>
            <a:endParaRPr lang="en-US" sz="2200" dirty="0">
              <a:solidFill>
                <a:srgbClr val="FF0000"/>
              </a:solidFill>
            </a:endParaRPr>
          </a:p>
        </p:txBody>
      </p:sp>
      <p:pic>
        <p:nvPicPr>
          <p:cNvPr id="6" name="Picture 5"/>
          <p:cNvPicPr>
            <a:picLocks noChangeAspect="1"/>
          </p:cNvPicPr>
          <p:nvPr/>
        </p:nvPicPr>
        <p:blipFill>
          <a:blip r:embed="rId4"/>
          <a:stretch>
            <a:fillRect/>
          </a:stretch>
        </p:blipFill>
        <p:spPr>
          <a:xfrm>
            <a:off x="4286250" y="1371600"/>
            <a:ext cx="4400550" cy="3734181"/>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570460" y="2839840"/>
            <a:ext cx="7620000" cy="2094503"/>
          </a:xfrm>
          <a:prstGeom prst="rect">
            <a:avLst/>
          </a:prstGeom>
          <a:ln>
            <a:solidFill>
              <a:schemeClr val="tx1"/>
            </a:solidFill>
          </a:ln>
        </p:spPr>
      </p:pic>
      <p:sp>
        <p:nvSpPr>
          <p:cNvPr id="8" name="Slide Number Placeholder 7"/>
          <p:cNvSpPr>
            <a:spLocks noGrp="1"/>
          </p:cNvSpPr>
          <p:nvPr>
            <p:ph type="sldNum" sz="quarter" idx="12"/>
          </p:nvPr>
        </p:nvSpPr>
        <p:spPr/>
        <p:txBody>
          <a:bodyPr/>
          <a:lstStyle/>
          <a:p>
            <a:r>
              <a:rPr lang="en-US" smtClean="0"/>
              <a:t>5</a:t>
            </a:r>
            <a:endParaRPr lang="en-US"/>
          </a:p>
        </p:txBody>
      </p:sp>
    </p:spTree>
    <p:extLst>
      <p:ext uri="{BB962C8B-B14F-4D97-AF65-F5344CB8AC3E}">
        <p14:creationId xmlns:p14="http://schemas.microsoft.com/office/powerpoint/2010/main" val="400694348"/>
      </p:ext>
    </p:extLst>
  </p:cSld>
  <p:clrMapOvr>
    <a:masterClrMapping/>
  </p:clrMapOvr>
  <mc:AlternateContent xmlns:mc="http://schemas.openxmlformats.org/markup-compatibility/2006" xmlns:p14="http://schemas.microsoft.com/office/powerpoint/2010/main">
    <mc:Choice Requires="p14">
      <p:transition spd="slow" p14:dur="2000" advTm="1422"/>
    </mc:Choice>
    <mc:Fallback xmlns="">
      <p:transition spd="slow" advTm="142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457200" y="1622686"/>
            <a:ext cx="8229600" cy="4525963"/>
          </a:xfrm>
        </p:spPr>
        <p:txBody>
          <a:bodyPr>
            <a:normAutofit fontScale="92500" lnSpcReduction="20000"/>
          </a:bodyPr>
          <a:lstStyle/>
          <a:p>
            <a:r>
              <a:rPr lang="en-US" dirty="0" smtClean="0"/>
              <a:t>Systematic data-driven evaluation</a:t>
            </a:r>
          </a:p>
          <a:p>
            <a:r>
              <a:rPr lang="en-US" dirty="0" smtClean="0"/>
              <a:t>Using real world topologies and routing information we evaluate the impact of:</a:t>
            </a:r>
          </a:p>
          <a:p>
            <a:pPr lvl="1"/>
            <a:r>
              <a:rPr lang="en-US" dirty="0" smtClean="0"/>
              <a:t>Locality</a:t>
            </a:r>
          </a:p>
          <a:p>
            <a:pPr lvl="1"/>
            <a:r>
              <a:rPr lang="en-US" dirty="0" smtClean="0"/>
              <a:t>Scale  </a:t>
            </a:r>
          </a:p>
          <a:p>
            <a:pPr lvl="1"/>
            <a:r>
              <a:rPr lang="en-US" dirty="0" smtClean="0"/>
              <a:t>Size</a:t>
            </a:r>
          </a:p>
          <a:p>
            <a:r>
              <a:rPr lang="en-US" dirty="0" smtClean="0"/>
              <a:t>The </a:t>
            </a:r>
            <a:r>
              <a:rPr lang="en-US" dirty="0"/>
              <a:t>research questions are evaluated for three different techniques that </a:t>
            </a:r>
            <a:r>
              <a:rPr lang="en-US" dirty="0" smtClean="0"/>
              <a:t>share:</a:t>
            </a:r>
          </a:p>
          <a:p>
            <a:pPr lvl="1"/>
            <a:r>
              <a:rPr lang="en-US" dirty="0"/>
              <a:t>P</a:t>
            </a:r>
            <a:r>
              <a:rPr lang="en-US" dirty="0" smtClean="0"/>
              <a:t>refix origin </a:t>
            </a:r>
            <a:r>
              <a:rPr lang="en-US" dirty="0" smtClean="0">
                <a:sym typeface="Wingdings" panose="05000000000000000000" pitchFamily="2" charset="2"/>
              </a:rPr>
              <a:t> hijack prevention mechanisms	</a:t>
            </a:r>
            <a:endParaRPr lang="en-US" dirty="0" smtClean="0"/>
          </a:p>
          <a:p>
            <a:pPr lvl="1"/>
            <a:r>
              <a:rPr lang="en-US" dirty="0"/>
              <a:t>R</a:t>
            </a:r>
            <a:r>
              <a:rPr lang="en-US" dirty="0" smtClean="0"/>
              <a:t>oute path updates </a:t>
            </a:r>
            <a:r>
              <a:rPr lang="en-US" dirty="0" smtClean="0">
                <a:sym typeface="Wingdings" panose="05000000000000000000" pitchFamily="2" charset="2"/>
              </a:rPr>
              <a:t> hijack detection mechanisms </a:t>
            </a:r>
            <a:endParaRPr lang="en-US" dirty="0" smtClean="0"/>
          </a:p>
          <a:p>
            <a:pPr lvl="1"/>
            <a:r>
              <a:rPr lang="en-US" dirty="0"/>
              <a:t>P</a:t>
            </a:r>
            <a:r>
              <a:rPr lang="en-US" dirty="0" smtClean="0"/>
              <a:t>assively </a:t>
            </a:r>
            <a:r>
              <a:rPr lang="en-US" dirty="0"/>
              <a:t>collected RTT</a:t>
            </a:r>
          </a:p>
          <a:p>
            <a:endParaRPr lang="en-US" dirty="0"/>
          </a:p>
        </p:txBody>
      </p:sp>
      <p:sp>
        <p:nvSpPr>
          <p:cNvPr id="4" name="Slide Number Placeholder 3"/>
          <p:cNvSpPr>
            <a:spLocks noGrp="1"/>
          </p:cNvSpPr>
          <p:nvPr>
            <p:ph type="sldNum" sz="quarter" idx="12"/>
          </p:nvPr>
        </p:nvSpPr>
        <p:spPr/>
        <p:txBody>
          <a:bodyPr/>
          <a:lstStyle/>
          <a:p>
            <a:r>
              <a:rPr lang="en-US" smtClean="0"/>
              <a:t>35</a:t>
            </a:r>
            <a:endParaRPr lang="en-US"/>
          </a:p>
        </p:txBody>
      </p:sp>
      <p:sp>
        <p:nvSpPr>
          <p:cNvPr id="7" name="TextBox 6"/>
          <p:cNvSpPr txBox="1"/>
          <p:nvPr/>
        </p:nvSpPr>
        <p:spPr>
          <a:xfrm>
            <a:off x="1219200" y="5312039"/>
            <a:ext cx="2667000" cy="381000"/>
          </a:xfrm>
          <a:prstGeom prst="rect">
            <a:avLst/>
          </a:prstGeom>
          <a:solidFill>
            <a:srgbClr val="FF0000">
              <a:alpha val="20000"/>
            </a:srgbClr>
          </a:solidFill>
        </p:spPr>
        <p:txBody>
          <a:bodyPr wrap="square" rtlCol="0">
            <a:spAutoFit/>
          </a:bodyPr>
          <a:lstStyle/>
          <a:p>
            <a:endParaRPr lang="en-US" dirty="0"/>
          </a:p>
        </p:txBody>
      </p:sp>
    </p:spTree>
    <p:extLst>
      <p:ext uri="{BB962C8B-B14F-4D97-AF65-F5344CB8AC3E}">
        <p14:creationId xmlns:p14="http://schemas.microsoft.com/office/powerpoint/2010/main" val="3909581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Hijack detection system evaluation</a:t>
            </a:r>
            <a:endParaRPr lang="en-US" dirty="0"/>
          </a:p>
        </p:txBody>
      </p:sp>
      <p:sp>
        <p:nvSpPr>
          <p:cNvPr id="3" name="Content Placeholder 2"/>
          <p:cNvSpPr>
            <a:spLocks noGrp="1"/>
          </p:cNvSpPr>
          <p:nvPr>
            <p:ph idx="1"/>
          </p:nvPr>
        </p:nvSpPr>
        <p:spPr/>
        <p:txBody>
          <a:bodyPr/>
          <a:lstStyle/>
          <a:p>
            <a:r>
              <a:rPr lang="en-US" dirty="0" smtClean="0"/>
              <a:t>Extended earlier proposed system that uses route path announcements to aid in raising alerts for routing attacks</a:t>
            </a:r>
          </a:p>
          <a:p>
            <a:r>
              <a:rPr lang="en-US" dirty="0" err="1" smtClean="0"/>
              <a:t>Routepath</a:t>
            </a:r>
            <a:r>
              <a:rPr lang="en-US" dirty="0" smtClean="0"/>
              <a:t> updates from </a:t>
            </a:r>
            <a:r>
              <a:rPr lang="en-US" dirty="0" err="1" smtClean="0"/>
              <a:t>RouteViews</a:t>
            </a:r>
            <a:r>
              <a:rPr lang="en-US" dirty="0" smtClean="0"/>
              <a:t> project around large scale routing anomaly</a:t>
            </a:r>
          </a:p>
          <a:p>
            <a:r>
              <a:rPr lang="en-US" dirty="0" smtClean="0"/>
              <a:t>On April 8, 2010, China Telecom announced ≈50,000 prefixes allocated to other networks</a:t>
            </a:r>
            <a:endParaRPr lang="en-US" dirty="0"/>
          </a:p>
        </p:txBody>
      </p:sp>
      <p:sp>
        <p:nvSpPr>
          <p:cNvPr id="4" name="Slide Number Placeholder 3"/>
          <p:cNvSpPr>
            <a:spLocks noGrp="1"/>
          </p:cNvSpPr>
          <p:nvPr>
            <p:ph type="sldNum" sz="quarter" idx="12"/>
          </p:nvPr>
        </p:nvSpPr>
        <p:spPr/>
        <p:txBody>
          <a:bodyPr/>
          <a:lstStyle/>
          <a:p>
            <a:r>
              <a:rPr lang="en-US" smtClean="0"/>
              <a:t>36</a:t>
            </a:r>
            <a:endParaRPr lang="en-US"/>
          </a:p>
        </p:txBody>
      </p:sp>
    </p:spTree>
    <p:extLst>
      <p:ext uri="{BB962C8B-B14F-4D97-AF65-F5344CB8AC3E}">
        <p14:creationId xmlns:p14="http://schemas.microsoft.com/office/powerpoint/2010/main" val="4367723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457200" y="212293"/>
            <a:ext cx="8229600" cy="1048650"/>
          </a:xfrm>
        </p:spPr>
        <p:txBody>
          <a:bodyPr/>
          <a:lstStyle/>
          <a:p>
            <a:r>
              <a:rPr lang="en-US" dirty="0" smtClean="0"/>
              <a:t>Global vs regional baseline: scale</a:t>
            </a:r>
            <a:endParaRPr lang="en-US" dirty="0"/>
          </a:p>
        </p:txBody>
      </p:sp>
      <p:pic>
        <p:nvPicPr>
          <p:cNvPr id="4" name="Content Placeholder 3" descr=" 4"/>
          <p:cNvPicPr>
            <a:picLocks noGrp="1" noChangeAspect="1"/>
          </p:cNvPicPr>
          <p:nvPr>
            <p:ph idx="1"/>
          </p:nvPr>
        </p:nvPicPr>
        <p:blipFill>
          <a:blip r:embed="rId3"/>
          <a:stretch>
            <a:fillRect/>
          </a:stretch>
        </p:blipFill>
        <p:spPr>
          <a:xfrm>
            <a:off x="337352" y="1754807"/>
            <a:ext cx="3079202" cy="2133600"/>
          </a:xfrm>
          <a:prstGeom prst="rect">
            <a:avLst/>
          </a:prstGeom>
        </p:spPr>
      </p:pic>
      <p:sp>
        <p:nvSpPr>
          <p:cNvPr id="6" name="Content Placeholder 2" descr=" 6"/>
          <p:cNvSpPr txBox="1">
            <a:spLocks/>
          </p:cNvSpPr>
          <p:nvPr/>
        </p:nvSpPr>
        <p:spPr>
          <a:xfrm>
            <a:off x="457200" y="4267381"/>
            <a:ext cx="8686800" cy="1752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Number of alerts for prefix hijack increases number of </a:t>
            </a:r>
            <a:r>
              <a:rPr lang="en-US" sz="2400" dirty="0" err="1" smtClean="0"/>
              <a:t>ASes</a:t>
            </a:r>
            <a:r>
              <a:rPr lang="en-US" sz="2400" dirty="0" smtClean="0"/>
              <a:t> </a:t>
            </a:r>
          </a:p>
          <a:p>
            <a:r>
              <a:rPr lang="en-US" sz="2400" dirty="0" smtClean="0"/>
              <a:t>Few </a:t>
            </a:r>
            <a:r>
              <a:rPr lang="en-US" sz="2400" dirty="0" err="1" smtClean="0"/>
              <a:t>ASes</a:t>
            </a:r>
            <a:r>
              <a:rPr lang="en-US" sz="2400" dirty="0" smtClean="0"/>
              <a:t> needed to detect </a:t>
            </a:r>
            <a:r>
              <a:rPr lang="en-US" sz="2400" dirty="0" err="1" smtClean="0"/>
              <a:t>subprefix</a:t>
            </a:r>
            <a:r>
              <a:rPr lang="en-US" sz="2400" dirty="0" smtClean="0"/>
              <a:t> hijack alerts</a:t>
            </a:r>
          </a:p>
          <a:p>
            <a:r>
              <a:rPr lang="en-US" sz="2400" dirty="0" smtClean="0"/>
              <a:t>High </a:t>
            </a:r>
            <a:r>
              <a:rPr lang="en-US" sz="2400" dirty="0"/>
              <a:t>detection rate in </a:t>
            </a:r>
            <a:r>
              <a:rPr lang="en-US" sz="2400" i="1" dirty="0"/>
              <a:t>rest of the world</a:t>
            </a:r>
            <a:r>
              <a:rPr lang="en-US" sz="2400" dirty="0"/>
              <a:t> region despite fewer </a:t>
            </a:r>
            <a:r>
              <a:rPr lang="en-US" sz="2400" dirty="0" err="1"/>
              <a:t>ASes</a:t>
            </a:r>
            <a:endParaRPr lang="en-US" sz="2400" dirty="0"/>
          </a:p>
          <a:p>
            <a:r>
              <a:rPr lang="en-US" sz="2400" dirty="0" smtClean="0"/>
              <a:t>Confirms </a:t>
            </a:r>
            <a:r>
              <a:rPr lang="en-US" sz="2400" dirty="0"/>
              <a:t>result with the hijack prevention </a:t>
            </a:r>
            <a:r>
              <a:rPr lang="en-US" sz="2400" dirty="0" smtClean="0"/>
              <a:t>mechanisms</a:t>
            </a:r>
            <a:endParaRPr lang="en-US" sz="2400" dirty="0"/>
          </a:p>
        </p:txBody>
      </p:sp>
      <p:sp>
        <p:nvSpPr>
          <p:cNvPr id="3" name="Slide Number Placeholder 2" descr=" 3"/>
          <p:cNvSpPr>
            <a:spLocks noGrp="1"/>
          </p:cNvSpPr>
          <p:nvPr>
            <p:ph type="sldNum" sz="quarter" idx="12"/>
          </p:nvPr>
        </p:nvSpPr>
        <p:spPr/>
        <p:txBody>
          <a:bodyPr/>
          <a:lstStyle/>
          <a:p>
            <a:r>
              <a:rPr lang="en-US" smtClean="0"/>
              <a:t>37</a:t>
            </a:r>
            <a:endParaRPr lang="en-US"/>
          </a:p>
        </p:txBody>
      </p:sp>
      <p:pic>
        <p:nvPicPr>
          <p:cNvPr id="28" name="Picture 27" descr=" 28"/>
          <p:cNvPicPr>
            <a:picLocks noChangeAspect="1"/>
          </p:cNvPicPr>
          <p:nvPr/>
        </p:nvPicPr>
        <p:blipFill>
          <a:blip r:embed="rId4"/>
          <a:stretch>
            <a:fillRect/>
          </a:stretch>
        </p:blipFill>
        <p:spPr>
          <a:xfrm>
            <a:off x="3519240" y="1194074"/>
            <a:ext cx="495732" cy="463593"/>
          </a:xfrm>
          <a:prstGeom prst="rect">
            <a:avLst/>
          </a:prstGeom>
        </p:spPr>
      </p:pic>
      <p:sp>
        <p:nvSpPr>
          <p:cNvPr id="29" name="Plus 28" descr=" 29"/>
          <p:cNvSpPr/>
          <p:nvPr/>
        </p:nvSpPr>
        <p:spPr>
          <a:xfrm>
            <a:off x="4114800" y="1242491"/>
            <a:ext cx="407383" cy="421014"/>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descr=" 30"/>
          <p:cNvGrpSpPr/>
          <p:nvPr/>
        </p:nvGrpSpPr>
        <p:grpSpPr>
          <a:xfrm>
            <a:off x="4622011" y="762000"/>
            <a:ext cx="2235989" cy="934406"/>
            <a:chOff x="759327" y="4114800"/>
            <a:chExt cx="3667108" cy="1076716"/>
          </a:xfrm>
        </p:grpSpPr>
        <p:grpSp>
          <p:nvGrpSpPr>
            <p:cNvPr id="31" name="Group 30"/>
            <p:cNvGrpSpPr/>
            <p:nvPr/>
          </p:nvGrpSpPr>
          <p:grpSpPr>
            <a:xfrm>
              <a:off x="759327" y="4727532"/>
              <a:ext cx="1186941" cy="228600"/>
              <a:chOff x="759327" y="4727532"/>
              <a:chExt cx="1186941" cy="228600"/>
            </a:xfrm>
          </p:grpSpPr>
          <p:sp>
            <p:nvSpPr>
              <p:cNvPr id="39" name="Cloud 38"/>
              <p:cNvSpPr/>
              <p:nvPr/>
            </p:nvSpPr>
            <p:spPr bwMode="auto">
              <a:xfrm>
                <a:off x="1401186"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40" name="Cloud 39"/>
              <p:cNvSpPr/>
              <p:nvPr/>
            </p:nvSpPr>
            <p:spPr bwMode="auto">
              <a:xfrm>
                <a:off x="759327"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32" name="Content Placeholder 2"/>
            <p:cNvSpPr txBox="1">
              <a:spLocks/>
            </p:cNvSpPr>
            <p:nvPr/>
          </p:nvSpPr>
          <p:spPr>
            <a:xfrm>
              <a:off x="1981200" y="4114800"/>
              <a:ext cx="806391" cy="962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a:t>
              </a:r>
              <a:r>
                <a:rPr lang="en-US" sz="1700" dirty="0"/>
                <a:t>v</a:t>
              </a:r>
              <a:r>
                <a:rPr lang="en-US" sz="1700" dirty="0" smtClean="0"/>
                <a:t>s</a:t>
              </a:r>
              <a:endParaRPr lang="en-US" sz="1700" dirty="0"/>
            </a:p>
          </p:txBody>
        </p:sp>
        <p:grpSp>
          <p:nvGrpSpPr>
            <p:cNvPr id="33" name="Group 32"/>
            <p:cNvGrpSpPr/>
            <p:nvPr/>
          </p:nvGrpSpPr>
          <p:grpSpPr>
            <a:xfrm>
              <a:off x="2625313" y="4596008"/>
              <a:ext cx="1801122" cy="595508"/>
              <a:chOff x="2625313" y="4596008"/>
              <a:chExt cx="1801122" cy="595508"/>
            </a:xfrm>
          </p:grpSpPr>
          <p:sp>
            <p:nvSpPr>
              <p:cNvPr id="34" name="Cloud 33"/>
              <p:cNvSpPr/>
              <p:nvPr/>
            </p:nvSpPr>
            <p:spPr bwMode="auto">
              <a:xfrm>
                <a:off x="2625313" y="4929467"/>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5" name="Cloud 34"/>
              <p:cNvSpPr/>
              <p:nvPr/>
            </p:nvSpPr>
            <p:spPr bwMode="auto">
              <a:xfrm>
                <a:off x="3593913" y="4596008"/>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6" name="Cloud 35"/>
              <p:cNvSpPr/>
              <p:nvPr/>
            </p:nvSpPr>
            <p:spPr bwMode="auto">
              <a:xfrm>
                <a:off x="2926377" y="4631713"/>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7" name="Cloud 36"/>
              <p:cNvSpPr/>
              <p:nvPr/>
            </p:nvSpPr>
            <p:spPr bwMode="auto">
              <a:xfrm>
                <a:off x="3269426" y="4962916"/>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8" name="Cloud 37"/>
              <p:cNvSpPr/>
              <p:nvPr/>
            </p:nvSpPr>
            <p:spPr bwMode="auto">
              <a:xfrm>
                <a:off x="3881353" y="4911769"/>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grpSp>
      <p:sp>
        <p:nvSpPr>
          <p:cNvPr id="25" name="TextBox 24" descr=" 25"/>
          <p:cNvSpPr txBox="1"/>
          <p:nvPr/>
        </p:nvSpPr>
        <p:spPr>
          <a:xfrm>
            <a:off x="914400" y="3821668"/>
            <a:ext cx="2133600" cy="369332"/>
          </a:xfrm>
          <a:prstGeom prst="rect">
            <a:avLst/>
          </a:prstGeom>
          <a:solidFill>
            <a:schemeClr val="bg1"/>
          </a:solidFill>
        </p:spPr>
        <p:txBody>
          <a:bodyPr wrap="square" rtlCol="0">
            <a:spAutoFit/>
          </a:bodyPr>
          <a:lstStyle/>
          <a:p>
            <a:pPr algn="ctr"/>
            <a:r>
              <a:rPr lang="en-US" dirty="0" smtClean="0"/>
              <a:t>Global</a:t>
            </a:r>
            <a:endParaRPr lang="en-US" dirty="0"/>
          </a:p>
        </p:txBody>
      </p:sp>
    </p:spTree>
    <p:extLst>
      <p:ext uri="{BB962C8B-B14F-4D97-AF65-F5344CB8AC3E}">
        <p14:creationId xmlns:p14="http://schemas.microsoft.com/office/powerpoint/2010/main" val="18166802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457200" y="212293"/>
            <a:ext cx="8229600" cy="1048650"/>
          </a:xfrm>
        </p:spPr>
        <p:txBody>
          <a:bodyPr/>
          <a:lstStyle/>
          <a:p>
            <a:r>
              <a:rPr lang="en-US" dirty="0" smtClean="0"/>
              <a:t>Global vs regional baseline: scale</a:t>
            </a:r>
            <a:endParaRPr lang="en-US" dirty="0"/>
          </a:p>
        </p:txBody>
      </p:sp>
      <p:pic>
        <p:nvPicPr>
          <p:cNvPr id="4" name="Content Placeholder 3" descr=" 4"/>
          <p:cNvPicPr>
            <a:picLocks noGrp="1" noChangeAspect="1"/>
          </p:cNvPicPr>
          <p:nvPr>
            <p:ph idx="1"/>
          </p:nvPr>
        </p:nvPicPr>
        <p:blipFill>
          <a:blip r:embed="rId3"/>
          <a:stretch>
            <a:fillRect/>
          </a:stretch>
        </p:blipFill>
        <p:spPr>
          <a:xfrm>
            <a:off x="337352" y="1754807"/>
            <a:ext cx="3079202" cy="2133600"/>
          </a:xfrm>
          <a:prstGeom prst="rect">
            <a:avLst/>
          </a:prstGeom>
        </p:spPr>
      </p:pic>
      <p:sp>
        <p:nvSpPr>
          <p:cNvPr id="6" name="Content Placeholder 2" descr=" 6"/>
          <p:cNvSpPr txBox="1">
            <a:spLocks/>
          </p:cNvSpPr>
          <p:nvPr/>
        </p:nvSpPr>
        <p:spPr>
          <a:xfrm>
            <a:off x="457200" y="4267381"/>
            <a:ext cx="8686800" cy="1752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Number of alerts for prefix hijack increases number of </a:t>
            </a:r>
            <a:r>
              <a:rPr lang="en-US" sz="2400" dirty="0" err="1" smtClean="0"/>
              <a:t>ASes</a:t>
            </a:r>
            <a:r>
              <a:rPr lang="en-US" sz="2400" dirty="0" smtClean="0"/>
              <a:t> </a:t>
            </a:r>
          </a:p>
          <a:p>
            <a:r>
              <a:rPr lang="en-US" sz="2400" dirty="0" smtClean="0"/>
              <a:t>Few </a:t>
            </a:r>
            <a:r>
              <a:rPr lang="en-US" sz="2400" dirty="0" err="1" smtClean="0"/>
              <a:t>ASes</a:t>
            </a:r>
            <a:r>
              <a:rPr lang="en-US" sz="2400" dirty="0" smtClean="0"/>
              <a:t> needed to detect </a:t>
            </a:r>
            <a:r>
              <a:rPr lang="en-US" sz="2400" dirty="0" err="1" smtClean="0"/>
              <a:t>subprefix</a:t>
            </a:r>
            <a:r>
              <a:rPr lang="en-US" sz="2400" dirty="0" smtClean="0"/>
              <a:t> hijack alerts</a:t>
            </a:r>
          </a:p>
          <a:p>
            <a:r>
              <a:rPr lang="en-US" sz="2400" dirty="0" smtClean="0"/>
              <a:t>High </a:t>
            </a:r>
            <a:r>
              <a:rPr lang="en-US" sz="2400" dirty="0"/>
              <a:t>detection rate in </a:t>
            </a:r>
            <a:r>
              <a:rPr lang="en-US" sz="2400" i="1" dirty="0"/>
              <a:t>rest of the world</a:t>
            </a:r>
            <a:r>
              <a:rPr lang="en-US" sz="2400" dirty="0"/>
              <a:t> region despite fewer </a:t>
            </a:r>
            <a:r>
              <a:rPr lang="en-US" sz="2400" dirty="0" err="1"/>
              <a:t>ASes</a:t>
            </a:r>
            <a:endParaRPr lang="en-US" sz="2400" dirty="0"/>
          </a:p>
          <a:p>
            <a:r>
              <a:rPr lang="en-US" sz="2400" dirty="0" smtClean="0"/>
              <a:t>Confirms </a:t>
            </a:r>
            <a:r>
              <a:rPr lang="en-US" sz="2400" dirty="0"/>
              <a:t>result with the hijack prevention </a:t>
            </a:r>
            <a:r>
              <a:rPr lang="en-US" sz="2400" dirty="0" smtClean="0"/>
              <a:t>mechanisms</a:t>
            </a:r>
            <a:endParaRPr lang="en-US" sz="2400" dirty="0"/>
          </a:p>
        </p:txBody>
      </p:sp>
      <p:sp>
        <p:nvSpPr>
          <p:cNvPr id="3" name="Slide Number Placeholder 2" descr=" 3"/>
          <p:cNvSpPr>
            <a:spLocks noGrp="1"/>
          </p:cNvSpPr>
          <p:nvPr>
            <p:ph type="sldNum" sz="quarter" idx="12"/>
          </p:nvPr>
        </p:nvSpPr>
        <p:spPr/>
        <p:txBody>
          <a:bodyPr/>
          <a:lstStyle/>
          <a:p>
            <a:r>
              <a:rPr lang="en-US" smtClean="0"/>
              <a:t>37</a:t>
            </a:r>
            <a:endParaRPr lang="en-US"/>
          </a:p>
        </p:txBody>
      </p:sp>
      <p:pic>
        <p:nvPicPr>
          <p:cNvPr id="22" name="Picture 21" descr=" 23"/>
          <p:cNvPicPr>
            <a:picLocks noChangeAspect="1"/>
          </p:cNvPicPr>
          <p:nvPr/>
        </p:nvPicPr>
        <p:blipFill>
          <a:blip r:embed="rId4"/>
          <a:stretch>
            <a:fillRect/>
          </a:stretch>
        </p:blipFill>
        <p:spPr>
          <a:xfrm>
            <a:off x="3355071" y="1813320"/>
            <a:ext cx="2836574" cy="2181316"/>
          </a:xfrm>
          <a:prstGeom prst="rect">
            <a:avLst/>
          </a:prstGeom>
        </p:spPr>
      </p:pic>
      <p:pic>
        <p:nvPicPr>
          <p:cNvPr id="23" name="Picture 22" descr=" 24"/>
          <p:cNvPicPr>
            <a:picLocks noChangeAspect="1"/>
          </p:cNvPicPr>
          <p:nvPr/>
        </p:nvPicPr>
        <p:blipFill>
          <a:blip r:embed="rId5"/>
          <a:stretch>
            <a:fillRect/>
          </a:stretch>
        </p:blipFill>
        <p:spPr>
          <a:xfrm>
            <a:off x="6195506" y="1821761"/>
            <a:ext cx="2796094" cy="2156235"/>
          </a:xfrm>
          <a:prstGeom prst="rect">
            <a:avLst/>
          </a:prstGeom>
        </p:spPr>
      </p:pic>
      <p:sp>
        <p:nvSpPr>
          <p:cNvPr id="26" name="Content Placeholder 2" descr=" 26"/>
          <p:cNvSpPr txBox="1">
            <a:spLocks/>
          </p:cNvSpPr>
          <p:nvPr/>
        </p:nvSpPr>
        <p:spPr>
          <a:xfrm>
            <a:off x="3220420" y="1166810"/>
            <a:ext cx="410029" cy="46539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pic>
        <p:nvPicPr>
          <p:cNvPr id="24" name="Picture 23" descr=" 27"/>
          <p:cNvPicPr>
            <a:picLocks noChangeAspect="1"/>
          </p:cNvPicPr>
          <p:nvPr/>
        </p:nvPicPr>
        <p:blipFill>
          <a:blip r:embed="rId6"/>
          <a:stretch>
            <a:fillRect/>
          </a:stretch>
        </p:blipFill>
        <p:spPr>
          <a:xfrm>
            <a:off x="2590800" y="1240522"/>
            <a:ext cx="610513" cy="371776"/>
          </a:xfrm>
          <a:prstGeom prst="rect">
            <a:avLst/>
          </a:prstGeom>
        </p:spPr>
      </p:pic>
      <p:pic>
        <p:nvPicPr>
          <p:cNvPr id="28" name="Picture 27" descr=" 28"/>
          <p:cNvPicPr>
            <a:picLocks noChangeAspect="1"/>
          </p:cNvPicPr>
          <p:nvPr/>
        </p:nvPicPr>
        <p:blipFill>
          <a:blip r:embed="rId7"/>
          <a:stretch>
            <a:fillRect/>
          </a:stretch>
        </p:blipFill>
        <p:spPr>
          <a:xfrm>
            <a:off x="3519240" y="1194074"/>
            <a:ext cx="495732" cy="463593"/>
          </a:xfrm>
          <a:prstGeom prst="rect">
            <a:avLst/>
          </a:prstGeom>
        </p:spPr>
      </p:pic>
      <p:sp>
        <p:nvSpPr>
          <p:cNvPr id="29" name="Plus 28" descr=" 29"/>
          <p:cNvSpPr/>
          <p:nvPr/>
        </p:nvSpPr>
        <p:spPr>
          <a:xfrm>
            <a:off x="4114800" y="1242491"/>
            <a:ext cx="407383" cy="421014"/>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descr=" 30"/>
          <p:cNvGrpSpPr/>
          <p:nvPr/>
        </p:nvGrpSpPr>
        <p:grpSpPr>
          <a:xfrm>
            <a:off x="4622011" y="762000"/>
            <a:ext cx="2235989" cy="934406"/>
            <a:chOff x="759327" y="4114800"/>
            <a:chExt cx="3667108" cy="1076716"/>
          </a:xfrm>
        </p:grpSpPr>
        <p:grpSp>
          <p:nvGrpSpPr>
            <p:cNvPr id="31" name="Group 30"/>
            <p:cNvGrpSpPr/>
            <p:nvPr/>
          </p:nvGrpSpPr>
          <p:grpSpPr>
            <a:xfrm>
              <a:off x="759327" y="4727532"/>
              <a:ext cx="1186941" cy="228600"/>
              <a:chOff x="759327" y="4727532"/>
              <a:chExt cx="1186941" cy="228600"/>
            </a:xfrm>
          </p:grpSpPr>
          <p:sp>
            <p:nvSpPr>
              <p:cNvPr id="39" name="Cloud 38"/>
              <p:cNvSpPr/>
              <p:nvPr/>
            </p:nvSpPr>
            <p:spPr bwMode="auto">
              <a:xfrm>
                <a:off x="1401186"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40" name="Cloud 39"/>
              <p:cNvSpPr/>
              <p:nvPr/>
            </p:nvSpPr>
            <p:spPr bwMode="auto">
              <a:xfrm>
                <a:off x="759327" y="4727532"/>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32" name="Content Placeholder 2"/>
            <p:cNvSpPr txBox="1">
              <a:spLocks/>
            </p:cNvSpPr>
            <p:nvPr/>
          </p:nvSpPr>
          <p:spPr>
            <a:xfrm>
              <a:off x="1981200" y="4114800"/>
              <a:ext cx="806391" cy="962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a:t>
              </a:r>
              <a:r>
                <a:rPr lang="en-US" sz="1700" dirty="0"/>
                <a:t>v</a:t>
              </a:r>
              <a:r>
                <a:rPr lang="en-US" sz="1700" dirty="0" smtClean="0"/>
                <a:t>s</a:t>
              </a:r>
              <a:endParaRPr lang="en-US" sz="1700" dirty="0"/>
            </a:p>
          </p:txBody>
        </p:sp>
        <p:grpSp>
          <p:nvGrpSpPr>
            <p:cNvPr id="33" name="Group 32"/>
            <p:cNvGrpSpPr/>
            <p:nvPr/>
          </p:nvGrpSpPr>
          <p:grpSpPr>
            <a:xfrm>
              <a:off x="2625313" y="4596008"/>
              <a:ext cx="1801122" cy="595508"/>
              <a:chOff x="2625313" y="4596008"/>
              <a:chExt cx="1801122" cy="595508"/>
            </a:xfrm>
          </p:grpSpPr>
          <p:sp>
            <p:nvSpPr>
              <p:cNvPr id="34" name="Cloud 33"/>
              <p:cNvSpPr/>
              <p:nvPr/>
            </p:nvSpPr>
            <p:spPr bwMode="auto">
              <a:xfrm>
                <a:off x="2625313" y="4929467"/>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5" name="Cloud 34"/>
              <p:cNvSpPr/>
              <p:nvPr/>
            </p:nvSpPr>
            <p:spPr bwMode="auto">
              <a:xfrm>
                <a:off x="3593913" y="4596008"/>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6" name="Cloud 35"/>
              <p:cNvSpPr/>
              <p:nvPr/>
            </p:nvSpPr>
            <p:spPr bwMode="auto">
              <a:xfrm>
                <a:off x="2926377" y="4631713"/>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7" name="Cloud 36"/>
              <p:cNvSpPr/>
              <p:nvPr/>
            </p:nvSpPr>
            <p:spPr bwMode="auto">
              <a:xfrm>
                <a:off x="3269426" y="4962916"/>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38" name="Cloud 37"/>
              <p:cNvSpPr/>
              <p:nvPr/>
            </p:nvSpPr>
            <p:spPr bwMode="auto">
              <a:xfrm>
                <a:off x="3881353" y="4911769"/>
                <a:ext cx="545082" cy="2286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grpSp>
      <p:sp>
        <p:nvSpPr>
          <p:cNvPr id="25" name="TextBox 24" descr=" 25"/>
          <p:cNvSpPr txBox="1"/>
          <p:nvPr/>
        </p:nvSpPr>
        <p:spPr>
          <a:xfrm>
            <a:off x="914400" y="3821668"/>
            <a:ext cx="2133600" cy="369332"/>
          </a:xfrm>
          <a:prstGeom prst="rect">
            <a:avLst/>
          </a:prstGeom>
          <a:solidFill>
            <a:schemeClr val="bg1"/>
          </a:solidFill>
        </p:spPr>
        <p:txBody>
          <a:bodyPr wrap="square" rtlCol="0">
            <a:spAutoFit/>
          </a:bodyPr>
          <a:lstStyle/>
          <a:p>
            <a:pPr algn="ctr"/>
            <a:r>
              <a:rPr lang="en-US" dirty="0" smtClean="0"/>
              <a:t>Global</a:t>
            </a:r>
            <a:endParaRPr lang="en-US" dirty="0"/>
          </a:p>
        </p:txBody>
      </p:sp>
      <p:sp>
        <p:nvSpPr>
          <p:cNvPr id="41" name="TextBox 40" descr=" 41"/>
          <p:cNvSpPr txBox="1"/>
          <p:nvPr/>
        </p:nvSpPr>
        <p:spPr>
          <a:xfrm>
            <a:off x="3810000" y="3733800"/>
            <a:ext cx="2133600" cy="369332"/>
          </a:xfrm>
          <a:prstGeom prst="rect">
            <a:avLst/>
          </a:prstGeom>
          <a:solidFill>
            <a:schemeClr val="bg1"/>
          </a:solidFill>
        </p:spPr>
        <p:txBody>
          <a:bodyPr wrap="square" rtlCol="0">
            <a:spAutoFit/>
          </a:bodyPr>
          <a:lstStyle/>
          <a:p>
            <a:pPr algn="ctr"/>
            <a:r>
              <a:rPr lang="en-US" dirty="0" smtClean="0"/>
              <a:t>NA</a:t>
            </a:r>
            <a:endParaRPr lang="en-US" dirty="0"/>
          </a:p>
        </p:txBody>
      </p:sp>
      <p:sp>
        <p:nvSpPr>
          <p:cNvPr id="42" name="TextBox 41" descr=" 42"/>
          <p:cNvSpPr txBox="1"/>
          <p:nvPr/>
        </p:nvSpPr>
        <p:spPr>
          <a:xfrm>
            <a:off x="6629400" y="3745468"/>
            <a:ext cx="2133600" cy="369332"/>
          </a:xfrm>
          <a:prstGeom prst="rect">
            <a:avLst/>
          </a:prstGeom>
          <a:solidFill>
            <a:schemeClr val="bg1"/>
          </a:solidFill>
        </p:spPr>
        <p:txBody>
          <a:bodyPr wrap="square" rtlCol="0">
            <a:spAutoFit/>
          </a:bodyPr>
          <a:lstStyle/>
          <a:p>
            <a:pPr algn="ctr"/>
            <a:r>
              <a:rPr lang="en-US" dirty="0" smtClean="0"/>
              <a:t>Rest of the world</a:t>
            </a:r>
            <a:endParaRPr lang="en-US" dirty="0"/>
          </a:p>
        </p:txBody>
      </p:sp>
    </p:spTree>
    <p:extLst>
      <p:ext uri="{BB962C8B-B14F-4D97-AF65-F5344CB8AC3E}">
        <p14:creationId xmlns:p14="http://schemas.microsoft.com/office/powerpoint/2010/main" val="38290353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457200" y="253857"/>
            <a:ext cx="8229600" cy="1143000"/>
          </a:xfrm>
        </p:spPr>
        <p:txBody>
          <a:bodyPr/>
          <a:lstStyle/>
          <a:p>
            <a:r>
              <a:rPr lang="en-US" dirty="0" smtClean="0"/>
              <a:t>Global baseline: size</a:t>
            </a:r>
            <a:endParaRPr lang="en-US" dirty="0"/>
          </a:p>
        </p:txBody>
      </p:sp>
      <p:pic>
        <p:nvPicPr>
          <p:cNvPr id="5" name="Picture 4" descr=" 5"/>
          <p:cNvPicPr>
            <a:picLocks noChangeAspect="1"/>
          </p:cNvPicPr>
          <p:nvPr/>
        </p:nvPicPr>
        <p:blipFill>
          <a:blip r:embed="rId3"/>
          <a:stretch>
            <a:fillRect/>
          </a:stretch>
        </p:blipFill>
        <p:spPr>
          <a:xfrm>
            <a:off x="76201" y="1661410"/>
            <a:ext cx="3158714" cy="2181015"/>
          </a:xfrm>
          <a:prstGeom prst="rect">
            <a:avLst/>
          </a:prstGeom>
        </p:spPr>
      </p:pic>
      <p:sp>
        <p:nvSpPr>
          <p:cNvPr id="6" name="Content Placeholder 2" descr=" 6"/>
          <p:cNvSpPr txBox="1">
            <a:spLocks/>
          </p:cNvSpPr>
          <p:nvPr/>
        </p:nvSpPr>
        <p:spPr>
          <a:xfrm>
            <a:off x="457200" y="4267381"/>
            <a:ext cx="8382000" cy="175241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With increasing degree threshold the alerts rate does not increase</a:t>
            </a:r>
          </a:p>
          <a:p>
            <a:r>
              <a:rPr lang="en-US" dirty="0"/>
              <a:t>Regional deployment with complementing </a:t>
            </a:r>
            <a:r>
              <a:rPr lang="en-US" dirty="0" err="1"/>
              <a:t>ASes</a:t>
            </a:r>
            <a:r>
              <a:rPr lang="en-US" dirty="0"/>
              <a:t> from other </a:t>
            </a:r>
            <a:r>
              <a:rPr lang="en-US" dirty="0" smtClean="0"/>
              <a:t>regions</a:t>
            </a:r>
          </a:p>
          <a:p>
            <a:r>
              <a:rPr lang="en-US" dirty="0" smtClean="0"/>
              <a:t>Routes learnt by mid/tier </a:t>
            </a:r>
            <a:r>
              <a:rPr lang="en-US" dirty="0" err="1" smtClean="0"/>
              <a:t>ASes</a:t>
            </a:r>
            <a:r>
              <a:rPr lang="en-US" dirty="0" smtClean="0"/>
              <a:t> may not reach their providers</a:t>
            </a:r>
          </a:p>
          <a:p>
            <a:endParaRPr lang="en-US" dirty="0"/>
          </a:p>
        </p:txBody>
      </p:sp>
      <p:grpSp>
        <p:nvGrpSpPr>
          <p:cNvPr id="18" name="Group 17" descr=" 18"/>
          <p:cNvGrpSpPr/>
          <p:nvPr/>
        </p:nvGrpSpPr>
        <p:grpSpPr>
          <a:xfrm>
            <a:off x="4750783" y="1066800"/>
            <a:ext cx="1836706" cy="504488"/>
            <a:chOff x="838200" y="2771381"/>
            <a:chExt cx="3366864" cy="1114815"/>
          </a:xfrm>
        </p:grpSpPr>
        <p:grpSp>
          <p:nvGrpSpPr>
            <p:cNvPr id="19" name="Group 18"/>
            <p:cNvGrpSpPr/>
            <p:nvPr/>
          </p:nvGrpSpPr>
          <p:grpSpPr>
            <a:xfrm>
              <a:off x="838200" y="2971797"/>
              <a:ext cx="3366864" cy="914399"/>
              <a:chOff x="838200" y="2971797"/>
              <a:chExt cx="3366864" cy="914399"/>
            </a:xfrm>
          </p:grpSpPr>
          <p:sp>
            <p:nvSpPr>
              <p:cNvPr id="21" name="Cloud 20"/>
              <p:cNvSpPr/>
              <p:nvPr/>
            </p:nvSpPr>
            <p:spPr bwMode="auto">
              <a:xfrm>
                <a:off x="2590800" y="2971797"/>
                <a:ext cx="1614264" cy="914399"/>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2" name="Cloud 21"/>
              <p:cNvSpPr/>
              <p:nvPr/>
            </p:nvSpPr>
            <p:spPr bwMode="auto">
              <a:xfrm>
                <a:off x="838200" y="3200397"/>
                <a:ext cx="1002282" cy="5334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20" name="Content Placeholder 2"/>
            <p:cNvSpPr txBox="1">
              <a:spLocks/>
            </p:cNvSpPr>
            <p:nvPr/>
          </p:nvSpPr>
          <p:spPr>
            <a:xfrm>
              <a:off x="1981200" y="2771381"/>
              <a:ext cx="806391" cy="962416"/>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a:t>
              </a:r>
              <a:r>
                <a:rPr lang="en-US" dirty="0"/>
                <a:t>v</a:t>
              </a:r>
              <a:r>
                <a:rPr lang="en-US" dirty="0" smtClean="0"/>
                <a:t>s</a:t>
              </a:r>
              <a:endParaRPr lang="en-US" dirty="0"/>
            </a:p>
          </p:txBody>
        </p:sp>
      </p:grpSp>
      <p:sp>
        <p:nvSpPr>
          <p:cNvPr id="3" name="Slide Number Placeholder 2" descr=" 3"/>
          <p:cNvSpPr>
            <a:spLocks noGrp="1"/>
          </p:cNvSpPr>
          <p:nvPr>
            <p:ph type="sldNum" sz="quarter" idx="12"/>
          </p:nvPr>
        </p:nvSpPr>
        <p:spPr/>
        <p:txBody>
          <a:bodyPr/>
          <a:lstStyle/>
          <a:p>
            <a:r>
              <a:rPr lang="en-US" smtClean="0"/>
              <a:t>38</a:t>
            </a:r>
            <a:endParaRPr lang="en-US"/>
          </a:p>
        </p:txBody>
      </p:sp>
      <p:pic>
        <p:nvPicPr>
          <p:cNvPr id="27" name="Picture 26" descr=" 27"/>
          <p:cNvPicPr>
            <a:picLocks noChangeAspect="1"/>
          </p:cNvPicPr>
          <p:nvPr/>
        </p:nvPicPr>
        <p:blipFill>
          <a:blip r:embed="rId4"/>
          <a:stretch>
            <a:fillRect/>
          </a:stretch>
        </p:blipFill>
        <p:spPr>
          <a:xfrm>
            <a:off x="3671640" y="1214856"/>
            <a:ext cx="495732" cy="463593"/>
          </a:xfrm>
          <a:prstGeom prst="rect">
            <a:avLst/>
          </a:prstGeom>
        </p:spPr>
      </p:pic>
      <p:sp>
        <p:nvSpPr>
          <p:cNvPr id="28" name="Plus 27" descr=" 28"/>
          <p:cNvSpPr/>
          <p:nvPr/>
        </p:nvSpPr>
        <p:spPr>
          <a:xfrm>
            <a:off x="4267200" y="1242491"/>
            <a:ext cx="407383" cy="421014"/>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descr=" 17"/>
          <p:cNvSpPr txBox="1"/>
          <p:nvPr/>
        </p:nvSpPr>
        <p:spPr>
          <a:xfrm>
            <a:off x="838200" y="3810000"/>
            <a:ext cx="2133600" cy="369332"/>
          </a:xfrm>
          <a:prstGeom prst="rect">
            <a:avLst/>
          </a:prstGeom>
          <a:solidFill>
            <a:schemeClr val="bg1"/>
          </a:solidFill>
        </p:spPr>
        <p:txBody>
          <a:bodyPr wrap="square" rtlCol="0">
            <a:spAutoFit/>
          </a:bodyPr>
          <a:lstStyle/>
          <a:p>
            <a:pPr algn="ctr"/>
            <a:r>
              <a:rPr lang="en-US" dirty="0" smtClean="0"/>
              <a:t>Global</a:t>
            </a:r>
            <a:endParaRPr lang="en-US" dirty="0"/>
          </a:p>
        </p:txBody>
      </p:sp>
    </p:spTree>
    <p:extLst>
      <p:ext uri="{BB962C8B-B14F-4D97-AF65-F5344CB8AC3E}">
        <p14:creationId xmlns:p14="http://schemas.microsoft.com/office/powerpoint/2010/main" val="21103963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a:xfrm>
            <a:off x="457200" y="253857"/>
            <a:ext cx="8229600" cy="1143000"/>
          </a:xfrm>
        </p:spPr>
        <p:txBody>
          <a:bodyPr/>
          <a:lstStyle/>
          <a:p>
            <a:r>
              <a:rPr lang="en-US" dirty="0" smtClean="0"/>
              <a:t>Global baseline: size</a:t>
            </a:r>
            <a:endParaRPr lang="en-US" dirty="0"/>
          </a:p>
        </p:txBody>
      </p:sp>
      <p:pic>
        <p:nvPicPr>
          <p:cNvPr id="5" name="Picture 4" descr=" 5"/>
          <p:cNvPicPr>
            <a:picLocks noChangeAspect="1"/>
          </p:cNvPicPr>
          <p:nvPr/>
        </p:nvPicPr>
        <p:blipFill>
          <a:blip r:embed="rId3"/>
          <a:stretch>
            <a:fillRect/>
          </a:stretch>
        </p:blipFill>
        <p:spPr>
          <a:xfrm>
            <a:off x="76201" y="1661410"/>
            <a:ext cx="3158714" cy="2181015"/>
          </a:xfrm>
          <a:prstGeom prst="rect">
            <a:avLst/>
          </a:prstGeom>
        </p:spPr>
      </p:pic>
      <p:sp>
        <p:nvSpPr>
          <p:cNvPr id="6" name="Content Placeholder 2" descr=" 6"/>
          <p:cNvSpPr txBox="1">
            <a:spLocks/>
          </p:cNvSpPr>
          <p:nvPr/>
        </p:nvSpPr>
        <p:spPr>
          <a:xfrm>
            <a:off x="457200" y="4267381"/>
            <a:ext cx="8382000" cy="175241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With increasing degree threshold the alerts rate does not increase</a:t>
            </a:r>
          </a:p>
          <a:p>
            <a:r>
              <a:rPr lang="en-US" dirty="0"/>
              <a:t>Regional deployment with complementing </a:t>
            </a:r>
            <a:r>
              <a:rPr lang="en-US" dirty="0" err="1"/>
              <a:t>ASes</a:t>
            </a:r>
            <a:r>
              <a:rPr lang="en-US" dirty="0"/>
              <a:t> from other </a:t>
            </a:r>
            <a:r>
              <a:rPr lang="en-US" dirty="0" smtClean="0"/>
              <a:t>regions</a:t>
            </a:r>
          </a:p>
          <a:p>
            <a:r>
              <a:rPr lang="en-US" dirty="0" smtClean="0"/>
              <a:t>Routes learnt by mid/tier </a:t>
            </a:r>
            <a:r>
              <a:rPr lang="en-US" dirty="0" err="1" smtClean="0"/>
              <a:t>ASes</a:t>
            </a:r>
            <a:r>
              <a:rPr lang="en-US" dirty="0" smtClean="0"/>
              <a:t> may not reach their providers</a:t>
            </a:r>
          </a:p>
          <a:p>
            <a:endParaRPr lang="en-US" dirty="0"/>
          </a:p>
        </p:txBody>
      </p:sp>
      <p:grpSp>
        <p:nvGrpSpPr>
          <p:cNvPr id="18" name="Group 17" descr=" 18"/>
          <p:cNvGrpSpPr/>
          <p:nvPr/>
        </p:nvGrpSpPr>
        <p:grpSpPr>
          <a:xfrm>
            <a:off x="4750783" y="1066800"/>
            <a:ext cx="1836706" cy="504488"/>
            <a:chOff x="838200" y="2771381"/>
            <a:chExt cx="3366864" cy="1114815"/>
          </a:xfrm>
        </p:grpSpPr>
        <p:grpSp>
          <p:nvGrpSpPr>
            <p:cNvPr id="19" name="Group 18"/>
            <p:cNvGrpSpPr/>
            <p:nvPr/>
          </p:nvGrpSpPr>
          <p:grpSpPr>
            <a:xfrm>
              <a:off x="838200" y="2971797"/>
              <a:ext cx="3366864" cy="914399"/>
              <a:chOff x="838200" y="2971797"/>
              <a:chExt cx="3366864" cy="914399"/>
            </a:xfrm>
          </p:grpSpPr>
          <p:sp>
            <p:nvSpPr>
              <p:cNvPr id="21" name="Cloud 20"/>
              <p:cNvSpPr/>
              <p:nvPr/>
            </p:nvSpPr>
            <p:spPr bwMode="auto">
              <a:xfrm>
                <a:off x="2590800" y="2971797"/>
                <a:ext cx="1614264" cy="914399"/>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22" name="Cloud 21"/>
              <p:cNvSpPr/>
              <p:nvPr/>
            </p:nvSpPr>
            <p:spPr bwMode="auto">
              <a:xfrm>
                <a:off x="838200" y="3200397"/>
                <a:ext cx="1002282" cy="533400"/>
              </a:xfrm>
              <a:prstGeom prst="cloud">
                <a:avLst/>
              </a:prstGeom>
              <a:solidFill>
                <a:schemeClr val="bg1">
                  <a:lumMod val="95000"/>
                </a:schemeClr>
              </a:solidFill>
              <a:ln w="9525" cap="flat" cmpd="sng" algn="ctr">
                <a:solidFill>
                  <a:schemeClr val="tx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grpSp>
        <p:sp>
          <p:nvSpPr>
            <p:cNvPr id="20" name="Content Placeholder 2"/>
            <p:cNvSpPr txBox="1">
              <a:spLocks/>
            </p:cNvSpPr>
            <p:nvPr/>
          </p:nvSpPr>
          <p:spPr>
            <a:xfrm>
              <a:off x="1981200" y="2771381"/>
              <a:ext cx="806391" cy="962416"/>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a:t>
              </a:r>
              <a:r>
                <a:rPr lang="en-US" dirty="0"/>
                <a:t>v</a:t>
              </a:r>
              <a:r>
                <a:rPr lang="en-US" dirty="0" smtClean="0"/>
                <a:t>s</a:t>
              </a:r>
              <a:endParaRPr lang="en-US" dirty="0"/>
            </a:p>
          </p:txBody>
        </p:sp>
      </p:grpSp>
      <p:sp>
        <p:nvSpPr>
          <p:cNvPr id="3" name="Slide Number Placeholder 2" descr=" 3"/>
          <p:cNvSpPr>
            <a:spLocks noGrp="1"/>
          </p:cNvSpPr>
          <p:nvPr>
            <p:ph type="sldNum" sz="quarter" idx="12"/>
          </p:nvPr>
        </p:nvSpPr>
        <p:spPr/>
        <p:txBody>
          <a:bodyPr/>
          <a:lstStyle/>
          <a:p>
            <a:r>
              <a:rPr lang="en-US" smtClean="0"/>
              <a:t>38</a:t>
            </a:r>
            <a:endParaRPr lang="en-US"/>
          </a:p>
        </p:txBody>
      </p:sp>
      <p:sp>
        <p:nvSpPr>
          <p:cNvPr id="29" name="Content Placeholder 2" descr=" 25"/>
          <p:cNvSpPr txBox="1">
            <a:spLocks/>
          </p:cNvSpPr>
          <p:nvPr/>
        </p:nvSpPr>
        <p:spPr>
          <a:xfrm>
            <a:off x="3372820" y="1187592"/>
            <a:ext cx="410029" cy="46539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vs</a:t>
            </a:r>
            <a:endParaRPr lang="en-US" dirty="0"/>
          </a:p>
        </p:txBody>
      </p:sp>
      <p:pic>
        <p:nvPicPr>
          <p:cNvPr id="26" name="Picture 25" descr=" 26"/>
          <p:cNvPicPr>
            <a:picLocks noChangeAspect="1"/>
          </p:cNvPicPr>
          <p:nvPr/>
        </p:nvPicPr>
        <p:blipFill>
          <a:blip r:embed="rId4"/>
          <a:stretch>
            <a:fillRect/>
          </a:stretch>
        </p:blipFill>
        <p:spPr>
          <a:xfrm>
            <a:off x="2743200" y="1282086"/>
            <a:ext cx="610513" cy="371776"/>
          </a:xfrm>
          <a:prstGeom prst="rect">
            <a:avLst/>
          </a:prstGeom>
        </p:spPr>
      </p:pic>
      <p:pic>
        <p:nvPicPr>
          <p:cNvPr id="27" name="Picture 26" descr=" 27"/>
          <p:cNvPicPr>
            <a:picLocks noChangeAspect="1"/>
          </p:cNvPicPr>
          <p:nvPr/>
        </p:nvPicPr>
        <p:blipFill>
          <a:blip r:embed="rId5"/>
          <a:stretch>
            <a:fillRect/>
          </a:stretch>
        </p:blipFill>
        <p:spPr>
          <a:xfrm>
            <a:off x="3671640" y="1214856"/>
            <a:ext cx="495732" cy="463593"/>
          </a:xfrm>
          <a:prstGeom prst="rect">
            <a:avLst/>
          </a:prstGeom>
        </p:spPr>
      </p:pic>
      <p:sp>
        <p:nvSpPr>
          <p:cNvPr id="28" name="Plus 27" descr=" 28"/>
          <p:cNvSpPr/>
          <p:nvPr/>
        </p:nvSpPr>
        <p:spPr>
          <a:xfrm>
            <a:off x="4267200" y="1242491"/>
            <a:ext cx="407383" cy="421014"/>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 29"/>
          <p:cNvPicPr>
            <a:picLocks noChangeAspect="1"/>
          </p:cNvPicPr>
          <p:nvPr/>
        </p:nvPicPr>
        <p:blipFill>
          <a:blip r:embed="rId6"/>
          <a:stretch>
            <a:fillRect/>
          </a:stretch>
        </p:blipFill>
        <p:spPr>
          <a:xfrm>
            <a:off x="3228255" y="1803399"/>
            <a:ext cx="2943945" cy="2311401"/>
          </a:xfrm>
          <a:prstGeom prst="rect">
            <a:avLst/>
          </a:prstGeom>
        </p:spPr>
      </p:pic>
      <p:pic>
        <p:nvPicPr>
          <p:cNvPr id="25" name="Picture 24" descr=" 30"/>
          <p:cNvPicPr>
            <a:picLocks noChangeAspect="1"/>
          </p:cNvPicPr>
          <p:nvPr/>
        </p:nvPicPr>
        <p:blipFill>
          <a:blip r:embed="rId7"/>
          <a:stretch>
            <a:fillRect/>
          </a:stretch>
        </p:blipFill>
        <p:spPr>
          <a:xfrm>
            <a:off x="6172200" y="1724879"/>
            <a:ext cx="2819400" cy="2313721"/>
          </a:xfrm>
          <a:prstGeom prst="rect">
            <a:avLst/>
          </a:prstGeom>
        </p:spPr>
      </p:pic>
      <p:sp>
        <p:nvSpPr>
          <p:cNvPr id="17" name="TextBox 16" descr=" 17"/>
          <p:cNvSpPr txBox="1"/>
          <p:nvPr/>
        </p:nvSpPr>
        <p:spPr>
          <a:xfrm>
            <a:off x="838200" y="3810000"/>
            <a:ext cx="2133600" cy="369332"/>
          </a:xfrm>
          <a:prstGeom prst="rect">
            <a:avLst/>
          </a:prstGeom>
          <a:solidFill>
            <a:schemeClr val="bg1"/>
          </a:solidFill>
        </p:spPr>
        <p:txBody>
          <a:bodyPr wrap="square" rtlCol="0">
            <a:spAutoFit/>
          </a:bodyPr>
          <a:lstStyle/>
          <a:p>
            <a:pPr algn="ctr"/>
            <a:r>
              <a:rPr lang="en-US" dirty="0" smtClean="0"/>
              <a:t>Global</a:t>
            </a:r>
            <a:endParaRPr lang="en-US" dirty="0"/>
          </a:p>
        </p:txBody>
      </p:sp>
      <p:sp>
        <p:nvSpPr>
          <p:cNvPr id="23" name="TextBox 22" descr=" 23"/>
          <p:cNvSpPr txBox="1"/>
          <p:nvPr/>
        </p:nvSpPr>
        <p:spPr>
          <a:xfrm>
            <a:off x="3733800" y="3810000"/>
            <a:ext cx="2133600" cy="369332"/>
          </a:xfrm>
          <a:prstGeom prst="rect">
            <a:avLst/>
          </a:prstGeom>
          <a:solidFill>
            <a:schemeClr val="bg1"/>
          </a:solidFill>
        </p:spPr>
        <p:txBody>
          <a:bodyPr wrap="square" rtlCol="0">
            <a:spAutoFit/>
          </a:bodyPr>
          <a:lstStyle/>
          <a:p>
            <a:pPr algn="ctr"/>
            <a:r>
              <a:rPr lang="en-US" dirty="0" smtClean="0"/>
              <a:t>North America (NA)</a:t>
            </a:r>
            <a:endParaRPr lang="en-US" dirty="0"/>
          </a:p>
        </p:txBody>
      </p:sp>
      <p:sp>
        <p:nvSpPr>
          <p:cNvPr id="24" name="TextBox 23" descr=" 24"/>
          <p:cNvSpPr txBox="1"/>
          <p:nvPr/>
        </p:nvSpPr>
        <p:spPr>
          <a:xfrm>
            <a:off x="6435089" y="3810000"/>
            <a:ext cx="2251711" cy="369332"/>
          </a:xfrm>
          <a:prstGeom prst="rect">
            <a:avLst/>
          </a:prstGeom>
          <a:solidFill>
            <a:schemeClr val="bg1"/>
          </a:solidFill>
        </p:spPr>
        <p:txBody>
          <a:bodyPr wrap="square" rtlCol="0">
            <a:spAutoFit/>
          </a:bodyPr>
          <a:lstStyle/>
          <a:p>
            <a:pPr algn="ctr"/>
            <a:r>
              <a:rPr lang="en-US" dirty="0" smtClean="0"/>
              <a:t>European Union (EU)</a:t>
            </a:r>
            <a:endParaRPr lang="en-US" dirty="0"/>
          </a:p>
        </p:txBody>
      </p:sp>
    </p:spTree>
    <p:extLst>
      <p:ext uri="{BB962C8B-B14F-4D97-AF65-F5344CB8AC3E}">
        <p14:creationId xmlns:p14="http://schemas.microsoft.com/office/powerpoint/2010/main" val="7869432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p:cNvSpPr>
            <a:spLocks noGrp="1"/>
          </p:cNvSpPr>
          <p:nvPr>
            <p:ph type="title"/>
          </p:nvPr>
        </p:nvSpPr>
        <p:spPr/>
        <p:txBody>
          <a:bodyPr/>
          <a:lstStyle/>
          <a:p>
            <a:r>
              <a:rPr lang="en-US" dirty="0" smtClean="0"/>
              <a:t>Contributions</a:t>
            </a:r>
            <a:endParaRPr lang="en-US" dirty="0"/>
          </a:p>
        </p:txBody>
      </p:sp>
      <p:sp>
        <p:nvSpPr>
          <p:cNvPr id="3" name="Content Placeholder 2" descr=" 3"/>
          <p:cNvSpPr>
            <a:spLocks noGrp="1"/>
          </p:cNvSpPr>
          <p:nvPr>
            <p:ph idx="1"/>
          </p:nvPr>
        </p:nvSpPr>
        <p:spPr>
          <a:xfrm>
            <a:off x="457200" y="1622686"/>
            <a:ext cx="8229600" cy="4525963"/>
          </a:xfrm>
        </p:spPr>
        <p:txBody>
          <a:bodyPr>
            <a:normAutofit fontScale="92500" lnSpcReduction="20000"/>
          </a:bodyPr>
          <a:lstStyle/>
          <a:p>
            <a:r>
              <a:rPr lang="en-US" dirty="0" smtClean="0"/>
              <a:t>Systematic data-driven evaluation</a:t>
            </a:r>
          </a:p>
          <a:p>
            <a:r>
              <a:rPr lang="en-US" dirty="0" smtClean="0"/>
              <a:t>Using real world topologies and routing information we evaluate the impact of:</a:t>
            </a:r>
          </a:p>
          <a:p>
            <a:pPr lvl="1"/>
            <a:r>
              <a:rPr lang="en-US" dirty="0" smtClean="0"/>
              <a:t>Locality</a:t>
            </a:r>
          </a:p>
          <a:p>
            <a:pPr lvl="1"/>
            <a:r>
              <a:rPr lang="en-US" dirty="0" smtClean="0"/>
              <a:t>Scale  </a:t>
            </a:r>
          </a:p>
          <a:p>
            <a:pPr lvl="1"/>
            <a:r>
              <a:rPr lang="en-US" dirty="0" smtClean="0"/>
              <a:t>Size</a:t>
            </a:r>
          </a:p>
          <a:p>
            <a:r>
              <a:rPr lang="en-US" dirty="0" smtClean="0"/>
              <a:t>The </a:t>
            </a:r>
            <a:r>
              <a:rPr lang="en-US" dirty="0"/>
              <a:t>research questions are evaluated for three different techniques that </a:t>
            </a:r>
            <a:r>
              <a:rPr lang="en-US" dirty="0" smtClean="0"/>
              <a:t>share:</a:t>
            </a:r>
          </a:p>
          <a:p>
            <a:pPr lvl="1"/>
            <a:r>
              <a:rPr lang="en-US" dirty="0"/>
              <a:t>P</a:t>
            </a:r>
            <a:r>
              <a:rPr lang="en-US" dirty="0" smtClean="0"/>
              <a:t>refix origin </a:t>
            </a:r>
          </a:p>
          <a:p>
            <a:pPr lvl="1"/>
            <a:r>
              <a:rPr lang="en-US" dirty="0"/>
              <a:t>R</a:t>
            </a:r>
            <a:r>
              <a:rPr lang="en-US" dirty="0" smtClean="0"/>
              <a:t>oute path updates  </a:t>
            </a:r>
          </a:p>
          <a:p>
            <a:pPr lvl="1"/>
            <a:r>
              <a:rPr lang="en-US" dirty="0"/>
              <a:t>P</a:t>
            </a:r>
            <a:r>
              <a:rPr lang="en-US" dirty="0" smtClean="0"/>
              <a:t>assively </a:t>
            </a:r>
            <a:r>
              <a:rPr lang="en-US" dirty="0"/>
              <a:t>collected RTT</a:t>
            </a:r>
          </a:p>
          <a:p>
            <a:endParaRPr lang="en-US" dirty="0"/>
          </a:p>
        </p:txBody>
      </p:sp>
      <p:sp>
        <p:nvSpPr>
          <p:cNvPr id="17" name="TextBox 16" descr=" 17"/>
          <p:cNvSpPr txBox="1"/>
          <p:nvPr/>
        </p:nvSpPr>
        <p:spPr>
          <a:xfrm>
            <a:off x="1300233" y="5709381"/>
            <a:ext cx="3222346" cy="381000"/>
          </a:xfrm>
          <a:prstGeom prst="rect">
            <a:avLst/>
          </a:prstGeom>
          <a:solidFill>
            <a:srgbClr val="FF0000">
              <a:alpha val="20000"/>
            </a:srgbClr>
          </a:solidFill>
        </p:spPr>
        <p:txBody>
          <a:bodyPr wrap="square" rtlCol="0">
            <a:spAutoFit/>
          </a:bodyPr>
          <a:lstStyle/>
          <a:p>
            <a:endParaRPr lang="en-US" dirty="0"/>
          </a:p>
        </p:txBody>
      </p:sp>
      <p:sp>
        <p:nvSpPr>
          <p:cNvPr id="4" name="Slide Number Placeholder 3" descr=" 4"/>
          <p:cNvSpPr>
            <a:spLocks noGrp="1"/>
          </p:cNvSpPr>
          <p:nvPr>
            <p:ph type="sldNum" sz="quarter" idx="12"/>
          </p:nvPr>
        </p:nvSpPr>
        <p:spPr/>
        <p:txBody>
          <a:bodyPr/>
          <a:lstStyle/>
          <a:p>
            <a:r>
              <a:rPr lang="en-US" smtClean="0"/>
              <a:t>39</a:t>
            </a:r>
            <a:endParaRPr lang="en-US"/>
          </a:p>
        </p:txBody>
      </p:sp>
    </p:spTree>
    <p:extLst>
      <p:ext uri="{BB962C8B-B14F-4D97-AF65-F5344CB8AC3E}">
        <p14:creationId xmlns:p14="http://schemas.microsoft.com/office/powerpoint/2010/main" val="31908049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p:txBody>
          <a:bodyPr>
            <a:normAutofit fontScale="92500"/>
          </a:bodyPr>
          <a:lstStyle/>
          <a:p>
            <a:r>
              <a:rPr lang="en-US" dirty="0" smtClean="0"/>
              <a:t>Systematic evaluation of three broad classes of routing attack prevention/detection techniques</a:t>
            </a:r>
          </a:p>
          <a:p>
            <a:r>
              <a:rPr lang="en-US" dirty="0" smtClean="0"/>
              <a:t>Locality, size, and scale aspects considered</a:t>
            </a:r>
          </a:p>
          <a:p>
            <a:r>
              <a:rPr lang="en-US" dirty="0" smtClean="0"/>
              <a:t>For all three classes of techniques we see cases where regional deployment provides substantial benefits</a:t>
            </a:r>
          </a:p>
          <a:p>
            <a:r>
              <a:rPr lang="en-US" dirty="0" smtClean="0"/>
              <a:t>Regional deployment with carefully selected participants can outperform global deployment </a:t>
            </a:r>
            <a:r>
              <a:rPr lang="en-US" smtClean="0"/>
              <a:t>that is not </a:t>
            </a:r>
            <a:r>
              <a:rPr lang="en-US" dirty="0" smtClean="0"/>
              <a:t>planned</a:t>
            </a:r>
            <a:endParaRPr lang="en-US" dirty="0"/>
          </a:p>
        </p:txBody>
      </p:sp>
      <p:sp>
        <p:nvSpPr>
          <p:cNvPr id="3" name="Slide Number Placeholder 2"/>
          <p:cNvSpPr>
            <a:spLocks noGrp="1"/>
          </p:cNvSpPr>
          <p:nvPr>
            <p:ph type="sldNum" sz="quarter" idx="12"/>
          </p:nvPr>
        </p:nvSpPr>
        <p:spPr/>
        <p:txBody>
          <a:bodyPr/>
          <a:lstStyle/>
          <a:p>
            <a:r>
              <a:rPr lang="en-US" smtClean="0"/>
              <a:t>40</a:t>
            </a:r>
            <a:endParaRPr lang="en-US"/>
          </a:p>
        </p:txBody>
      </p:sp>
    </p:spTree>
    <p:extLst>
      <p:ext uri="{BB962C8B-B14F-4D97-AF65-F5344CB8AC3E}">
        <p14:creationId xmlns:p14="http://schemas.microsoft.com/office/powerpoint/2010/main" val="28287094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6"/>
          <p:cNvSpPr>
            <a:spLocks noChangeArrowheads="1"/>
          </p:cNvSpPr>
          <p:nvPr/>
        </p:nvSpPr>
        <p:spPr bwMode="auto">
          <a:xfrm>
            <a:off x="1331913" y="6021388"/>
            <a:ext cx="6553200" cy="673100"/>
          </a:xfrm>
          <a:prstGeom prst="rect">
            <a:avLst/>
          </a:prstGeom>
          <a:noFill/>
          <a:ln w="9525">
            <a:noFill/>
            <a:miter lim="800000"/>
            <a:headEnd/>
            <a:tailEnd/>
          </a:ln>
        </p:spPr>
        <p:txBody>
          <a:bodyPr/>
          <a:lstStyle/>
          <a:p>
            <a:pPr algn="ctr">
              <a:spcAft>
                <a:spcPct val="40000"/>
              </a:spcAft>
              <a:buClr>
                <a:schemeClr val="tx2"/>
              </a:buClr>
            </a:pPr>
            <a:endParaRPr lang="sv-SE" sz="2800">
              <a:solidFill>
                <a:schemeClr val="bg1"/>
              </a:solidFill>
            </a:endParaRPr>
          </a:p>
        </p:txBody>
      </p:sp>
      <p:sp>
        <p:nvSpPr>
          <p:cNvPr id="15363" name="Rectangle 16"/>
          <p:cNvSpPr>
            <a:spLocks noChangeArrowheads="1"/>
          </p:cNvSpPr>
          <p:nvPr/>
        </p:nvSpPr>
        <p:spPr bwMode="auto">
          <a:xfrm>
            <a:off x="1382059" y="4274344"/>
            <a:ext cx="6553200" cy="1892300"/>
          </a:xfrm>
          <a:prstGeom prst="rect">
            <a:avLst/>
          </a:prstGeom>
          <a:noFill/>
          <a:ln w="9525">
            <a:noFill/>
            <a:miter lim="800000"/>
            <a:headEnd/>
            <a:tailEnd/>
          </a:ln>
        </p:spPr>
        <p:txBody>
          <a:bodyPr/>
          <a:lstStyle/>
          <a:p>
            <a:pPr algn="ctr">
              <a:spcAft>
                <a:spcPct val="40000"/>
              </a:spcAft>
              <a:buClr>
                <a:schemeClr val="tx2"/>
              </a:buClr>
            </a:pPr>
            <a:endParaRPr lang="sv-SE" sz="2800" dirty="0" smtClean="0"/>
          </a:p>
          <a:p>
            <a:pPr algn="ctr">
              <a:spcAft>
                <a:spcPct val="40000"/>
              </a:spcAft>
              <a:buClr>
                <a:schemeClr val="tx2"/>
              </a:buClr>
            </a:pPr>
            <a:r>
              <a:rPr lang="sv-SE" sz="2800" dirty="0" smtClean="0"/>
              <a:t>Rahul </a:t>
            </a:r>
            <a:r>
              <a:rPr lang="sv-SE" sz="2800" dirty="0"/>
              <a:t>Hiran</a:t>
            </a:r>
          </a:p>
          <a:p>
            <a:pPr algn="ctr">
              <a:spcAft>
                <a:spcPct val="40000"/>
              </a:spcAft>
              <a:buClr>
                <a:schemeClr val="tx2"/>
              </a:buClr>
            </a:pPr>
            <a:r>
              <a:rPr lang="sv-SE" sz="2800" dirty="0"/>
              <a:t>rahul.hiran@liu.se</a:t>
            </a:r>
          </a:p>
        </p:txBody>
      </p:sp>
      <p:sp>
        <p:nvSpPr>
          <p:cNvPr id="15364" name="Rectangle 16"/>
          <p:cNvSpPr>
            <a:spLocks noChangeArrowheads="1"/>
          </p:cNvSpPr>
          <p:nvPr/>
        </p:nvSpPr>
        <p:spPr bwMode="auto">
          <a:xfrm>
            <a:off x="914400" y="228600"/>
            <a:ext cx="7010400" cy="1892300"/>
          </a:xfrm>
          <a:prstGeom prst="rect">
            <a:avLst/>
          </a:prstGeom>
          <a:noFill/>
          <a:ln w="9525">
            <a:noFill/>
            <a:miter lim="800000"/>
            <a:headEnd/>
            <a:tailEnd/>
          </a:ln>
        </p:spPr>
        <p:txBody>
          <a:bodyPr/>
          <a:lstStyle/>
          <a:p>
            <a:pPr>
              <a:buClr>
                <a:schemeClr val="tx2"/>
              </a:buClr>
            </a:pPr>
            <a:r>
              <a:rPr lang="sv-SE" sz="5400" b="1"/>
              <a:t>Linköping University</a:t>
            </a:r>
          </a:p>
          <a:p>
            <a:pPr>
              <a:spcAft>
                <a:spcPct val="40000"/>
              </a:spcAft>
              <a:buClr>
                <a:schemeClr val="tx2"/>
              </a:buClr>
            </a:pPr>
            <a:r>
              <a:rPr lang="sv-SE" sz="2800" b="1"/>
              <a:t> expanding reality</a:t>
            </a:r>
          </a:p>
        </p:txBody>
      </p:sp>
      <p:sp>
        <p:nvSpPr>
          <p:cNvPr id="2" name="Slide Number Placeholder 1"/>
          <p:cNvSpPr>
            <a:spLocks noGrp="1"/>
          </p:cNvSpPr>
          <p:nvPr>
            <p:ph type="sldNum" sz="quarter" idx="12"/>
          </p:nvPr>
        </p:nvSpPr>
        <p:spPr/>
        <p:txBody>
          <a:bodyPr/>
          <a:lstStyle/>
          <a:p>
            <a:pPr>
              <a:defRPr/>
            </a:pPr>
            <a:r>
              <a:rPr lang="sv-SE" altLang="en-US" smtClean="0"/>
              <a:t>37</a:t>
            </a:r>
            <a:endParaRPr lang="sv-SE" altLang="en-US"/>
          </a:p>
        </p:txBody>
      </p:sp>
      <p:sp>
        <p:nvSpPr>
          <p:cNvPr id="7" name="Title 8"/>
          <p:cNvSpPr txBox="1">
            <a:spLocks/>
          </p:cNvSpPr>
          <p:nvPr/>
        </p:nvSpPr>
        <p:spPr>
          <a:xfrm>
            <a:off x="4267200" y="2789237"/>
            <a:ext cx="4114800" cy="1325563"/>
          </a:xfrm>
          <a:prstGeom prst="rect">
            <a:avLst/>
          </a:prstGeom>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t>Does Scale, Size, and Locality Matter?</a:t>
            </a:r>
            <a:r>
              <a:rPr lang="en-US" b="1" dirty="0" smtClean="0"/>
              <a:t/>
            </a:r>
            <a:br>
              <a:rPr lang="en-US" b="1" dirty="0" smtClean="0"/>
            </a:br>
            <a:endParaRPr lang="en-US" sz="3800" b="1" dirty="0"/>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752601"/>
            <a:ext cx="3657600" cy="3218688"/>
          </a:xfrm>
          <a:prstGeom prst="rect">
            <a:avLst/>
          </a:prstGeom>
        </p:spPr>
      </p:pic>
    </p:spTree>
    <p:extLst>
      <p:ext uri="{BB962C8B-B14F-4D97-AF65-F5344CB8AC3E}">
        <p14:creationId xmlns:p14="http://schemas.microsoft.com/office/powerpoint/2010/main" val="2022874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Routing attacks increasingly common</a:t>
            </a:r>
            <a:endParaRPr lang="en-US" dirty="0"/>
          </a:p>
        </p:txBody>
      </p:sp>
      <p:sp>
        <p:nvSpPr>
          <p:cNvPr id="3" name="Content Placeholder 2"/>
          <p:cNvSpPr>
            <a:spLocks noGrp="1"/>
          </p:cNvSpPr>
          <p:nvPr>
            <p:ph idx="1"/>
          </p:nvPr>
        </p:nvSpPr>
        <p:spPr>
          <a:xfrm>
            <a:off x="6276974" y="1600200"/>
            <a:ext cx="2409825" cy="1281981"/>
          </a:xfrm>
        </p:spPr>
        <p:txBody>
          <a:bodyPr>
            <a:normAutofit/>
          </a:bodyPr>
          <a:lstStyle/>
          <a:p>
            <a:r>
              <a:rPr lang="en-US" sz="1800" dirty="0" smtClean="0"/>
              <a:t>List of Bogus route announcements as listed on www.cidr-report.org.</a:t>
            </a:r>
            <a:endParaRPr lang="en-US" sz="1800" dirty="0"/>
          </a:p>
        </p:txBody>
      </p:sp>
      <p:pic>
        <p:nvPicPr>
          <p:cNvPr id="4" name="Picture 3"/>
          <p:cNvPicPr>
            <a:picLocks noChangeAspect="1"/>
          </p:cNvPicPr>
          <p:nvPr/>
        </p:nvPicPr>
        <p:blipFill>
          <a:blip r:embed="rId3"/>
          <a:stretch>
            <a:fillRect/>
          </a:stretch>
        </p:blipFill>
        <p:spPr>
          <a:xfrm>
            <a:off x="762000" y="1840405"/>
            <a:ext cx="5514975" cy="2090738"/>
          </a:xfrm>
          <a:prstGeom prst="rect">
            <a:avLst/>
          </a:prstGeom>
          <a:ln w="47625">
            <a:solidFill>
              <a:schemeClr val="tx2">
                <a:lumMod val="75000"/>
              </a:schemeClr>
            </a:solidFill>
          </a:ln>
        </p:spPr>
      </p:pic>
      <p:sp>
        <p:nvSpPr>
          <p:cNvPr id="9" name="Content Placeholder 2"/>
          <p:cNvSpPr txBox="1">
            <a:spLocks/>
          </p:cNvSpPr>
          <p:nvPr/>
        </p:nvSpPr>
        <p:spPr>
          <a:xfrm>
            <a:off x="533400" y="5257800"/>
            <a:ext cx="8610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smtClean="0"/>
              <a:t>Each day there are large numbers of bogus route announcements</a:t>
            </a:r>
          </a:p>
          <a:p>
            <a:pPr marL="0" indent="0">
              <a:buFont typeface="Arial" pitchFamily="34" charset="0"/>
              <a:buNone/>
            </a:pPr>
            <a:r>
              <a:rPr lang="en-US" sz="2200" dirty="0" smtClean="0"/>
              <a:t>                                                                                                   </a:t>
            </a:r>
            <a:r>
              <a:rPr lang="en-US" sz="1800" dirty="0" smtClean="0"/>
              <a:t>-</a:t>
            </a:r>
            <a:r>
              <a:rPr lang="en-US" sz="1800" i="1" dirty="0" smtClean="0"/>
              <a:t> e.g., cidr-report.org</a:t>
            </a:r>
          </a:p>
          <a:p>
            <a:pPr marL="0" indent="0">
              <a:buFont typeface="Arial" pitchFamily="34" charset="0"/>
              <a:buNone/>
            </a:pPr>
            <a:r>
              <a:rPr lang="en-US" sz="2200" dirty="0" smtClean="0">
                <a:solidFill>
                  <a:srgbClr val="FF0000"/>
                </a:solidFill>
              </a:rPr>
              <a:t>Among these we have seen many serious attacks ...</a:t>
            </a:r>
            <a:endParaRPr lang="en-US" sz="2200" dirty="0">
              <a:solidFill>
                <a:srgbClr val="FF0000"/>
              </a:solidFill>
            </a:endParaRPr>
          </a:p>
        </p:txBody>
      </p:sp>
      <p:pic>
        <p:nvPicPr>
          <p:cNvPr id="6" name="Picture 5"/>
          <p:cNvPicPr>
            <a:picLocks noChangeAspect="1"/>
          </p:cNvPicPr>
          <p:nvPr/>
        </p:nvPicPr>
        <p:blipFill>
          <a:blip r:embed="rId4"/>
          <a:stretch>
            <a:fillRect/>
          </a:stretch>
        </p:blipFill>
        <p:spPr>
          <a:xfrm>
            <a:off x="4286250" y="1371600"/>
            <a:ext cx="4400550" cy="3734181"/>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570460" y="2839840"/>
            <a:ext cx="7620000" cy="2094503"/>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1191733" y="1905000"/>
            <a:ext cx="6047267" cy="3262914"/>
          </a:xfrm>
          <a:prstGeom prst="rect">
            <a:avLst/>
          </a:prstGeom>
          <a:ln w="47625">
            <a:solidFill>
              <a:schemeClr val="tx2">
                <a:lumMod val="75000"/>
              </a:schemeClr>
            </a:solidFill>
          </a:ln>
        </p:spPr>
      </p:pic>
      <p:sp>
        <p:nvSpPr>
          <p:cNvPr id="10" name="Slide Number Placeholder 9"/>
          <p:cNvSpPr>
            <a:spLocks noGrp="1"/>
          </p:cNvSpPr>
          <p:nvPr>
            <p:ph type="sldNum" sz="quarter" idx="12"/>
          </p:nvPr>
        </p:nvSpPr>
        <p:spPr/>
        <p:txBody>
          <a:bodyPr/>
          <a:lstStyle/>
          <a:p>
            <a:r>
              <a:rPr lang="en-US" smtClean="0"/>
              <a:t>6</a:t>
            </a:r>
            <a:endParaRPr lang="en-US"/>
          </a:p>
        </p:txBody>
      </p:sp>
    </p:spTree>
    <p:extLst>
      <p:ext uri="{BB962C8B-B14F-4D97-AF65-F5344CB8AC3E}">
        <p14:creationId xmlns:p14="http://schemas.microsoft.com/office/powerpoint/2010/main" val="2179613291"/>
      </p:ext>
    </p:extLst>
  </p:cSld>
  <p:clrMapOvr>
    <a:masterClrMapping/>
  </p:clrMapOvr>
  <mc:AlternateContent xmlns:mc="http://schemas.openxmlformats.org/markup-compatibility/2006" xmlns:p14="http://schemas.microsoft.com/office/powerpoint/2010/main">
    <mc:Choice Requires="p14">
      <p:transition spd="slow" p14:dur="2000" advTm="20490"/>
    </mc:Choice>
    <mc:Fallback xmlns="">
      <p:transition spd="slow" advTm="2049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2200" b="1" dirty="0"/>
              <a:t>AS </a:t>
            </a:r>
          </a:p>
        </p:txBody>
      </p:sp>
      <p:sp>
        <p:nvSpPr>
          <p:cNvPr id="2" name="Title 1" descr=" 2"/>
          <p:cNvSpPr>
            <a:spLocks noGrp="1"/>
          </p:cNvSpPr>
          <p:nvPr>
            <p:ph type="title"/>
          </p:nvPr>
        </p:nvSpPr>
        <p:spPr>
          <a:xfrm>
            <a:off x="457200" y="253856"/>
            <a:ext cx="8229600" cy="1143000"/>
          </a:xfrm>
        </p:spPr>
        <p:txBody>
          <a:bodyPr/>
          <a:lstStyle/>
          <a:p>
            <a:r>
              <a:rPr lang="en-US" dirty="0"/>
              <a:t>BGP refresher</a:t>
            </a:r>
          </a:p>
        </p:txBody>
      </p:sp>
      <p:sp>
        <p:nvSpPr>
          <p:cNvPr id="9" name="Cloud 8" descr=" 9"/>
          <p:cNvSpPr/>
          <p:nvPr/>
        </p:nvSpPr>
        <p:spPr bwMode="auto">
          <a:xfrm>
            <a:off x="445792" y="3558913"/>
            <a:ext cx="2224108" cy="1394087"/>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endParaRPr lang="en-US" sz="2200" b="1" dirty="0">
              <a:latin typeface="+mj-lt"/>
            </a:endParaRPr>
          </a:p>
          <a:p>
            <a:pPr algn="ctr">
              <a:defRPr/>
            </a:pPr>
            <a:endParaRPr lang="en-US" sz="2200" b="1" dirty="0">
              <a:latin typeface="+mj-lt"/>
            </a:endParaRPr>
          </a:p>
        </p:txBody>
      </p:sp>
      <p:sp>
        <p:nvSpPr>
          <p:cNvPr id="10" name="Rectangle 2" descr=" 10"/>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11" name="Cloud 10" descr=" 11"/>
          <p:cNvSpPr/>
          <p:nvPr/>
        </p:nvSpPr>
        <p:spPr bwMode="auto">
          <a:xfrm>
            <a:off x="2439147" y="2201811"/>
            <a:ext cx="1828800" cy="951131"/>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2" name="Cloud 11" descr=" 12"/>
          <p:cNvSpPr/>
          <p:nvPr/>
        </p:nvSpPr>
        <p:spPr bwMode="auto">
          <a:xfrm>
            <a:off x="7239747" y="3668805"/>
            <a:ext cx="1752600" cy="952499"/>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alpha val="32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alpha val="32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alpha val="32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alpha val="32000"/>
              </a:schemeClr>
            </a:solidFill>
            <a:round/>
            <a:headEnd/>
            <a:tailEnd type="none"/>
          </a:ln>
        </p:spPr>
      </p:cxn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4" name="Slide Number Placeholder 3" descr=" 4"/>
          <p:cNvSpPr>
            <a:spLocks noGrp="1"/>
          </p:cNvSpPr>
          <p:nvPr>
            <p:ph type="sldNum" sz="quarter" idx="12"/>
          </p:nvPr>
        </p:nvSpPr>
        <p:spPr/>
        <p:txBody>
          <a:bodyPr/>
          <a:lstStyle/>
          <a:p>
            <a:r>
              <a:rPr lang="en-US" smtClean="0"/>
              <a:t>7</a:t>
            </a:r>
            <a:endParaRPr lang="en-US"/>
          </a:p>
        </p:txBody>
      </p:sp>
    </p:spTree>
    <p:custDataLst>
      <p:tags r:id="rId1"/>
    </p:custDataLst>
    <p:extLst>
      <p:ext uri="{BB962C8B-B14F-4D97-AF65-F5344CB8AC3E}">
        <p14:creationId xmlns:p14="http://schemas.microsoft.com/office/powerpoint/2010/main" val="1823162773"/>
      </p:ext>
    </p:extLst>
  </p:cSld>
  <p:clrMapOvr>
    <a:masterClrMapping/>
  </p:clrMapOvr>
  <mc:AlternateContent xmlns:mc="http://schemas.openxmlformats.org/markup-compatibility/2006" xmlns:p14="http://schemas.microsoft.com/office/powerpoint/2010/main">
    <mc:Choice Requires="p14">
      <p:transition spd="slow" p14:dur="2000" advTm="13969">
        <p:cut/>
      </p:transition>
    </mc:Choice>
    <mc:Fallback xmlns="">
      <p:transition spd="slow" advTm="13969">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2200" b="1" dirty="0"/>
              <a:t>AS </a:t>
            </a:r>
          </a:p>
        </p:txBody>
      </p:sp>
      <p:sp>
        <p:nvSpPr>
          <p:cNvPr id="2" name="Title 1" descr=" 2"/>
          <p:cNvSpPr>
            <a:spLocks noGrp="1"/>
          </p:cNvSpPr>
          <p:nvPr>
            <p:ph type="title"/>
          </p:nvPr>
        </p:nvSpPr>
        <p:spPr>
          <a:xfrm>
            <a:off x="457200" y="253856"/>
            <a:ext cx="8229600" cy="1143000"/>
          </a:xfrm>
        </p:spPr>
        <p:txBody>
          <a:bodyPr/>
          <a:lstStyle/>
          <a:p>
            <a:r>
              <a:rPr lang="en-US" dirty="0"/>
              <a:t>BGP refresher</a:t>
            </a:r>
          </a:p>
        </p:txBody>
      </p:sp>
      <p:sp>
        <p:nvSpPr>
          <p:cNvPr id="9" name="Cloud 8" descr=" 9"/>
          <p:cNvSpPr/>
          <p:nvPr/>
        </p:nvSpPr>
        <p:spPr bwMode="auto">
          <a:xfrm>
            <a:off x="445792" y="3558913"/>
            <a:ext cx="2224108" cy="1394087"/>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endParaRPr lang="en-US" sz="2200" b="1" dirty="0">
              <a:latin typeface="+mj-lt"/>
            </a:endParaRPr>
          </a:p>
          <a:p>
            <a:pPr algn="ctr">
              <a:defRPr/>
            </a:pPr>
            <a:endParaRPr lang="en-US" sz="2200" b="1" dirty="0">
              <a:latin typeface="+mj-lt"/>
            </a:endParaRPr>
          </a:p>
        </p:txBody>
      </p:sp>
      <p:sp>
        <p:nvSpPr>
          <p:cNvPr id="10" name="Rectangle 2" descr=" 10"/>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11" name="Cloud 10" descr=" 11"/>
          <p:cNvSpPr/>
          <p:nvPr/>
        </p:nvSpPr>
        <p:spPr bwMode="auto">
          <a:xfrm>
            <a:off x="2439147" y="2201811"/>
            <a:ext cx="1828800" cy="951131"/>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2" name="Cloud 11" descr=" 12"/>
          <p:cNvSpPr/>
          <p:nvPr/>
        </p:nvSpPr>
        <p:spPr bwMode="auto">
          <a:xfrm>
            <a:off x="7239747" y="3668805"/>
            <a:ext cx="1752600" cy="952499"/>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alpha val="32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alpha val="32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alpha val="32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alpha val="32000"/>
              </a:schemeClr>
            </a:solidFill>
            <a:round/>
            <a:headEnd/>
            <a:tailEnd type="none"/>
          </a:ln>
        </p:spPr>
      </p:cxn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4" name="Slide Number Placeholder 3" descr=" 4"/>
          <p:cNvSpPr>
            <a:spLocks noGrp="1"/>
          </p:cNvSpPr>
          <p:nvPr>
            <p:ph type="sldNum" sz="quarter" idx="12"/>
          </p:nvPr>
        </p:nvSpPr>
        <p:spPr/>
        <p:txBody>
          <a:bodyPr/>
          <a:lstStyle/>
          <a:p>
            <a:r>
              <a:rPr lang="en-US" smtClean="0"/>
              <a:t>7</a:t>
            </a:r>
            <a:endParaRPr lang="en-US"/>
          </a:p>
        </p:txBody>
      </p:sp>
      <p:sp>
        <p:nvSpPr>
          <p:cNvPr id="18" name="Cloud 17" descr=" 19"/>
          <p:cNvSpPr/>
          <p:nvPr/>
        </p:nvSpPr>
        <p:spPr bwMode="auto">
          <a:xfrm>
            <a:off x="7026480" y="4931380"/>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2200" b="1" dirty="0">
                <a:latin typeface="+mj-lt"/>
              </a:rPr>
              <a:t>AS 22394</a:t>
            </a:r>
          </a:p>
        </p:txBody>
      </p:sp>
    </p:spTree>
    <p:custDataLst>
      <p:tags r:id="rId1"/>
    </p:custDataLst>
    <p:extLst>
      <p:ext uri="{BB962C8B-B14F-4D97-AF65-F5344CB8AC3E}">
        <p14:creationId xmlns:p14="http://schemas.microsoft.com/office/powerpoint/2010/main" val="3526816531"/>
      </p:ext>
    </p:extLst>
  </p:cSld>
  <p:clrMapOvr>
    <a:masterClrMapping/>
  </p:clrMapOvr>
  <mc:AlternateContent xmlns:mc="http://schemas.openxmlformats.org/markup-compatibility/2006" xmlns:p14="http://schemas.microsoft.com/office/powerpoint/2010/main">
    <mc:Choice Requires="p14">
      <p:transition spd="slow" p14:dur="2000" advTm="13969">
        <p:cut/>
      </p:transition>
    </mc:Choice>
    <mc:Fallback xmlns="">
      <p:transition spd="slow" advTm="13969">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loud 71" descr=" 72"/>
          <p:cNvSpPr/>
          <p:nvPr/>
        </p:nvSpPr>
        <p:spPr bwMode="auto">
          <a:xfrm>
            <a:off x="7026480" y="4942778"/>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2200" b="1" dirty="0"/>
              <a:t>AS </a:t>
            </a:r>
          </a:p>
        </p:txBody>
      </p:sp>
      <p:sp>
        <p:nvSpPr>
          <p:cNvPr id="2" name="Title 1" descr=" 2"/>
          <p:cNvSpPr>
            <a:spLocks noGrp="1"/>
          </p:cNvSpPr>
          <p:nvPr>
            <p:ph type="title"/>
          </p:nvPr>
        </p:nvSpPr>
        <p:spPr>
          <a:xfrm>
            <a:off x="457200" y="253856"/>
            <a:ext cx="8229600" cy="1143000"/>
          </a:xfrm>
        </p:spPr>
        <p:txBody>
          <a:bodyPr/>
          <a:lstStyle/>
          <a:p>
            <a:r>
              <a:rPr lang="en-US" dirty="0"/>
              <a:t>BGP refresher</a:t>
            </a:r>
          </a:p>
        </p:txBody>
      </p:sp>
      <p:sp>
        <p:nvSpPr>
          <p:cNvPr id="9" name="Cloud 8" descr=" 9"/>
          <p:cNvSpPr/>
          <p:nvPr/>
        </p:nvSpPr>
        <p:spPr bwMode="auto">
          <a:xfrm>
            <a:off x="445792" y="3558913"/>
            <a:ext cx="2224108" cy="1394087"/>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a:p>
            <a:pPr algn="ctr">
              <a:defRPr/>
            </a:pPr>
            <a:endParaRPr lang="en-US" sz="2200" b="1" dirty="0">
              <a:latin typeface="+mj-lt"/>
            </a:endParaRPr>
          </a:p>
          <a:p>
            <a:pPr algn="ctr">
              <a:defRPr/>
            </a:pPr>
            <a:endParaRPr lang="en-US" sz="2200" b="1" dirty="0">
              <a:latin typeface="+mj-lt"/>
            </a:endParaRPr>
          </a:p>
        </p:txBody>
      </p:sp>
      <p:sp>
        <p:nvSpPr>
          <p:cNvPr id="10" name="Rectangle 2" descr=" 10"/>
          <p:cNvSpPr txBox="1">
            <a:spLocks noChangeArrowheads="1"/>
          </p:cNvSpPr>
          <p:nvPr/>
        </p:nvSpPr>
        <p:spPr>
          <a:xfrm>
            <a:off x="0" y="0"/>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C00000"/>
              </a:solidFill>
            </a:endParaRPr>
          </a:p>
        </p:txBody>
      </p:sp>
      <p:sp>
        <p:nvSpPr>
          <p:cNvPr id="11" name="Cloud 10" descr=" 11"/>
          <p:cNvSpPr/>
          <p:nvPr/>
        </p:nvSpPr>
        <p:spPr bwMode="auto">
          <a:xfrm>
            <a:off x="2439147" y="2201811"/>
            <a:ext cx="1828800" cy="951131"/>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sp>
        <p:nvSpPr>
          <p:cNvPr id="12" name="Cloud 11" descr=" 12"/>
          <p:cNvSpPr/>
          <p:nvPr/>
        </p:nvSpPr>
        <p:spPr bwMode="auto">
          <a:xfrm>
            <a:off x="7239747" y="3668805"/>
            <a:ext cx="1752600" cy="952499"/>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cxnSp>
        <p:nvCxnSpPr>
          <p:cNvPr id="13" name="Straight Connector 160" descr=" 13"/>
          <p:cNvCxnSpPr>
            <a:cxnSpLocks noChangeShapeType="1"/>
          </p:cNvCxnSpPr>
          <p:nvPr/>
        </p:nvCxnSpPr>
        <p:spPr bwMode="auto">
          <a:xfrm flipV="1">
            <a:off x="1538288" y="2678113"/>
            <a:ext cx="906462" cy="957262"/>
          </a:xfrm>
          <a:prstGeom prst="line">
            <a:avLst/>
          </a:prstGeom>
          <a:noFill/>
          <a:ln w="57150" algn="ctr">
            <a:solidFill>
              <a:schemeClr val="tx1">
                <a:lumMod val="75000"/>
                <a:alpha val="32000"/>
              </a:schemeClr>
            </a:solidFill>
            <a:round/>
            <a:headEnd type="none" w="med" len="med"/>
            <a:tailEnd type="none" w="med" len="med"/>
          </a:ln>
        </p:spPr>
      </p:cxnSp>
      <p:cxnSp>
        <p:nvCxnSpPr>
          <p:cNvPr id="14" name="Straight Connector 160" descr=" 14"/>
          <p:cNvCxnSpPr>
            <a:cxnSpLocks noChangeShapeType="1"/>
          </p:cNvCxnSpPr>
          <p:nvPr/>
        </p:nvCxnSpPr>
        <p:spPr bwMode="auto">
          <a:xfrm flipV="1">
            <a:off x="2668588" y="3382963"/>
            <a:ext cx="2208212" cy="873125"/>
          </a:xfrm>
          <a:prstGeom prst="line">
            <a:avLst/>
          </a:prstGeom>
          <a:noFill/>
          <a:ln w="57150" algn="ctr">
            <a:solidFill>
              <a:schemeClr val="tx1">
                <a:lumMod val="75000"/>
                <a:alpha val="32000"/>
              </a:schemeClr>
            </a:solidFill>
            <a:round/>
            <a:headEnd type="none" w="med" len="med"/>
            <a:tailEnd type="none" w="med" len="med"/>
          </a:ln>
        </p:spPr>
      </p:cxnSp>
      <p:cxnSp>
        <p:nvCxnSpPr>
          <p:cNvPr id="15" name="Straight Connector 160" descr=" 15"/>
          <p:cNvCxnSpPr>
            <a:cxnSpLocks noChangeShapeType="1"/>
          </p:cNvCxnSpPr>
          <p:nvPr/>
        </p:nvCxnSpPr>
        <p:spPr bwMode="auto">
          <a:xfrm>
            <a:off x="4267200" y="2678113"/>
            <a:ext cx="800100" cy="474662"/>
          </a:xfrm>
          <a:prstGeom prst="line">
            <a:avLst/>
          </a:prstGeom>
          <a:noFill/>
          <a:ln w="57150" algn="ctr">
            <a:solidFill>
              <a:schemeClr val="tx1">
                <a:lumMod val="75000"/>
                <a:alpha val="32000"/>
              </a:schemeClr>
            </a:solidFill>
            <a:round/>
            <a:headEnd type="none" w="med" len="med"/>
            <a:tailEnd type="none" w="med" len="med"/>
          </a:ln>
        </p:spPr>
      </p:cxnSp>
      <p:sp>
        <p:nvSpPr>
          <p:cNvPr id="16" name="Cloud 15" descr=" 16"/>
          <p:cNvSpPr/>
          <p:nvPr/>
        </p:nvSpPr>
        <p:spPr bwMode="auto">
          <a:xfrm>
            <a:off x="4877547" y="2886244"/>
            <a:ext cx="1828800" cy="991968"/>
          </a:xfrm>
          <a:prstGeom prst="cloud">
            <a:avLst/>
          </a:prstGeom>
          <a:solidFill>
            <a:schemeClr val="accent2">
              <a:lumMod val="40000"/>
              <a:lumOff val="60000"/>
              <a:alpha val="3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2200" b="1" dirty="0">
              <a:latin typeface="+mj-lt"/>
            </a:endParaRPr>
          </a:p>
        </p:txBody>
      </p:sp>
      <p:cxnSp>
        <p:nvCxnSpPr>
          <p:cNvPr id="17" name="Straight Connector 160" descr=" 17"/>
          <p:cNvCxnSpPr>
            <a:cxnSpLocks noChangeShapeType="1"/>
          </p:cNvCxnSpPr>
          <p:nvPr/>
        </p:nvCxnSpPr>
        <p:spPr bwMode="auto">
          <a:xfrm flipH="1" flipV="1">
            <a:off x="6477000" y="3668713"/>
            <a:ext cx="768350" cy="476250"/>
          </a:xfrm>
          <a:prstGeom prst="line">
            <a:avLst/>
          </a:prstGeom>
          <a:noFill/>
          <a:ln w="57150" algn="ctr">
            <a:solidFill>
              <a:schemeClr val="tx1">
                <a:lumMod val="75000"/>
                <a:alpha val="32000"/>
              </a:schemeClr>
            </a:solidFill>
            <a:round/>
            <a:headEnd/>
            <a:tailEnd type="none"/>
          </a:ln>
        </p:spPr>
      </p:cxnSp>
      <p:cxnSp>
        <p:nvCxnSpPr>
          <p:cNvPr id="73" name="Straight Connector 160" descr=" 73"/>
          <p:cNvCxnSpPr>
            <a:cxnSpLocks noChangeShapeType="1"/>
          </p:cNvCxnSpPr>
          <p:nvPr/>
        </p:nvCxnSpPr>
        <p:spPr bwMode="auto">
          <a:xfrm flipH="1">
            <a:off x="8008938" y="4619625"/>
            <a:ext cx="106362" cy="377825"/>
          </a:xfrm>
          <a:prstGeom prst="line">
            <a:avLst/>
          </a:prstGeom>
          <a:noFill/>
          <a:ln w="57150" algn="ctr">
            <a:solidFill>
              <a:schemeClr val="tx1">
                <a:lumMod val="75000"/>
              </a:schemeClr>
            </a:solidFill>
            <a:round/>
            <a:headEnd type="none" w="med" len="med"/>
            <a:tailEnd type="none" w="med" len="med"/>
          </a:ln>
        </p:spPr>
      </p:cxnSp>
      <p:sp>
        <p:nvSpPr>
          <p:cNvPr id="20" name="Rectangle 19" descr=" 79"/>
          <p:cNvSpPr/>
          <p:nvPr/>
        </p:nvSpPr>
        <p:spPr>
          <a:xfrm>
            <a:off x="7026275" y="6096000"/>
            <a:ext cx="1965325" cy="43021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solidFill>
                  <a:schemeClr val="tx1"/>
                </a:solidFill>
              </a:rPr>
              <a:t>66.174.0.0/16</a:t>
            </a:r>
          </a:p>
        </p:txBody>
      </p:sp>
      <p:cxnSp>
        <p:nvCxnSpPr>
          <p:cNvPr id="19" name="Straight Connector 18" descr=" 80"/>
          <p:cNvCxnSpPr/>
          <p:nvPr/>
        </p:nvCxnSpPr>
        <p:spPr>
          <a:xfrm flipV="1">
            <a:off x="8008938" y="5894388"/>
            <a:ext cx="0" cy="201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descr=" 4"/>
          <p:cNvSpPr>
            <a:spLocks noGrp="1"/>
          </p:cNvSpPr>
          <p:nvPr>
            <p:ph type="sldNum" sz="quarter" idx="12"/>
          </p:nvPr>
        </p:nvSpPr>
        <p:spPr/>
        <p:txBody>
          <a:bodyPr/>
          <a:lstStyle/>
          <a:p>
            <a:r>
              <a:rPr lang="en-US" smtClean="0"/>
              <a:t>7</a:t>
            </a:r>
            <a:endParaRPr lang="en-US"/>
          </a:p>
        </p:txBody>
      </p:sp>
      <p:sp>
        <p:nvSpPr>
          <p:cNvPr id="18" name="Cloud 17" descr=" 19"/>
          <p:cNvSpPr/>
          <p:nvPr/>
        </p:nvSpPr>
        <p:spPr bwMode="auto">
          <a:xfrm>
            <a:off x="7026480" y="4931380"/>
            <a:ext cx="1965120" cy="952499"/>
          </a:xfrm>
          <a:prstGeom prst="cloud">
            <a:avLst/>
          </a:prstGeom>
          <a:solidFill>
            <a:schemeClr val="accent2">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US" sz="2200" b="1" dirty="0">
                <a:latin typeface="+mj-lt"/>
              </a:rPr>
              <a:t>AS 22394</a:t>
            </a:r>
          </a:p>
        </p:txBody>
      </p:sp>
    </p:spTree>
    <p:custDataLst>
      <p:tags r:id="rId1"/>
    </p:custDataLst>
    <p:extLst>
      <p:ext uri="{BB962C8B-B14F-4D97-AF65-F5344CB8AC3E}">
        <p14:creationId xmlns:p14="http://schemas.microsoft.com/office/powerpoint/2010/main" val="3583566984"/>
      </p:ext>
    </p:extLst>
  </p:cSld>
  <p:clrMapOvr>
    <a:masterClrMapping/>
  </p:clrMapOvr>
  <mc:AlternateContent xmlns:mc="http://schemas.openxmlformats.org/markup-compatibility/2006" xmlns:p14="http://schemas.microsoft.com/office/powerpoint/2010/main">
    <mc:Choice Requires="p14">
      <p:transition spd="slow" p14:dur="2000" advTm="13969">
        <p:cut/>
      </p:transition>
    </mc:Choice>
    <mc:Fallback xmlns="">
      <p:transition spd="slow" advTm="13969">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1.1"/>
</p:tagLst>
</file>

<file path=ppt/tags/tag2.xml><?xml version="1.0" encoding="utf-8"?>
<p:tagLst xmlns:a="http://schemas.openxmlformats.org/drawingml/2006/main" xmlns:r="http://schemas.openxmlformats.org/officeDocument/2006/relationships" xmlns:p="http://schemas.openxmlformats.org/presentationml/2006/main">
  <p:tag name="TIMING" val="|4.8|1.1"/>
</p:tagLst>
</file>

<file path=ppt/tags/tag3.xml><?xml version="1.0" encoding="utf-8"?>
<p:tagLst xmlns:a="http://schemas.openxmlformats.org/drawingml/2006/main" xmlns:r="http://schemas.openxmlformats.org/officeDocument/2006/relationships" xmlns:p="http://schemas.openxmlformats.org/presentationml/2006/main">
  <p:tag name="TIMING" val="|4.8|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29318</TotalTime>
  <Words>5940</Words>
  <Application>Microsoft Office PowerPoint</Application>
  <PresentationFormat>On-screen Show (4:3)</PresentationFormat>
  <Paragraphs>863</Paragraphs>
  <Slides>58</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Times New Roman</vt:lpstr>
      <vt:lpstr>Wingdings</vt:lpstr>
      <vt:lpstr>Office Theme</vt:lpstr>
      <vt:lpstr>Does Scale, Size, and Locality Matter? Evaluation of Collaborative BGP Security Mechanisms</vt:lpstr>
      <vt:lpstr>Routing attacks increasingly common</vt:lpstr>
      <vt:lpstr>Routing attacks increasingly common</vt:lpstr>
      <vt:lpstr>Routing attacks increasingly common</vt:lpstr>
      <vt:lpstr>Routing attacks increasingly common</vt:lpstr>
      <vt:lpstr>Routing attacks increasingly common</vt:lpstr>
      <vt:lpstr>BGP refresher</vt:lpstr>
      <vt:lpstr>BGP refresher</vt:lpstr>
      <vt:lpstr>BGP refresher</vt:lpstr>
      <vt:lpstr>BGP refresher</vt:lpstr>
      <vt:lpstr>BGP refresher</vt:lpstr>
      <vt:lpstr>BGP refresher</vt:lpstr>
      <vt:lpstr>BGP refresher</vt:lpstr>
      <vt:lpstr>BGP refresher</vt:lpstr>
      <vt:lpstr>BGP refresher</vt:lpstr>
      <vt:lpstr>BGP refresher</vt:lpstr>
      <vt:lpstr>Prefix hijack attack</vt:lpstr>
      <vt:lpstr>Prefix hijack attack</vt:lpstr>
      <vt:lpstr>Prefix hijack attack</vt:lpstr>
      <vt:lpstr>Prefix hijack attack</vt:lpstr>
      <vt:lpstr>Prefix hijack attack</vt:lpstr>
      <vt:lpstr>Prefix hijack attack</vt:lpstr>
      <vt:lpstr>Subprefix hijack attack</vt:lpstr>
      <vt:lpstr>Subprefix hijack attack</vt:lpstr>
      <vt:lpstr>Imposture attack</vt:lpstr>
      <vt:lpstr>Interception attack</vt:lpstr>
      <vt:lpstr>Interception attack</vt:lpstr>
      <vt:lpstr>Examples of systems to secure BGP</vt:lpstr>
      <vt:lpstr>Security gain when large ASes collaborate</vt:lpstr>
      <vt:lpstr>Security gain when large ASes collaborate</vt:lpstr>
      <vt:lpstr>AS Relationship issues</vt:lpstr>
      <vt:lpstr>AS Relationship issues</vt:lpstr>
      <vt:lpstr>AS Relationship issues</vt:lpstr>
      <vt:lpstr>Research questions</vt:lpstr>
      <vt:lpstr>Research questions</vt:lpstr>
      <vt:lpstr>Research questions</vt:lpstr>
      <vt:lpstr>Research questions</vt:lpstr>
      <vt:lpstr>Contributions</vt:lpstr>
      <vt:lpstr>Examples of systems to secure BGP</vt:lpstr>
      <vt:lpstr>Examples of systems to secure BGP</vt:lpstr>
      <vt:lpstr>Contributions</vt:lpstr>
      <vt:lpstr>Hijack prevention technique evaluation</vt:lpstr>
      <vt:lpstr>Evaluation methodology</vt:lpstr>
      <vt:lpstr>Evaluation methodology</vt:lpstr>
      <vt:lpstr>Global baseline: scale</vt:lpstr>
      <vt:lpstr>Global baseline: size</vt:lpstr>
      <vt:lpstr>PowerPoint Presentation</vt:lpstr>
      <vt:lpstr>Compare global and regional deployment: scale</vt:lpstr>
      <vt:lpstr>Contributions</vt:lpstr>
      <vt:lpstr>Contributions</vt:lpstr>
      <vt:lpstr>Hijack detection system evaluation</vt:lpstr>
      <vt:lpstr>Global vs regional baseline: scale</vt:lpstr>
      <vt:lpstr>Global vs regional baseline: scale</vt:lpstr>
      <vt:lpstr>Global baseline: size</vt:lpstr>
      <vt:lpstr>Global baseline: size</vt:lpstr>
      <vt:lpstr>Contributions</vt:lpstr>
      <vt:lpstr>Conclusion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Characterizing Large-scale Routing Anomalies: A Case Study of the China Telecom Incident</dc:title>
  <dc:creator>Rahul Gokulchand Hiran</dc:creator>
  <cp:lastModifiedBy>Rahul Hiran</cp:lastModifiedBy>
  <cp:revision>352</cp:revision>
  <cp:lastPrinted>2016-04-26T08:54:36Z</cp:lastPrinted>
  <dcterms:created xsi:type="dcterms:W3CDTF">2006-08-16T00:00:00Z</dcterms:created>
  <dcterms:modified xsi:type="dcterms:W3CDTF">2016-05-26T09:25:59Z</dcterms:modified>
</cp:coreProperties>
</file>