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33"/>
  </p:notesMasterIdLst>
  <p:handoutMasterIdLst>
    <p:handoutMasterId r:id="rId34"/>
  </p:handoutMasterIdLst>
  <p:sldIdLst>
    <p:sldId id="388" r:id="rId2"/>
    <p:sldId id="494" r:id="rId3"/>
    <p:sldId id="503" r:id="rId4"/>
    <p:sldId id="495" r:id="rId5"/>
    <p:sldId id="496" r:id="rId6"/>
    <p:sldId id="497" r:id="rId7"/>
    <p:sldId id="498" r:id="rId8"/>
    <p:sldId id="499" r:id="rId9"/>
    <p:sldId id="500" r:id="rId10"/>
    <p:sldId id="501" r:id="rId11"/>
    <p:sldId id="504" r:id="rId12"/>
    <p:sldId id="505" r:id="rId13"/>
    <p:sldId id="514" r:id="rId14"/>
    <p:sldId id="507" r:id="rId15"/>
    <p:sldId id="508" r:id="rId16"/>
    <p:sldId id="513" r:id="rId17"/>
    <p:sldId id="509" r:id="rId18"/>
    <p:sldId id="511" r:id="rId19"/>
    <p:sldId id="512" r:id="rId20"/>
    <p:sldId id="502" r:id="rId21"/>
    <p:sldId id="529" r:id="rId22"/>
    <p:sldId id="517" r:id="rId23"/>
    <p:sldId id="518" r:id="rId24"/>
    <p:sldId id="519" r:id="rId25"/>
    <p:sldId id="520" r:id="rId26"/>
    <p:sldId id="521" r:id="rId27"/>
    <p:sldId id="522" r:id="rId28"/>
    <p:sldId id="523" r:id="rId29"/>
    <p:sldId id="528" r:id="rId30"/>
    <p:sldId id="527" r:id="rId31"/>
    <p:sldId id="515" r:id="rId3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494"/>
            <p14:sldId id="503"/>
            <p14:sldId id="495"/>
            <p14:sldId id="496"/>
            <p14:sldId id="497"/>
            <p14:sldId id="498"/>
            <p14:sldId id="499"/>
            <p14:sldId id="500"/>
            <p14:sldId id="501"/>
            <p14:sldId id="504"/>
            <p14:sldId id="505"/>
            <p14:sldId id="514"/>
            <p14:sldId id="507"/>
            <p14:sldId id="508"/>
            <p14:sldId id="513"/>
            <p14:sldId id="509"/>
            <p14:sldId id="511"/>
            <p14:sldId id="512"/>
            <p14:sldId id="502"/>
            <p14:sldId id="529"/>
            <p14:sldId id="517"/>
            <p14:sldId id="518"/>
            <p14:sldId id="519"/>
            <p14:sldId id="520"/>
            <p14:sldId id="521"/>
            <p14:sldId id="522"/>
            <p14:sldId id="523"/>
            <p14:sldId id="528"/>
            <p14:sldId id="527"/>
            <p14:sldId id="5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D"/>
    <a:srgbClr val="8B2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4" autoAdjust="0"/>
    <p:restoredTop sz="90232" autoAdjust="0"/>
  </p:normalViewPr>
  <p:slideViewPr>
    <p:cSldViewPr snapToGrid="0">
      <p:cViewPr varScale="1">
        <p:scale>
          <a:sx n="81" d="100"/>
          <a:sy n="81" d="100"/>
        </p:scale>
        <p:origin x="174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envision that members will maintain a history of the announced AS-PATHs, and evaluate any newly observed path-prefix pairs for inconsistencies.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Node keeps track of path-prefix pairs. If new pair is observed,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then it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performs a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an IP address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 the prefix.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(2). It then uses registry to map IP addresses in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AS numbers. As can be seen here.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(3). 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path is created from the sequence of AS numbers obtained in previous step.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(4). If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path matches the newly announced AS-PATH, then there is no anomaly.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paths do not match, then node uses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maintained by the AS registry regarding legit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 discrepancy reasons. Finally, if no legit reason is found,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 the node raises an alert and informs the appropriate AS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prefix holder nodes.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multiple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legit reasons for why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PATH may not match AS-PATH in the BGP announcement.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such reason is presented here. (go to next slide).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10B3C-E446-483F-86D4-56B0760F378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Continuing with our example, we see that ISP 1 expects the traffic</a:t>
            </a:r>
            <a:r>
              <a:rPr lang="en-US" baseline="0" dirty="0"/>
              <a:t> intended for prefix to reach the destination traversing through single AS. </a:t>
            </a:r>
          </a:p>
          <a:p>
            <a:r>
              <a:rPr lang="en-US" baseline="0" dirty="0"/>
              <a:t> However, if interception attack is successful the path of ASes through which traffic passes does not match the announced AS-PATH from china telecom.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A99A40-C196-4AA7-B492-2014E462B22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70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Continuing with our example, we see that ISP 1 expects the traffic</a:t>
            </a:r>
            <a:r>
              <a:rPr lang="en-US" baseline="0" dirty="0"/>
              <a:t> intended for prefix to reach the destination traversing through single AS. </a:t>
            </a:r>
          </a:p>
          <a:p>
            <a:r>
              <a:rPr lang="en-US" baseline="0" dirty="0"/>
              <a:t> However, if interception attack is successful the path of ASes through which traffic passes does not match the announced AS-PATH from china telecom.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A99A40-C196-4AA7-B492-2014E462B22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70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envision that members will maintain a history of the announced AS-PATHs, and evaluate any newly observed path-prefix pairs for inconsistencies.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Node keeps track of path-prefix pairs. If new pair is observed,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then it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performs a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an IP address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 the prefix.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(2). It then uses registry to map IP addresses in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AS numbers. As can be seen here.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(3). 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path is created from the sequence of AS numbers obtained in previous step.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(4). If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path matches the newly announced AS-PATH, then there is no anomaly.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paths do not match, then node uses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maintained by the AS registry regarding legit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 discrepancy reasons. Finally, if no legit reason is found,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 the node raises an alert and informs the appropriate AS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prefix holder nodes.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multiple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legit reasons for why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PATH may not match AS-PATH in the BGP announcement.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such reason is presented here. (go to next slide).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10B3C-E446-483F-86D4-56B0760F378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81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envision that members will maintain a history of the announced AS-PATHs, and evaluate any newly observed path-prefix pairs for inconsistencies.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Node keeps track of path-prefix pairs. If new pair is observed,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then it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performs a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an IP address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 the prefix.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(2). It then uses registry to map IP addresses in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AS numbers. As can be seen here.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(3). 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path is created from the sequence of AS numbers obtained in previous step.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(4). If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path matches the newly announced AS-PATH, then there is no anomaly.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paths do not match, then node uses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maintained by the AS registry regarding legit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 discrepancy reasons. Finally, if no legit reason is found,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 the node raises an alert and informs the appropriate AS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prefix holder nodes.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multiple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legit reasons for why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PATH may not match AS-PATH in the BGP announcement.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such reason is presented here. (go to next slide).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10B3C-E446-483F-86D4-56B0760F378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81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envision that members will maintain a history of the announced AS-PATHs, and evaluate any newly observed path-prefix pairs for inconsistencies.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Node keeps track of path-prefix pairs. If new pair is observed,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then it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performs a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an IP address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 the prefix.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(2). It then uses registry to map IP addresses in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AS numbers. As can be seen here.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(3). 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path is created from the sequence of AS numbers obtained in previous step.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(4). If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path matches the newly announced AS-PATH, then there is no anomaly.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paths do not match, then node uses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maintained by the AS registry regarding legit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 discrepancy reasons. Finally, if no legit reason is found,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 the node raises an alert and informs the appropriate AS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prefix holder nodes.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multiple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legit reasons for why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PATH may not match AS-PATH in the BGP announcement.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such reason is presented here. (go to next slide).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10B3C-E446-483F-86D4-56B0760F378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81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envision that members will maintain a history of the announced AS-PATHs, and evaluate any newly observed path-prefix pairs for inconsistencies.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Node keeps track of path-prefix pairs. If new pair is observed,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then it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performs a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an IP address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 the prefix.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(2). It then uses registry to map IP addresses in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AS numbers. As can be seen here.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(3). 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path is created from the sequence of AS numbers obtained in previous step.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(4). If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path matches the newly announced AS-PATH, then there is no anomaly.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paths do not match, then node uses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maintained by the AS registry regarding legit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 discrepancy reasons. Finally, if no legit reason is found,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 the node raises an alert and informs the appropriate AS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prefix holder nodes.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multiple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legit reasons for why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PATH may not match AS-PATH in the BGP announcement.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such reason is presented here. (go to next slide).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10B3C-E446-483F-86D4-56B0760F378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81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envision that members will maintain a history of the announced AS-PATHs, and evaluate any newly observed path-prefix pairs for inconsistencies.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Node keeps track of path-prefix pairs. If new pair is observed,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then it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performs a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an IP address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 the prefix.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(2). It then uses registry to map IP addresses in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AS numbers. As can be seen here.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(3). 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path is created from the sequence of AS numbers obtained in previous step.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(4). If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path matches the newly announced AS-PATH, then there is no anomaly.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paths do not match, then node uses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maintained by the AS registry regarding legit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 discrepancy reasons. Finally, if no legit reason is found,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 the node raises an alert and informs the appropriate AS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prefix holder nodes.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multiple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legit reasons for why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PATH may not match AS-PATH in the BGP announcement.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such reason is presented here. (go to next slide).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10B3C-E446-483F-86D4-56B0760F378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55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envision that members will maintain a history of the announced AS-PATHs, and evaluate any newly observed path-prefix pairs for inconsistencies.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Node keeps track of path-prefix pairs. If new pair is observed,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then it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performs a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an IP address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 the prefix.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(2). It then uses registry to map IP addresses in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AS numbers. As can be seen here.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(3). 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path is created from the sequence of AS numbers obtained in previous step.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(4). If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path matches the newly announced AS-PATH, then there is no anomaly.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paths do not match, then node uses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maintained by the AS registry regarding legit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 discrepancy reasons. Finally, if no legit reason is found,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 the node raises an alert and informs the appropriate AS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prefix holder nodes.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multiple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legit reasons for why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PATH may not match AS-PATH in the BGP announcement.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such reason is presented here. (go to next slide).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10B3C-E446-483F-86D4-56B0760F378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0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363" y="1143000"/>
            <a:ext cx="8399721" cy="1828800"/>
          </a:xfrm>
        </p:spPr>
        <p:txBody>
          <a:bodyPr>
            <a:normAutofit fontScale="90000"/>
          </a:bodyPr>
          <a:lstStyle/>
          <a:p>
            <a:r>
              <a:rPr lang="en-US" sz="6000" cap="none" dirty="0">
                <a:solidFill>
                  <a:schemeClr val="bg1"/>
                </a:solidFill>
              </a:rPr>
              <a:t>TDTS21: Advanced Networking</a:t>
            </a:r>
            <a:endParaRPr lang="en-US" sz="4900" cap="none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798" y="3496235"/>
            <a:ext cx="7990115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</a:rPr>
              <a:t>Lecture 7: Internet topology</a:t>
            </a: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Subtitle 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Based on slides from P. Gill and D. </a:t>
            </a:r>
            <a:r>
              <a:rPr lang="en-US" dirty="0" err="1">
                <a:solidFill>
                  <a:schemeClr val="bg1"/>
                </a:solidFill>
              </a:rPr>
              <a:t>Choffnes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Revised 2015, 2021 by N. </a:t>
            </a:r>
            <a:r>
              <a:rPr lang="en-US" dirty="0" err="1">
                <a:solidFill>
                  <a:schemeClr val="bg1"/>
                </a:solidFill>
              </a:rPr>
              <a:t>Carlsson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7412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Traceroute</a:t>
            </a:r>
            <a:r>
              <a:rPr lang="en-US" dirty="0"/>
              <a:t> vs Announced Path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rgbClr val="C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927" y="1912784"/>
            <a:ext cx="5650073" cy="2701532"/>
            <a:chOff x="64927" y="1379384"/>
            <a:chExt cx="8988126" cy="4183216"/>
          </a:xfrm>
        </p:grpSpPr>
        <p:sp>
          <p:nvSpPr>
            <p:cNvPr id="76" name="Cloud 75"/>
            <p:cNvSpPr/>
            <p:nvPr/>
          </p:nvSpPr>
          <p:spPr bwMode="auto">
            <a:xfrm>
              <a:off x="152400" y="2948270"/>
              <a:ext cx="1923665" cy="1228256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 sz="1000" b="1" dirty="0">
                <a:latin typeface="+mj-lt"/>
              </a:endParaRPr>
            </a:p>
            <a:p>
              <a:pPr algn="ctr">
                <a:defRPr/>
              </a:pPr>
              <a:r>
                <a:rPr lang="en-US" sz="1000" b="1" dirty="0">
                  <a:latin typeface="+mj-lt"/>
                </a:rPr>
                <a:t>China</a:t>
              </a:r>
            </a:p>
            <a:p>
              <a:pPr algn="ctr">
                <a:defRPr/>
              </a:pPr>
              <a:r>
                <a:rPr lang="en-US" sz="1000" b="1" dirty="0">
                  <a:latin typeface="+mj-lt"/>
                </a:rPr>
                <a:t>Telecom </a:t>
              </a:r>
            </a:p>
          </p:txBody>
        </p:sp>
        <p:sp>
          <p:nvSpPr>
            <p:cNvPr id="81" name="Cloud 80"/>
            <p:cNvSpPr/>
            <p:nvPr/>
          </p:nvSpPr>
          <p:spPr bwMode="auto">
            <a:xfrm>
              <a:off x="1876483" y="1752600"/>
              <a:ext cx="1581757" cy="837991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>
                  <a:latin typeface="+mj-lt"/>
                </a:rPr>
                <a:t>ISP 1</a:t>
              </a:r>
            </a:p>
          </p:txBody>
        </p:sp>
        <p:sp>
          <p:nvSpPr>
            <p:cNvPr id="82" name="Cloud 81"/>
            <p:cNvSpPr/>
            <p:nvPr/>
          </p:nvSpPr>
          <p:spPr bwMode="auto">
            <a:xfrm>
              <a:off x="5736871" y="3045090"/>
              <a:ext cx="1515851" cy="839196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>
                  <a:latin typeface="+mj-lt"/>
                </a:rPr>
                <a:t>Verizon</a:t>
              </a:r>
            </a:p>
            <a:p>
              <a:pPr algn="ctr">
                <a:defRPr/>
              </a:pPr>
              <a:r>
                <a:rPr lang="en-US" sz="1000" b="1" dirty="0">
                  <a:latin typeface="+mj-lt"/>
                </a:rPr>
                <a:t>Wireless</a:t>
              </a:r>
            </a:p>
          </p:txBody>
        </p:sp>
        <p:cxnSp>
          <p:nvCxnSpPr>
            <p:cNvPr id="84" name="Straight Connector 160"/>
            <p:cNvCxnSpPr>
              <a:cxnSpLocks noChangeShapeType="1"/>
            </p:cNvCxnSpPr>
            <p:nvPr/>
          </p:nvCxnSpPr>
          <p:spPr bwMode="auto">
            <a:xfrm flipV="1">
              <a:off x="1097317" y="2172244"/>
              <a:ext cx="784013" cy="843393"/>
            </a:xfrm>
            <a:prstGeom prst="line">
              <a:avLst/>
            </a:prstGeom>
            <a:noFill/>
            <a:ln w="57150" algn="ctr">
              <a:solidFill>
                <a:srgbClr val="00B050"/>
              </a:solidFill>
              <a:round/>
              <a:headEnd type="none" w="med" len="med"/>
              <a:tailEnd type="stealth" w="med" len="med"/>
            </a:ln>
          </p:spPr>
        </p:cxnSp>
        <p:sp>
          <p:nvSpPr>
            <p:cNvPr id="85" name="Cloud 84"/>
            <p:cNvSpPr/>
            <p:nvPr/>
          </p:nvSpPr>
          <p:spPr bwMode="auto">
            <a:xfrm>
              <a:off x="3985493" y="2355617"/>
              <a:ext cx="1581757" cy="873970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>
                  <a:latin typeface="+mj-lt"/>
                </a:rPr>
                <a:t>Level 3</a:t>
              </a:r>
            </a:p>
          </p:txBody>
        </p:sp>
        <p:cxnSp>
          <p:nvCxnSpPr>
            <p:cNvPr id="86" name="Straight Connector 160"/>
            <p:cNvCxnSpPr>
              <a:cxnSpLocks noChangeShapeType="1"/>
            </p:cNvCxnSpPr>
            <p:nvPr/>
          </p:nvCxnSpPr>
          <p:spPr bwMode="auto">
            <a:xfrm flipH="1" flipV="1">
              <a:off x="5312874" y="2784475"/>
              <a:ext cx="604143" cy="419599"/>
            </a:xfrm>
            <a:prstGeom prst="line">
              <a:avLst/>
            </a:prstGeom>
            <a:noFill/>
            <a:ln w="57150" algn="ctr">
              <a:solidFill>
                <a:schemeClr val="tx1">
                  <a:lumMod val="75000"/>
                </a:schemeClr>
              </a:solidFill>
              <a:round/>
              <a:headEnd/>
              <a:tailEnd type="none"/>
            </a:ln>
          </p:spPr>
        </p:cxnSp>
        <p:sp>
          <p:nvSpPr>
            <p:cNvPr id="88" name="Cloud 87"/>
            <p:cNvSpPr/>
            <p:nvPr/>
          </p:nvSpPr>
          <p:spPr bwMode="auto">
            <a:xfrm>
              <a:off x="5844138" y="4167520"/>
              <a:ext cx="1699663" cy="839196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>
                  <a:latin typeface="+mj-lt"/>
                </a:rPr>
                <a:t>AS 22394</a:t>
              </a:r>
            </a:p>
          </p:txBody>
        </p:sp>
        <p:cxnSp>
          <p:nvCxnSpPr>
            <p:cNvPr id="89" name="Straight Connector 160"/>
            <p:cNvCxnSpPr>
              <a:cxnSpLocks noChangeShapeType="1"/>
            </p:cNvCxnSpPr>
            <p:nvPr/>
          </p:nvCxnSpPr>
          <p:spPr bwMode="auto">
            <a:xfrm>
              <a:off x="6693880" y="3882807"/>
              <a:ext cx="2" cy="332881"/>
            </a:xfrm>
            <a:prstGeom prst="line">
              <a:avLst/>
            </a:prstGeom>
            <a:noFill/>
            <a:ln w="57150" algn="ctr">
              <a:solidFill>
                <a:schemeClr val="tx1">
                  <a:lumMod val="75000"/>
                </a:schemeClr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90" name="Rectangle 89"/>
            <p:cNvSpPr/>
            <p:nvPr/>
          </p:nvSpPr>
          <p:spPr>
            <a:xfrm>
              <a:off x="5843961" y="5183562"/>
              <a:ext cx="1699840" cy="37903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1000" b="1" dirty="0">
                  <a:solidFill>
                    <a:schemeClr val="tx1"/>
                  </a:solidFill>
                </a:rPr>
                <a:t>66.174.0.0/16</a:t>
              </a:r>
            </a:p>
          </p:txBody>
        </p:sp>
        <p:cxnSp>
          <p:nvCxnSpPr>
            <p:cNvPr id="91" name="Straight Connector 90"/>
            <p:cNvCxnSpPr>
              <a:stCxn id="90" idx="0"/>
            </p:cNvCxnSpPr>
            <p:nvPr/>
          </p:nvCxnSpPr>
          <p:spPr>
            <a:xfrm flipV="1">
              <a:off x="6693881" y="5005933"/>
              <a:ext cx="0" cy="17763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AutoShape 149"/>
            <p:cNvSpPr>
              <a:spLocks noChangeArrowheads="1"/>
            </p:cNvSpPr>
            <p:nvPr/>
          </p:nvSpPr>
          <p:spPr bwMode="auto">
            <a:xfrm flipH="1">
              <a:off x="7355586" y="3360584"/>
              <a:ext cx="1697467" cy="754216"/>
            </a:xfrm>
            <a:prstGeom prst="wedgeRoundRectCallout">
              <a:avLst>
                <a:gd name="adj1" fmla="val 63532"/>
                <a:gd name="adj2" fmla="val 71728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000" b="1" dirty="0"/>
                <a:t>22394 </a:t>
              </a:r>
              <a:r>
                <a:rPr lang="en-CA" sz="1000" b="1" dirty="0">
                  <a:solidFill>
                    <a:schemeClr val="tx1"/>
                  </a:solidFill>
                </a:rPr>
                <a:t>66.174.0.0/16</a:t>
              </a:r>
            </a:p>
            <a:p>
              <a:pPr algn="ctr">
                <a:defRPr/>
              </a:pPr>
              <a:endParaRPr lang="en-US" sz="1000" b="1" dirty="0"/>
            </a:p>
          </p:txBody>
        </p:sp>
        <p:sp>
          <p:nvSpPr>
            <p:cNvPr id="93" name="AutoShape 149"/>
            <p:cNvSpPr>
              <a:spLocks noChangeArrowheads="1"/>
            </p:cNvSpPr>
            <p:nvPr/>
          </p:nvSpPr>
          <p:spPr bwMode="auto">
            <a:xfrm flipH="1">
              <a:off x="6227333" y="2217584"/>
              <a:ext cx="1697467" cy="754216"/>
            </a:xfrm>
            <a:prstGeom prst="wedgeRoundRectCallout">
              <a:avLst>
                <a:gd name="adj1" fmla="val 63532"/>
                <a:gd name="adj2" fmla="val 71728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000" b="1" dirty="0"/>
                <a:t>VZW, 22394 </a:t>
              </a:r>
              <a:r>
                <a:rPr lang="en-CA" sz="1000" b="1" dirty="0">
                  <a:solidFill>
                    <a:schemeClr val="tx1"/>
                  </a:solidFill>
                </a:rPr>
                <a:t>66.174.0.0/16</a:t>
              </a:r>
            </a:p>
            <a:p>
              <a:pPr algn="ctr">
                <a:defRPr/>
              </a:pPr>
              <a:endParaRPr lang="en-US" sz="1000" b="1" dirty="0"/>
            </a:p>
          </p:txBody>
        </p:sp>
        <p:sp>
          <p:nvSpPr>
            <p:cNvPr id="94" name="AutoShape 149"/>
            <p:cNvSpPr>
              <a:spLocks noChangeArrowheads="1"/>
            </p:cNvSpPr>
            <p:nvPr/>
          </p:nvSpPr>
          <p:spPr bwMode="auto">
            <a:xfrm flipH="1">
              <a:off x="4419599" y="1379384"/>
              <a:ext cx="2362200" cy="754216"/>
            </a:xfrm>
            <a:prstGeom prst="wedgeRoundRectCallout">
              <a:avLst>
                <a:gd name="adj1" fmla="val 66139"/>
                <a:gd name="adj2" fmla="val 971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000" b="1" dirty="0"/>
                <a:t>Level3, VZW, 22394 </a:t>
              </a:r>
              <a:r>
                <a:rPr lang="en-CA" sz="1000" b="1" dirty="0">
                  <a:solidFill>
                    <a:schemeClr val="tx1"/>
                  </a:solidFill>
                </a:rPr>
                <a:t>66.174.0.0/16</a:t>
              </a:r>
            </a:p>
            <a:p>
              <a:pPr algn="ctr">
                <a:defRPr/>
              </a:pPr>
              <a:endParaRPr lang="en-US" sz="1000" b="1" dirty="0"/>
            </a:p>
          </p:txBody>
        </p:sp>
        <p:sp>
          <p:nvSpPr>
            <p:cNvPr id="95" name="AutoShape 149"/>
            <p:cNvSpPr>
              <a:spLocks noChangeArrowheads="1"/>
            </p:cNvSpPr>
            <p:nvPr/>
          </p:nvSpPr>
          <p:spPr bwMode="auto">
            <a:xfrm flipH="1">
              <a:off x="64927" y="1460851"/>
              <a:ext cx="1611471" cy="754216"/>
            </a:xfrm>
            <a:prstGeom prst="wedgeRoundRectCallout">
              <a:avLst>
                <a:gd name="adj1" fmla="val -13083"/>
                <a:gd name="adj2" fmla="val 149946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000" b="1" dirty="0" err="1"/>
                <a:t>ChinaTel</a:t>
              </a:r>
              <a:r>
                <a:rPr lang="en-US" sz="1000" b="1" dirty="0"/>
                <a:t> </a:t>
              </a:r>
              <a:r>
                <a:rPr lang="en-CA" sz="1000" b="1" dirty="0">
                  <a:solidFill>
                    <a:schemeClr val="tx1"/>
                  </a:solidFill>
                </a:rPr>
                <a:t>66.174.0.0/16</a:t>
              </a:r>
            </a:p>
            <a:p>
              <a:pPr algn="ctr">
                <a:defRPr/>
              </a:pPr>
              <a:endParaRPr lang="en-US" sz="1000" b="1" dirty="0"/>
            </a:p>
          </p:txBody>
        </p:sp>
        <p:sp>
          <p:nvSpPr>
            <p:cNvPr id="96" name="Smiley Face 95"/>
            <p:cNvSpPr>
              <a:spLocks noChangeArrowheads="1"/>
            </p:cNvSpPr>
            <p:nvPr/>
          </p:nvSpPr>
          <p:spPr bwMode="auto">
            <a:xfrm>
              <a:off x="2362200" y="1893887"/>
              <a:ext cx="630237" cy="544513"/>
            </a:xfrm>
            <a:prstGeom prst="smileyFace">
              <a:avLst>
                <a:gd name="adj" fmla="val -4653"/>
              </a:avLst>
            </a:prstGeom>
            <a:solidFill>
              <a:schemeClr val="bg1"/>
            </a:solidFill>
            <a:ln w="5715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100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cxnSp>
          <p:nvCxnSpPr>
            <p:cNvPr id="98" name="Straight Connector 160"/>
            <p:cNvCxnSpPr>
              <a:cxnSpLocks noChangeShapeType="1"/>
            </p:cNvCxnSpPr>
            <p:nvPr/>
          </p:nvCxnSpPr>
          <p:spPr bwMode="auto">
            <a:xfrm>
              <a:off x="3457594" y="2172244"/>
              <a:ext cx="692019" cy="418199"/>
            </a:xfrm>
            <a:prstGeom prst="line">
              <a:avLst/>
            </a:prstGeom>
            <a:noFill/>
            <a:ln w="57150" algn="ctr">
              <a:solidFill>
                <a:srgbClr val="00B050"/>
              </a:solidFill>
              <a:round/>
              <a:headEnd type="stealth" w="med" len="med"/>
              <a:tailEnd type="none" w="med" len="med"/>
            </a:ln>
          </p:spPr>
        </p:cxnSp>
        <p:grpSp>
          <p:nvGrpSpPr>
            <p:cNvPr id="99" name="Group 212"/>
            <p:cNvGrpSpPr>
              <a:grpSpLocks/>
            </p:cNvGrpSpPr>
            <p:nvPr/>
          </p:nvGrpSpPr>
          <p:grpSpPr bwMode="auto">
            <a:xfrm>
              <a:off x="774651" y="2833808"/>
              <a:ext cx="606890" cy="851784"/>
              <a:chOff x="2726" y="1968"/>
              <a:chExt cx="442" cy="609"/>
            </a:xfrm>
          </p:grpSpPr>
          <p:grpSp>
            <p:nvGrpSpPr>
              <p:cNvPr id="100" name="Group 213"/>
              <p:cNvGrpSpPr>
                <a:grpSpLocks/>
              </p:cNvGrpSpPr>
              <p:nvPr/>
            </p:nvGrpSpPr>
            <p:grpSpPr bwMode="auto">
              <a:xfrm>
                <a:off x="2736" y="1968"/>
                <a:ext cx="432" cy="354"/>
                <a:chOff x="4224" y="3216"/>
                <a:chExt cx="432" cy="354"/>
              </a:xfrm>
            </p:grpSpPr>
            <p:sp>
              <p:nvSpPr>
                <p:cNvPr id="102" name="AutoShape 214"/>
                <p:cNvSpPr>
                  <a:spLocks noChangeArrowheads="1"/>
                </p:cNvSpPr>
                <p:nvPr/>
              </p:nvSpPr>
              <p:spPr bwMode="auto">
                <a:xfrm>
                  <a:off x="4560" y="3216"/>
                  <a:ext cx="96" cy="19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sv-SE" sz="1000"/>
                </a:p>
              </p:txBody>
            </p:sp>
            <p:sp>
              <p:nvSpPr>
                <p:cNvPr id="103" name="AutoShape 215"/>
                <p:cNvSpPr>
                  <a:spLocks noChangeArrowheads="1"/>
                </p:cNvSpPr>
                <p:nvPr/>
              </p:nvSpPr>
              <p:spPr bwMode="auto">
                <a:xfrm>
                  <a:off x="4224" y="3216"/>
                  <a:ext cx="96" cy="19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sv-SE" sz="1000"/>
                </a:p>
              </p:txBody>
            </p:sp>
            <p:sp>
              <p:nvSpPr>
                <p:cNvPr id="104" name="Oval 216"/>
                <p:cNvSpPr>
                  <a:spLocks noChangeArrowheads="1"/>
                </p:cNvSpPr>
                <p:nvPr/>
              </p:nvSpPr>
              <p:spPr bwMode="auto">
                <a:xfrm>
                  <a:off x="4225" y="3421"/>
                  <a:ext cx="429" cy="149"/>
                </a:xfrm>
                <a:prstGeom prst="ellipse">
                  <a:avLst/>
                </a:prstGeom>
                <a:solidFill>
                  <a:srgbClr val="A50021"/>
                </a:solidFill>
                <a:ln w="12700" cap="sq">
                  <a:solidFill>
                    <a:srgbClr val="FF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sv-SE" sz="1000"/>
                </a:p>
              </p:txBody>
            </p:sp>
            <p:sp>
              <p:nvSpPr>
                <p:cNvPr id="105" name="Rectangle 217"/>
                <p:cNvSpPr>
                  <a:spLocks noChangeArrowheads="1"/>
                </p:cNvSpPr>
                <p:nvPr/>
              </p:nvSpPr>
              <p:spPr bwMode="auto">
                <a:xfrm>
                  <a:off x="4224" y="3389"/>
                  <a:ext cx="432" cy="109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sv-SE" sz="1000"/>
                </a:p>
              </p:txBody>
            </p:sp>
            <p:sp>
              <p:nvSpPr>
                <p:cNvPr id="106" name="Rectangle 218"/>
                <p:cNvSpPr>
                  <a:spLocks noChangeArrowheads="1"/>
                </p:cNvSpPr>
                <p:nvPr/>
              </p:nvSpPr>
              <p:spPr bwMode="auto">
                <a:xfrm>
                  <a:off x="4224" y="3389"/>
                  <a:ext cx="432" cy="109"/>
                </a:xfrm>
                <a:prstGeom prst="rect">
                  <a:avLst/>
                </a:prstGeom>
                <a:solidFill>
                  <a:srgbClr val="A5002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sv-SE" sz="1000"/>
                </a:p>
              </p:txBody>
            </p:sp>
            <p:sp>
              <p:nvSpPr>
                <p:cNvPr id="107" name="Oval 219"/>
                <p:cNvSpPr>
                  <a:spLocks noChangeArrowheads="1"/>
                </p:cNvSpPr>
                <p:nvPr/>
              </p:nvSpPr>
              <p:spPr bwMode="auto">
                <a:xfrm>
                  <a:off x="4225" y="3312"/>
                  <a:ext cx="429" cy="149"/>
                </a:xfrm>
                <a:prstGeom prst="ellipse">
                  <a:avLst/>
                </a:prstGeom>
                <a:solidFill>
                  <a:srgbClr val="FF3300"/>
                </a:solidFill>
                <a:ln w="12700" cap="sq">
                  <a:solidFill>
                    <a:srgbClr val="FF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sv-SE" sz="1000"/>
                </a:p>
              </p:txBody>
            </p:sp>
            <p:sp>
              <p:nvSpPr>
                <p:cNvPr id="108" name="Freeform 220"/>
                <p:cNvSpPr>
                  <a:spLocks/>
                </p:cNvSpPr>
                <p:nvPr/>
              </p:nvSpPr>
              <p:spPr bwMode="auto">
                <a:xfrm>
                  <a:off x="4445" y="3332"/>
                  <a:ext cx="142" cy="49"/>
                </a:xfrm>
                <a:custGeom>
                  <a:avLst/>
                  <a:gdLst>
                    <a:gd name="T0" fmla="*/ 0 w 400"/>
                    <a:gd name="T1" fmla="*/ 0 h 120"/>
                    <a:gd name="T2" fmla="*/ 0 w 400"/>
                    <a:gd name="T3" fmla="*/ 0 h 120"/>
                    <a:gd name="T4" fmla="*/ 0 w 400"/>
                    <a:gd name="T5" fmla="*/ 0 h 120"/>
                    <a:gd name="T6" fmla="*/ 0 w 400"/>
                    <a:gd name="T7" fmla="*/ 0 h 120"/>
                    <a:gd name="T8" fmla="*/ 0 w 400"/>
                    <a:gd name="T9" fmla="*/ 0 h 120"/>
                    <a:gd name="T10" fmla="*/ 0 w 400"/>
                    <a:gd name="T11" fmla="*/ 0 h 120"/>
                    <a:gd name="T12" fmla="*/ 0 w 400"/>
                    <a:gd name="T13" fmla="*/ 0 h 120"/>
                    <a:gd name="T14" fmla="*/ 0 w 400"/>
                    <a:gd name="T15" fmla="*/ 0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0"/>
                    <a:gd name="T26" fmla="*/ 400 w 400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0">
                      <a:moveTo>
                        <a:pt x="0" y="93"/>
                      </a:moveTo>
                      <a:lnTo>
                        <a:pt x="89" y="120"/>
                      </a:lnTo>
                      <a:lnTo>
                        <a:pt x="303" y="40"/>
                      </a:lnTo>
                      <a:lnTo>
                        <a:pt x="400" y="67"/>
                      </a:lnTo>
                      <a:lnTo>
                        <a:pt x="348" y="0"/>
                      </a:lnTo>
                      <a:lnTo>
                        <a:pt x="96" y="0"/>
                      </a:lnTo>
                      <a:lnTo>
                        <a:pt x="200" y="20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09" name="Freeform 221"/>
                <p:cNvSpPr>
                  <a:spLocks/>
                </p:cNvSpPr>
                <p:nvPr/>
              </p:nvSpPr>
              <p:spPr bwMode="auto">
                <a:xfrm>
                  <a:off x="4445" y="3332"/>
                  <a:ext cx="142" cy="49"/>
                </a:xfrm>
                <a:custGeom>
                  <a:avLst/>
                  <a:gdLst>
                    <a:gd name="T0" fmla="*/ 0 w 400"/>
                    <a:gd name="T1" fmla="*/ 0 h 120"/>
                    <a:gd name="T2" fmla="*/ 0 w 400"/>
                    <a:gd name="T3" fmla="*/ 0 h 120"/>
                    <a:gd name="T4" fmla="*/ 0 w 400"/>
                    <a:gd name="T5" fmla="*/ 0 h 120"/>
                    <a:gd name="T6" fmla="*/ 0 w 400"/>
                    <a:gd name="T7" fmla="*/ 0 h 120"/>
                    <a:gd name="T8" fmla="*/ 0 w 400"/>
                    <a:gd name="T9" fmla="*/ 0 h 120"/>
                    <a:gd name="T10" fmla="*/ 0 w 400"/>
                    <a:gd name="T11" fmla="*/ 0 h 120"/>
                    <a:gd name="T12" fmla="*/ 0 w 400"/>
                    <a:gd name="T13" fmla="*/ 0 h 120"/>
                    <a:gd name="T14" fmla="*/ 0 w 400"/>
                    <a:gd name="T15" fmla="*/ 0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0"/>
                    <a:gd name="T26" fmla="*/ 400 w 400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0">
                      <a:moveTo>
                        <a:pt x="0" y="93"/>
                      </a:moveTo>
                      <a:lnTo>
                        <a:pt x="89" y="120"/>
                      </a:lnTo>
                      <a:lnTo>
                        <a:pt x="303" y="40"/>
                      </a:lnTo>
                      <a:lnTo>
                        <a:pt x="400" y="67"/>
                      </a:lnTo>
                      <a:lnTo>
                        <a:pt x="348" y="0"/>
                      </a:lnTo>
                      <a:lnTo>
                        <a:pt x="96" y="0"/>
                      </a:lnTo>
                      <a:lnTo>
                        <a:pt x="200" y="20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10" name="Freeform 222"/>
                <p:cNvSpPr>
                  <a:spLocks/>
                </p:cNvSpPr>
                <p:nvPr/>
              </p:nvSpPr>
              <p:spPr bwMode="auto">
                <a:xfrm>
                  <a:off x="4290" y="3389"/>
                  <a:ext cx="142" cy="52"/>
                </a:xfrm>
                <a:custGeom>
                  <a:avLst/>
                  <a:gdLst>
                    <a:gd name="T0" fmla="*/ 0 w 400"/>
                    <a:gd name="T1" fmla="*/ 0 h 127"/>
                    <a:gd name="T2" fmla="*/ 0 w 400"/>
                    <a:gd name="T3" fmla="*/ 0 h 127"/>
                    <a:gd name="T4" fmla="*/ 0 w 400"/>
                    <a:gd name="T5" fmla="*/ 0 h 127"/>
                    <a:gd name="T6" fmla="*/ 0 w 400"/>
                    <a:gd name="T7" fmla="*/ 0 h 127"/>
                    <a:gd name="T8" fmla="*/ 0 w 400"/>
                    <a:gd name="T9" fmla="*/ 0 h 127"/>
                    <a:gd name="T10" fmla="*/ 0 w 400"/>
                    <a:gd name="T11" fmla="*/ 0 h 127"/>
                    <a:gd name="T12" fmla="*/ 0 w 400"/>
                    <a:gd name="T13" fmla="*/ 0 h 127"/>
                    <a:gd name="T14" fmla="*/ 0 w 400"/>
                    <a:gd name="T15" fmla="*/ 0 h 1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7"/>
                    <a:gd name="T26" fmla="*/ 400 w 400"/>
                    <a:gd name="T27" fmla="*/ 127 h 1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7">
                      <a:moveTo>
                        <a:pt x="400" y="27"/>
                      </a:moveTo>
                      <a:lnTo>
                        <a:pt x="311" y="0"/>
                      </a:lnTo>
                      <a:lnTo>
                        <a:pt x="103" y="80"/>
                      </a:lnTo>
                      <a:lnTo>
                        <a:pt x="0" y="53"/>
                      </a:lnTo>
                      <a:lnTo>
                        <a:pt x="52" y="127"/>
                      </a:lnTo>
                      <a:lnTo>
                        <a:pt x="311" y="127"/>
                      </a:lnTo>
                      <a:lnTo>
                        <a:pt x="200" y="100"/>
                      </a:lnTo>
                      <a:lnTo>
                        <a:pt x="40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11" name="Freeform 223"/>
                <p:cNvSpPr>
                  <a:spLocks/>
                </p:cNvSpPr>
                <p:nvPr/>
              </p:nvSpPr>
              <p:spPr bwMode="auto">
                <a:xfrm>
                  <a:off x="4290" y="3389"/>
                  <a:ext cx="142" cy="52"/>
                </a:xfrm>
                <a:custGeom>
                  <a:avLst/>
                  <a:gdLst>
                    <a:gd name="T0" fmla="*/ 0 w 400"/>
                    <a:gd name="T1" fmla="*/ 0 h 127"/>
                    <a:gd name="T2" fmla="*/ 0 w 400"/>
                    <a:gd name="T3" fmla="*/ 0 h 127"/>
                    <a:gd name="T4" fmla="*/ 0 w 400"/>
                    <a:gd name="T5" fmla="*/ 0 h 127"/>
                    <a:gd name="T6" fmla="*/ 0 w 400"/>
                    <a:gd name="T7" fmla="*/ 0 h 127"/>
                    <a:gd name="T8" fmla="*/ 0 w 400"/>
                    <a:gd name="T9" fmla="*/ 0 h 127"/>
                    <a:gd name="T10" fmla="*/ 0 w 400"/>
                    <a:gd name="T11" fmla="*/ 0 h 127"/>
                    <a:gd name="T12" fmla="*/ 0 w 400"/>
                    <a:gd name="T13" fmla="*/ 0 h 127"/>
                    <a:gd name="T14" fmla="*/ 0 w 400"/>
                    <a:gd name="T15" fmla="*/ 0 h 1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7"/>
                    <a:gd name="T26" fmla="*/ 400 w 400"/>
                    <a:gd name="T27" fmla="*/ 127 h 1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7">
                      <a:moveTo>
                        <a:pt x="400" y="27"/>
                      </a:moveTo>
                      <a:lnTo>
                        <a:pt x="311" y="0"/>
                      </a:lnTo>
                      <a:lnTo>
                        <a:pt x="103" y="80"/>
                      </a:lnTo>
                      <a:lnTo>
                        <a:pt x="0" y="53"/>
                      </a:lnTo>
                      <a:lnTo>
                        <a:pt x="52" y="127"/>
                      </a:lnTo>
                      <a:lnTo>
                        <a:pt x="311" y="127"/>
                      </a:lnTo>
                      <a:lnTo>
                        <a:pt x="200" y="100"/>
                      </a:lnTo>
                      <a:lnTo>
                        <a:pt x="40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12" name="Freeform 224"/>
                <p:cNvSpPr>
                  <a:spLocks/>
                </p:cNvSpPr>
                <p:nvPr/>
              </p:nvSpPr>
              <p:spPr bwMode="auto">
                <a:xfrm>
                  <a:off x="4298" y="3330"/>
                  <a:ext cx="142" cy="48"/>
                </a:xfrm>
                <a:custGeom>
                  <a:avLst/>
                  <a:gdLst>
                    <a:gd name="T0" fmla="*/ 0 w 400"/>
                    <a:gd name="T1" fmla="*/ 0 h 120"/>
                    <a:gd name="T2" fmla="*/ 0 w 400"/>
                    <a:gd name="T3" fmla="*/ 0 h 120"/>
                    <a:gd name="T4" fmla="*/ 0 w 400"/>
                    <a:gd name="T5" fmla="*/ 0 h 120"/>
                    <a:gd name="T6" fmla="*/ 0 w 400"/>
                    <a:gd name="T7" fmla="*/ 0 h 120"/>
                    <a:gd name="T8" fmla="*/ 0 w 400"/>
                    <a:gd name="T9" fmla="*/ 0 h 120"/>
                    <a:gd name="T10" fmla="*/ 0 w 400"/>
                    <a:gd name="T11" fmla="*/ 0 h 120"/>
                    <a:gd name="T12" fmla="*/ 0 w 400"/>
                    <a:gd name="T13" fmla="*/ 0 h 120"/>
                    <a:gd name="T14" fmla="*/ 0 w 400"/>
                    <a:gd name="T15" fmla="*/ 0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0"/>
                    <a:gd name="T26" fmla="*/ 400 w 400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0">
                      <a:moveTo>
                        <a:pt x="0" y="27"/>
                      </a:moveTo>
                      <a:lnTo>
                        <a:pt x="89" y="0"/>
                      </a:lnTo>
                      <a:lnTo>
                        <a:pt x="304" y="74"/>
                      </a:lnTo>
                      <a:lnTo>
                        <a:pt x="400" y="54"/>
                      </a:lnTo>
                      <a:lnTo>
                        <a:pt x="348" y="120"/>
                      </a:lnTo>
                      <a:lnTo>
                        <a:pt x="96" y="120"/>
                      </a:lnTo>
                      <a:lnTo>
                        <a:pt x="200" y="10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13" name="Freeform 225"/>
                <p:cNvSpPr>
                  <a:spLocks/>
                </p:cNvSpPr>
                <p:nvPr/>
              </p:nvSpPr>
              <p:spPr bwMode="auto">
                <a:xfrm>
                  <a:off x="4298" y="3330"/>
                  <a:ext cx="142" cy="48"/>
                </a:xfrm>
                <a:custGeom>
                  <a:avLst/>
                  <a:gdLst>
                    <a:gd name="T0" fmla="*/ 0 w 400"/>
                    <a:gd name="T1" fmla="*/ 0 h 120"/>
                    <a:gd name="T2" fmla="*/ 0 w 400"/>
                    <a:gd name="T3" fmla="*/ 0 h 120"/>
                    <a:gd name="T4" fmla="*/ 0 w 400"/>
                    <a:gd name="T5" fmla="*/ 0 h 120"/>
                    <a:gd name="T6" fmla="*/ 0 w 400"/>
                    <a:gd name="T7" fmla="*/ 0 h 120"/>
                    <a:gd name="T8" fmla="*/ 0 w 400"/>
                    <a:gd name="T9" fmla="*/ 0 h 120"/>
                    <a:gd name="T10" fmla="*/ 0 w 400"/>
                    <a:gd name="T11" fmla="*/ 0 h 120"/>
                    <a:gd name="T12" fmla="*/ 0 w 400"/>
                    <a:gd name="T13" fmla="*/ 0 h 120"/>
                    <a:gd name="T14" fmla="*/ 0 w 400"/>
                    <a:gd name="T15" fmla="*/ 0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0"/>
                    <a:gd name="T26" fmla="*/ 400 w 400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0">
                      <a:moveTo>
                        <a:pt x="0" y="27"/>
                      </a:moveTo>
                      <a:lnTo>
                        <a:pt x="89" y="0"/>
                      </a:lnTo>
                      <a:lnTo>
                        <a:pt x="304" y="74"/>
                      </a:lnTo>
                      <a:lnTo>
                        <a:pt x="400" y="54"/>
                      </a:lnTo>
                      <a:lnTo>
                        <a:pt x="348" y="120"/>
                      </a:lnTo>
                      <a:lnTo>
                        <a:pt x="96" y="120"/>
                      </a:lnTo>
                      <a:lnTo>
                        <a:pt x="200" y="10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14" name="Freeform 226"/>
                <p:cNvSpPr>
                  <a:spLocks/>
                </p:cNvSpPr>
                <p:nvPr/>
              </p:nvSpPr>
              <p:spPr bwMode="auto">
                <a:xfrm>
                  <a:off x="4440" y="3395"/>
                  <a:ext cx="142" cy="49"/>
                </a:xfrm>
                <a:custGeom>
                  <a:avLst/>
                  <a:gdLst>
                    <a:gd name="T0" fmla="*/ 0 w 400"/>
                    <a:gd name="T1" fmla="*/ 0 h 121"/>
                    <a:gd name="T2" fmla="*/ 0 w 400"/>
                    <a:gd name="T3" fmla="*/ 0 h 121"/>
                    <a:gd name="T4" fmla="*/ 0 w 400"/>
                    <a:gd name="T5" fmla="*/ 0 h 121"/>
                    <a:gd name="T6" fmla="*/ 0 w 400"/>
                    <a:gd name="T7" fmla="*/ 0 h 121"/>
                    <a:gd name="T8" fmla="*/ 0 w 400"/>
                    <a:gd name="T9" fmla="*/ 0 h 121"/>
                    <a:gd name="T10" fmla="*/ 0 w 400"/>
                    <a:gd name="T11" fmla="*/ 0 h 121"/>
                    <a:gd name="T12" fmla="*/ 0 w 400"/>
                    <a:gd name="T13" fmla="*/ 0 h 121"/>
                    <a:gd name="T14" fmla="*/ 0 w 400"/>
                    <a:gd name="T15" fmla="*/ 0 h 1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1"/>
                    <a:gd name="T26" fmla="*/ 400 w 400"/>
                    <a:gd name="T27" fmla="*/ 121 h 1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1">
                      <a:moveTo>
                        <a:pt x="400" y="94"/>
                      </a:moveTo>
                      <a:lnTo>
                        <a:pt x="311" y="121"/>
                      </a:lnTo>
                      <a:lnTo>
                        <a:pt x="104" y="40"/>
                      </a:lnTo>
                      <a:lnTo>
                        <a:pt x="0" y="67"/>
                      </a:lnTo>
                      <a:lnTo>
                        <a:pt x="52" y="0"/>
                      </a:lnTo>
                      <a:lnTo>
                        <a:pt x="311" y="0"/>
                      </a:lnTo>
                      <a:lnTo>
                        <a:pt x="200" y="20"/>
                      </a:lnTo>
                      <a:lnTo>
                        <a:pt x="400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15" name="Freeform 227"/>
                <p:cNvSpPr>
                  <a:spLocks/>
                </p:cNvSpPr>
                <p:nvPr/>
              </p:nvSpPr>
              <p:spPr bwMode="auto">
                <a:xfrm>
                  <a:off x="4440" y="3395"/>
                  <a:ext cx="142" cy="49"/>
                </a:xfrm>
                <a:custGeom>
                  <a:avLst/>
                  <a:gdLst>
                    <a:gd name="T0" fmla="*/ 0 w 400"/>
                    <a:gd name="T1" fmla="*/ 0 h 121"/>
                    <a:gd name="T2" fmla="*/ 0 w 400"/>
                    <a:gd name="T3" fmla="*/ 0 h 121"/>
                    <a:gd name="T4" fmla="*/ 0 w 400"/>
                    <a:gd name="T5" fmla="*/ 0 h 121"/>
                    <a:gd name="T6" fmla="*/ 0 w 400"/>
                    <a:gd name="T7" fmla="*/ 0 h 121"/>
                    <a:gd name="T8" fmla="*/ 0 w 400"/>
                    <a:gd name="T9" fmla="*/ 0 h 121"/>
                    <a:gd name="T10" fmla="*/ 0 w 400"/>
                    <a:gd name="T11" fmla="*/ 0 h 121"/>
                    <a:gd name="T12" fmla="*/ 0 w 400"/>
                    <a:gd name="T13" fmla="*/ 0 h 121"/>
                    <a:gd name="T14" fmla="*/ 0 w 400"/>
                    <a:gd name="T15" fmla="*/ 0 h 1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1"/>
                    <a:gd name="T26" fmla="*/ 400 w 400"/>
                    <a:gd name="T27" fmla="*/ 121 h 1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1">
                      <a:moveTo>
                        <a:pt x="400" y="94"/>
                      </a:moveTo>
                      <a:lnTo>
                        <a:pt x="311" y="121"/>
                      </a:lnTo>
                      <a:lnTo>
                        <a:pt x="104" y="40"/>
                      </a:lnTo>
                      <a:lnTo>
                        <a:pt x="0" y="67"/>
                      </a:lnTo>
                      <a:lnTo>
                        <a:pt x="52" y="0"/>
                      </a:lnTo>
                      <a:lnTo>
                        <a:pt x="311" y="0"/>
                      </a:lnTo>
                      <a:lnTo>
                        <a:pt x="200" y="20"/>
                      </a:lnTo>
                      <a:lnTo>
                        <a:pt x="400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16" name="Freeform 228"/>
                <p:cNvSpPr>
                  <a:spLocks/>
                </p:cNvSpPr>
                <p:nvPr/>
              </p:nvSpPr>
              <p:spPr bwMode="auto">
                <a:xfrm>
                  <a:off x="4448" y="3335"/>
                  <a:ext cx="142" cy="49"/>
                </a:xfrm>
                <a:custGeom>
                  <a:avLst/>
                  <a:gdLst>
                    <a:gd name="T0" fmla="*/ 0 w 400"/>
                    <a:gd name="T1" fmla="*/ 0 h 120"/>
                    <a:gd name="T2" fmla="*/ 0 w 400"/>
                    <a:gd name="T3" fmla="*/ 0 h 120"/>
                    <a:gd name="T4" fmla="*/ 0 w 400"/>
                    <a:gd name="T5" fmla="*/ 0 h 120"/>
                    <a:gd name="T6" fmla="*/ 0 w 400"/>
                    <a:gd name="T7" fmla="*/ 0 h 120"/>
                    <a:gd name="T8" fmla="*/ 0 w 400"/>
                    <a:gd name="T9" fmla="*/ 0 h 120"/>
                    <a:gd name="T10" fmla="*/ 0 w 400"/>
                    <a:gd name="T11" fmla="*/ 0 h 120"/>
                    <a:gd name="T12" fmla="*/ 0 w 400"/>
                    <a:gd name="T13" fmla="*/ 0 h 120"/>
                    <a:gd name="T14" fmla="*/ 0 w 400"/>
                    <a:gd name="T15" fmla="*/ 0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0"/>
                    <a:gd name="T26" fmla="*/ 400 w 400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0">
                      <a:moveTo>
                        <a:pt x="0" y="93"/>
                      </a:moveTo>
                      <a:lnTo>
                        <a:pt x="89" y="120"/>
                      </a:lnTo>
                      <a:lnTo>
                        <a:pt x="304" y="40"/>
                      </a:lnTo>
                      <a:lnTo>
                        <a:pt x="400" y="66"/>
                      </a:lnTo>
                      <a:lnTo>
                        <a:pt x="348" y="0"/>
                      </a:lnTo>
                      <a:lnTo>
                        <a:pt x="96" y="0"/>
                      </a:lnTo>
                      <a:lnTo>
                        <a:pt x="200" y="20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17" name="Freeform 229"/>
                <p:cNvSpPr>
                  <a:spLocks/>
                </p:cNvSpPr>
                <p:nvPr/>
              </p:nvSpPr>
              <p:spPr bwMode="auto">
                <a:xfrm>
                  <a:off x="4448" y="3335"/>
                  <a:ext cx="142" cy="49"/>
                </a:xfrm>
                <a:custGeom>
                  <a:avLst/>
                  <a:gdLst>
                    <a:gd name="T0" fmla="*/ 0 w 400"/>
                    <a:gd name="T1" fmla="*/ 0 h 120"/>
                    <a:gd name="T2" fmla="*/ 0 w 400"/>
                    <a:gd name="T3" fmla="*/ 0 h 120"/>
                    <a:gd name="T4" fmla="*/ 0 w 400"/>
                    <a:gd name="T5" fmla="*/ 0 h 120"/>
                    <a:gd name="T6" fmla="*/ 0 w 400"/>
                    <a:gd name="T7" fmla="*/ 0 h 120"/>
                    <a:gd name="T8" fmla="*/ 0 w 400"/>
                    <a:gd name="T9" fmla="*/ 0 h 120"/>
                    <a:gd name="T10" fmla="*/ 0 w 400"/>
                    <a:gd name="T11" fmla="*/ 0 h 120"/>
                    <a:gd name="T12" fmla="*/ 0 w 400"/>
                    <a:gd name="T13" fmla="*/ 0 h 120"/>
                    <a:gd name="T14" fmla="*/ 0 w 400"/>
                    <a:gd name="T15" fmla="*/ 0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0"/>
                    <a:gd name="T26" fmla="*/ 400 w 400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0">
                      <a:moveTo>
                        <a:pt x="0" y="93"/>
                      </a:moveTo>
                      <a:lnTo>
                        <a:pt x="89" y="120"/>
                      </a:lnTo>
                      <a:lnTo>
                        <a:pt x="304" y="40"/>
                      </a:lnTo>
                      <a:lnTo>
                        <a:pt x="400" y="66"/>
                      </a:lnTo>
                      <a:lnTo>
                        <a:pt x="348" y="0"/>
                      </a:lnTo>
                      <a:lnTo>
                        <a:pt x="96" y="0"/>
                      </a:lnTo>
                      <a:lnTo>
                        <a:pt x="200" y="20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18" name="Freeform 230"/>
                <p:cNvSpPr>
                  <a:spLocks/>
                </p:cNvSpPr>
                <p:nvPr/>
              </p:nvSpPr>
              <p:spPr bwMode="auto">
                <a:xfrm>
                  <a:off x="4292" y="3392"/>
                  <a:ext cx="142" cy="52"/>
                </a:xfrm>
                <a:custGeom>
                  <a:avLst/>
                  <a:gdLst>
                    <a:gd name="T0" fmla="*/ 0 w 400"/>
                    <a:gd name="T1" fmla="*/ 0 h 127"/>
                    <a:gd name="T2" fmla="*/ 0 w 400"/>
                    <a:gd name="T3" fmla="*/ 0 h 127"/>
                    <a:gd name="T4" fmla="*/ 0 w 400"/>
                    <a:gd name="T5" fmla="*/ 0 h 127"/>
                    <a:gd name="T6" fmla="*/ 0 w 400"/>
                    <a:gd name="T7" fmla="*/ 0 h 127"/>
                    <a:gd name="T8" fmla="*/ 0 w 400"/>
                    <a:gd name="T9" fmla="*/ 0 h 127"/>
                    <a:gd name="T10" fmla="*/ 0 w 400"/>
                    <a:gd name="T11" fmla="*/ 0 h 127"/>
                    <a:gd name="T12" fmla="*/ 0 w 400"/>
                    <a:gd name="T13" fmla="*/ 0 h 127"/>
                    <a:gd name="T14" fmla="*/ 0 w 400"/>
                    <a:gd name="T15" fmla="*/ 0 h 1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7"/>
                    <a:gd name="T26" fmla="*/ 400 w 400"/>
                    <a:gd name="T27" fmla="*/ 127 h 1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7">
                      <a:moveTo>
                        <a:pt x="400" y="26"/>
                      </a:moveTo>
                      <a:lnTo>
                        <a:pt x="311" y="0"/>
                      </a:lnTo>
                      <a:lnTo>
                        <a:pt x="104" y="80"/>
                      </a:lnTo>
                      <a:lnTo>
                        <a:pt x="0" y="53"/>
                      </a:lnTo>
                      <a:lnTo>
                        <a:pt x="52" y="127"/>
                      </a:lnTo>
                      <a:lnTo>
                        <a:pt x="311" y="127"/>
                      </a:lnTo>
                      <a:lnTo>
                        <a:pt x="200" y="100"/>
                      </a:lnTo>
                      <a:lnTo>
                        <a:pt x="400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19" name="Freeform 231"/>
                <p:cNvSpPr>
                  <a:spLocks/>
                </p:cNvSpPr>
                <p:nvPr/>
              </p:nvSpPr>
              <p:spPr bwMode="auto">
                <a:xfrm>
                  <a:off x="4292" y="3392"/>
                  <a:ext cx="142" cy="52"/>
                </a:xfrm>
                <a:custGeom>
                  <a:avLst/>
                  <a:gdLst>
                    <a:gd name="T0" fmla="*/ 0 w 400"/>
                    <a:gd name="T1" fmla="*/ 0 h 127"/>
                    <a:gd name="T2" fmla="*/ 0 w 400"/>
                    <a:gd name="T3" fmla="*/ 0 h 127"/>
                    <a:gd name="T4" fmla="*/ 0 w 400"/>
                    <a:gd name="T5" fmla="*/ 0 h 127"/>
                    <a:gd name="T6" fmla="*/ 0 w 400"/>
                    <a:gd name="T7" fmla="*/ 0 h 127"/>
                    <a:gd name="T8" fmla="*/ 0 w 400"/>
                    <a:gd name="T9" fmla="*/ 0 h 127"/>
                    <a:gd name="T10" fmla="*/ 0 w 400"/>
                    <a:gd name="T11" fmla="*/ 0 h 127"/>
                    <a:gd name="T12" fmla="*/ 0 w 400"/>
                    <a:gd name="T13" fmla="*/ 0 h 127"/>
                    <a:gd name="T14" fmla="*/ 0 w 400"/>
                    <a:gd name="T15" fmla="*/ 0 h 1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7"/>
                    <a:gd name="T26" fmla="*/ 400 w 400"/>
                    <a:gd name="T27" fmla="*/ 127 h 1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7">
                      <a:moveTo>
                        <a:pt x="400" y="26"/>
                      </a:moveTo>
                      <a:lnTo>
                        <a:pt x="311" y="0"/>
                      </a:lnTo>
                      <a:lnTo>
                        <a:pt x="104" y="80"/>
                      </a:lnTo>
                      <a:lnTo>
                        <a:pt x="0" y="53"/>
                      </a:lnTo>
                      <a:lnTo>
                        <a:pt x="52" y="127"/>
                      </a:lnTo>
                      <a:lnTo>
                        <a:pt x="311" y="127"/>
                      </a:lnTo>
                      <a:lnTo>
                        <a:pt x="200" y="100"/>
                      </a:lnTo>
                      <a:lnTo>
                        <a:pt x="400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20" name="Freeform 232"/>
                <p:cNvSpPr>
                  <a:spLocks/>
                </p:cNvSpPr>
                <p:nvPr/>
              </p:nvSpPr>
              <p:spPr bwMode="auto">
                <a:xfrm>
                  <a:off x="4300" y="3332"/>
                  <a:ext cx="142" cy="49"/>
                </a:xfrm>
                <a:custGeom>
                  <a:avLst/>
                  <a:gdLst>
                    <a:gd name="T0" fmla="*/ 0 w 400"/>
                    <a:gd name="T1" fmla="*/ 0 h 120"/>
                    <a:gd name="T2" fmla="*/ 0 w 400"/>
                    <a:gd name="T3" fmla="*/ 0 h 120"/>
                    <a:gd name="T4" fmla="*/ 0 w 400"/>
                    <a:gd name="T5" fmla="*/ 0 h 120"/>
                    <a:gd name="T6" fmla="*/ 0 w 400"/>
                    <a:gd name="T7" fmla="*/ 0 h 120"/>
                    <a:gd name="T8" fmla="*/ 0 w 400"/>
                    <a:gd name="T9" fmla="*/ 0 h 120"/>
                    <a:gd name="T10" fmla="*/ 0 w 400"/>
                    <a:gd name="T11" fmla="*/ 0 h 120"/>
                    <a:gd name="T12" fmla="*/ 0 w 400"/>
                    <a:gd name="T13" fmla="*/ 0 h 120"/>
                    <a:gd name="T14" fmla="*/ 0 w 400"/>
                    <a:gd name="T15" fmla="*/ 0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0"/>
                    <a:gd name="T26" fmla="*/ 400 w 400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0">
                      <a:moveTo>
                        <a:pt x="0" y="27"/>
                      </a:moveTo>
                      <a:lnTo>
                        <a:pt x="89" y="0"/>
                      </a:lnTo>
                      <a:lnTo>
                        <a:pt x="304" y="73"/>
                      </a:lnTo>
                      <a:lnTo>
                        <a:pt x="400" y="53"/>
                      </a:lnTo>
                      <a:lnTo>
                        <a:pt x="348" y="120"/>
                      </a:lnTo>
                      <a:lnTo>
                        <a:pt x="97" y="120"/>
                      </a:lnTo>
                      <a:lnTo>
                        <a:pt x="200" y="10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21" name="Freeform 234"/>
                <p:cNvSpPr>
                  <a:spLocks/>
                </p:cNvSpPr>
                <p:nvPr/>
              </p:nvSpPr>
              <p:spPr bwMode="auto">
                <a:xfrm>
                  <a:off x="4442" y="3398"/>
                  <a:ext cx="143" cy="49"/>
                </a:xfrm>
                <a:custGeom>
                  <a:avLst/>
                  <a:gdLst>
                    <a:gd name="T0" fmla="*/ 0 w 400"/>
                    <a:gd name="T1" fmla="*/ 0 h 120"/>
                    <a:gd name="T2" fmla="*/ 0 w 400"/>
                    <a:gd name="T3" fmla="*/ 0 h 120"/>
                    <a:gd name="T4" fmla="*/ 0 w 400"/>
                    <a:gd name="T5" fmla="*/ 0 h 120"/>
                    <a:gd name="T6" fmla="*/ 0 w 400"/>
                    <a:gd name="T7" fmla="*/ 0 h 120"/>
                    <a:gd name="T8" fmla="*/ 0 w 400"/>
                    <a:gd name="T9" fmla="*/ 0 h 120"/>
                    <a:gd name="T10" fmla="*/ 0 w 400"/>
                    <a:gd name="T11" fmla="*/ 0 h 120"/>
                    <a:gd name="T12" fmla="*/ 0 w 400"/>
                    <a:gd name="T13" fmla="*/ 0 h 120"/>
                    <a:gd name="T14" fmla="*/ 0 w 400"/>
                    <a:gd name="T15" fmla="*/ 0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0"/>
                    <a:gd name="T26" fmla="*/ 400 w 400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0">
                      <a:moveTo>
                        <a:pt x="400" y="94"/>
                      </a:moveTo>
                      <a:lnTo>
                        <a:pt x="311" y="120"/>
                      </a:lnTo>
                      <a:lnTo>
                        <a:pt x="104" y="40"/>
                      </a:lnTo>
                      <a:lnTo>
                        <a:pt x="0" y="67"/>
                      </a:lnTo>
                      <a:lnTo>
                        <a:pt x="52" y="0"/>
                      </a:lnTo>
                      <a:lnTo>
                        <a:pt x="311" y="0"/>
                      </a:lnTo>
                      <a:lnTo>
                        <a:pt x="200" y="20"/>
                      </a:lnTo>
                      <a:lnTo>
                        <a:pt x="400" y="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22" name="Freeform 235"/>
                <p:cNvSpPr>
                  <a:spLocks/>
                </p:cNvSpPr>
                <p:nvPr/>
              </p:nvSpPr>
              <p:spPr bwMode="auto">
                <a:xfrm>
                  <a:off x="4442" y="3398"/>
                  <a:ext cx="143" cy="49"/>
                </a:xfrm>
                <a:custGeom>
                  <a:avLst/>
                  <a:gdLst>
                    <a:gd name="T0" fmla="*/ 0 w 400"/>
                    <a:gd name="T1" fmla="*/ 0 h 120"/>
                    <a:gd name="T2" fmla="*/ 0 w 400"/>
                    <a:gd name="T3" fmla="*/ 0 h 120"/>
                    <a:gd name="T4" fmla="*/ 0 w 400"/>
                    <a:gd name="T5" fmla="*/ 0 h 120"/>
                    <a:gd name="T6" fmla="*/ 0 w 400"/>
                    <a:gd name="T7" fmla="*/ 0 h 120"/>
                    <a:gd name="T8" fmla="*/ 0 w 400"/>
                    <a:gd name="T9" fmla="*/ 0 h 120"/>
                    <a:gd name="T10" fmla="*/ 0 w 400"/>
                    <a:gd name="T11" fmla="*/ 0 h 120"/>
                    <a:gd name="T12" fmla="*/ 0 w 400"/>
                    <a:gd name="T13" fmla="*/ 0 h 120"/>
                    <a:gd name="T14" fmla="*/ 0 w 400"/>
                    <a:gd name="T15" fmla="*/ 0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0"/>
                    <a:gd name="T26" fmla="*/ 400 w 400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0">
                      <a:moveTo>
                        <a:pt x="400" y="94"/>
                      </a:moveTo>
                      <a:lnTo>
                        <a:pt x="311" y="120"/>
                      </a:lnTo>
                      <a:lnTo>
                        <a:pt x="104" y="40"/>
                      </a:lnTo>
                      <a:lnTo>
                        <a:pt x="0" y="67"/>
                      </a:lnTo>
                      <a:lnTo>
                        <a:pt x="52" y="0"/>
                      </a:lnTo>
                      <a:lnTo>
                        <a:pt x="311" y="0"/>
                      </a:lnTo>
                      <a:lnTo>
                        <a:pt x="200" y="20"/>
                      </a:lnTo>
                      <a:lnTo>
                        <a:pt x="400" y="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23" name="Line 236"/>
                <p:cNvSpPr>
                  <a:spLocks noChangeShapeType="1"/>
                </p:cNvSpPr>
                <p:nvPr/>
              </p:nvSpPr>
              <p:spPr bwMode="auto">
                <a:xfrm>
                  <a:off x="4224" y="3387"/>
                  <a:ext cx="0" cy="108"/>
                </a:xfrm>
                <a:prstGeom prst="line">
                  <a:avLst/>
                </a:prstGeom>
                <a:noFill/>
                <a:ln w="12700" cap="sq">
                  <a:solidFill>
                    <a:srgbClr val="FF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24" name="Line 237"/>
                <p:cNvSpPr>
                  <a:spLocks noChangeShapeType="1"/>
                </p:cNvSpPr>
                <p:nvPr/>
              </p:nvSpPr>
              <p:spPr bwMode="auto">
                <a:xfrm>
                  <a:off x="4656" y="3387"/>
                  <a:ext cx="0" cy="108"/>
                </a:xfrm>
                <a:prstGeom prst="line">
                  <a:avLst/>
                </a:prstGeom>
                <a:noFill/>
                <a:ln w="12700" cap="sq">
                  <a:solidFill>
                    <a:srgbClr val="FF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25" name="Freeform 233"/>
                <p:cNvSpPr>
                  <a:spLocks/>
                </p:cNvSpPr>
                <p:nvPr/>
              </p:nvSpPr>
              <p:spPr bwMode="auto">
                <a:xfrm>
                  <a:off x="4300" y="3332"/>
                  <a:ext cx="142" cy="49"/>
                </a:xfrm>
                <a:custGeom>
                  <a:avLst/>
                  <a:gdLst>
                    <a:gd name="T0" fmla="*/ 0 w 400"/>
                    <a:gd name="T1" fmla="*/ 0 h 120"/>
                    <a:gd name="T2" fmla="*/ 0 w 400"/>
                    <a:gd name="T3" fmla="*/ 0 h 120"/>
                    <a:gd name="T4" fmla="*/ 0 w 400"/>
                    <a:gd name="T5" fmla="*/ 0 h 120"/>
                    <a:gd name="T6" fmla="*/ 0 w 400"/>
                    <a:gd name="T7" fmla="*/ 0 h 120"/>
                    <a:gd name="T8" fmla="*/ 0 w 400"/>
                    <a:gd name="T9" fmla="*/ 0 h 120"/>
                    <a:gd name="T10" fmla="*/ 0 w 400"/>
                    <a:gd name="T11" fmla="*/ 0 h 120"/>
                    <a:gd name="T12" fmla="*/ 0 w 400"/>
                    <a:gd name="T13" fmla="*/ 0 h 120"/>
                    <a:gd name="T14" fmla="*/ 0 w 400"/>
                    <a:gd name="T15" fmla="*/ 0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0"/>
                    <a:gd name="T26" fmla="*/ 400 w 400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0">
                      <a:moveTo>
                        <a:pt x="0" y="27"/>
                      </a:moveTo>
                      <a:lnTo>
                        <a:pt x="89" y="0"/>
                      </a:lnTo>
                      <a:lnTo>
                        <a:pt x="304" y="73"/>
                      </a:lnTo>
                      <a:lnTo>
                        <a:pt x="400" y="53"/>
                      </a:lnTo>
                      <a:lnTo>
                        <a:pt x="348" y="120"/>
                      </a:lnTo>
                      <a:lnTo>
                        <a:pt x="97" y="120"/>
                      </a:lnTo>
                      <a:lnTo>
                        <a:pt x="200" y="10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</p:grpSp>
          <p:sp>
            <p:nvSpPr>
              <p:cNvPr id="101" name="Rectangle 238"/>
              <p:cNvSpPr>
                <a:spLocks noChangeArrowheads="1"/>
              </p:cNvSpPr>
              <p:nvPr/>
            </p:nvSpPr>
            <p:spPr bwMode="auto">
              <a:xfrm>
                <a:off x="2726" y="2304"/>
                <a:ext cx="214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sv-SE" sz="1000" b="1">
                  <a:solidFill>
                    <a:srgbClr val="A50021"/>
                  </a:solidFill>
                </a:endParaRPr>
              </a:p>
            </p:txBody>
          </p:sp>
        </p:grpSp>
        <p:cxnSp>
          <p:nvCxnSpPr>
            <p:cNvPr id="126" name="Straight Connector 160"/>
            <p:cNvCxnSpPr>
              <a:cxnSpLocks noChangeShapeType="1"/>
            </p:cNvCxnSpPr>
            <p:nvPr/>
          </p:nvCxnSpPr>
          <p:spPr bwMode="auto">
            <a:xfrm flipV="1">
              <a:off x="2074930" y="2793250"/>
              <a:ext cx="1909917" cy="769264"/>
            </a:xfrm>
            <a:prstGeom prst="line">
              <a:avLst/>
            </a:prstGeom>
            <a:noFill/>
            <a:ln w="57150" algn="ctr">
              <a:solidFill>
                <a:schemeClr val="tx1">
                  <a:lumMod val="75000"/>
                </a:schemeClr>
              </a:solidFill>
              <a:round/>
              <a:headEnd type="none" w="med" len="med"/>
              <a:tailEnd type="none" w="med" len="med"/>
            </a:ln>
          </p:spPr>
        </p:cxnSp>
        <p:grpSp>
          <p:nvGrpSpPr>
            <p:cNvPr id="127" name="Group 229"/>
            <p:cNvGrpSpPr>
              <a:grpSpLocks/>
            </p:cNvGrpSpPr>
            <p:nvPr/>
          </p:nvGrpSpPr>
          <p:grpSpPr bwMode="auto">
            <a:xfrm>
              <a:off x="1772859" y="3379289"/>
              <a:ext cx="591785" cy="397220"/>
              <a:chOff x="4115" y="3158"/>
              <a:chExt cx="1215" cy="633"/>
            </a:xfrm>
          </p:grpSpPr>
          <p:sp>
            <p:nvSpPr>
              <p:cNvPr id="128" name="Oval 230"/>
              <p:cNvSpPr>
                <a:spLocks noChangeArrowheads="1"/>
              </p:cNvSpPr>
              <p:nvPr/>
            </p:nvSpPr>
            <p:spPr bwMode="auto">
              <a:xfrm>
                <a:off x="4119" y="3426"/>
                <a:ext cx="1206" cy="365"/>
              </a:xfrm>
              <a:prstGeom prst="ellipse">
                <a:avLst/>
              </a:prstGeom>
              <a:solidFill>
                <a:srgbClr val="0078AA"/>
              </a:solidFill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000"/>
              </a:p>
            </p:txBody>
          </p:sp>
          <p:sp>
            <p:nvSpPr>
              <p:cNvPr id="129" name="Rectangle 231"/>
              <p:cNvSpPr>
                <a:spLocks noChangeArrowheads="1"/>
              </p:cNvSpPr>
              <p:nvPr/>
            </p:nvSpPr>
            <p:spPr bwMode="auto">
              <a:xfrm>
                <a:off x="4115" y="3348"/>
                <a:ext cx="1214" cy="26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000"/>
              </a:p>
            </p:txBody>
          </p:sp>
          <p:sp>
            <p:nvSpPr>
              <p:cNvPr id="130" name="Rectangle 232"/>
              <p:cNvSpPr>
                <a:spLocks noChangeArrowheads="1"/>
              </p:cNvSpPr>
              <p:nvPr/>
            </p:nvSpPr>
            <p:spPr bwMode="auto">
              <a:xfrm>
                <a:off x="4115" y="3348"/>
                <a:ext cx="1214" cy="26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000"/>
              </a:p>
            </p:txBody>
          </p:sp>
          <p:sp>
            <p:nvSpPr>
              <p:cNvPr id="131" name="Oval 233"/>
              <p:cNvSpPr>
                <a:spLocks noChangeArrowheads="1"/>
              </p:cNvSpPr>
              <p:nvPr/>
            </p:nvSpPr>
            <p:spPr bwMode="auto">
              <a:xfrm>
                <a:off x="4119" y="3158"/>
                <a:ext cx="1206" cy="366"/>
              </a:xfrm>
              <a:prstGeom prst="ellipse">
                <a:avLst/>
              </a:prstGeom>
              <a:solidFill>
                <a:srgbClr val="00B4FF"/>
              </a:solidFill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000"/>
              </a:p>
            </p:txBody>
          </p:sp>
          <p:sp>
            <p:nvSpPr>
              <p:cNvPr id="132" name="Freeform 234"/>
              <p:cNvSpPr>
                <a:spLocks/>
              </p:cNvSpPr>
              <p:nvPr/>
            </p:nvSpPr>
            <p:spPr bwMode="auto">
              <a:xfrm>
                <a:off x="4737" y="3208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3 w 400"/>
                  <a:gd name="T5" fmla="*/ 40 h 120"/>
                  <a:gd name="T6" fmla="*/ 400 w 400"/>
                  <a:gd name="T7" fmla="*/ 67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3" y="40"/>
                    </a:lnTo>
                    <a:lnTo>
                      <a:pt x="400" y="67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33" name="Freeform 235"/>
              <p:cNvSpPr>
                <a:spLocks/>
              </p:cNvSpPr>
              <p:nvPr/>
            </p:nvSpPr>
            <p:spPr bwMode="auto">
              <a:xfrm>
                <a:off x="4737" y="3208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3 w 400"/>
                  <a:gd name="T5" fmla="*/ 40 h 120"/>
                  <a:gd name="T6" fmla="*/ 400 w 400"/>
                  <a:gd name="T7" fmla="*/ 67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3" y="40"/>
                    </a:lnTo>
                    <a:lnTo>
                      <a:pt x="400" y="67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34" name="Freeform 236"/>
              <p:cNvSpPr>
                <a:spLocks/>
              </p:cNvSpPr>
              <p:nvPr/>
            </p:nvSpPr>
            <p:spPr bwMode="auto">
              <a:xfrm>
                <a:off x="4300" y="3348"/>
                <a:ext cx="400" cy="127"/>
              </a:xfrm>
              <a:custGeom>
                <a:avLst/>
                <a:gdLst>
                  <a:gd name="T0" fmla="*/ 400 w 400"/>
                  <a:gd name="T1" fmla="*/ 27 h 127"/>
                  <a:gd name="T2" fmla="*/ 311 w 400"/>
                  <a:gd name="T3" fmla="*/ 0 h 127"/>
                  <a:gd name="T4" fmla="*/ 103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7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7"/>
                    </a:moveTo>
                    <a:lnTo>
                      <a:pt x="311" y="0"/>
                    </a:lnTo>
                    <a:lnTo>
                      <a:pt x="103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35" name="Freeform 237"/>
              <p:cNvSpPr>
                <a:spLocks/>
              </p:cNvSpPr>
              <p:nvPr/>
            </p:nvSpPr>
            <p:spPr bwMode="auto">
              <a:xfrm>
                <a:off x="4300" y="3348"/>
                <a:ext cx="400" cy="127"/>
              </a:xfrm>
              <a:custGeom>
                <a:avLst/>
                <a:gdLst>
                  <a:gd name="T0" fmla="*/ 400 w 400"/>
                  <a:gd name="T1" fmla="*/ 27 h 127"/>
                  <a:gd name="T2" fmla="*/ 311 w 400"/>
                  <a:gd name="T3" fmla="*/ 0 h 127"/>
                  <a:gd name="T4" fmla="*/ 103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7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7"/>
                    </a:moveTo>
                    <a:lnTo>
                      <a:pt x="311" y="0"/>
                    </a:lnTo>
                    <a:lnTo>
                      <a:pt x="103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36" name="Freeform 238"/>
              <p:cNvSpPr>
                <a:spLocks/>
              </p:cNvSpPr>
              <p:nvPr/>
            </p:nvSpPr>
            <p:spPr bwMode="auto">
              <a:xfrm>
                <a:off x="4322" y="3201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4 h 120"/>
                  <a:gd name="T6" fmla="*/ 400 w 400"/>
                  <a:gd name="T7" fmla="*/ 54 h 120"/>
                  <a:gd name="T8" fmla="*/ 348 w 400"/>
                  <a:gd name="T9" fmla="*/ 120 h 120"/>
                  <a:gd name="T10" fmla="*/ 96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4"/>
                    </a:lnTo>
                    <a:lnTo>
                      <a:pt x="400" y="54"/>
                    </a:lnTo>
                    <a:lnTo>
                      <a:pt x="348" y="120"/>
                    </a:lnTo>
                    <a:lnTo>
                      <a:pt x="96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37" name="Freeform 239"/>
              <p:cNvSpPr>
                <a:spLocks/>
              </p:cNvSpPr>
              <p:nvPr/>
            </p:nvSpPr>
            <p:spPr bwMode="auto">
              <a:xfrm>
                <a:off x="4322" y="3201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4 h 120"/>
                  <a:gd name="T6" fmla="*/ 400 w 400"/>
                  <a:gd name="T7" fmla="*/ 54 h 120"/>
                  <a:gd name="T8" fmla="*/ 348 w 400"/>
                  <a:gd name="T9" fmla="*/ 120 h 120"/>
                  <a:gd name="T10" fmla="*/ 96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4"/>
                    </a:lnTo>
                    <a:lnTo>
                      <a:pt x="400" y="54"/>
                    </a:lnTo>
                    <a:lnTo>
                      <a:pt x="348" y="120"/>
                    </a:lnTo>
                    <a:lnTo>
                      <a:pt x="96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38" name="Freeform 240"/>
              <p:cNvSpPr>
                <a:spLocks/>
              </p:cNvSpPr>
              <p:nvPr/>
            </p:nvSpPr>
            <p:spPr bwMode="auto">
              <a:xfrm>
                <a:off x="4722" y="3361"/>
                <a:ext cx="400" cy="121"/>
              </a:xfrm>
              <a:custGeom>
                <a:avLst/>
                <a:gdLst>
                  <a:gd name="T0" fmla="*/ 400 w 400"/>
                  <a:gd name="T1" fmla="*/ 94 h 121"/>
                  <a:gd name="T2" fmla="*/ 311 w 400"/>
                  <a:gd name="T3" fmla="*/ 121 h 121"/>
                  <a:gd name="T4" fmla="*/ 104 w 400"/>
                  <a:gd name="T5" fmla="*/ 40 h 121"/>
                  <a:gd name="T6" fmla="*/ 0 w 400"/>
                  <a:gd name="T7" fmla="*/ 67 h 121"/>
                  <a:gd name="T8" fmla="*/ 52 w 400"/>
                  <a:gd name="T9" fmla="*/ 0 h 121"/>
                  <a:gd name="T10" fmla="*/ 311 w 400"/>
                  <a:gd name="T11" fmla="*/ 0 h 121"/>
                  <a:gd name="T12" fmla="*/ 200 w 400"/>
                  <a:gd name="T13" fmla="*/ 20 h 121"/>
                  <a:gd name="T14" fmla="*/ 400 w 400"/>
                  <a:gd name="T15" fmla="*/ 94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1"/>
                  <a:gd name="T26" fmla="*/ 400 w 400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1">
                    <a:moveTo>
                      <a:pt x="400" y="94"/>
                    </a:moveTo>
                    <a:lnTo>
                      <a:pt x="311" y="121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39" name="Freeform 241"/>
              <p:cNvSpPr>
                <a:spLocks/>
              </p:cNvSpPr>
              <p:nvPr/>
            </p:nvSpPr>
            <p:spPr bwMode="auto">
              <a:xfrm>
                <a:off x="4722" y="3361"/>
                <a:ext cx="400" cy="121"/>
              </a:xfrm>
              <a:custGeom>
                <a:avLst/>
                <a:gdLst>
                  <a:gd name="T0" fmla="*/ 400 w 400"/>
                  <a:gd name="T1" fmla="*/ 94 h 121"/>
                  <a:gd name="T2" fmla="*/ 311 w 400"/>
                  <a:gd name="T3" fmla="*/ 121 h 121"/>
                  <a:gd name="T4" fmla="*/ 104 w 400"/>
                  <a:gd name="T5" fmla="*/ 40 h 121"/>
                  <a:gd name="T6" fmla="*/ 0 w 400"/>
                  <a:gd name="T7" fmla="*/ 67 h 121"/>
                  <a:gd name="T8" fmla="*/ 52 w 400"/>
                  <a:gd name="T9" fmla="*/ 0 h 121"/>
                  <a:gd name="T10" fmla="*/ 311 w 400"/>
                  <a:gd name="T11" fmla="*/ 0 h 121"/>
                  <a:gd name="T12" fmla="*/ 200 w 400"/>
                  <a:gd name="T13" fmla="*/ 20 h 121"/>
                  <a:gd name="T14" fmla="*/ 400 w 400"/>
                  <a:gd name="T15" fmla="*/ 94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1"/>
                  <a:gd name="T26" fmla="*/ 400 w 400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1">
                    <a:moveTo>
                      <a:pt x="400" y="94"/>
                    </a:moveTo>
                    <a:lnTo>
                      <a:pt x="311" y="121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40" name="Freeform 242"/>
              <p:cNvSpPr>
                <a:spLocks/>
              </p:cNvSpPr>
              <p:nvPr/>
            </p:nvSpPr>
            <p:spPr bwMode="auto">
              <a:xfrm>
                <a:off x="4744" y="3215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4 w 400"/>
                  <a:gd name="T5" fmla="*/ 40 h 120"/>
                  <a:gd name="T6" fmla="*/ 400 w 400"/>
                  <a:gd name="T7" fmla="*/ 66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4" y="40"/>
                    </a:lnTo>
                    <a:lnTo>
                      <a:pt x="400" y="66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41" name="Freeform 243"/>
              <p:cNvSpPr>
                <a:spLocks/>
              </p:cNvSpPr>
              <p:nvPr/>
            </p:nvSpPr>
            <p:spPr bwMode="auto">
              <a:xfrm>
                <a:off x="4744" y="3215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4 w 400"/>
                  <a:gd name="T5" fmla="*/ 40 h 120"/>
                  <a:gd name="T6" fmla="*/ 400 w 400"/>
                  <a:gd name="T7" fmla="*/ 66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4" y="40"/>
                    </a:lnTo>
                    <a:lnTo>
                      <a:pt x="400" y="66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42" name="Freeform 244"/>
              <p:cNvSpPr>
                <a:spLocks/>
              </p:cNvSpPr>
              <p:nvPr/>
            </p:nvSpPr>
            <p:spPr bwMode="auto">
              <a:xfrm>
                <a:off x="4307" y="3355"/>
                <a:ext cx="400" cy="127"/>
              </a:xfrm>
              <a:custGeom>
                <a:avLst/>
                <a:gdLst>
                  <a:gd name="T0" fmla="*/ 400 w 400"/>
                  <a:gd name="T1" fmla="*/ 26 h 127"/>
                  <a:gd name="T2" fmla="*/ 311 w 400"/>
                  <a:gd name="T3" fmla="*/ 0 h 127"/>
                  <a:gd name="T4" fmla="*/ 104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6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6"/>
                    </a:moveTo>
                    <a:lnTo>
                      <a:pt x="311" y="0"/>
                    </a:lnTo>
                    <a:lnTo>
                      <a:pt x="104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43" name="Freeform 245"/>
              <p:cNvSpPr>
                <a:spLocks/>
              </p:cNvSpPr>
              <p:nvPr/>
            </p:nvSpPr>
            <p:spPr bwMode="auto">
              <a:xfrm>
                <a:off x="4307" y="3355"/>
                <a:ext cx="400" cy="127"/>
              </a:xfrm>
              <a:custGeom>
                <a:avLst/>
                <a:gdLst>
                  <a:gd name="T0" fmla="*/ 400 w 400"/>
                  <a:gd name="T1" fmla="*/ 26 h 127"/>
                  <a:gd name="T2" fmla="*/ 311 w 400"/>
                  <a:gd name="T3" fmla="*/ 0 h 127"/>
                  <a:gd name="T4" fmla="*/ 104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6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6"/>
                    </a:moveTo>
                    <a:lnTo>
                      <a:pt x="311" y="0"/>
                    </a:lnTo>
                    <a:lnTo>
                      <a:pt x="104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44" name="Freeform 246"/>
              <p:cNvSpPr>
                <a:spLocks/>
              </p:cNvSpPr>
              <p:nvPr/>
            </p:nvSpPr>
            <p:spPr bwMode="auto">
              <a:xfrm>
                <a:off x="4329" y="3208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3 h 120"/>
                  <a:gd name="T6" fmla="*/ 400 w 400"/>
                  <a:gd name="T7" fmla="*/ 53 h 120"/>
                  <a:gd name="T8" fmla="*/ 348 w 400"/>
                  <a:gd name="T9" fmla="*/ 120 h 120"/>
                  <a:gd name="T10" fmla="*/ 97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3"/>
                    </a:lnTo>
                    <a:lnTo>
                      <a:pt x="400" y="53"/>
                    </a:lnTo>
                    <a:lnTo>
                      <a:pt x="348" y="120"/>
                    </a:lnTo>
                    <a:lnTo>
                      <a:pt x="97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45" name="Freeform 247"/>
              <p:cNvSpPr>
                <a:spLocks/>
              </p:cNvSpPr>
              <p:nvPr/>
            </p:nvSpPr>
            <p:spPr bwMode="auto">
              <a:xfrm>
                <a:off x="4329" y="3208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3 h 120"/>
                  <a:gd name="T6" fmla="*/ 400 w 400"/>
                  <a:gd name="T7" fmla="*/ 53 h 120"/>
                  <a:gd name="T8" fmla="*/ 348 w 400"/>
                  <a:gd name="T9" fmla="*/ 120 h 120"/>
                  <a:gd name="T10" fmla="*/ 97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3"/>
                    </a:lnTo>
                    <a:lnTo>
                      <a:pt x="400" y="53"/>
                    </a:lnTo>
                    <a:lnTo>
                      <a:pt x="348" y="120"/>
                    </a:lnTo>
                    <a:lnTo>
                      <a:pt x="97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46" name="Freeform 248"/>
              <p:cNvSpPr>
                <a:spLocks/>
              </p:cNvSpPr>
              <p:nvPr/>
            </p:nvSpPr>
            <p:spPr bwMode="auto">
              <a:xfrm>
                <a:off x="4729" y="3368"/>
                <a:ext cx="400" cy="120"/>
              </a:xfrm>
              <a:custGeom>
                <a:avLst/>
                <a:gdLst>
                  <a:gd name="T0" fmla="*/ 400 w 400"/>
                  <a:gd name="T1" fmla="*/ 94 h 120"/>
                  <a:gd name="T2" fmla="*/ 311 w 400"/>
                  <a:gd name="T3" fmla="*/ 120 h 120"/>
                  <a:gd name="T4" fmla="*/ 104 w 400"/>
                  <a:gd name="T5" fmla="*/ 40 h 120"/>
                  <a:gd name="T6" fmla="*/ 0 w 400"/>
                  <a:gd name="T7" fmla="*/ 67 h 120"/>
                  <a:gd name="T8" fmla="*/ 52 w 400"/>
                  <a:gd name="T9" fmla="*/ 0 h 120"/>
                  <a:gd name="T10" fmla="*/ 311 w 400"/>
                  <a:gd name="T11" fmla="*/ 0 h 120"/>
                  <a:gd name="T12" fmla="*/ 200 w 400"/>
                  <a:gd name="T13" fmla="*/ 20 h 120"/>
                  <a:gd name="T14" fmla="*/ 400 w 400"/>
                  <a:gd name="T15" fmla="*/ 94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400" y="94"/>
                    </a:moveTo>
                    <a:lnTo>
                      <a:pt x="311" y="120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47" name="Freeform 249"/>
              <p:cNvSpPr>
                <a:spLocks/>
              </p:cNvSpPr>
              <p:nvPr/>
            </p:nvSpPr>
            <p:spPr bwMode="auto">
              <a:xfrm>
                <a:off x="4729" y="3368"/>
                <a:ext cx="400" cy="120"/>
              </a:xfrm>
              <a:custGeom>
                <a:avLst/>
                <a:gdLst>
                  <a:gd name="T0" fmla="*/ 400 w 400"/>
                  <a:gd name="T1" fmla="*/ 94 h 120"/>
                  <a:gd name="T2" fmla="*/ 311 w 400"/>
                  <a:gd name="T3" fmla="*/ 120 h 120"/>
                  <a:gd name="T4" fmla="*/ 104 w 400"/>
                  <a:gd name="T5" fmla="*/ 40 h 120"/>
                  <a:gd name="T6" fmla="*/ 0 w 400"/>
                  <a:gd name="T7" fmla="*/ 67 h 120"/>
                  <a:gd name="T8" fmla="*/ 52 w 400"/>
                  <a:gd name="T9" fmla="*/ 0 h 120"/>
                  <a:gd name="T10" fmla="*/ 311 w 400"/>
                  <a:gd name="T11" fmla="*/ 0 h 120"/>
                  <a:gd name="T12" fmla="*/ 200 w 400"/>
                  <a:gd name="T13" fmla="*/ 20 h 120"/>
                  <a:gd name="T14" fmla="*/ 400 w 400"/>
                  <a:gd name="T15" fmla="*/ 94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400" y="94"/>
                    </a:moveTo>
                    <a:lnTo>
                      <a:pt x="311" y="120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48" name="Line 250"/>
              <p:cNvSpPr>
                <a:spLocks noChangeShapeType="1"/>
              </p:cNvSpPr>
              <p:nvPr/>
            </p:nvSpPr>
            <p:spPr bwMode="auto">
              <a:xfrm>
                <a:off x="4115" y="3341"/>
                <a:ext cx="1" cy="267"/>
              </a:xfrm>
              <a:prstGeom prst="line">
                <a:avLst/>
              </a:prstGeom>
              <a:noFill/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49" name="Line 251"/>
              <p:cNvSpPr>
                <a:spLocks noChangeShapeType="1"/>
              </p:cNvSpPr>
              <p:nvPr/>
            </p:nvSpPr>
            <p:spPr bwMode="auto">
              <a:xfrm>
                <a:off x="5329" y="3341"/>
                <a:ext cx="1" cy="267"/>
              </a:xfrm>
              <a:prstGeom prst="line">
                <a:avLst/>
              </a:prstGeom>
              <a:noFill/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</p:grpSp>
        <p:sp>
          <p:nvSpPr>
            <p:cNvPr id="150" name="Freeform 149"/>
            <p:cNvSpPr/>
            <p:nvPr/>
          </p:nvSpPr>
          <p:spPr>
            <a:xfrm>
              <a:off x="1359754" y="2265462"/>
              <a:ext cx="5385353" cy="2454022"/>
            </a:xfrm>
            <a:custGeom>
              <a:avLst/>
              <a:gdLst>
                <a:gd name="connsiteX0" fmla="*/ 1029485 w 5385353"/>
                <a:gd name="connsiteY0" fmla="*/ 94280 h 2454022"/>
                <a:gd name="connsiteX1" fmla="*/ 749265 w 5385353"/>
                <a:gd name="connsiteY1" fmla="*/ 64783 h 2454022"/>
                <a:gd name="connsiteX2" fmla="*/ 85588 w 5385353"/>
                <a:gd name="connsiteY2" fmla="*/ 831699 h 2454022"/>
                <a:gd name="connsiteX3" fmla="*/ 292065 w 5385353"/>
                <a:gd name="connsiteY3" fmla="*/ 1392138 h 2454022"/>
                <a:gd name="connsiteX4" fmla="*/ 2637059 w 5385353"/>
                <a:gd name="connsiteY4" fmla="*/ 580977 h 2454022"/>
                <a:gd name="connsiteX5" fmla="*/ 4097149 w 5385353"/>
                <a:gd name="connsiteY5" fmla="*/ 713712 h 2454022"/>
                <a:gd name="connsiteX6" fmla="*/ 5247523 w 5385353"/>
                <a:gd name="connsiteY6" fmla="*/ 1362641 h 2454022"/>
                <a:gd name="connsiteX7" fmla="*/ 5321265 w 5385353"/>
                <a:gd name="connsiteY7" fmla="*/ 2454022 h 245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5353" h="2454022">
                  <a:moveTo>
                    <a:pt x="1029485" y="94280"/>
                  </a:moveTo>
                  <a:cubicBezTo>
                    <a:pt x="968033" y="18080"/>
                    <a:pt x="906581" y="-58120"/>
                    <a:pt x="749265" y="64783"/>
                  </a:cubicBezTo>
                  <a:cubicBezTo>
                    <a:pt x="591949" y="187686"/>
                    <a:pt x="161788" y="610473"/>
                    <a:pt x="85588" y="831699"/>
                  </a:cubicBezTo>
                  <a:cubicBezTo>
                    <a:pt x="9388" y="1052925"/>
                    <a:pt x="-133180" y="1433925"/>
                    <a:pt x="292065" y="1392138"/>
                  </a:cubicBezTo>
                  <a:cubicBezTo>
                    <a:pt x="717310" y="1350351"/>
                    <a:pt x="2002878" y="694048"/>
                    <a:pt x="2637059" y="580977"/>
                  </a:cubicBezTo>
                  <a:cubicBezTo>
                    <a:pt x="3271240" y="467906"/>
                    <a:pt x="3662072" y="583435"/>
                    <a:pt x="4097149" y="713712"/>
                  </a:cubicBezTo>
                  <a:cubicBezTo>
                    <a:pt x="4532226" y="843989"/>
                    <a:pt x="5043504" y="1072589"/>
                    <a:pt x="5247523" y="1362641"/>
                  </a:cubicBezTo>
                  <a:cubicBezTo>
                    <a:pt x="5451542" y="1652693"/>
                    <a:pt x="5386403" y="2053357"/>
                    <a:pt x="5321265" y="2454022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00"/>
            </a:p>
          </p:txBody>
        </p:sp>
      </p:grpSp>
    </p:spTree>
    <p:extLst>
      <p:ext uri="{BB962C8B-B14F-4D97-AF65-F5344CB8AC3E}">
        <p14:creationId xmlns:p14="http://schemas.microsoft.com/office/powerpoint/2010/main" val="3588567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Traceroute</a:t>
            </a:r>
            <a:r>
              <a:rPr lang="en-US" dirty="0"/>
              <a:t> vs Announced Path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rgbClr val="C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927" y="1912784"/>
            <a:ext cx="5650073" cy="2701532"/>
            <a:chOff x="64927" y="1379384"/>
            <a:chExt cx="8988126" cy="4183216"/>
          </a:xfrm>
        </p:grpSpPr>
        <p:sp>
          <p:nvSpPr>
            <p:cNvPr id="76" name="Cloud 75"/>
            <p:cNvSpPr/>
            <p:nvPr/>
          </p:nvSpPr>
          <p:spPr bwMode="auto">
            <a:xfrm>
              <a:off x="152400" y="2948270"/>
              <a:ext cx="1923665" cy="1228256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 sz="1000" b="1" dirty="0">
                <a:latin typeface="+mj-lt"/>
              </a:endParaRPr>
            </a:p>
            <a:p>
              <a:pPr algn="ctr">
                <a:defRPr/>
              </a:pPr>
              <a:r>
                <a:rPr lang="en-US" sz="1000" b="1" dirty="0">
                  <a:latin typeface="+mj-lt"/>
                </a:rPr>
                <a:t>China</a:t>
              </a:r>
            </a:p>
            <a:p>
              <a:pPr algn="ctr">
                <a:defRPr/>
              </a:pPr>
              <a:r>
                <a:rPr lang="en-US" sz="1000" b="1" dirty="0">
                  <a:latin typeface="+mj-lt"/>
                </a:rPr>
                <a:t>Telecom </a:t>
              </a:r>
            </a:p>
          </p:txBody>
        </p:sp>
        <p:sp>
          <p:nvSpPr>
            <p:cNvPr id="81" name="Cloud 80"/>
            <p:cNvSpPr/>
            <p:nvPr/>
          </p:nvSpPr>
          <p:spPr bwMode="auto">
            <a:xfrm>
              <a:off x="1876483" y="1752600"/>
              <a:ext cx="1581757" cy="837991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>
                  <a:latin typeface="+mj-lt"/>
                </a:rPr>
                <a:t>ISP 1</a:t>
              </a:r>
            </a:p>
          </p:txBody>
        </p:sp>
        <p:sp>
          <p:nvSpPr>
            <p:cNvPr id="82" name="Cloud 81"/>
            <p:cNvSpPr/>
            <p:nvPr/>
          </p:nvSpPr>
          <p:spPr bwMode="auto">
            <a:xfrm>
              <a:off x="5736871" y="3045090"/>
              <a:ext cx="1515851" cy="839196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>
                  <a:latin typeface="+mj-lt"/>
                </a:rPr>
                <a:t>Verizon</a:t>
              </a:r>
            </a:p>
            <a:p>
              <a:pPr algn="ctr">
                <a:defRPr/>
              </a:pPr>
              <a:r>
                <a:rPr lang="en-US" sz="1000" b="1" dirty="0">
                  <a:latin typeface="+mj-lt"/>
                </a:rPr>
                <a:t>Wireless</a:t>
              </a:r>
            </a:p>
          </p:txBody>
        </p:sp>
        <p:cxnSp>
          <p:nvCxnSpPr>
            <p:cNvPr id="84" name="Straight Connector 160"/>
            <p:cNvCxnSpPr>
              <a:cxnSpLocks noChangeShapeType="1"/>
            </p:cNvCxnSpPr>
            <p:nvPr/>
          </p:nvCxnSpPr>
          <p:spPr bwMode="auto">
            <a:xfrm flipV="1">
              <a:off x="1097317" y="2172244"/>
              <a:ext cx="784013" cy="843393"/>
            </a:xfrm>
            <a:prstGeom prst="line">
              <a:avLst/>
            </a:prstGeom>
            <a:noFill/>
            <a:ln w="57150" algn="ctr">
              <a:solidFill>
                <a:srgbClr val="00B050"/>
              </a:solidFill>
              <a:round/>
              <a:headEnd type="none" w="med" len="med"/>
              <a:tailEnd type="stealth" w="med" len="med"/>
            </a:ln>
          </p:spPr>
        </p:cxnSp>
        <p:sp>
          <p:nvSpPr>
            <p:cNvPr id="85" name="Cloud 84"/>
            <p:cNvSpPr/>
            <p:nvPr/>
          </p:nvSpPr>
          <p:spPr bwMode="auto">
            <a:xfrm>
              <a:off x="3985493" y="2355617"/>
              <a:ext cx="1581757" cy="873970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>
                  <a:latin typeface="+mj-lt"/>
                </a:rPr>
                <a:t>Level 3</a:t>
              </a:r>
            </a:p>
          </p:txBody>
        </p:sp>
        <p:cxnSp>
          <p:nvCxnSpPr>
            <p:cNvPr id="86" name="Straight Connector 160"/>
            <p:cNvCxnSpPr>
              <a:cxnSpLocks noChangeShapeType="1"/>
            </p:cNvCxnSpPr>
            <p:nvPr/>
          </p:nvCxnSpPr>
          <p:spPr bwMode="auto">
            <a:xfrm flipH="1" flipV="1">
              <a:off x="5312874" y="2784475"/>
              <a:ext cx="604143" cy="419599"/>
            </a:xfrm>
            <a:prstGeom prst="line">
              <a:avLst/>
            </a:prstGeom>
            <a:noFill/>
            <a:ln w="57150" algn="ctr">
              <a:solidFill>
                <a:schemeClr val="tx1">
                  <a:lumMod val="75000"/>
                </a:schemeClr>
              </a:solidFill>
              <a:round/>
              <a:headEnd/>
              <a:tailEnd type="none"/>
            </a:ln>
          </p:spPr>
        </p:cxnSp>
        <p:sp>
          <p:nvSpPr>
            <p:cNvPr id="88" name="Cloud 87"/>
            <p:cNvSpPr/>
            <p:nvPr/>
          </p:nvSpPr>
          <p:spPr bwMode="auto">
            <a:xfrm>
              <a:off x="5844138" y="4167520"/>
              <a:ext cx="1699663" cy="839196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>
                  <a:latin typeface="+mj-lt"/>
                </a:rPr>
                <a:t>AS 22394</a:t>
              </a:r>
            </a:p>
          </p:txBody>
        </p:sp>
        <p:cxnSp>
          <p:nvCxnSpPr>
            <p:cNvPr id="89" name="Straight Connector 160"/>
            <p:cNvCxnSpPr>
              <a:cxnSpLocks noChangeShapeType="1"/>
            </p:cNvCxnSpPr>
            <p:nvPr/>
          </p:nvCxnSpPr>
          <p:spPr bwMode="auto">
            <a:xfrm>
              <a:off x="6693880" y="3882807"/>
              <a:ext cx="2" cy="332881"/>
            </a:xfrm>
            <a:prstGeom prst="line">
              <a:avLst/>
            </a:prstGeom>
            <a:noFill/>
            <a:ln w="57150" algn="ctr">
              <a:solidFill>
                <a:schemeClr val="tx1">
                  <a:lumMod val="75000"/>
                </a:schemeClr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90" name="Rectangle 89"/>
            <p:cNvSpPr/>
            <p:nvPr/>
          </p:nvSpPr>
          <p:spPr>
            <a:xfrm>
              <a:off x="5843961" y="5183562"/>
              <a:ext cx="1699840" cy="37903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1000" b="1" dirty="0">
                  <a:solidFill>
                    <a:schemeClr val="tx1"/>
                  </a:solidFill>
                </a:rPr>
                <a:t>66.174.0.0/16</a:t>
              </a:r>
            </a:p>
          </p:txBody>
        </p:sp>
        <p:cxnSp>
          <p:nvCxnSpPr>
            <p:cNvPr id="91" name="Straight Connector 90"/>
            <p:cNvCxnSpPr>
              <a:stCxn id="90" idx="0"/>
            </p:cNvCxnSpPr>
            <p:nvPr/>
          </p:nvCxnSpPr>
          <p:spPr>
            <a:xfrm flipV="1">
              <a:off x="6693881" y="5005933"/>
              <a:ext cx="0" cy="17763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AutoShape 149"/>
            <p:cNvSpPr>
              <a:spLocks noChangeArrowheads="1"/>
            </p:cNvSpPr>
            <p:nvPr/>
          </p:nvSpPr>
          <p:spPr bwMode="auto">
            <a:xfrm flipH="1">
              <a:off x="7355586" y="3360584"/>
              <a:ext cx="1697467" cy="754216"/>
            </a:xfrm>
            <a:prstGeom prst="wedgeRoundRectCallout">
              <a:avLst>
                <a:gd name="adj1" fmla="val 63532"/>
                <a:gd name="adj2" fmla="val 71728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000" b="1" dirty="0"/>
                <a:t>22394 </a:t>
              </a:r>
              <a:r>
                <a:rPr lang="en-CA" sz="1000" b="1" dirty="0">
                  <a:solidFill>
                    <a:schemeClr val="tx1"/>
                  </a:solidFill>
                </a:rPr>
                <a:t>66.174.0.0/16</a:t>
              </a:r>
            </a:p>
            <a:p>
              <a:pPr algn="ctr">
                <a:defRPr/>
              </a:pPr>
              <a:endParaRPr lang="en-US" sz="1000" b="1" dirty="0"/>
            </a:p>
          </p:txBody>
        </p:sp>
        <p:sp>
          <p:nvSpPr>
            <p:cNvPr id="93" name="AutoShape 149"/>
            <p:cNvSpPr>
              <a:spLocks noChangeArrowheads="1"/>
            </p:cNvSpPr>
            <p:nvPr/>
          </p:nvSpPr>
          <p:spPr bwMode="auto">
            <a:xfrm flipH="1">
              <a:off x="6227333" y="2217584"/>
              <a:ext cx="1697467" cy="754216"/>
            </a:xfrm>
            <a:prstGeom prst="wedgeRoundRectCallout">
              <a:avLst>
                <a:gd name="adj1" fmla="val 63532"/>
                <a:gd name="adj2" fmla="val 71728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000" b="1" dirty="0"/>
                <a:t>VZW, 22394 </a:t>
              </a:r>
              <a:r>
                <a:rPr lang="en-CA" sz="1000" b="1" dirty="0">
                  <a:solidFill>
                    <a:schemeClr val="tx1"/>
                  </a:solidFill>
                </a:rPr>
                <a:t>66.174.0.0/16</a:t>
              </a:r>
            </a:p>
            <a:p>
              <a:pPr algn="ctr">
                <a:defRPr/>
              </a:pPr>
              <a:endParaRPr lang="en-US" sz="1000" b="1" dirty="0"/>
            </a:p>
          </p:txBody>
        </p:sp>
        <p:sp>
          <p:nvSpPr>
            <p:cNvPr id="94" name="AutoShape 149"/>
            <p:cNvSpPr>
              <a:spLocks noChangeArrowheads="1"/>
            </p:cNvSpPr>
            <p:nvPr/>
          </p:nvSpPr>
          <p:spPr bwMode="auto">
            <a:xfrm flipH="1">
              <a:off x="4419599" y="1379384"/>
              <a:ext cx="2362200" cy="754216"/>
            </a:xfrm>
            <a:prstGeom prst="wedgeRoundRectCallout">
              <a:avLst>
                <a:gd name="adj1" fmla="val 66139"/>
                <a:gd name="adj2" fmla="val 971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000" b="1" dirty="0"/>
                <a:t>Level3, VZW, 22394 </a:t>
              </a:r>
              <a:r>
                <a:rPr lang="en-CA" sz="1000" b="1" dirty="0">
                  <a:solidFill>
                    <a:schemeClr val="tx1"/>
                  </a:solidFill>
                </a:rPr>
                <a:t>66.174.0.0/16</a:t>
              </a:r>
            </a:p>
            <a:p>
              <a:pPr algn="ctr">
                <a:defRPr/>
              </a:pPr>
              <a:endParaRPr lang="en-US" sz="1000" b="1" dirty="0"/>
            </a:p>
          </p:txBody>
        </p:sp>
        <p:sp>
          <p:nvSpPr>
            <p:cNvPr id="95" name="AutoShape 149"/>
            <p:cNvSpPr>
              <a:spLocks noChangeArrowheads="1"/>
            </p:cNvSpPr>
            <p:nvPr/>
          </p:nvSpPr>
          <p:spPr bwMode="auto">
            <a:xfrm flipH="1">
              <a:off x="64927" y="1460851"/>
              <a:ext cx="1611471" cy="754216"/>
            </a:xfrm>
            <a:prstGeom prst="wedgeRoundRectCallout">
              <a:avLst>
                <a:gd name="adj1" fmla="val -13083"/>
                <a:gd name="adj2" fmla="val 149946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000" b="1" dirty="0" err="1"/>
                <a:t>ChinaTel</a:t>
              </a:r>
              <a:r>
                <a:rPr lang="en-US" sz="1000" b="1" dirty="0"/>
                <a:t> </a:t>
              </a:r>
              <a:r>
                <a:rPr lang="en-CA" sz="1000" b="1" dirty="0">
                  <a:solidFill>
                    <a:schemeClr val="tx1"/>
                  </a:solidFill>
                </a:rPr>
                <a:t>66.174.0.0/16</a:t>
              </a:r>
            </a:p>
            <a:p>
              <a:pPr algn="ctr">
                <a:defRPr/>
              </a:pPr>
              <a:endParaRPr lang="en-US" sz="1000" b="1" dirty="0"/>
            </a:p>
          </p:txBody>
        </p:sp>
        <p:sp>
          <p:nvSpPr>
            <p:cNvPr id="96" name="Smiley Face 95"/>
            <p:cNvSpPr>
              <a:spLocks noChangeArrowheads="1"/>
            </p:cNvSpPr>
            <p:nvPr/>
          </p:nvSpPr>
          <p:spPr bwMode="auto">
            <a:xfrm>
              <a:off x="2362200" y="1893887"/>
              <a:ext cx="630237" cy="544513"/>
            </a:xfrm>
            <a:prstGeom prst="smileyFace">
              <a:avLst>
                <a:gd name="adj" fmla="val -4653"/>
              </a:avLst>
            </a:prstGeom>
            <a:solidFill>
              <a:schemeClr val="bg1"/>
            </a:solidFill>
            <a:ln w="5715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100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cxnSp>
          <p:nvCxnSpPr>
            <p:cNvPr id="98" name="Straight Connector 160"/>
            <p:cNvCxnSpPr>
              <a:cxnSpLocks noChangeShapeType="1"/>
            </p:cNvCxnSpPr>
            <p:nvPr/>
          </p:nvCxnSpPr>
          <p:spPr bwMode="auto">
            <a:xfrm>
              <a:off x="3457594" y="2172244"/>
              <a:ext cx="692019" cy="418199"/>
            </a:xfrm>
            <a:prstGeom prst="line">
              <a:avLst/>
            </a:prstGeom>
            <a:noFill/>
            <a:ln w="57150" algn="ctr">
              <a:solidFill>
                <a:srgbClr val="00B050"/>
              </a:solidFill>
              <a:round/>
              <a:headEnd type="stealth" w="med" len="med"/>
              <a:tailEnd type="none" w="med" len="med"/>
            </a:ln>
          </p:spPr>
        </p:cxnSp>
        <p:grpSp>
          <p:nvGrpSpPr>
            <p:cNvPr id="99" name="Group 212"/>
            <p:cNvGrpSpPr>
              <a:grpSpLocks/>
            </p:cNvGrpSpPr>
            <p:nvPr/>
          </p:nvGrpSpPr>
          <p:grpSpPr bwMode="auto">
            <a:xfrm>
              <a:off x="774651" y="2833808"/>
              <a:ext cx="606890" cy="851784"/>
              <a:chOff x="2726" y="1968"/>
              <a:chExt cx="442" cy="609"/>
            </a:xfrm>
          </p:grpSpPr>
          <p:grpSp>
            <p:nvGrpSpPr>
              <p:cNvPr id="100" name="Group 213"/>
              <p:cNvGrpSpPr>
                <a:grpSpLocks/>
              </p:cNvGrpSpPr>
              <p:nvPr/>
            </p:nvGrpSpPr>
            <p:grpSpPr bwMode="auto">
              <a:xfrm>
                <a:off x="2736" y="1968"/>
                <a:ext cx="432" cy="354"/>
                <a:chOff x="4224" y="3216"/>
                <a:chExt cx="432" cy="354"/>
              </a:xfrm>
            </p:grpSpPr>
            <p:sp>
              <p:nvSpPr>
                <p:cNvPr id="102" name="AutoShape 214"/>
                <p:cNvSpPr>
                  <a:spLocks noChangeArrowheads="1"/>
                </p:cNvSpPr>
                <p:nvPr/>
              </p:nvSpPr>
              <p:spPr bwMode="auto">
                <a:xfrm>
                  <a:off x="4560" y="3216"/>
                  <a:ext cx="96" cy="19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sv-SE" sz="1000"/>
                </a:p>
              </p:txBody>
            </p:sp>
            <p:sp>
              <p:nvSpPr>
                <p:cNvPr id="103" name="AutoShape 215"/>
                <p:cNvSpPr>
                  <a:spLocks noChangeArrowheads="1"/>
                </p:cNvSpPr>
                <p:nvPr/>
              </p:nvSpPr>
              <p:spPr bwMode="auto">
                <a:xfrm>
                  <a:off x="4224" y="3216"/>
                  <a:ext cx="96" cy="19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sv-SE" sz="1000"/>
                </a:p>
              </p:txBody>
            </p:sp>
            <p:sp>
              <p:nvSpPr>
                <p:cNvPr id="104" name="Oval 216"/>
                <p:cNvSpPr>
                  <a:spLocks noChangeArrowheads="1"/>
                </p:cNvSpPr>
                <p:nvPr/>
              </p:nvSpPr>
              <p:spPr bwMode="auto">
                <a:xfrm>
                  <a:off x="4225" y="3421"/>
                  <a:ext cx="429" cy="149"/>
                </a:xfrm>
                <a:prstGeom prst="ellipse">
                  <a:avLst/>
                </a:prstGeom>
                <a:solidFill>
                  <a:srgbClr val="A50021"/>
                </a:solidFill>
                <a:ln w="12700" cap="sq">
                  <a:solidFill>
                    <a:srgbClr val="FF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sv-SE" sz="1000"/>
                </a:p>
              </p:txBody>
            </p:sp>
            <p:sp>
              <p:nvSpPr>
                <p:cNvPr id="105" name="Rectangle 217"/>
                <p:cNvSpPr>
                  <a:spLocks noChangeArrowheads="1"/>
                </p:cNvSpPr>
                <p:nvPr/>
              </p:nvSpPr>
              <p:spPr bwMode="auto">
                <a:xfrm>
                  <a:off x="4224" y="3389"/>
                  <a:ext cx="432" cy="109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sv-SE" sz="1000"/>
                </a:p>
              </p:txBody>
            </p:sp>
            <p:sp>
              <p:nvSpPr>
                <p:cNvPr id="106" name="Rectangle 218"/>
                <p:cNvSpPr>
                  <a:spLocks noChangeArrowheads="1"/>
                </p:cNvSpPr>
                <p:nvPr/>
              </p:nvSpPr>
              <p:spPr bwMode="auto">
                <a:xfrm>
                  <a:off x="4224" y="3389"/>
                  <a:ext cx="432" cy="109"/>
                </a:xfrm>
                <a:prstGeom prst="rect">
                  <a:avLst/>
                </a:prstGeom>
                <a:solidFill>
                  <a:srgbClr val="A5002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sv-SE" sz="1000"/>
                </a:p>
              </p:txBody>
            </p:sp>
            <p:sp>
              <p:nvSpPr>
                <p:cNvPr id="107" name="Oval 219"/>
                <p:cNvSpPr>
                  <a:spLocks noChangeArrowheads="1"/>
                </p:cNvSpPr>
                <p:nvPr/>
              </p:nvSpPr>
              <p:spPr bwMode="auto">
                <a:xfrm>
                  <a:off x="4225" y="3312"/>
                  <a:ext cx="429" cy="149"/>
                </a:xfrm>
                <a:prstGeom prst="ellipse">
                  <a:avLst/>
                </a:prstGeom>
                <a:solidFill>
                  <a:srgbClr val="FF3300"/>
                </a:solidFill>
                <a:ln w="12700" cap="sq">
                  <a:solidFill>
                    <a:srgbClr val="FF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sv-SE" sz="1000"/>
                </a:p>
              </p:txBody>
            </p:sp>
            <p:sp>
              <p:nvSpPr>
                <p:cNvPr id="108" name="Freeform 220"/>
                <p:cNvSpPr>
                  <a:spLocks/>
                </p:cNvSpPr>
                <p:nvPr/>
              </p:nvSpPr>
              <p:spPr bwMode="auto">
                <a:xfrm>
                  <a:off x="4445" y="3332"/>
                  <a:ext cx="142" cy="49"/>
                </a:xfrm>
                <a:custGeom>
                  <a:avLst/>
                  <a:gdLst>
                    <a:gd name="T0" fmla="*/ 0 w 400"/>
                    <a:gd name="T1" fmla="*/ 0 h 120"/>
                    <a:gd name="T2" fmla="*/ 0 w 400"/>
                    <a:gd name="T3" fmla="*/ 0 h 120"/>
                    <a:gd name="T4" fmla="*/ 0 w 400"/>
                    <a:gd name="T5" fmla="*/ 0 h 120"/>
                    <a:gd name="T6" fmla="*/ 0 w 400"/>
                    <a:gd name="T7" fmla="*/ 0 h 120"/>
                    <a:gd name="T8" fmla="*/ 0 w 400"/>
                    <a:gd name="T9" fmla="*/ 0 h 120"/>
                    <a:gd name="T10" fmla="*/ 0 w 400"/>
                    <a:gd name="T11" fmla="*/ 0 h 120"/>
                    <a:gd name="T12" fmla="*/ 0 w 400"/>
                    <a:gd name="T13" fmla="*/ 0 h 120"/>
                    <a:gd name="T14" fmla="*/ 0 w 400"/>
                    <a:gd name="T15" fmla="*/ 0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0"/>
                    <a:gd name="T26" fmla="*/ 400 w 400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0">
                      <a:moveTo>
                        <a:pt x="0" y="93"/>
                      </a:moveTo>
                      <a:lnTo>
                        <a:pt x="89" y="120"/>
                      </a:lnTo>
                      <a:lnTo>
                        <a:pt x="303" y="40"/>
                      </a:lnTo>
                      <a:lnTo>
                        <a:pt x="400" y="67"/>
                      </a:lnTo>
                      <a:lnTo>
                        <a:pt x="348" y="0"/>
                      </a:lnTo>
                      <a:lnTo>
                        <a:pt x="96" y="0"/>
                      </a:lnTo>
                      <a:lnTo>
                        <a:pt x="200" y="20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09" name="Freeform 221"/>
                <p:cNvSpPr>
                  <a:spLocks/>
                </p:cNvSpPr>
                <p:nvPr/>
              </p:nvSpPr>
              <p:spPr bwMode="auto">
                <a:xfrm>
                  <a:off x="4445" y="3332"/>
                  <a:ext cx="142" cy="49"/>
                </a:xfrm>
                <a:custGeom>
                  <a:avLst/>
                  <a:gdLst>
                    <a:gd name="T0" fmla="*/ 0 w 400"/>
                    <a:gd name="T1" fmla="*/ 0 h 120"/>
                    <a:gd name="T2" fmla="*/ 0 w 400"/>
                    <a:gd name="T3" fmla="*/ 0 h 120"/>
                    <a:gd name="T4" fmla="*/ 0 w 400"/>
                    <a:gd name="T5" fmla="*/ 0 h 120"/>
                    <a:gd name="T6" fmla="*/ 0 w 400"/>
                    <a:gd name="T7" fmla="*/ 0 h 120"/>
                    <a:gd name="T8" fmla="*/ 0 w 400"/>
                    <a:gd name="T9" fmla="*/ 0 h 120"/>
                    <a:gd name="T10" fmla="*/ 0 w 400"/>
                    <a:gd name="T11" fmla="*/ 0 h 120"/>
                    <a:gd name="T12" fmla="*/ 0 w 400"/>
                    <a:gd name="T13" fmla="*/ 0 h 120"/>
                    <a:gd name="T14" fmla="*/ 0 w 400"/>
                    <a:gd name="T15" fmla="*/ 0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0"/>
                    <a:gd name="T26" fmla="*/ 400 w 400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0">
                      <a:moveTo>
                        <a:pt x="0" y="93"/>
                      </a:moveTo>
                      <a:lnTo>
                        <a:pt x="89" y="120"/>
                      </a:lnTo>
                      <a:lnTo>
                        <a:pt x="303" y="40"/>
                      </a:lnTo>
                      <a:lnTo>
                        <a:pt x="400" y="67"/>
                      </a:lnTo>
                      <a:lnTo>
                        <a:pt x="348" y="0"/>
                      </a:lnTo>
                      <a:lnTo>
                        <a:pt x="96" y="0"/>
                      </a:lnTo>
                      <a:lnTo>
                        <a:pt x="200" y="20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10" name="Freeform 222"/>
                <p:cNvSpPr>
                  <a:spLocks/>
                </p:cNvSpPr>
                <p:nvPr/>
              </p:nvSpPr>
              <p:spPr bwMode="auto">
                <a:xfrm>
                  <a:off x="4290" y="3389"/>
                  <a:ext cx="142" cy="52"/>
                </a:xfrm>
                <a:custGeom>
                  <a:avLst/>
                  <a:gdLst>
                    <a:gd name="T0" fmla="*/ 0 w 400"/>
                    <a:gd name="T1" fmla="*/ 0 h 127"/>
                    <a:gd name="T2" fmla="*/ 0 w 400"/>
                    <a:gd name="T3" fmla="*/ 0 h 127"/>
                    <a:gd name="T4" fmla="*/ 0 w 400"/>
                    <a:gd name="T5" fmla="*/ 0 h 127"/>
                    <a:gd name="T6" fmla="*/ 0 w 400"/>
                    <a:gd name="T7" fmla="*/ 0 h 127"/>
                    <a:gd name="T8" fmla="*/ 0 w 400"/>
                    <a:gd name="T9" fmla="*/ 0 h 127"/>
                    <a:gd name="T10" fmla="*/ 0 w 400"/>
                    <a:gd name="T11" fmla="*/ 0 h 127"/>
                    <a:gd name="T12" fmla="*/ 0 w 400"/>
                    <a:gd name="T13" fmla="*/ 0 h 127"/>
                    <a:gd name="T14" fmla="*/ 0 w 400"/>
                    <a:gd name="T15" fmla="*/ 0 h 1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7"/>
                    <a:gd name="T26" fmla="*/ 400 w 400"/>
                    <a:gd name="T27" fmla="*/ 127 h 1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7">
                      <a:moveTo>
                        <a:pt x="400" y="27"/>
                      </a:moveTo>
                      <a:lnTo>
                        <a:pt x="311" y="0"/>
                      </a:lnTo>
                      <a:lnTo>
                        <a:pt x="103" y="80"/>
                      </a:lnTo>
                      <a:lnTo>
                        <a:pt x="0" y="53"/>
                      </a:lnTo>
                      <a:lnTo>
                        <a:pt x="52" y="127"/>
                      </a:lnTo>
                      <a:lnTo>
                        <a:pt x="311" y="127"/>
                      </a:lnTo>
                      <a:lnTo>
                        <a:pt x="200" y="100"/>
                      </a:lnTo>
                      <a:lnTo>
                        <a:pt x="40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11" name="Freeform 223"/>
                <p:cNvSpPr>
                  <a:spLocks/>
                </p:cNvSpPr>
                <p:nvPr/>
              </p:nvSpPr>
              <p:spPr bwMode="auto">
                <a:xfrm>
                  <a:off x="4290" y="3389"/>
                  <a:ext cx="142" cy="52"/>
                </a:xfrm>
                <a:custGeom>
                  <a:avLst/>
                  <a:gdLst>
                    <a:gd name="T0" fmla="*/ 0 w 400"/>
                    <a:gd name="T1" fmla="*/ 0 h 127"/>
                    <a:gd name="T2" fmla="*/ 0 w 400"/>
                    <a:gd name="T3" fmla="*/ 0 h 127"/>
                    <a:gd name="T4" fmla="*/ 0 w 400"/>
                    <a:gd name="T5" fmla="*/ 0 h 127"/>
                    <a:gd name="T6" fmla="*/ 0 w 400"/>
                    <a:gd name="T7" fmla="*/ 0 h 127"/>
                    <a:gd name="T8" fmla="*/ 0 w 400"/>
                    <a:gd name="T9" fmla="*/ 0 h 127"/>
                    <a:gd name="T10" fmla="*/ 0 w 400"/>
                    <a:gd name="T11" fmla="*/ 0 h 127"/>
                    <a:gd name="T12" fmla="*/ 0 w 400"/>
                    <a:gd name="T13" fmla="*/ 0 h 127"/>
                    <a:gd name="T14" fmla="*/ 0 w 400"/>
                    <a:gd name="T15" fmla="*/ 0 h 1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7"/>
                    <a:gd name="T26" fmla="*/ 400 w 400"/>
                    <a:gd name="T27" fmla="*/ 127 h 1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7">
                      <a:moveTo>
                        <a:pt x="400" y="27"/>
                      </a:moveTo>
                      <a:lnTo>
                        <a:pt x="311" y="0"/>
                      </a:lnTo>
                      <a:lnTo>
                        <a:pt x="103" y="80"/>
                      </a:lnTo>
                      <a:lnTo>
                        <a:pt x="0" y="53"/>
                      </a:lnTo>
                      <a:lnTo>
                        <a:pt x="52" y="127"/>
                      </a:lnTo>
                      <a:lnTo>
                        <a:pt x="311" y="127"/>
                      </a:lnTo>
                      <a:lnTo>
                        <a:pt x="200" y="100"/>
                      </a:lnTo>
                      <a:lnTo>
                        <a:pt x="40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12" name="Freeform 224"/>
                <p:cNvSpPr>
                  <a:spLocks/>
                </p:cNvSpPr>
                <p:nvPr/>
              </p:nvSpPr>
              <p:spPr bwMode="auto">
                <a:xfrm>
                  <a:off x="4298" y="3330"/>
                  <a:ext cx="142" cy="48"/>
                </a:xfrm>
                <a:custGeom>
                  <a:avLst/>
                  <a:gdLst>
                    <a:gd name="T0" fmla="*/ 0 w 400"/>
                    <a:gd name="T1" fmla="*/ 0 h 120"/>
                    <a:gd name="T2" fmla="*/ 0 w 400"/>
                    <a:gd name="T3" fmla="*/ 0 h 120"/>
                    <a:gd name="T4" fmla="*/ 0 w 400"/>
                    <a:gd name="T5" fmla="*/ 0 h 120"/>
                    <a:gd name="T6" fmla="*/ 0 w 400"/>
                    <a:gd name="T7" fmla="*/ 0 h 120"/>
                    <a:gd name="T8" fmla="*/ 0 w 400"/>
                    <a:gd name="T9" fmla="*/ 0 h 120"/>
                    <a:gd name="T10" fmla="*/ 0 w 400"/>
                    <a:gd name="T11" fmla="*/ 0 h 120"/>
                    <a:gd name="T12" fmla="*/ 0 w 400"/>
                    <a:gd name="T13" fmla="*/ 0 h 120"/>
                    <a:gd name="T14" fmla="*/ 0 w 400"/>
                    <a:gd name="T15" fmla="*/ 0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0"/>
                    <a:gd name="T26" fmla="*/ 400 w 400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0">
                      <a:moveTo>
                        <a:pt x="0" y="27"/>
                      </a:moveTo>
                      <a:lnTo>
                        <a:pt x="89" y="0"/>
                      </a:lnTo>
                      <a:lnTo>
                        <a:pt x="304" y="74"/>
                      </a:lnTo>
                      <a:lnTo>
                        <a:pt x="400" y="54"/>
                      </a:lnTo>
                      <a:lnTo>
                        <a:pt x="348" y="120"/>
                      </a:lnTo>
                      <a:lnTo>
                        <a:pt x="96" y="120"/>
                      </a:lnTo>
                      <a:lnTo>
                        <a:pt x="200" y="10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13" name="Freeform 225"/>
                <p:cNvSpPr>
                  <a:spLocks/>
                </p:cNvSpPr>
                <p:nvPr/>
              </p:nvSpPr>
              <p:spPr bwMode="auto">
                <a:xfrm>
                  <a:off x="4298" y="3330"/>
                  <a:ext cx="142" cy="48"/>
                </a:xfrm>
                <a:custGeom>
                  <a:avLst/>
                  <a:gdLst>
                    <a:gd name="T0" fmla="*/ 0 w 400"/>
                    <a:gd name="T1" fmla="*/ 0 h 120"/>
                    <a:gd name="T2" fmla="*/ 0 w 400"/>
                    <a:gd name="T3" fmla="*/ 0 h 120"/>
                    <a:gd name="T4" fmla="*/ 0 w 400"/>
                    <a:gd name="T5" fmla="*/ 0 h 120"/>
                    <a:gd name="T6" fmla="*/ 0 w 400"/>
                    <a:gd name="T7" fmla="*/ 0 h 120"/>
                    <a:gd name="T8" fmla="*/ 0 w 400"/>
                    <a:gd name="T9" fmla="*/ 0 h 120"/>
                    <a:gd name="T10" fmla="*/ 0 w 400"/>
                    <a:gd name="T11" fmla="*/ 0 h 120"/>
                    <a:gd name="T12" fmla="*/ 0 w 400"/>
                    <a:gd name="T13" fmla="*/ 0 h 120"/>
                    <a:gd name="T14" fmla="*/ 0 w 400"/>
                    <a:gd name="T15" fmla="*/ 0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0"/>
                    <a:gd name="T26" fmla="*/ 400 w 400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0">
                      <a:moveTo>
                        <a:pt x="0" y="27"/>
                      </a:moveTo>
                      <a:lnTo>
                        <a:pt x="89" y="0"/>
                      </a:lnTo>
                      <a:lnTo>
                        <a:pt x="304" y="74"/>
                      </a:lnTo>
                      <a:lnTo>
                        <a:pt x="400" y="54"/>
                      </a:lnTo>
                      <a:lnTo>
                        <a:pt x="348" y="120"/>
                      </a:lnTo>
                      <a:lnTo>
                        <a:pt x="96" y="120"/>
                      </a:lnTo>
                      <a:lnTo>
                        <a:pt x="200" y="10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14" name="Freeform 226"/>
                <p:cNvSpPr>
                  <a:spLocks/>
                </p:cNvSpPr>
                <p:nvPr/>
              </p:nvSpPr>
              <p:spPr bwMode="auto">
                <a:xfrm>
                  <a:off x="4440" y="3395"/>
                  <a:ext cx="142" cy="49"/>
                </a:xfrm>
                <a:custGeom>
                  <a:avLst/>
                  <a:gdLst>
                    <a:gd name="T0" fmla="*/ 0 w 400"/>
                    <a:gd name="T1" fmla="*/ 0 h 121"/>
                    <a:gd name="T2" fmla="*/ 0 w 400"/>
                    <a:gd name="T3" fmla="*/ 0 h 121"/>
                    <a:gd name="T4" fmla="*/ 0 w 400"/>
                    <a:gd name="T5" fmla="*/ 0 h 121"/>
                    <a:gd name="T6" fmla="*/ 0 w 400"/>
                    <a:gd name="T7" fmla="*/ 0 h 121"/>
                    <a:gd name="T8" fmla="*/ 0 w 400"/>
                    <a:gd name="T9" fmla="*/ 0 h 121"/>
                    <a:gd name="T10" fmla="*/ 0 w 400"/>
                    <a:gd name="T11" fmla="*/ 0 h 121"/>
                    <a:gd name="T12" fmla="*/ 0 w 400"/>
                    <a:gd name="T13" fmla="*/ 0 h 121"/>
                    <a:gd name="T14" fmla="*/ 0 w 400"/>
                    <a:gd name="T15" fmla="*/ 0 h 1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1"/>
                    <a:gd name="T26" fmla="*/ 400 w 400"/>
                    <a:gd name="T27" fmla="*/ 121 h 1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1">
                      <a:moveTo>
                        <a:pt x="400" y="94"/>
                      </a:moveTo>
                      <a:lnTo>
                        <a:pt x="311" y="121"/>
                      </a:lnTo>
                      <a:lnTo>
                        <a:pt x="104" y="40"/>
                      </a:lnTo>
                      <a:lnTo>
                        <a:pt x="0" y="67"/>
                      </a:lnTo>
                      <a:lnTo>
                        <a:pt x="52" y="0"/>
                      </a:lnTo>
                      <a:lnTo>
                        <a:pt x="311" y="0"/>
                      </a:lnTo>
                      <a:lnTo>
                        <a:pt x="200" y="20"/>
                      </a:lnTo>
                      <a:lnTo>
                        <a:pt x="400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15" name="Freeform 227"/>
                <p:cNvSpPr>
                  <a:spLocks/>
                </p:cNvSpPr>
                <p:nvPr/>
              </p:nvSpPr>
              <p:spPr bwMode="auto">
                <a:xfrm>
                  <a:off x="4440" y="3395"/>
                  <a:ext cx="142" cy="49"/>
                </a:xfrm>
                <a:custGeom>
                  <a:avLst/>
                  <a:gdLst>
                    <a:gd name="T0" fmla="*/ 0 w 400"/>
                    <a:gd name="T1" fmla="*/ 0 h 121"/>
                    <a:gd name="T2" fmla="*/ 0 w 400"/>
                    <a:gd name="T3" fmla="*/ 0 h 121"/>
                    <a:gd name="T4" fmla="*/ 0 w 400"/>
                    <a:gd name="T5" fmla="*/ 0 h 121"/>
                    <a:gd name="T6" fmla="*/ 0 w 400"/>
                    <a:gd name="T7" fmla="*/ 0 h 121"/>
                    <a:gd name="T8" fmla="*/ 0 w 400"/>
                    <a:gd name="T9" fmla="*/ 0 h 121"/>
                    <a:gd name="T10" fmla="*/ 0 w 400"/>
                    <a:gd name="T11" fmla="*/ 0 h 121"/>
                    <a:gd name="T12" fmla="*/ 0 w 400"/>
                    <a:gd name="T13" fmla="*/ 0 h 121"/>
                    <a:gd name="T14" fmla="*/ 0 w 400"/>
                    <a:gd name="T15" fmla="*/ 0 h 1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1"/>
                    <a:gd name="T26" fmla="*/ 400 w 400"/>
                    <a:gd name="T27" fmla="*/ 121 h 1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1">
                      <a:moveTo>
                        <a:pt x="400" y="94"/>
                      </a:moveTo>
                      <a:lnTo>
                        <a:pt x="311" y="121"/>
                      </a:lnTo>
                      <a:lnTo>
                        <a:pt x="104" y="40"/>
                      </a:lnTo>
                      <a:lnTo>
                        <a:pt x="0" y="67"/>
                      </a:lnTo>
                      <a:lnTo>
                        <a:pt x="52" y="0"/>
                      </a:lnTo>
                      <a:lnTo>
                        <a:pt x="311" y="0"/>
                      </a:lnTo>
                      <a:lnTo>
                        <a:pt x="200" y="20"/>
                      </a:lnTo>
                      <a:lnTo>
                        <a:pt x="400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16" name="Freeform 228"/>
                <p:cNvSpPr>
                  <a:spLocks/>
                </p:cNvSpPr>
                <p:nvPr/>
              </p:nvSpPr>
              <p:spPr bwMode="auto">
                <a:xfrm>
                  <a:off x="4448" y="3335"/>
                  <a:ext cx="142" cy="49"/>
                </a:xfrm>
                <a:custGeom>
                  <a:avLst/>
                  <a:gdLst>
                    <a:gd name="T0" fmla="*/ 0 w 400"/>
                    <a:gd name="T1" fmla="*/ 0 h 120"/>
                    <a:gd name="T2" fmla="*/ 0 w 400"/>
                    <a:gd name="T3" fmla="*/ 0 h 120"/>
                    <a:gd name="T4" fmla="*/ 0 w 400"/>
                    <a:gd name="T5" fmla="*/ 0 h 120"/>
                    <a:gd name="T6" fmla="*/ 0 w 400"/>
                    <a:gd name="T7" fmla="*/ 0 h 120"/>
                    <a:gd name="T8" fmla="*/ 0 w 400"/>
                    <a:gd name="T9" fmla="*/ 0 h 120"/>
                    <a:gd name="T10" fmla="*/ 0 w 400"/>
                    <a:gd name="T11" fmla="*/ 0 h 120"/>
                    <a:gd name="T12" fmla="*/ 0 w 400"/>
                    <a:gd name="T13" fmla="*/ 0 h 120"/>
                    <a:gd name="T14" fmla="*/ 0 w 400"/>
                    <a:gd name="T15" fmla="*/ 0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0"/>
                    <a:gd name="T26" fmla="*/ 400 w 400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0">
                      <a:moveTo>
                        <a:pt x="0" y="93"/>
                      </a:moveTo>
                      <a:lnTo>
                        <a:pt x="89" y="120"/>
                      </a:lnTo>
                      <a:lnTo>
                        <a:pt x="304" y="40"/>
                      </a:lnTo>
                      <a:lnTo>
                        <a:pt x="400" y="66"/>
                      </a:lnTo>
                      <a:lnTo>
                        <a:pt x="348" y="0"/>
                      </a:lnTo>
                      <a:lnTo>
                        <a:pt x="96" y="0"/>
                      </a:lnTo>
                      <a:lnTo>
                        <a:pt x="200" y="20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17" name="Freeform 229"/>
                <p:cNvSpPr>
                  <a:spLocks/>
                </p:cNvSpPr>
                <p:nvPr/>
              </p:nvSpPr>
              <p:spPr bwMode="auto">
                <a:xfrm>
                  <a:off x="4448" y="3335"/>
                  <a:ext cx="142" cy="49"/>
                </a:xfrm>
                <a:custGeom>
                  <a:avLst/>
                  <a:gdLst>
                    <a:gd name="T0" fmla="*/ 0 w 400"/>
                    <a:gd name="T1" fmla="*/ 0 h 120"/>
                    <a:gd name="T2" fmla="*/ 0 w 400"/>
                    <a:gd name="T3" fmla="*/ 0 h 120"/>
                    <a:gd name="T4" fmla="*/ 0 w 400"/>
                    <a:gd name="T5" fmla="*/ 0 h 120"/>
                    <a:gd name="T6" fmla="*/ 0 w 400"/>
                    <a:gd name="T7" fmla="*/ 0 h 120"/>
                    <a:gd name="T8" fmla="*/ 0 w 400"/>
                    <a:gd name="T9" fmla="*/ 0 h 120"/>
                    <a:gd name="T10" fmla="*/ 0 w 400"/>
                    <a:gd name="T11" fmla="*/ 0 h 120"/>
                    <a:gd name="T12" fmla="*/ 0 w 400"/>
                    <a:gd name="T13" fmla="*/ 0 h 120"/>
                    <a:gd name="T14" fmla="*/ 0 w 400"/>
                    <a:gd name="T15" fmla="*/ 0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0"/>
                    <a:gd name="T26" fmla="*/ 400 w 400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0">
                      <a:moveTo>
                        <a:pt x="0" y="93"/>
                      </a:moveTo>
                      <a:lnTo>
                        <a:pt x="89" y="120"/>
                      </a:lnTo>
                      <a:lnTo>
                        <a:pt x="304" y="40"/>
                      </a:lnTo>
                      <a:lnTo>
                        <a:pt x="400" y="66"/>
                      </a:lnTo>
                      <a:lnTo>
                        <a:pt x="348" y="0"/>
                      </a:lnTo>
                      <a:lnTo>
                        <a:pt x="96" y="0"/>
                      </a:lnTo>
                      <a:lnTo>
                        <a:pt x="200" y="20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18" name="Freeform 230"/>
                <p:cNvSpPr>
                  <a:spLocks/>
                </p:cNvSpPr>
                <p:nvPr/>
              </p:nvSpPr>
              <p:spPr bwMode="auto">
                <a:xfrm>
                  <a:off x="4292" y="3392"/>
                  <a:ext cx="142" cy="52"/>
                </a:xfrm>
                <a:custGeom>
                  <a:avLst/>
                  <a:gdLst>
                    <a:gd name="T0" fmla="*/ 0 w 400"/>
                    <a:gd name="T1" fmla="*/ 0 h 127"/>
                    <a:gd name="T2" fmla="*/ 0 w 400"/>
                    <a:gd name="T3" fmla="*/ 0 h 127"/>
                    <a:gd name="T4" fmla="*/ 0 w 400"/>
                    <a:gd name="T5" fmla="*/ 0 h 127"/>
                    <a:gd name="T6" fmla="*/ 0 w 400"/>
                    <a:gd name="T7" fmla="*/ 0 h 127"/>
                    <a:gd name="T8" fmla="*/ 0 w 400"/>
                    <a:gd name="T9" fmla="*/ 0 h 127"/>
                    <a:gd name="T10" fmla="*/ 0 w 400"/>
                    <a:gd name="T11" fmla="*/ 0 h 127"/>
                    <a:gd name="T12" fmla="*/ 0 w 400"/>
                    <a:gd name="T13" fmla="*/ 0 h 127"/>
                    <a:gd name="T14" fmla="*/ 0 w 400"/>
                    <a:gd name="T15" fmla="*/ 0 h 1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7"/>
                    <a:gd name="T26" fmla="*/ 400 w 400"/>
                    <a:gd name="T27" fmla="*/ 127 h 1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7">
                      <a:moveTo>
                        <a:pt x="400" y="26"/>
                      </a:moveTo>
                      <a:lnTo>
                        <a:pt x="311" y="0"/>
                      </a:lnTo>
                      <a:lnTo>
                        <a:pt x="104" y="80"/>
                      </a:lnTo>
                      <a:lnTo>
                        <a:pt x="0" y="53"/>
                      </a:lnTo>
                      <a:lnTo>
                        <a:pt x="52" y="127"/>
                      </a:lnTo>
                      <a:lnTo>
                        <a:pt x="311" y="127"/>
                      </a:lnTo>
                      <a:lnTo>
                        <a:pt x="200" y="100"/>
                      </a:lnTo>
                      <a:lnTo>
                        <a:pt x="400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19" name="Freeform 231"/>
                <p:cNvSpPr>
                  <a:spLocks/>
                </p:cNvSpPr>
                <p:nvPr/>
              </p:nvSpPr>
              <p:spPr bwMode="auto">
                <a:xfrm>
                  <a:off x="4292" y="3392"/>
                  <a:ext cx="142" cy="52"/>
                </a:xfrm>
                <a:custGeom>
                  <a:avLst/>
                  <a:gdLst>
                    <a:gd name="T0" fmla="*/ 0 w 400"/>
                    <a:gd name="T1" fmla="*/ 0 h 127"/>
                    <a:gd name="T2" fmla="*/ 0 w 400"/>
                    <a:gd name="T3" fmla="*/ 0 h 127"/>
                    <a:gd name="T4" fmla="*/ 0 w 400"/>
                    <a:gd name="T5" fmla="*/ 0 h 127"/>
                    <a:gd name="T6" fmla="*/ 0 w 400"/>
                    <a:gd name="T7" fmla="*/ 0 h 127"/>
                    <a:gd name="T8" fmla="*/ 0 w 400"/>
                    <a:gd name="T9" fmla="*/ 0 h 127"/>
                    <a:gd name="T10" fmla="*/ 0 w 400"/>
                    <a:gd name="T11" fmla="*/ 0 h 127"/>
                    <a:gd name="T12" fmla="*/ 0 w 400"/>
                    <a:gd name="T13" fmla="*/ 0 h 127"/>
                    <a:gd name="T14" fmla="*/ 0 w 400"/>
                    <a:gd name="T15" fmla="*/ 0 h 1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7"/>
                    <a:gd name="T26" fmla="*/ 400 w 400"/>
                    <a:gd name="T27" fmla="*/ 127 h 1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7">
                      <a:moveTo>
                        <a:pt x="400" y="26"/>
                      </a:moveTo>
                      <a:lnTo>
                        <a:pt x="311" y="0"/>
                      </a:lnTo>
                      <a:lnTo>
                        <a:pt x="104" y="80"/>
                      </a:lnTo>
                      <a:lnTo>
                        <a:pt x="0" y="53"/>
                      </a:lnTo>
                      <a:lnTo>
                        <a:pt x="52" y="127"/>
                      </a:lnTo>
                      <a:lnTo>
                        <a:pt x="311" y="127"/>
                      </a:lnTo>
                      <a:lnTo>
                        <a:pt x="200" y="100"/>
                      </a:lnTo>
                      <a:lnTo>
                        <a:pt x="400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20" name="Freeform 232"/>
                <p:cNvSpPr>
                  <a:spLocks/>
                </p:cNvSpPr>
                <p:nvPr/>
              </p:nvSpPr>
              <p:spPr bwMode="auto">
                <a:xfrm>
                  <a:off x="4300" y="3332"/>
                  <a:ext cx="142" cy="49"/>
                </a:xfrm>
                <a:custGeom>
                  <a:avLst/>
                  <a:gdLst>
                    <a:gd name="T0" fmla="*/ 0 w 400"/>
                    <a:gd name="T1" fmla="*/ 0 h 120"/>
                    <a:gd name="T2" fmla="*/ 0 w 400"/>
                    <a:gd name="T3" fmla="*/ 0 h 120"/>
                    <a:gd name="T4" fmla="*/ 0 w 400"/>
                    <a:gd name="T5" fmla="*/ 0 h 120"/>
                    <a:gd name="T6" fmla="*/ 0 w 400"/>
                    <a:gd name="T7" fmla="*/ 0 h 120"/>
                    <a:gd name="T8" fmla="*/ 0 w 400"/>
                    <a:gd name="T9" fmla="*/ 0 h 120"/>
                    <a:gd name="T10" fmla="*/ 0 w 400"/>
                    <a:gd name="T11" fmla="*/ 0 h 120"/>
                    <a:gd name="T12" fmla="*/ 0 w 400"/>
                    <a:gd name="T13" fmla="*/ 0 h 120"/>
                    <a:gd name="T14" fmla="*/ 0 w 400"/>
                    <a:gd name="T15" fmla="*/ 0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0"/>
                    <a:gd name="T26" fmla="*/ 400 w 400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0">
                      <a:moveTo>
                        <a:pt x="0" y="27"/>
                      </a:moveTo>
                      <a:lnTo>
                        <a:pt x="89" y="0"/>
                      </a:lnTo>
                      <a:lnTo>
                        <a:pt x="304" y="73"/>
                      </a:lnTo>
                      <a:lnTo>
                        <a:pt x="400" y="53"/>
                      </a:lnTo>
                      <a:lnTo>
                        <a:pt x="348" y="120"/>
                      </a:lnTo>
                      <a:lnTo>
                        <a:pt x="97" y="120"/>
                      </a:lnTo>
                      <a:lnTo>
                        <a:pt x="200" y="10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21" name="Freeform 234"/>
                <p:cNvSpPr>
                  <a:spLocks/>
                </p:cNvSpPr>
                <p:nvPr/>
              </p:nvSpPr>
              <p:spPr bwMode="auto">
                <a:xfrm>
                  <a:off x="4442" y="3398"/>
                  <a:ext cx="143" cy="49"/>
                </a:xfrm>
                <a:custGeom>
                  <a:avLst/>
                  <a:gdLst>
                    <a:gd name="T0" fmla="*/ 0 w 400"/>
                    <a:gd name="T1" fmla="*/ 0 h 120"/>
                    <a:gd name="T2" fmla="*/ 0 w 400"/>
                    <a:gd name="T3" fmla="*/ 0 h 120"/>
                    <a:gd name="T4" fmla="*/ 0 w 400"/>
                    <a:gd name="T5" fmla="*/ 0 h 120"/>
                    <a:gd name="T6" fmla="*/ 0 w 400"/>
                    <a:gd name="T7" fmla="*/ 0 h 120"/>
                    <a:gd name="T8" fmla="*/ 0 w 400"/>
                    <a:gd name="T9" fmla="*/ 0 h 120"/>
                    <a:gd name="T10" fmla="*/ 0 w 400"/>
                    <a:gd name="T11" fmla="*/ 0 h 120"/>
                    <a:gd name="T12" fmla="*/ 0 w 400"/>
                    <a:gd name="T13" fmla="*/ 0 h 120"/>
                    <a:gd name="T14" fmla="*/ 0 w 400"/>
                    <a:gd name="T15" fmla="*/ 0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0"/>
                    <a:gd name="T26" fmla="*/ 400 w 400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0">
                      <a:moveTo>
                        <a:pt x="400" y="94"/>
                      </a:moveTo>
                      <a:lnTo>
                        <a:pt x="311" y="120"/>
                      </a:lnTo>
                      <a:lnTo>
                        <a:pt x="104" y="40"/>
                      </a:lnTo>
                      <a:lnTo>
                        <a:pt x="0" y="67"/>
                      </a:lnTo>
                      <a:lnTo>
                        <a:pt x="52" y="0"/>
                      </a:lnTo>
                      <a:lnTo>
                        <a:pt x="311" y="0"/>
                      </a:lnTo>
                      <a:lnTo>
                        <a:pt x="200" y="20"/>
                      </a:lnTo>
                      <a:lnTo>
                        <a:pt x="400" y="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22" name="Freeform 235"/>
                <p:cNvSpPr>
                  <a:spLocks/>
                </p:cNvSpPr>
                <p:nvPr/>
              </p:nvSpPr>
              <p:spPr bwMode="auto">
                <a:xfrm>
                  <a:off x="4442" y="3398"/>
                  <a:ext cx="143" cy="49"/>
                </a:xfrm>
                <a:custGeom>
                  <a:avLst/>
                  <a:gdLst>
                    <a:gd name="T0" fmla="*/ 0 w 400"/>
                    <a:gd name="T1" fmla="*/ 0 h 120"/>
                    <a:gd name="T2" fmla="*/ 0 w 400"/>
                    <a:gd name="T3" fmla="*/ 0 h 120"/>
                    <a:gd name="T4" fmla="*/ 0 w 400"/>
                    <a:gd name="T5" fmla="*/ 0 h 120"/>
                    <a:gd name="T6" fmla="*/ 0 w 400"/>
                    <a:gd name="T7" fmla="*/ 0 h 120"/>
                    <a:gd name="T8" fmla="*/ 0 w 400"/>
                    <a:gd name="T9" fmla="*/ 0 h 120"/>
                    <a:gd name="T10" fmla="*/ 0 w 400"/>
                    <a:gd name="T11" fmla="*/ 0 h 120"/>
                    <a:gd name="T12" fmla="*/ 0 w 400"/>
                    <a:gd name="T13" fmla="*/ 0 h 120"/>
                    <a:gd name="T14" fmla="*/ 0 w 400"/>
                    <a:gd name="T15" fmla="*/ 0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0"/>
                    <a:gd name="T26" fmla="*/ 400 w 400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0">
                      <a:moveTo>
                        <a:pt x="400" y="94"/>
                      </a:moveTo>
                      <a:lnTo>
                        <a:pt x="311" y="120"/>
                      </a:lnTo>
                      <a:lnTo>
                        <a:pt x="104" y="40"/>
                      </a:lnTo>
                      <a:lnTo>
                        <a:pt x="0" y="67"/>
                      </a:lnTo>
                      <a:lnTo>
                        <a:pt x="52" y="0"/>
                      </a:lnTo>
                      <a:lnTo>
                        <a:pt x="311" y="0"/>
                      </a:lnTo>
                      <a:lnTo>
                        <a:pt x="200" y="20"/>
                      </a:lnTo>
                      <a:lnTo>
                        <a:pt x="400" y="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23" name="Line 236"/>
                <p:cNvSpPr>
                  <a:spLocks noChangeShapeType="1"/>
                </p:cNvSpPr>
                <p:nvPr/>
              </p:nvSpPr>
              <p:spPr bwMode="auto">
                <a:xfrm>
                  <a:off x="4224" y="3387"/>
                  <a:ext cx="0" cy="108"/>
                </a:xfrm>
                <a:prstGeom prst="line">
                  <a:avLst/>
                </a:prstGeom>
                <a:noFill/>
                <a:ln w="12700" cap="sq">
                  <a:solidFill>
                    <a:srgbClr val="FF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24" name="Line 237"/>
                <p:cNvSpPr>
                  <a:spLocks noChangeShapeType="1"/>
                </p:cNvSpPr>
                <p:nvPr/>
              </p:nvSpPr>
              <p:spPr bwMode="auto">
                <a:xfrm>
                  <a:off x="4656" y="3387"/>
                  <a:ext cx="0" cy="108"/>
                </a:xfrm>
                <a:prstGeom prst="line">
                  <a:avLst/>
                </a:prstGeom>
                <a:noFill/>
                <a:ln w="12700" cap="sq">
                  <a:solidFill>
                    <a:srgbClr val="FF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25" name="Freeform 233"/>
                <p:cNvSpPr>
                  <a:spLocks/>
                </p:cNvSpPr>
                <p:nvPr/>
              </p:nvSpPr>
              <p:spPr bwMode="auto">
                <a:xfrm>
                  <a:off x="4300" y="3332"/>
                  <a:ext cx="142" cy="49"/>
                </a:xfrm>
                <a:custGeom>
                  <a:avLst/>
                  <a:gdLst>
                    <a:gd name="T0" fmla="*/ 0 w 400"/>
                    <a:gd name="T1" fmla="*/ 0 h 120"/>
                    <a:gd name="T2" fmla="*/ 0 w 400"/>
                    <a:gd name="T3" fmla="*/ 0 h 120"/>
                    <a:gd name="T4" fmla="*/ 0 w 400"/>
                    <a:gd name="T5" fmla="*/ 0 h 120"/>
                    <a:gd name="T6" fmla="*/ 0 w 400"/>
                    <a:gd name="T7" fmla="*/ 0 h 120"/>
                    <a:gd name="T8" fmla="*/ 0 w 400"/>
                    <a:gd name="T9" fmla="*/ 0 h 120"/>
                    <a:gd name="T10" fmla="*/ 0 w 400"/>
                    <a:gd name="T11" fmla="*/ 0 h 120"/>
                    <a:gd name="T12" fmla="*/ 0 w 400"/>
                    <a:gd name="T13" fmla="*/ 0 h 120"/>
                    <a:gd name="T14" fmla="*/ 0 w 400"/>
                    <a:gd name="T15" fmla="*/ 0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0"/>
                    <a:gd name="T26" fmla="*/ 400 w 400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0">
                      <a:moveTo>
                        <a:pt x="0" y="27"/>
                      </a:moveTo>
                      <a:lnTo>
                        <a:pt x="89" y="0"/>
                      </a:lnTo>
                      <a:lnTo>
                        <a:pt x="304" y="73"/>
                      </a:lnTo>
                      <a:lnTo>
                        <a:pt x="400" y="53"/>
                      </a:lnTo>
                      <a:lnTo>
                        <a:pt x="348" y="120"/>
                      </a:lnTo>
                      <a:lnTo>
                        <a:pt x="97" y="120"/>
                      </a:lnTo>
                      <a:lnTo>
                        <a:pt x="200" y="10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</p:grpSp>
          <p:sp>
            <p:nvSpPr>
              <p:cNvPr id="101" name="Rectangle 238"/>
              <p:cNvSpPr>
                <a:spLocks noChangeArrowheads="1"/>
              </p:cNvSpPr>
              <p:nvPr/>
            </p:nvSpPr>
            <p:spPr bwMode="auto">
              <a:xfrm>
                <a:off x="2726" y="2304"/>
                <a:ext cx="214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sv-SE" sz="1000" b="1">
                  <a:solidFill>
                    <a:srgbClr val="A50021"/>
                  </a:solidFill>
                </a:endParaRPr>
              </a:p>
            </p:txBody>
          </p:sp>
        </p:grpSp>
        <p:cxnSp>
          <p:nvCxnSpPr>
            <p:cNvPr id="126" name="Straight Connector 160"/>
            <p:cNvCxnSpPr>
              <a:cxnSpLocks noChangeShapeType="1"/>
            </p:cNvCxnSpPr>
            <p:nvPr/>
          </p:nvCxnSpPr>
          <p:spPr bwMode="auto">
            <a:xfrm flipV="1">
              <a:off x="2074930" y="2793250"/>
              <a:ext cx="1909917" cy="769264"/>
            </a:xfrm>
            <a:prstGeom prst="line">
              <a:avLst/>
            </a:prstGeom>
            <a:noFill/>
            <a:ln w="57150" algn="ctr">
              <a:solidFill>
                <a:schemeClr val="tx1">
                  <a:lumMod val="75000"/>
                </a:schemeClr>
              </a:solidFill>
              <a:round/>
              <a:headEnd type="none" w="med" len="med"/>
              <a:tailEnd type="none" w="med" len="med"/>
            </a:ln>
          </p:spPr>
        </p:cxnSp>
        <p:grpSp>
          <p:nvGrpSpPr>
            <p:cNvPr id="127" name="Group 229"/>
            <p:cNvGrpSpPr>
              <a:grpSpLocks/>
            </p:cNvGrpSpPr>
            <p:nvPr/>
          </p:nvGrpSpPr>
          <p:grpSpPr bwMode="auto">
            <a:xfrm>
              <a:off x="1772859" y="3379289"/>
              <a:ext cx="591785" cy="397220"/>
              <a:chOff x="4115" y="3158"/>
              <a:chExt cx="1215" cy="633"/>
            </a:xfrm>
          </p:grpSpPr>
          <p:sp>
            <p:nvSpPr>
              <p:cNvPr id="128" name="Oval 230"/>
              <p:cNvSpPr>
                <a:spLocks noChangeArrowheads="1"/>
              </p:cNvSpPr>
              <p:nvPr/>
            </p:nvSpPr>
            <p:spPr bwMode="auto">
              <a:xfrm>
                <a:off x="4119" y="3426"/>
                <a:ext cx="1206" cy="365"/>
              </a:xfrm>
              <a:prstGeom prst="ellipse">
                <a:avLst/>
              </a:prstGeom>
              <a:solidFill>
                <a:srgbClr val="0078AA"/>
              </a:solidFill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000"/>
              </a:p>
            </p:txBody>
          </p:sp>
          <p:sp>
            <p:nvSpPr>
              <p:cNvPr id="129" name="Rectangle 231"/>
              <p:cNvSpPr>
                <a:spLocks noChangeArrowheads="1"/>
              </p:cNvSpPr>
              <p:nvPr/>
            </p:nvSpPr>
            <p:spPr bwMode="auto">
              <a:xfrm>
                <a:off x="4115" y="3348"/>
                <a:ext cx="1214" cy="26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000"/>
              </a:p>
            </p:txBody>
          </p:sp>
          <p:sp>
            <p:nvSpPr>
              <p:cNvPr id="130" name="Rectangle 232"/>
              <p:cNvSpPr>
                <a:spLocks noChangeArrowheads="1"/>
              </p:cNvSpPr>
              <p:nvPr/>
            </p:nvSpPr>
            <p:spPr bwMode="auto">
              <a:xfrm>
                <a:off x="4115" y="3348"/>
                <a:ext cx="1214" cy="26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000"/>
              </a:p>
            </p:txBody>
          </p:sp>
          <p:sp>
            <p:nvSpPr>
              <p:cNvPr id="131" name="Oval 233"/>
              <p:cNvSpPr>
                <a:spLocks noChangeArrowheads="1"/>
              </p:cNvSpPr>
              <p:nvPr/>
            </p:nvSpPr>
            <p:spPr bwMode="auto">
              <a:xfrm>
                <a:off x="4119" y="3158"/>
                <a:ext cx="1206" cy="366"/>
              </a:xfrm>
              <a:prstGeom prst="ellipse">
                <a:avLst/>
              </a:prstGeom>
              <a:solidFill>
                <a:srgbClr val="00B4FF"/>
              </a:solidFill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000"/>
              </a:p>
            </p:txBody>
          </p:sp>
          <p:sp>
            <p:nvSpPr>
              <p:cNvPr id="132" name="Freeform 234"/>
              <p:cNvSpPr>
                <a:spLocks/>
              </p:cNvSpPr>
              <p:nvPr/>
            </p:nvSpPr>
            <p:spPr bwMode="auto">
              <a:xfrm>
                <a:off x="4737" y="3208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3 w 400"/>
                  <a:gd name="T5" fmla="*/ 40 h 120"/>
                  <a:gd name="T6" fmla="*/ 400 w 400"/>
                  <a:gd name="T7" fmla="*/ 67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3" y="40"/>
                    </a:lnTo>
                    <a:lnTo>
                      <a:pt x="400" y="67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33" name="Freeform 235"/>
              <p:cNvSpPr>
                <a:spLocks/>
              </p:cNvSpPr>
              <p:nvPr/>
            </p:nvSpPr>
            <p:spPr bwMode="auto">
              <a:xfrm>
                <a:off x="4737" y="3208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3 w 400"/>
                  <a:gd name="T5" fmla="*/ 40 h 120"/>
                  <a:gd name="T6" fmla="*/ 400 w 400"/>
                  <a:gd name="T7" fmla="*/ 67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3" y="40"/>
                    </a:lnTo>
                    <a:lnTo>
                      <a:pt x="400" y="67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34" name="Freeform 236"/>
              <p:cNvSpPr>
                <a:spLocks/>
              </p:cNvSpPr>
              <p:nvPr/>
            </p:nvSpPr>
            <p:spPr bwMode="auto">
              <a:xfrm>
                <a:off x="4300" y="3348"/>
                <a:ext cx="400" cy="127"/>
              </a:xfrm>
              <a:custGeom>
                <a:avLst/>
                <a:gdLst>
                  <a:gd name="T0" fmla="*/ 400 w 400"/>
                  <a:gd name="T1" fmla="*/ 27 h 127"/>
                  <a:gd name="T2" fmla="*/ 311 w 400"/>
                  <a:gd name="T3" fmla="*/ 0 h 127"/>
                  <a:gd name="T4" fmla="*/ 103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7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7"/>
                    </a:moveTo>
                    <a:lnTo>
                      <a:pt x="311" y="0"/>
                    </a:lnTo>
                    <a:lnTo>
                      <a:pt x="103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35" name="Freeform 237"/>
              <p:cNvSpPr>
                <a:spLocks/>
              </p:cNvSpPr>
              <p:nvPr/>
            </p:nvSpPr>
            <p:spPr bwMode="auto">
              <a:xfrm>
                <a:off x="4300" y="3348"/>
                <a:ext cx="400" cy="127"/>
              </a:xfrm>
              <a:custGeom>
                <a:avLst/>
                <a:gdLst>
                  <a:gd name="T0" fmla="*/ 400 w 400"/>
                  <a:gd name="T1" fmla="*/ 27 h 127"/>
                  <a:gd name="T2" fmla="*/ 311 w 400"/>
                  <a:gd name="T3" fmla="*/ 0 h 127"/>
                  <a:gd name="T4" fmla="*/ 103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7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7"/>
                    </a:moveTo>
                    <a:lnTo>
                      <a:pt x="311" y="0"/>
                    </a:lnTo>
                    <a:lnTo>
                      <a:pt x="103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36" name="Freeform 238"/>
              <p:cNvSpPr>
                <a:spLocks/>
              </p:cNvSpPr>
              <p:nvPr/>
            </p:nvSpPr>
            <p:spPr bwMode="auto">
              <a:xfrm>
                <a:off x="4322" y="3201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4 h 120"/>
                  <a:gd name="T6" fmla="*/ 400 w 400"/>
                  <a:gd name="T7" fmla="*/ 54 h 120"/>
                  <a:gd name="T8" fmla="*/ 348 w 400"/>
                  <a:gd name="T9" fmla="*/ 120 h 120"/>
                  <a:gd name="T10" fmla="*/ 96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4"/>
                    </a:lnTo>
                    <a:lnTo>
                      <a:pt x="400" y="54"/>
                    </a:lnTo>
                    <a:lnTo>
                      <a:pt x="348" y="120"/>
                    </a:lnTo>
                    <a:lnTo>
                      <a:pt x="96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37" name="Freeform 239"/>
              <p:cNvSpPr>
                <a:spLocks/>
              </p:cNvSpPr>
              <p:nvPr/>
            </p:nvSpPr>
            <p:spPr bwMode="auto">
              <a:xfrm>
                <a:off x="4322" y="3201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4 h 120"/>
                  <a:gd name="T6" fmla="*/ 400 w 400"/>
                  <a:gd name="T7" fmla="*/ 54 h 120"/>
                  <a:gd name="T8" fmla="*/ 348 w 400"/>
                  <a:gd name="T9" fmla="*/ 120 h 120"/>
                  <a:gd name="T10" fmla="*/ 96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4"/>
                    </a:lnTo>
                    <a:lnTo>
                      <a:pt x="400" y="54"/>
                    </a:lnTo>
                    <a:lnTo>
                      <a:pt x="348" y="120"/>
                    </a:lnTo>
                    <a:lnTo>
                      <a:pt x="96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38" name="Freeform 240"/>
              <p:cNvSpPr>
                <a:spLocks/>
              </p:cNvSpPr>
              <p:nvPr/>
            </p:nvSpPr>
            <p:spPr bwMode="auto">
              <a:xfrm>
                <a:off x="4722" y="3361"/>
                <a:ext cx="400" cy="121"/>
              </a:xfrm>
              <a:custGeom>
                <a:avLst/>
                <a:gdLst>
                  <a:gd name="T0" fmla="*/ 400 w 400"/>
                  <a:gd name="T1" fmla="*/ 94 h 121"/>
                  <a:gd name="T2" fmla="*/ 311 w 400"/>
                  <a:gd name="T3" fmla="*/ 121 h 121"/>
                  <a:gd name="T4" fmla="*/ 104 w 400"/>
                  <a:gd name="T5" fmla="*/ 40 h 121"/>
                  <a:gd name="T6" fmla="*/ 0 w 400"/>
                  <a:gd name="T7" fmla="*/ 67 h 121"/>
                  <a:gd name="T8" fmla="*/ 52 w 400"/>
                  <a:gd name="T9" fmla="*/ 0 h 121"/>
                  <a:gd name="T10" fmla="*/ 311 w 400"/>
                  <a:gd name="T11" fmla="*/ 0 h 121"/>
                  <a:gd name="T12" fmla="*/ 200 w 400"/>
                  <a:gd name="T13" fmla="*/ 20 h 121"/>
                  <a:gd name="T14" fmla="*/ 400 w 400"/>
                  <a:gd name="T15" fmla="*/ 94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1"/>
                  <a:gd name="T26" fmla="*/ 400 w 400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1">
                    <a:moveTo>
                      <a:pt x="400" y="94"/>
                    </a:moveTo>
                    <a:lnTo>
                      <a:pt x="311" y="121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39" name="Freeform 241"/>
              <p:cNvSpPr>
                <a:spLocks/>
              </p:cNvSpPr>
              <p:nvPr/>
            </p:nvSpPr>
            <p:spPr bwMode="auto">
              <a:xfrm>
                <a:off x="4722" y="3361"/>
                <a:ext cx="400" cy="121"/>
              </a:xfrm>
              <a:custGeom>
                <a:avLst/>
                <a:gdLst>
                  <a:gd name="T0" fmla="*/ 400 w 400"/>
                  <a:gd name="T1" fmla="*/ 94 h 121"/>
                  <a:gd name="T2" fmla="*/ 311 w 400"/>
                  <a:gd name="T3" fmla="*/ 121 h 121"/>
                  <a:gd name="T4" fmla="*/ 104 w 400"/>
                  <a:gd name="T5" fmla="*/ 40 h 121"/>
                  <a:gd name="T6" fmla="*/ 0 w 400"/>
                  <a:gd name="T7" fmla="*/ 67 h 121"/>
                  <a:gd name="T8" fmla="*/ 52 w 400"/>
                  <a:gd name="T9" fmla="*/ 0 h 121"/>
                  <a:gd name="T10" fmla="*/ 311 w 400"/>
                  <a:gd name="T11" fmla="*/ 0 h 121"/>
                  <a:gd name="T12" fmla="*/ 200 w 400"/>
                  <a:gd name="T13" fmla="*/ 20 h 121"/>
                  <a:gd name="T14" fmla="*/ 400 w 400"/>
                  <a:gd name="T15" fmla="*/ 94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1"/>
                  <a:gd name="T26" fmla="*/ 400 w 400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1">
                    <a:moveTo>
                      <a:pt x="400" y="94"/>
                    </a:moveTo>
                    <a:lnTo>
                      <a:pt x="311" y="121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40" name="Freeform 242"/>
              <p:cNvSpPr>
                <a:spLocks/>
              </p:cNvSpPr>
              <p:nvPr/>
            </p:nvSpPr>
            <p:spPr bwMode="auto">
              <a:xfrm>
                <a:off x="4744" y="3215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4 w 400"/>
                  <a:gd name="T5" fmla="*/ 40 h 120"/>
                  <a:gd name="T6" fmla="*/ 400 w 400"/>
                  <a:gd name="T7" fmla="*/ 66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4" y="40"/>
                    </a:lnTo>
                    <a:lnTo>
                      <a:pt x="400" y="66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41" name="Freeform 243"/>
              <p:cNvSpPr>
                <a:spLocks/>
              </p:cNvSpPr>
              <p:nvPr/>
            </p:nvSpPr>
            <p:spPr bwMode="auto">
              <a:xfrm>
                <a:off x="4744" y="3215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4 w 400"/>
                  <a:gd name="T5" fmla="*/ 40 h 120"/>
                  <a:gd name="T6" fmla="*/ 400 w 400"/>
                  <a:gd name="T7" fmla="*/ 66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4" y="40"/>
                    </a:lnTo>
                    <a:lnTo>
                      <a:pt x="400" y="66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42" name="Freeform 244"/>
              <p:cNvSpPr>
                <a:spLocks/>
              </p:cNvSpPr>
              <p:nvPr/>
            </p:nvSpPr>
            <p:spPr bwMode="auto">
              <a:xfrm>
                <a:off x="4307" y="3355"/>
                <a:ext cx="400" cy="127"/>
              </a:xfrm>
              <a:custGeom>
                <a:avLst/>
                <a:gdLst>
                  <a:gd name="T0" fmla="*/ 400 w 400"/>
                  <a:gd name="T1" fmla="*/ 26 h 127"/>
                  <a:gd name="T2" fmla="*/ 311 w 400"/>
                  <a:gd name="T3" fmla="*/ 0 h 127"/>
                  <a:gd name="T4" fmla="*/ 104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6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6"/>
                    </a:moveTo>
                    <a:lnTo>
                      <a:pt x="311" y="0"/>
                    </a:lnTo>
                    <a:lnTo>
                      <a:pt x="104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43" name="Freeform 245"/>
              <p:cNvSpPr>
                <a:spLocks/>
              </p:cNvSpPr>
              <p:nvPr/>
            </p:nvSpPr>
            <p:spPr bwMode="auto">
              <a:xfrm>
                <a:off x="4307" y="3355"/>
                <a:ext cx="400" cy="127"/>
              </a:xfrm>
              <a:custGeom>
                <a:avLst/>
                <a:gdLst>
                  <a:gd name="T0" fmla="*/ 400 w 400"/>
                  <a:gd name="T1" fmla="*/ 26 h 127"/>
                  <a:gd name="T2" fmla="*/ 311 w 400"/>
                  <a:gd name="T3" fmla="*/ 0 h 127"/>
                  <a:gd name="T4" fmla="*/ 104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6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6"/>
                    </a:moveTo>
                    <a:lnTo>
                      <a:pt x="311" y="0"/>
                    </a:lnTo>
                    <a:lnTo>
                      <a:pt x="104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44" name="Freeform 246"/>
              <p:cNvSpPr>
                <a:spLocks/>
              </p:cNvSpPr>
              <p:nvPr/>
            </p:nvSpPr>
            <p:spPr bwMode="auto">
              <a:xfrm>
                <a:off x="4329" y="3208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3 h 120"/>
                  <a:gd name="T6" fmla="*/ 400 w 400"/>
                  <a:gd name="T7" fmla="*/ 53 h 120"/>
                  <a:gd name="T8" fmla="*/ 348 w 400"/>
                  <a:gd name="T9" fmla="*/ 120 h 120"/>
                  <a:gd name="T10" fmla="*/ 97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3"/>
                    </a:lnTo>
                    <a:lnTo>
                      <a:pt x="400" y="53"/>
                    </a:lnTo>
                    <a:lnTo>
                      <a:pt x="348" y="120"/>
                    </a:lnTo>
                    <a:lnTo>
                      <a:pt x="97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45" name="Freeform 247"/>
              <p:cNvSpPr>
                <a:spLocks/>
              </p:cNvSpPr>
              <p:nvPr/>
            </p:nvSpPr>
            <p:spPr bwMode="auto">
              <a:xfrm>
                <a:off x="4329" y="3208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3 h 120"/>
                  <a:gd name="T6" fmla="*/ 400 w 400"/>
                  <a:gd name="T7" fmla="*/ 53 h 120"/>
                  <a:gd name="T8" fmla="*/ 348 w 400"/>
                  <a:gd name="T9" fmla="*/ 120 h 120"/>
                  <a:gd name="T10" fmla="*/ 97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3"/>
                    </a:lnTo>
                    <a:lnTo>
                      <a:pt x="400" y="53"/>
                    </a:lnTo>
                    <a:lnTo>
                      <a:pt x="348" y="120"/>
                    </a:lnTo>
                    <a:lnTo>
                      <a:pt x="97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46" name="Freeform 248"/>
              <p:cNvSpPr>
                <a:spLocks/>
              </p:cNvSpPr>
              <p:nvPr/>
            </p:nvSpPr>
            <p:spPr bwMode="auto">
              <a:xfrm>
                <a:off x="4729" y="3368"/>
                <a:ext cx="400" cy="120"/>
              </a:xfrm>
              <a:custGeom>
                <a:avLst/>
                <a:gdLst>
                  <a:gd name="T0" fmla="*/ 400 w 400"/>
                  <a:gd name="T1" fmla="*/ 94 h 120"/>
                  <a:gd name="T2" fmla="*/ 311 w 400"/>
                  <a:gd name="T3" fmla="*/ 120 h 120"/>
                  <a:gd name="T4" fmla="*/ 104 w 400"/>
                  <a:gd name="T5" fmla="*/ 40 h 120"/>
                  <a:gd name="T6" fmla="*/ 0 w 400"/>
                  <a:gd name="T7" fmla="*/ 67 h 120"/>
                  <a:gd name="T8" fmla="*/ 52 w 400"/>
                  <a:gd name="T9" fmla="*/ 0 h 120"/>
                  <a:gd name="T10" fmla="*/ 311 w 400"/>
                  <a:gd name="T11" fmla="*/ 0 h 120"/>
                  <a:gd name="T12" fmla="*/ 200 w 400"/>
                  <a:gd name="T13" fmla="*/ 20 h 120"/>
                  <a:gd name="T14" fmla="*/ 400 w 400"/>
                  <a:gd name="T15" fmla="*/ 94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400" y="94"/>
                    </a:moveTo>
                    <a:lnTo>
                      <a:pt x="311" y="120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47" name="Freeform 249"/>
              <p:cNvSpPr>
                <a:spLocks/>
              </p:cNvSpPr>
              <p:nvPr/>
            </p:nvSpPr>
            <p:spPr bwMode="auto">
              <a:xfrm>
                <a:off x="4729" y="3368"/>
                <a:ext cx="400" cy="120"/>
              </a:xfrm>
              <a:custGeom>
                <a:avLst/>
                <a:gdLst>
                  <a:gd name="T0" fmla="*/ 400 w 400"/>
                  <a:gd name="T1" fmla="*/ 94 h 120"/>
                  <a:gd name="T2" fmla="*/ 311 w 400"/>
                  <a:gd name="T3" fmla="*/ 120 h 120"/>
                  <a:gd name="T4" fmla="*/ 104 w 400"/>
                  <a:gd name="T5" fmla="*/ 40 h 120"/>
                  <a:gd name="T6" fmla="*/ 0 w 400"/>
                  <a:gd name="T7" fmla="*/ 67 h 120"/>
                  <a:gd name="T8" fmla="*/ 52 w 400"/>
                  <a:gd name="T9" fmla="*/ 0 h 120"/>
                  <a:gd name="T10" fmla="*/ 311 w 400"/>
                  <a:gd name="T11" fmla="*/ 0 h 120"/>
                  <a:gd name="T12" fmla="*/ 200 w 400"/>
                  <a:gd name="T13" fmla="*/ 20 h 120"/>
                  <a:gd name="T14" fmla="*/ 400 w 400"/>
                  <a:gd name="T15" fmla="*/ 94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400" y="94"/>
                    </a:moveTo>
                    <a:lnTo>
                      <a:pt x="311" y="120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48" name="Line 250"/>
              <p:cNvSpPr>
                <a:spLocks noChangeShapeType="1"/>
              </p:cNvSpPr>
              <p:nvPr/>
            </p:nvSpPr>
            <p:spPr bwMode="auto">
              <a:xfrm>
                <a:off x="4115" y="3341"/>
                <a:ext cx="1" cy="267"/>
              </a:xfrm>
              <a:prstGeom prst="line">
                <a:avLst/>
              </a:prstGeom>
              <a:noFill/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49" name="Line 251"/>
              <p:cNvSpPr>
                <a:spLocks noChangeShapeType="1"/>
              </p:cNvSpPr>
              <p:nvPr/>
            </p:nvSpPr>
            <p:spPr bwMode="auto">
              <a:xfrm>
                <a:off x="5329" y="3341"/>
                <a:ext cx="1" cy="267"/>
              </a:xfrm>
              <a:prstGeom prst="line">
                <a:avLst/>
              </a:prstGeom>
              <a:noFill/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</p:grpSp>
        <p:sp>
          <p:nvSpPr>
            <p:cNvPr id="150" name="Freeform 149"/>
            <p:cNvSpPr/>
            <p:nvPr/>
          </p:nvSpPr>
          <p:spPr>
            <a:xfrm>
              <a:off x="1359754" y="2265462"/>
              <a:ext cx="5385353" cy="2454022"/>
            </a:xfrm>
            <a:custGeom>
              <a:avLst/>
              <a:gdLst>
                <a:gd name="connsiteX0" fmla="*/ 1029485 w 5385353"/>
                <a:gd name="connsiteY0" fmla="*/ 94280 h 2454022"/>
                <a:gd name="connsiteX1" fmla="*/ 749265 w 5385353"/>
                <a:gd name="connsiteY1" fmla="*/ 64783 h 2454022"/>
                <a:gd name="connsiteX2" fmla="*/ 85588 w 5385353"/>
                <a:gd name="connsiteY2" fmla="*/ 831699 h 2454022"/>
                <a:gd name="connsiteX3" fmla="*/ 292065 w 5385353"/>
                <a:gd name="connsiteY3" fmla="*/ 1392138 h 2454022"/>
                <a:gd name="connsiteX4" fmla="*/ 2637059 w 5385353"/>
                <a:gd name="connsiteY4" fmla="*/ 580977 h 2454022"/>
                <a:gd name="connsiteX5" fmla="*/ 4097149 w 5385353"/>
                <a:gd name="connsiteY5" fmla="*/ 713712 h 2454022"/>
                <a:gd name="connsiteX6" fmla="*/ 5247523 w 5385353"/>
                <a:gd name="connsiteY6" fmla="*/ 1362641 h 2454022"/>
                <a:gd name="connsiteX7" fmla="*/ 5321265 w 5385353"/>
                <a:gd name="connsiteY7" fmla="*/ 2454022 h 245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5353" h="2454022">
                  <a:moveTo>
                    <a:pt x="1029485" y="94280"/>
                  </a:moveTo>
                  <a:cubicBezTo>
                    <a:pt x="968033" y="18080"/>
                    <a:pt x="906581" y="-58120"/>
                    <a:pt x="749265" y="64783"/>
                  </a:cubicBezTo>
                  <a:cubicBezTo>
                    <a:pt x="591949" y="187686"/>
                    <a:pt x="161788" y="610473"/>
                    <a:pt x="85588" y="831699"/>
                  </a:cubicBezTo>
                  <a:cubicBezTo>
                    <a:pt x="9388" y="1052925"/>
                    <a:pt x="-133180" y="1433925"/>
                    <a:pt x="292065" y="1392138"/>
                  </a:cubicBezTo>
                  <a:cubicBezTo>
                    <a:pt x="717310" y="1350351"/>
                    <a:pt x="2002878" y="694048"/>
                    <a:pt x="2637059" y="580977"/>
                  </a:cubicBezTo>
                  <a:cubicBezTo>
                    <a:pt x="3271240" y="467906"/>
                    <a:pt x="3662072" y="583435"/>
                    <a:pt x="4097149" y="713712"/>
                  </a:cubicBezTo>
                  <a:cubicBezTo>
                    <a:pt x="4532226" y="843989"/>
                    <a:pt x="5043504" y="1072589"/>
                    <a:pt x="5247523" y="1362641"/>
                  </a:cubicBezTo>
                  <a:cubicBezTo>
                    <a:pt x="5451542" y="1652693"/>
                    <a:pt x="5386403" y="2053357"/>
                    <a:pt x="5321265" y="2454022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00"/>
            </a:p>
          </p:txBody>
        </p:sp>
      </p:grpSp>
      <p:sp>
        <p:nvSpPr>
          <p:cNvPr id="74" name="Content Placeholder 2"/>
          <p:cNvSpPr txBox="1">
            <a:spLocks/>
          </p:cNvSpPr>
          <p:nvPr/>
        </p:nvSpPr>
        <p:spPr>
          <a:xfrm>
            <a:off x="5715000" y="2667000"/>
            <a:ext cx="3276600" cy="2529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2000" dirty="0"/>
              <a:t>Interception typically results in differences between </a:t>
            </a:r>
          </a:p>
          <a:p>
            <a:pPr marL="342900" lvl="1" indent="-342900"/>
            <a:r>
              <a:rPr lang="en-US" sz="2000" dirty="0">
                <a:solidFill>
                  <a:srgbClr val="00B050"/>
                </a:solidFill>
              </a:rPr>
              <a:t>Announced AS-PATH </a:t>
            </a:r>
          </a:p>
          <a:p>
            <a:pPr marL="342900" lvl="1" indent="-342900"/>
            <a:r>
              <a:rPr lang="en-US" sz="2000" dirty="0">
                <a:solidFill>
                  <a:srgbClr val="FF0000"/>
                </a:solidFill>
              </a:rPr>
              <a:t>Data path (traffic)</a:t>
            </a:r>
          </a:p>
          <a:p>
            <a:pPr marL="0" lvl="1" indent="0">
              <a:buNone/>
            </a:pPr>
            <a:r>
              <a:rPr lang="en-US" sz="2000" dirty="0"/>
              <a:t>Policy checks if legit reason(s)</a:t>
            </a:r>
          </a:p>
          <a:p>
            <a:pPr marL="0" lvl="1"/>
            <a:endParaRPr lang="en-US" sz="2200" dirty="0"/>
          </a:p>
          <a:p>
            <a:pPr marL="0" lvl="1"/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103601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Traceroute</a:t>
            </a:r>
            <a:r>
              <a:rPr lang="en-US" dirty="0"/>
              <a:t> vs Announced Path</a:t>
            </a:r>
          </a:p>
        </p:txBody>
      </p:sp>
      <p:sp>
        <p:nvSpPr>
          <p:cNvPr id="15" name="Cloud 14"/>
          <p:cNvSpPr/>
          <p:nvPr/>
        </p:nvSpPr>
        <p:spPr>
          <a:xfrm>
            <a:off x="380999" y="3416419"/>
            <a:ext cx="1732613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Telstra</a:t>
            </a:r>
          </a:p>
        </p:txBody>
      </p:sp>
      <p:sp>
        <p:nvSpPr>
          <p:cNvPr id="17" name="Cloud 16"/>
          <p:cNvSpPr/>
          <p:nvPr/>
        </p:nvSpPr>
        <p:spPr>
          <a:xfrm>
            <a:off x="1092200" y="2121019"/>
            <a:ext cx="1420958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4637</a:t>
            </a:r>
          </a:p>
        </p:txBody>
      </p:sp>
      <p:sp>
        <p:nvSpPr>
          <p:cNvPr id="23" name="Cloud 22"/>
          <p:cNvSpPr/>
          <p:nvPr/>
        </p:nvSpPr>
        <p:spPr>
          <a:xfrm>
            <a:off x="2971800" y="1907500"/>
            <a:ext cx="1420958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3549</a:t>
            </a:r>
          </a:p>
        </p:txBody>
      </p:sp>
      <p:sp>
        <p:nvSpPr>
          <p:cNvPr id="24" name="Cloud 23"/>
          <p:cNvSpPr/>
          <p:nvPr/>
        </p:nvSpPr>
        <p:spPr>
          <a:xfrm>
            <a:off x="4082320" y="2763720"/>
            <a:ext cx="1752600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18881</a:t>
            </a:r>
          </a:p>
        </p:txBody>
      </p:sp>
      <p:sp>
        <p:nvSpPr>
          <p:cNvPr id="25" name="Cloud 24"/>
          <p:cNvSpPr/>
          <p:nvPr/>
        </p:nvSpPr>
        <p:spPr>
          <a:xfrm>
            <a:off x="3276600" y="3797419"/>
            <a:ext cx="1682020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28198</a:t>
            </a:r>
          </a:p>
        </p:txBody>
      </p:sp>
      <p:cxnSp>
        <p:nvCxnSpPr>
          <p:cNvPr id="28" name="Straight Connector 160"/>
          <p:cNvCxnSpPr>
            <a:cxnSpLocks noChangeShapeType="1"/>
            <a:endCxn id="24" idx="3"/>
          </p:cNvCxnSpPr>
          <p:nvPr/>
        </p:nvCxnSpPr>
        <p:spPr bwMode="auto">
          <a:xfrm>
            <a:off x="4372618" y="2418696"/>
            <a:ext cx="586002" cy="387275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29" name="Straight Connector 160"/>
          <p:cNvCxnSpPr>
            <a:cxnSpLocks noChangeShapeType="1"/>
          </p:cNvCxnSpPr>
          <p:nvPr/>
        </p:nvCxnSpPr>
        <p:spPr bwMode="auto">
          <a:xfrm flipH="1">
            <a:off x="4572000" y="3473456"/>
            <a:ext cx="111639" cy="34327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30" name="Straight Connector 160"/>
          <p:cNvCxnSpPr>
            <a:cxnSpLocks noChangeShapeType="1"/>
          </p:cNvCxnSpPr>
          <p:nvPr/>
        </p:nvCxnSpPr>
        <p:spPr bwMode="auto">
          <a:xfrm flipV="1">
            <a:off x="2473833" y="2148441"/>
            <a:ext cx="553855" cy="112970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31" name="Straight Connector 160"/>
          <p:cNvCxnSpPr>
            <a:cxnSpLocks noChangeShapeType="1"/>
          </p:cNvCxnSpPr>
          <p:nvPr/>
        </p:nvCxnSpPr>
        <p:spPr bwMode="auto">
          <a:xfrm flipH="1">
            <a:off x="1091479" y="2791402"/>
            <a:ext cx="214944" cy="66726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32" name="Content Placeholder 2"/>
          <p:cNvSpPr txBox="1">
            <a:spLocks/>
          </p:cNvSpPr>
          <p:nvPr/>
        </p:nvSpPr>
        <p:spPr>
          <a:xfrm>
            <a:off x="6179690" y="2322230"/>
            <a:ext cx="2786387" cy="2529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2000" dirty="0"/>
              <a:t>Sometimes differences</a:t>
            </a:r>
          </a:p>
          <a:p>
            <a:pPr marL="342900" lvl="1" indent="-342900"/>
            <a:r>
              <a:rPr lang="en-US" sz="2000" dirty="0">
                <a:solidFill>
                  <a:srgbClr val="00B050"/>
                </a:solidFill>
              </a:rPr>
              <a:t>Announced AS-PATH </a:t>
            </a:r>
          </a:p>
          <a:p>
            <a:pPr marL="342900" lvl="1" indent="-342900"/>
            <a:r>
              <a:rPr lang="en-US" sz="2000" dirty="0">
                <a:solidFill>
                  <a:srgbClr val="FF0000"/>
                </a:solidFill>
              </a:rPr>
              <a:t>Data path (traffic)</a:t>
            </a:r>
          </a:p>
          <a:p>
            <a:pPr marL="0" lvl="1" indent="0">
              <a:buNone/>
            </a:pPr>
            <a:r>
              <a:rPr lang="en-US" sz="2000" dirty="0"/>
              <a:t>Many legit reason(s)</a:t>
            </a:r>
          </a:p>
          <a:p>
            <a:pPr marL="0" lvl="1"/>
            <a:endParaRPr lang="en-US" sz="2200" dirty="0"/>
          </a:p>
          <a:p>
            <a:pPr marL="0" lvl="1"/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426269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Traceroute</a:t>
            </a:r>
            <a:r>
              <a:rPr lang="en-US" dirty="0"/>
              <a:t> vs Announced Path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9441" y="4698980"/>
            <a:ext cx="786687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AS-PATH: </a:t>
            </a:r>
            <a:r>
              <a:rPr lang="en-US" sz="2400" dirty="0"/>
              <a:t>177.52.48.0/21|</a:t>
            </a:r>
            <a:r>
              <a:rPr lang="en-US" sz="2400" dirty="0">
                <a:solidFill>
                  <a:srgbClr val="00B050"/>
                </a:solidFill>
              </a:rPr>
              <a:t>1221 4637 3549 18881 28198</a:t>
            </a:r>
          </a:p>
          <a:p>
            <a:endParaRPr lang="en-US" dirty="0"/>
          </a:p>
        </p:txBody>
      </p:sp>
      <p:sp>
        <p:nvSpPr>
          <p:cNvPr id="15" name="Cloud 14"/>
          <p:cNvSpPr/>
          <p:nvPr/>
        </p:nvSpPr>
        <p:spPr>
          <a:xfrm>
            <a:off x="380999" y="3416419"/>
            <a:ext cx="1732613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Telstra</a:t>
            </a:r>
          </a:p>
        </p:txBody>
      </p:sp>
      <p:sp>
        <p:nvSpPr>
          <p:cNvPr id="17" name="Cloud 16"/>
          <p:cNvSpPr/>
          <p:nvPr/>
        </p:nvSpPr>
        <p:spPr>
          <a:xfrm>
            <a:off x="1092200" y="2121019"/>
            <a:ext cx="1420958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4637</a:t>
            </a:r>
          </a:p>
        </p:txBody>
      </p:sp>
      <p:sp>
        <p:nvSpPr>
          <p:cNvPr id="23" name="Cloud 22"/>
          <p:cNvSpPr/>
          <p:nvPr/>
        </p:nvSpPr>
        <p:spPr>
          <a:xfrm>
            <a:off x="2971800" y="1907500"/>
            <a:ext cx="1420958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3549</a:t>
            </a:r>
          </a:p>
        </p:txBody>
      </p:sp>
      <p:sp>
        <p:nvSpPr>
          <p:cNvPr id="24" name="Cloud 23"/>
          <p:cNvSpPr/>
          <p:nvPr/>
        </p:nvSpPr>
        <p:spPr>
          <a:xfrm>
            <a:off x="4082320" y="2763720"/>
            <a:ext cx="1752600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18881</a:t>
            </a:r>
          </a:p>
        </p:txBody>
      </p:sp>
      <p:sp>
        <p:nvSpPr>
          <p:cNvPr id="25" name="Cloud 24"/>
          <p:cNvSpPr/>
          <p:nvPr/>
        </p:nvSpPr>
        <p:spPr>
          <a:xfrm>
            <a:off x="3276600" y="3797419"/>
            <a:ext cx="1682020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28198</a:t>
            </a:r>
          </a:p>
        </p:txBody>
      </p:sp>
      <p:sp>
        <p:nvSpPr>
          <p:cNvPr id="26" name="Freeform 25"/>
          <p:cNvSpPr/>
          <p:nvPr/>
        </p:nvSpPr>
        <p:spPr>
          <a:xfrm>
            <a:off x="1676400" y="2349620"/>
            <a:ext cx="2465242" cy="1528462"/>
          </a:xfrm>
          <a:custGeom>
            <a:avLst/>
            <a:gdLst>
              <a:gd name="connsiteX0" fmla="*/ 4927600 w 5084083"/>
              <a:gd name="connsiteY0" fmla="*/ 2104060 h 2104060"/>
              <a:gd name="connsiteX1" fmla="*/ 4940300 w 5084083"/>
              <a:gd name="connsiteY1" fmla="*/ 1113460 h 2104060"/>
              <a:gd name="connsiteX2" fmla="*/ 3403600 w 5084083"/>
              <a:gd name="connsiteY2" fmla="*/ 97460 h 2104060"/>
              <a:gd name="connsiteX3" fmla="*/ 1003300 w 5084083"/>
              <a:gd name="connsiteY3" fmla="*/ 211760 h 2104060"/>
              <a:gd name="connsiteX4" fmla="*/ 0 w 5084083"/>
              <a:gd name="connsiteY4" fmla="*/ 1608760 h 210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4083" h="2104060">
                <a:moveTo>
                  <a:pt x="4927600" y="2104060"/>
                </a:moveTo>
                <a:cubicBezTo>
                  <a:pt x="5060950" y="1775976"/>
                  <a:pt x="5194300" y="1447893"/>
                  <a:pt x="4940300" y="1113460"/>
                </a:cubicBezTo>
                <a:cubicBezTo>
                  <a:pt x="4686300" y="779027"/>
                  <a:pt x="4059767" y="247743"/>
                  <a:pt x="3403600" y="97460"/>
                </a:cubicBezTo>
                <a:cubicBezTo>
                  <a:pt x="2747433" y="-52823"/>
                  <a:pt x="1570567" y="-40123"/>
                  <a:pt x="1003300" y="211760"/>
                </a:cubicBezTo>
                <a:cubicBezTo>
                  <a:pt x="436033" y="463643"/>
                  <a:pt x="218016" y="1036201"/>
                  <a:pt x="0" y="1608760"/>
                </a:cubicBezTo>
              </a:path>
            </a:pathLst>
          </a:custGeom>
          <a:noFill/>
          <a:ln w="41275">
            <a:solidFill>
              <a:srgbClr val="00B05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160"/>
          <p:cNvCxnSpPr>
            <a:cxnSpLocks noChangeShapeType="1"/>
            <a:endCxn id="24" idx="3"/>
          </p:cNvCxnSpPr>
          <p:nvPr/>
        </p:nvCxnSpPr>
        <p:spPr bwMode="auto">
          <a:xfrm>
            <a:off x="4372618" y="2418696"/>
            <a:ext cx="586002" cy="387275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29" name="Straight Connector 160"/>
          <p:cNvCxnSpPr>
            <a:cxnSpLocks noChangeShapeType="1"/>
          </p:cNvCxnSpPr>
          <p:nvPr/>
        </p:nvCxnSpPr>
        <p:spPr bwMode="auto">
          <a:xfrm flipH="1">
            <a:off x="4572000" y="3473456"/>
            <a:ext cx="111639" cy="34327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30" name="Straight Connector 160"/>
          <p:cNvCxnSpPr>
            <a:cxnSpLocks noChangeShapeType="1"/>
          </p:cNvCxnSpPr>
          <p:nvPr/>
        </p:nvCxnSpPr>
        <p:spPr bwMode="auto">
          <a:xfrm flipV="1">
            <a:off x="2473833" y="2148441"/>
            <a:ext cx="553855" cy="112970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31" name="Straight Connector 160"/>
          <p:cNvCxnSpPr>
            <a:cxnSpLocks noChangeShapeType="1"/>
          </p:cNvCxnSpPr>
          <p:nvPr/>
        </p:nvCxnSpPr>
        <p:spPr bwMode="auto">
          <a:xfrm flipH="1">
            <a:off x="1091479" y="2791402"/>
            <a:ext cx="214944" cy="66726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32" name="Content Placeholder 2"/>
          <p:cNvSpPr txBox="1">
            <a:spLocks/>
          </p:cNvSpPr>
          <p:nvPr/>
        </p:nvSpPr>
        <p:spPr>
          <a:xfrm>
            <a:off x="6179690" y="2322230"/>
            <a:ext cx="2786387" cy="2529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2000" dirty="0"/>
              <a:t>Sometimes differences</a:t>
            </a:r>
          </a:p>
          <a:p>
            <a:pPr marL="342900" lvl="1" indent="-342900"/>
            <a:r>
              <a:rPr lang="en-US" sz="2000" dirty="0">
                <a:solidFill>
                  <a:srgbClr val="00B050"/>
                </a:solidFill>
              </a:rPr>
              <a:t>Announced AS-PATH </a:t>
            </a:r>
          </a:p>
          <a:p>
            <a:pPr marL="342900" lvl="1" indent="-342900"/>
            <a:r>
              <a:rPr lang="en-US" sz="2000" dirty="0">
                <a:solidFill>
                  <a:srgbClr val="FF0000"/>
                </a:solidFill>
              </a:rPr>
              <a:t>Data path (traffic)</a:t>
            </a:r>
          </a:p>
          <a:p>
            <a:pPr marL="0" lvl="1" indent="0">
              <a:buNone/>
            </a:pPr>
            <a:r>
              <a:rPr lang="en-US" sz="2000" dirty="0"/>
              <a:t>Many legit reason(s)</a:t>
            </a:r>
          </a:p>
          <a:p>
            <a:pPr marL="0" lvl="1"/>
            <a:endParaRPr lang="en-US" sz="2200" dirty="0"/>
          </a:p>
          <a:p>
            <a:pPr marL="0" lvl="1"/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56423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Traceroute</a:t>
            </a:r>
            <a:r>
              <a:rPr lang="en-US" dirty="0"/>
              <a:t> vs Announced Path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9441" y="4698980"/>
            <a:ext cx="786687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AS-PATH: </a:t>
            </a:r>
            <a:r>
              <a:rPr lang="en-US" sz="2400" dirty="0"/>
              <a:t>177.52.48.0/21|</a:t>
            </a:r>
            <a:r>
              <a:rPr lang="en-US" sz="2400" dirty="0">
                <a:solidFill>
                  <a:srgbClr val="00B050"/>
                </a:solidFill>
              </a:rPr>
              <a:t>1221 4637 3549 18881 28198</a:t>
            </a:r>
          </a:p>
          <a:p>
            <a:endParaRPr lang="en-US" sz="2400" dirty="0"/>
          </a:p>
        </p:txBody>
      </p:sp>
      <p:sp>
        <p:nvSpPr>
          <p:cNvPr id="21" name="Cloud 20"/>
          <p:cNvSpPr/>
          <p:nvPr/>
        </p:nvSpPr>
        <p:spPr>
          <a:xfrm>
            <a:off x="380999" y="3416419"/>
            <a:ext cx="1732613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Telstra</a:t>
            </a:r>
          </a:p>
        </p:txBody>
      </p:sp>
      <p:sp>
        <p:nvSpPr>
          <p:cNvPr id="24" name="Cloud 23"/>
          <p:cNvSpPr/>
          <p:nvPr/>
        </p:nvSpPr>
        <p:spPr>
          <a:xfrm>
            <a:off x="1092200" y="2121019"/>
            <a:ext cx="1420958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4637</a:t>
            </a:r>
          </a:p>
        </p:txBody>
      </p:sp>
      <p:sp>
        <p:nvSpPr>
          <p:cNvPr id="25" name="Cloud 24"/>
          <p:cNvSpPr/>
          <p:nvPr/>
        </p:nvSpPr>
        <p:spPr>
          <a:xfrm>
            <a:off x="2971800" y="1907500"/>
            <a:ext cx="1420958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3549</a:t>
            </a:r>
          </a:p>
        </p:txBody>
      </p:sp>
      <p:sp>
        <p:nvSpPr>
          <p:cNvPr id="26" name="Cloud 25"/>
          <p:cNvSpPr/>
          <p:nvPr/>
        </p:nvSpPr>
        <p:spPr>
          <a:xfrm>
            <a:off x="4082320" y="2763720"/>
            <a:ext cx="1752600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18881</a:t>
            </a:r>
          </a:p>
        </p:txBody>
      </p:sp>
      <p:sp>
        <p:nvSpPr>
          <p:cNvPr id="27" name="Cloud 26"/>
          <p:cNvSpPr/>
          <p:nvPr/>
        </p:nvSpPr>
        <p:spPr>
          <a:xfrm>
            <a:off x="3276600" y="3797419"/>
            <a:ext cx="1682020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28198</a:t>
            </a:r>
          </a:p>
        </p:txBody>
      </p:sp>
      <p:sp>
        <p:nvSpPr>
          <p:cNvPr id="28" name="Freeform 27"/>
          <p:cNvSpPr/>
          <p:nvPr/>
        </p:nvSpPr>
        <p:spPr>
          <a:xfrm>
            <a:off x="1676400" y="2349620"/>
            <a:ext cx="2465242" cy="1528462"/>
          </a:xfrm>
          <a:custGeom>
            <a:avLst/>
            <a:gdLst>
              <a:gd name="connsiteX0" fmla="*/ 4927600 w 5084083"/>
              <a:gd name="connsiteY0" fmla="*/ 2104060 h 2104060"/>
              <a:gd name="connsiteX1" fmla="*/ 4940300 w 5084083"/>
              <a:gd name="connsiteY1" fmla="*/ 1113460 h 2104060"/>
              <a:gd name="connsiteX2" fmla="*/ 3403600 w 5084083"/>
              <a:gd name="connsiteY2" fmla="*/ 97460 h 2104060"/>
              <a:gd name="connsiteX3" fmla="*/ 1003300 w 5084083"/>
              <a:gd name="connsiteY3" fmla="*/ 211760 h 2104060"/>
              <a:gd name="connsiteX4" fmla="*/ 0 w 5084083"/>
              <a:gd name="connsiteY4" fmla="*/ 1608760 h 210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4083" h="2104060">
                <a:moveTo>
                  <a:pt x="4927600" y="2104060"/>
                </a:moveTo>
                <a:cubicBezTo>
                  <a:pt x="5060950" y="1775976"/>
                  <a:pt x="5194300" y="1447893"/>
                  <a:pt x="4940300" y="1113460"/>
                </a:cubicBezTo>
                <a:cubicBezTo>
                  <a:pt x="4686300" y="779027"/>
                  <a:pt x="4059767" y="247743"/>
                  <a:pt x="3403600" y="97460"/>
                </a:cubicBezTo>
                <a:cubicBezTo>
                  <a:pt x="2747433" y="-52823"/>
                  <a:pt x="1570567" y="-40123"/>
                  <a:pt x="1003300" y="211760"/>
                </a:cubicBezTo>
                <a:cubicBezTo>
                  <a:pt x="436033" y="463643"/>
                  <a:pt x="218016" y="1036201"/>
                  <a:pt x="0" y="1608760"/>
                </a:cubicBezTo>
              </a:path>
            </a:pathLst>
          </a:custGeom>
          <a:noFill/>
          <a:ln w="41275">
            <a:solidFill>
              <a:srgbClr val="00B05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411973" y="1968619"/>
            <a:ext cx="2980785" cy="1828800"/>
          </a:xfrm>
          <a:custGeom>
            <a:avLst/>
            <a:gdLst>
              <a:gd name="connsiteX0" fmla="*/ 0 w 6496633"/>
              <a:gd name="connsiteY0" fmla="*/ 2033495 h 2579595"/>
              <a:gd name="connsiteX1" fmla="*/ 787400 w 6496633"/>
              <a:gd name="connsiteY1" fmla="*/ 395195 h 2579595"/>
              <a:gd name="connsiteX2" fmla="*/ 4127500 w 6496633"/>
              <a:gd name="connsiteY2" fmla="*/ 39595 h 2579595"/>
              <a:gd name="connsiteX3" fmla="*/ 6311900 w 6496633"/>
              <a:gd name="connsiteY3" fmla="*/ 1080995 h 2579595"/>
              <a:gd name="connsiteX4" fmla="*/ 6375400 w 6496633"/>
              <a:gd name="connsiteY4" fmla="*/ 2579595 h 257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6633" h="2579595">
                <a:moveTo>
                  <a:pt x="0" y="2033495"/>
                </a:moveTo>
                <a:cubicBezTo>
                  <a:pt x="49741" y="1380503"/>
                  <a:pt x="99483" y="727512"/>
                  <a:pt x="787400" y="395195"/>
                </a:cubicBezTo>
                <a:cubicBezTo>
                  <a:pt x="1475317" y="62878"/>
                  <a:pt x="3206750" y="-74705"/>
                  <a:pt x="4127500" y="39595"/>
                </a:cubicBezTo>
                <a:cubicBezTo>
                  <a:pt x="5048250" y="153895"/>
                  <a:pt x="5937250" y="657662"/>
                  <a:pt x="6311900" y="1080995"/>
                </a:cubicBezTo>
                <a:cubicBezTo>
                  <a:pt x="6686550" y="1504328"/>
                  <a:pt x="6375400" y="2579595"/>
                  <a:pt x="6375400" y="2579595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160"/>
          <p:cNvCxnSpPr>
            <a:cxnSpLocks noChangeShapeType="1"/>
            <a:endCxn id="26" idx="3"/>
          </p:cNvCxnSpPr>
          <p:nvPr/>
        </p:nvCxnSpPr>
        <p:spPr bwMode="auto">
          <a:xfrm>
            <a:off x="4372618" y="2418696"/>
            <a:ext cx="586002" cy="387275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31" name="Straight Connector 160"/>
          <p:cNvCxnSpPr>
            <a:cxnSpLocks noChangeShapeType="1"/>
          </p:cNvCxnSpPr>
          <p:nvPr/>
        </p:nvCxnSpPr>
        <p:spPr bwMode="auto">
          <a:xfrm flipH="1">
            <a:off x="4572000" y="3473456"/>
            <a:ext cx="111639" cy="34327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32" name="Straight Connector 160"/>
          <p:cNvCxnSpPr>
            <a:cxnSpLocks noChangeShapeType="1"/>
          </p:cNvCxnSpPr>
          <p:nvPr/>
        </p:nvCxnSpPr>
        <p:spPr bwMode="auto">
          <a:xfrm flipV="1">
            <a:off x="2473833" y="2148441"/>
            <a:ext cx="553855" cy="112970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33" name="Straight Connector 160"/>
          <p:cNvCxnSpPr>
            <a:cxnSpLocks noChangeShapeType="1"/>
          </p:cNvCxnSpPr>
          <p:nvPr/>
        </p:nvCxnSpPr>
        <p:spPr bwMode="auto">
          <a:xfrm flipH="1">
            <a:off x="1091479" y="2791402"/>
            <a:ext cx="214944" cy="66726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34" name="Content Placeholder 2"/>
          <p:cNvSpPr txBox="1">
            <a:spLocks/>
          </p:cNvSpPr>
          <p:nvPr/>
        </p:nvSpPr>
        <p:spPr>
          <a:xfrm>
            <a:off x="6179690" y="2322230"/>
            <a:ext cx="2786387" cy="2529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2000" dirty="0"/>
              <a:t>Sometimes differences</a:t>
            </a:r>
          </a:p>
          <a:p>
            <a:pPr marL="342900" lvl="1" indent="-342900"/>
            <a:r>
              <a:rPr lang="en-US" sz="2000" dirty="0">
                <a:solidFill>
                  <a:srgbClr val="00B050"/>
                </a:solidFill>
              </a:rPr>
              <a:t>Announced AS-PATH </a:t>
            </a:r>
          </a:p>
          <a:p>
            <a:pPr marL="342900" lvl="1" indent="-342900"/>
            <a:r>
              <a:rPr lang="en-US" sz="2000" dirty="0">
                <a:solidFill>
                  <a:srgbClr val="FF0000"/>
                </a:solidFill>
              </a:rPr>
              <a:t>Data path (traffic)</a:t>
            </a:r>
          </a:p>
          <a:p>
            <a:pPr marL="0" lvl="1" indent="0">
              <a:buNone/>
            </a:pPr>
            <a:r>
              <a:rPr lang="en-US" sz="2000" dirty="0"/>
              <a:t>Many legit reason(s)</a:t>
            </a:r>
          </a:p>
          <a:p>
            <a:pPr marL="0" lvl="1"/>
            <a:endParaRPr lang="en-US" sz="2200" dirty="0"/>
          </a:p>
          <a:p>
            <a:pPr marL="0" lvl="1"/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905758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Traceroute</a:t>
            </a:r>
            <a:r>
              <a:rPr lang="en-US" dirty="0"/>
              <a:t> vs Announced Path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9441" y="4698980"/>
            <a:ext cx="786687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AS-PATH: </a:t>
            </a:r>
            <a:r>
              <a:rPr lang="en-US" sz="2400" dirty="0"/>
              <a:t>177.52.48.0/21|</a:t>
            </a:r>
            <a:r>
              <a:rPr lang="en-US" sz="2400" dirty="0">
                <a:solidFill>
                  <a:srgbClr val="00B050"/>
                </a:solidFill>
              </a:rPr>
              <a:t>1221 4637 3549 18881 28198</a:t>
            </a:r>
          </a:p>
          <a:p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Traceroute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endParaRPr lang="en-US" sz="2400" dirty="0"/>
          </a:p>
        </p:txBody>
      </p:sp>
      <p:sp>
        <p:nvSpPr>
          <p:cNvPr id="17" name="Content Placeholder 4"/>
          <p:cNvSpPr>
            <a:spLocks noGrp="1"/>
          </p:cNvSpPr>
          <p:nvPr>
            <p:ph idx="1"/>
          </p:nvPr>
        </p:nvSpPr>
        <p:spPr>
          <a:xfrm>
            <a:off x="2667000" y="5075239"/>
            <a:ext cx="3684442" cy="18589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FF0000"/>
                </a:solidFill>
              </a:rPr>
              <a:t>... (initial hops)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FF0000"/>
                </a:solidFill>
              </a:rPr>
              <a:t>9.   telstraglobal.net (134.159.63.202)  164.905 </a:t>
            </a:r>
            <a:r>
              <a:rPr lang="en-US" sz="1300" dirty="0" err="1">
                <a:solidFill>
                  <a:srgbClr val="FF0000"/>
                </a:solidFill>
              </a:rPr>
              <a:t>ms</a:t>
            </a:r>
            <a:endParaRPr lang="en-US" sz="13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300" dirty="0">
                <a:solidFill>
                  <a:srgbClr val="FF0000"/>
                </a:solidFill>
              </a:rPr>
              <a:t>10  impsat.net.br (189.125.6.194)  337.434 </a:t>
            </a:r>
            <a:r>
              <a:rPr lang="en-US" sz="1300" dirty="0" err="1">
                <a:solidFill>
                  <a:srgbClr val="FF0000"/>
                </a:solidFill>
              </a:rPr>
              <a:t>ms</a:t>
            </a:r>
            <a:endParaRPr lang="en-US" sz="13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300" dirty="0">
                <a:solidFill>
                  <a:srgbClr val="FF0000"/>
                </a:solidFill>
              </a:rPr>
              <a:t>11  spo.gvt.net.br (187.115.214.217)  332.926 </a:t>
            </a:r>
            <a:r>
              <a:rPr lang="en-US" sz="1300" dirty="0" err="1">
                <a:solidFill>
                  <a:srgbClr val="FF0000"/>
                </a:solidFill>
              </a:rPr>
              <a:t>ms</a:t>
            </a:r>
            <a:r>
              <a:rPr lang="en-US" sz="1300" dirty="0">
                <a:solidFill>
                  <a:srgbClr val="FF0000"/>
                </a:solidFill>
              </a:rPr>
              <a:t>  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FF0000"/>
                </a:solidFill>
              </a:rPr>
              <a:t>12  spo.gvt.net.br (189.59.248.109)  373.021 </a:t>
            </a:r>
            <a:r>
              <a:rPr lang="en-US" sz="1300" dirty="0" err="1">
                <a:solidFill>
                  <a:srgbClr val="FF0000"/>
                </a:solidFill>
              </a:rPr>
              <a:t>ms</a:t>
            </a:r>
            <a:endParaRPr lang="en-US" sz="13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300" dirty="0">
                <a:solidFill>
                  <a:srgbClr val="FF0000"/>
                </a:solidFill>
              </a:rPr>
              <a:t>13  host.gvt.net.br (189.59.249.245)  343.685 </a:t>
            </a:r>
            <a:r>
              <a:rPr lang="en-US" sz="1300" dirty="0" err="1">
                <a:solidFill>
                  <a:srgbClr val="FF0000"/>
                </a:solidFill>
              </a:rPr>
              <a:t>ms</a:t>
            </a:r>
            <a:r>
              <a:rPr lang="en-US" sz="1300" dirty="0">
                <a:solidFill>
                  <a:srgbClr val="FF0000"/>
                </a:solidFill>
              </a:rPr>
              <a:t>  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FF0000"/>
                </a:solidFill>
              </a:rPr>
              <a:t>14  isimples.com.br (177.52.48.1)  341.172 </a:t>
            </a:r>
            <a:r>
              <a:rPr lang="en-US" sz="1300" dirty="0" err="1">
                <a:solidFill>
                  <a:srgbClr val="FF0000"/>
                </a:solidFill>
              </a:rPr>
              <a:t>ms</a:t>
            </a:r>
            <a:r>
              <a:rPr lang="en-US" sz="1300" dirty="0">
                <a:solidFill>
                  <a:srgbClr val="FF0000"/>
                </a:solidFill>
              </a:rPr>
              <a:t>  </a:t>
            </a:r>
          </a:p>
        </p:txBody>
      </p:sp>
      <p:sp>
        <p:nvSpPr>
          <p:cNvPr id="3" name="Left Brace 2"/>
          <p:cNvSpPr/>
          <p:nvPr/>
        </p:nvSpPr>
        <p:spPr>
          <a:xfrm>
            <a:off x="2362200" y="5114478"/>
            <a:ext cx="228600" cy="1591122"/>
          </a:xfrm>
          <a:prstGeom prst="leftBrac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Cloud 20"/>
          <p:cNvSpPr/>
          <p:nvPr/>
        </p:nvSpPr>
        <p:spPr>
          <a:xfrm>
            <a:off x="380999" y="3416419"/>
            <a:ext cx="1732613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Telstra</a:t>
            </a:r>
          </a:p>
        </p:txBody>
      </p:sp>
      <p:sp>
        <p:nvSpPr>
          <p:cNvPr id="24" name="Cloud 23"/>
          <p:cNvSpPr/>
          <p:nvPr/>
        </p:nvSpPr>
        <p:spPr>
          <a:xfrm>
            <a:off x="1092200" y="2121019"/>
            <a:ext cx="1420958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4637</a:t>
            </a:r>
          </a:p>
        </p:txBody>
      </p:sp>
      <p:sp>
        <p:nvSpPr>
          <p:cNvPr id="25" name="Cloud 24"/>
          <p:cNvSpPr/>
          <p:nvPr/>
        </p:nvSpPr>
        <p:spPr>
          <a:xfrm>
            <a:off x="2971800" y="1907500"/>
            <a:ext cx="1420958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3549</a:t>
            </a:r>
          </a:p>
        </p:txBody>
      </p:sp>
      <p:sp>
        <p:nvSpPr>
          <p:cNvPr id="26" name="Cloud 25"/>
          <p:cNvSpPr/>
          <p:nvPr/>
        </p:nvSpPr>
        <p:spPr>
          <a:xfrm>
            <a:off x="4082320" y="2763720"/>
            <a:ext cx="1752600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18881</a:t>
            </a:r>
          </a:p>
        </p:txBody>
      </p:sp>
      <p:sp>
        <p:nvSpPr>
          <p:cNvPr id="27" name="Cloud 26"/>
          <p:cNvSpPr/>
          <p:nvPr/>
        </p:nvSpPr>
        <p:spPr>
          <a:xfrm>
            <a:off x="3276600" y="3797419"/>
            <a:ext cx="1682020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28198</a:t>
            </a:r>
          </a:p>
        </p:txBody>
      </p:sp>
      <p:sp>
        <p:nvSpPr>
          <p:cNvPr id="28" name="Freeform 27"/>
          <p:cNvSpPr/>
          <p:nvPr/>
        </p:nvSpPr>
        <p:spPr>
          <a:xfrm>
            <a:off x="1676400" y="2349620"/>
            <a:ext cx="2465242" cy="1528462"/>
          </a:xfrm>
          <a:custGeom>
            <a:avLst/>
            <a:gdLst>
              <a:gd name="connsiteX0" fmla="*/ 4927600 w 5084083"/>
              <a:gd name="connsiteY0" fmla="*/ 2104060 h 2104060"/>
              <a:gd name="connsiteX1" fmla="*/ 4940300 w 5084083"/>
              <a:gd name="connsiteY1" fmla="*/ 1113460 h 2104060"/>
              <a:gd name="connsiteX2" fmla="*/ 3403600 w 5084083"/>
              <a:gd name="connsiteY2" fmla="*/ 97460 h 2104060"/>
              <a:gd name="connsiteX3" fmla="*/ 1003300 w 5084083"/>
              <a:gd name="connsiteY3" fmla="*/ 211760 h 2104060"/>
              <a:gd name="connsiteX4" fmla="*/ 0 w 5084083"/>
              <a:gd name="connsiteY4" fmla="*/ 1608760 h 210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4083" h="2104060">
                <a:moveTo>
                  <a:pt x="4927600" y="2104060"/>
                </a:moveTo>
                <a:cubicBezTo>
                  <a:pt x="5060950" y="1775976"/>
                  <a:pt x="5194300" y="1447893"/>
                  <a:pt x="4940300" y="1113460"/>
                </a:cubicBezTo>
                <a:cubicBezTo>
                  <a:pt x="4686300" y="779027"/>
                  <a:pt x="4059767" y="247743"/>
                  <a:pt x="3403600" y="97460"/>
                </a:cubicBezTo>
                <a:cubicBezTo>
                  <a:pt x="2747433" y="-52823"/>
                  <a:pt x="1570567" y="-40123"/>
                  <a:pt x="1003300" y="211760"/>
                </a:cubicBezTo>
                <a:cubicBezTo>
                  <a:pt x="436033" y="463643"/>
                  <a:pt x="218016" y="1036201"/>
                  <a:pt x="0" y="1608760"/>
                </a:cubicBezTo>
              </a:path>
            </a:pathLst>
          </a:custGeom>
          <a:noFill/>
          <a:ln w="41275">
            <a:solidFill>
              <a:srgbClr val="00B05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411973" y="1968619"/>
            <a:ext cx="2980785" cy="1828800"/>
          </a:xfrm>
          <a:custGeom>
            <a:avLst/>
            <a:gdLst>
              <a:gd name="connsiteX0" fmla="*/ 0 w 6496633"/>
              <a:gd name="connsiteY0" fmla="*/ 2033495 h 2579595"/>
              <a:gd name="connsiteX1" fmla="*/ 787400 w 6496633"/>
              <a:gd name="connsiteY1" fmla="*/ 395195 h 2579595"/>
              <a:gd name="connsiteX2" fmla="*/ 4127500 w 6496633"/>
              <a:gd name="connsiteY2" fmla="*/ 39595 h 2579595"/>
              <a:gd name="connsiteX3" fmla="*/ 6311900 w 6496633"/>
              <a:gd name="connsiteY3" fmla="*/ 1080995 h 2579595"/>
              <a:gd name="connsiteX4" fmla="*/ 6375400 w 6496633"/>
              <a:gd name="connsiteY4" fmla="*/ 2579595 h 257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6633" h="2579595">
                <a:moveTo>
                  <a:pt x="0" y="2033495"/>
                </a:moveTo>
                <a:cubicBezTo>
                  <a:pt x="49741" y="1380503"/>
                  <a:pt x="99483" y="727512"/>
                  <a:pt x="787400" y="395195"/>
                </a:cubicBezTo>
                <a:cubicBezTo>
                  <a:pt x="1475317" y="62878"/>
                  <a:pt x="3206750" y="-74705"/>
                  <a:pt x="4127500" y="39595"/>
                </a:cubicBezTo>
                <a:cubicBezTo>
                  <a:pt x="5048250" y="153895"/>
                  <a:pt x="5937250" y="657662"/>
                  <a:pt x="6311900" y="1080995"/>
                </a:cubicBezTo>
                <a:cubicBezTo>
                  <a:pt x="6686550" y="1504328"/>
                  <a:pt x="6375400" y="2579595"/>
                  <a:pt x="6375400" y="2579595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160"/>
          <p:cNvCxnSpPr>
            <a:cxnSpLocks noChangeShapeType="1"/>
            <a:endCxn id="26" idx="3"/>
          </p:cNvCxnSpPr>
          <p:nvPr/>
        </p:nvCxnSpPr>
        <p:spPr bwMode="auto">
          <a:xfrm>
            <a:off x="4372618" y="2418696"/>
            <a:ext cx="586002" cy="387275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31" name="Straight Connector 160"/>
          <p:cNvCxnSpPr>
            <a:cxnSpLocks noChangeShapeType="1"/>
          </p:cNvCxnSpPr>
          <p:nvPr/>
        </p:nvCxnSpPr>
        <p:spPr bwMode="auto">
          <a:xfrm flipH="1">
            <a:off x="4572000" y="3473456"/>
            <a:ext cx="111639" cy="34327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32" name="Straight Connector 160"/>
          <p:cNvCxnSpPr>
            <a:cxnSpLocks noChangeShapeType="1"/>
          </p:cNvCxnSpPr>
          <p:nvPr/>
        </p:nvCxnSpPr>
        <p:spPr bwMode="auto">
          <a:xfrm flipV="1">
            <a:off x="2473833" y="2148441"/>
            <a:ext cx="553855" cy="112970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33" name="Straight Connector 160"/>
          <p:cNvCxnSpPr>
            <a:cxnSpLocks noChangeShapeType="1"/>
          </p:cNvCxnSpPr>
          <p:nvPr/>
        </p:nvCxnSpPr>
        <p:spPr bwMode="auto">
          <a:xfrm flipH="1">
            <a:off x="1091479" y="2791402"/>
            <a:ext cx="214944" cy="66726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34" name="Content Placeholder 2"/>
          <p:cNvSpPr txBox="1">
            <a:spLocks/>
          </p:cNvSpPr>
          <p:nvPr/>
        </p:nvSpPr>
        <p:spPr>
          <a:xfrm>
            <a:off x="6179690" y="2322230"/>
            <a:ext cx="2786387" cy="2529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2000" dirty="0"/>
              <a:t>Sometimes differences</a:t>
            </a:r>
          </a:p>
          <a:p>
            <a:pPr marL="342900" lvl="1" indent="-342900"/>
            <a:r>
              <a:rPr lang="en-US" sz="2000" dirty="0">
                <a:solidFill>
                  <a:srgbClr val="00B050"/>
                </a:solidFill>
              </a:rPr>
              <a:t>Announced AS-PATH </a:t>
            </a:r>
          </a:p>
          <a:p>
            <a:pPr marL="342900" lvl="1" indent="-342900"/>
            <a:r>
              <a:rPr lang="en-US" sz="2000" dirty="0">
                <a:solidFill>
                  <a:srgbClr val="FF0000"/>
                </a:solidFill>
              </a:rPr>
              <a:t>Data path (traffic)</a:t>
            </a:r>
          </a:p>
          <a:p>
            <a:pPr marL="0" lvl="1" indent="0">
              <a:buNone/>
            </a:pPr>
            <a:r>
              <a:rPr lang="en-US" sz="2000" dirty="0"/>
              <a:t>Many legit reason(s)</a:t>
            </a:r>
          </a:p>
          <a:p>
            <a:pPr marL="0" lvl="1"/>
            <a:endParaRPr lang="en-US" sz="2200" dirty="0"/>
          </a:p>
          <a:p>
            <a:pPr marL="0" lvl="1"/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984866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Traceroute</a:t>
            </a:r>
            <a:r>
              <a:rPr lang="en-US" dirty="0"/>
              <a:t> vs Announced Path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9441" y="4698980"/>
            <a:ext cx="7866876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AS-PATH: </a:t>
            </a:r>
            <a:r>
              <a:rPr lang="en-US" sz="2200" dirty="0"/>
              <a:t>177.52.48.0/21|</a:t>
            </a:r>
            <a:r>
              <a:rPr lang="en-US" sz="2200" dirty="0">
                <a:solidFill>
                  <a:srgbClr val="00B050"/>
                </a:solidFill>
              </a:rPr>
              <a:t>1221 4637 3549 18881 28198</a:t>
            </a:r>
          </a:p>
          <a:p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 HOPS in 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traceroute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2200" dirty="0">
                <a:solidFill>
                  <a:srgbClr val="FF0000"/>
                </a:solidFill>
              </a:rPr>
              <a:t>1221 1221 1221 1221 4637 4637 4637 4637 4637 3549 3549 3549 18881 18881 18881 18881 28198 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</a:p>
          <a:p>
            <a:endParaRPr lang="en-US" dirty="0"/>
          </a:p>
        </p:txBody>
      </p:sp>
      <p:sp>
        <p:nvSpPr>
          <p:cNvPr id="21" name="Cloud 20"/>
          <p:cNvSpPr/>
          <p:nvPr/>
        </p:nvSpPr>
        <p:spPr>
          <a:xfrm>
            <a:off x="380999" y="3416419"/>
            <a:ext cx="1732613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Telstra</a:t>
            </a:r>
          </a:p>
        </p:txBody>
      </p:sp>
      <p:sp>
        <p:nvSpPr>
          <p:cNvPr id="23" name="Cloud 22"/>
          <p:cNvSpPr/>
          <p:nvPr/>
        </p:nvSpPr>
        <p:spPr>
          <a:xfrm>
            <a:off x="1092200" y="2121019"/>
            <a:ext cx="1420958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4637</a:t>
            </a:r>
          </a:p>
        </p:txBody>
      </p:sp>
      <p:sp>
        <p:nvSpPr>
          <p:cNvPr id="24" name="Cloud 23"/>
          <p:cNvSpPr/>
          <p:nvPr/>
        </p:nvSpPr>
        <p:spPr>
          <a:xfrm>
            <a:off x="2971800" y="1907500"/>
            <a:ext cx="1420958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3549</a:t>
            </a:r>
          </a:p>
        </p:txBody>
      </p:sp>
      <p:sp>
        <p:nvSpPr>
          <p:cNvPr id="26" name="Cloud 25"/>
          <p:cNvSpPr/>
          <p:nvPr/>
        </p:nvSpPr>
        <p:spPr>
          <a:xfrm>
            <a:off x="4082320" y="2763720"/>
            <a:ext cx="1752600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18881</a:t>
            </a:r>
          </a:p>
        </p:txBody>
      </p:sp>
      <p:sp>
        <p:nvSpPr>
          <p:cNvPr id="27" name="Cloud 26"/>
          <p:cNvSpPr/>
          <p:nvPr/>
        </p:nvSpPr>
        <p:spPr>
          <a:xfrm>
            <a:off x="3276600" y="3797419"/>
            <a:ext cx="1682020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28198</a:t>
            </a:r>
          </a:p>
        </p:txBody>
      </p:sp>
      <p:sp>
        <p:nvSpPr>
          <p:cNvPr id="28" name="Freeform 27"/>
          <p:cNvSpPr/>
          <p:nvPr/>
        </p:nvSpPr>
        <p:spPr>
          <a:xfrm>
            <a:off x="1676400" y="2349620"/>
            <a:ext cx="2465242" cy="1528462"/>
          </a:xfrm>
          <a:custGeom>
            <a:avLst/>
            <a:gdLst>
              <a:gd name="connsiteX0" fmla="*/ 4927600 w 5084083"/>
              <a:gd name="connsiteY0" fmla="*/ 2104060 h 2104060"/>
              <a:gd name="connsiteX1" fmla="*/ 4940300 w 5084083"/>
              <a:gd name="connsiteY1" fmla="*/ 1113460 h 2104060"/>
              <a:gd name="connsiteX2" fmla="*/ 3403600 w 5084083"/>
              <a:gd name="connsiteY2" fmla="*/ 97460 h 2104060"/>
              <a:gd name="connsiteX3" fmla="*/ 1003300 w 5084083"/>
              <a:gd name="connsiteY3" fmla="*/ 211760 h 2104060"/>
              <a:gd name="connsiteX4" fmla="*/ 0 w 5084083"/>
              <a:gd name="connsiteY4" fmla="*/ 1608760 h 210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4083" h="2104060">
                <a:moveTo>
                  <a:pt x="4927600" y="2104060"/>
                </a:moveTo>
                <a:cubicBezTo>
                  <a:pt x="5060950" y="1775976"/>
                  <a:pt x="5194300" y="1447893"/>
                  <a:pt x="4940300" y="1113460"/>
                </a:cubicBezTo>
                <a:cubicBezTo>
                  <a:pt x="4686300" y="779027"/>
                  <a:pt x="4059767" y="247743"/>
                  <a:pt x="3403600" y="97460"/>
                </a:cubicBezTo>
                <a:cubicBezTo>
                  <a:pt x="2747433" y="-52823"/>
                  <a:pt x="1570567" y="-40123"/>
                  <a:pt x="1003300" y="211760"/>
                </a:cubicBezTo>
                <a:cubicBezTo>
                  <a:pt x="436033" y="463643"/>
                  <a:pt x="218016" y="1036201"/>
                  <a:pt x="0" y="1608760"/>
                </a:cubicBezTo>
              </a:path>
            </a:pathLst>
          </a:custGeom>
          <a:noFill/>
          <a:ln w="41275">
            <a:solidFill>
              <a:srgbClr val="00B05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411973" y="1968619"/>
            <a:ext cx="2980785" cy="1828800"/>
          </a:xfrm>
          <a:custGeom>
            <a:avLst/>
            <a:gdLst>
              <a:gd name="connsiteX0" fmla="*/ 0 w 6496633"/>
              <a:gd name="connsiteY0" fmla="*/ 2033495 h 2579595"/>
              <a:gd name="connsiteX1" fmla="*/ 787400 w 6496633"/>
              <a:gd name="connsiteY1" fmla="*/ 395195 h 2579595"/>
              <a:gd name="connsiteX2" fmla="*/ 4127500 w 6496633"/>
              <a:gd name="connsiteY2" fmla="*/ 39595 h 2579595"/>
              <a:gd name="connsiteX3" fmla="*/ 6311900 w 6496633"/>
              <a:gd name="connsiteY3" fmla="*/ 1080995 h 2579595"/>
              <a:gd name="connsiteX4" fmla="*/ 6375400 w 6496633"/>
              <a:gd name="connsiteY4" fmla="*/ 2579595 h 257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6633" h="2579595">
                <a:moveTo>
                  <a:pt x="0" y="2033495"/>
                </a:moveTo>
                <a:cubicBezTo>
                  <a:pt x="49741" y="1380503"/>
                  <a:pt x="99483" y="727512"/>
                  <a:pt x="787400" y="395195"/>
                </a:cubicBezTo>
                <a:cubicBezTo>
                  <a:pt x="1475317" y="62878"/>
                  <a:pt x="3206750" y="-74705"/>
                  <a:pt x="4127500" y="39595"/>
                </a:cubicBezTo>
                <a:cubicBezTo>
                  <a:pt x="5048250" y="153895"/>
                  <a:pt x="5937250" y="657662"/>
                  <a:pt x="6311900" y="1080995"/>
                </a:cubicBezTo>
                <a:cubicBezTo>
                  <a:pt x="6686550" y="1504328"/>
                  <a:pt x="6375400" y="2579595"/>
                  <a:pt x="6375400" y="2579595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160"/>
          <p:cNvCxnSpPr>
            <a:cxnSpLocks noChangeShapeType="1"/>
            <a:endCxn id="26" idx="3"/>
          </p:cNvCxnSpPr>
          <p:nvPr/>
        </p:nvCxnSpPr>
        <p:spPr bwMode="auto">
          <a:xfrm>
            <a:off x="4372618" y="2418696"/>
            <a:ext cx="586002" cy="387275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31" name="Straight Connector 160"/>
          <p:cNvCxnSpPr>
            <a:cxnSpLocks noChangeShapeType="1"/>
          </p:cNvCxnSpPr>
          <p:nvPr/>
        </p:nvCxnSpPr>
        <p:spPr bwMode="auto">
          <a:xfrm flipH="1">
            <a:off x="4572000" y="3473456"/>
            <a:ext cx="111639" cy="34327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32" name="Straight Connector 160"/>
          <p:cNvCxnSpPr>
            <a:cxnSpLocks noChangeShapeType="1"/>
          </p:cNvCxnSpPr>
          <p:nvPr/>
        </p:nvCxnSpPr>
        <p:spPr bwMode="auto">
          <a:xfrm flipV="1">
            <a:off x="2473833" y="2148441"/>
            <a:ext cx="553855" cy="112970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33" name="Straight Connector 160"/>
          <p:cNvCxnSpPr>
            <a:cxnSpLocks noChangeShapeType="1"/>
          </p:cNvCxnSpPr>
          <p:nvPr/>
        </p:nvCxnSpPr>
        <p:spPr bwMode="auto">
          <a:xfrm flipH="1">
            <a:off x="1091479" y="2791402"/>
            <a:ext cx="214944" cy="66726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34" name="Content Placeholder 2"/>
          <p:cNvSpPr txBox="1">
            <a:spLocks/>
          </p:cNvSpPr>
          <p:nvPr/>
        </p:nvSpPr>
        <p:spPr>
          <a:xfrm>
            <a:off x="6179690" y="2322230"/>
            <a:ext cx="2786387" cy="2529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2000" dirty="0"/>
              <a:t>Sometimes differences</a:t>
            </a:r>
          </a:p>
          <a:p>
            <a:pPr marL="342900" lvl="1" indent="-342900"/>
            <a:r>
              <a:rPr lang="en-US" sz="2000" dirty="0">
                <a:solidFill>
                  <a:srgbClr val="00B050"/>
                </a:solidFill>
              </a:rPr>
              <a:t>Announced AS-PATH </a:t>
            </a:r>
          </a:p>
          <a:p>
            <a:pPr marL="342900" lvl="1" indent="-342900"/>
            <a:r>
              <a:rPr lang="en-US" sz="2000" dirty="0">
                <a:solidFill>
                  <a:srgbClr val="FF0000"/>
                </a:solidFill>
              </a:rPr>
              <a:t>Data path (traffic)</a:t>
            </a:r>
          </a:p>
          <a:p>
            <a:pPr marL="0" lvl="1" indent="0">
              <a:buNone/>
            </a:pPr>
            <a:r>
              <a:rPr lang="en-US" sz="2000" dirty="0"/>
              <a:t>Many legit reason(s)</a:t>
            </a:r>
          </a:p>
          <a:p>
            <a:pPr marL="0" lvl="1"/>
            <a:endParaRPr lang="en-US" sz="2200" dirty="0"/>
          </a:p>
          <a:p>
            <a:pPr marL="0" lvl="1"/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256221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Traceroute</a:t>
            </a:r>
            <a:r>
              <a:rPr lang="en-US" dirty="0"/>
              <a:t> vs Announced Path</a:t>
            </a:r>
          </a:p>
        </p:txBody>
      </p:sp>
      <p:sp>
        <p:nvSpPr>
          <p:cNvPr id="7" name="Cloud 6"/>
          <p:cNvSpPr/>
          <p:nvPr/>
        </p:nvSpPr>
        <p:spPr>
          <a:xfrm>
            <a:off x="380999" y="3416419"/>
            <a:ext cx="1732613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Telstra</a:t>
            </a:r>
          </a:p>
        </p:txBody>
      </p:sp>
      <p:sp>
        <p:nvSpPr>
          <p:cNvPr id="9" name="Cloud 8"/>
          <p:cNvSpPr/>
          <p:nvPr/>
        </p:nvSpPr>
        <p:spPr>
          <a:xfrm>
            <a:off x="1092200" y="2121019"/>
            <a:ext cx="1420958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4637</a:t>
            </a:r>
          </a:p>
        </p:txBody>
      </p:sp>
      <p:sp>
        <p:nvSpPr>
          <p:cNvPr id="10" name="Cloud 9"/>
          <p:cNvSpPr/>
          <p:nvPr/>
        </p:nvSpPr>
        <p:spPr>
          <a:xfrm>
            <a:off x="2971800" y="1907500"/>
            <a:ext cx="1420958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3549</a:t>
            </a:r>
          </a:p>
        </p:txBody>
      </p:sp>
      <p:sp>
        <p:nvSpPr>
          <p:cNvPr id="11" name="Cloud 10"/>
          <p:cNvSpPr/>
          <p:nvPr/>
        </p:nvSpPr>
        <p:spPr>
          <a:xfrm>
            <a:off x="4082320" y="2763720"/>
            <a:ext cx="1752600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18881</a:t>
            </a:r>
          </a:p>
        </p:txBody>
      </p:sp>
      <p:sp>
        <p:nvSpPr>
          <p:cNvPr id="13" name="Cloud 12"/>
          <p:cNvSpPr/>
          <p:nvPr/>
        </p:nvSpPr>
        <p:spPr>
          <a:xfrm>
            <a:off x="3276600" y="3797419"/>
            <a:ext cx="1682020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28198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9441" y="4698980"/>
            <a:ext cx="7866876" cy="17235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AS-PATH: </a:t>
            </a:r>
            <a:r>
              <a:rPr lang="en-US" sz="2200" dirty="0"/>
              <a:t>177.52.48.0/21|</a:t>
            </a:r>
            <a:r>
              <a:rPr lang="en-US" sz="2200" dirty="0">
                <a:solidFill>
                  <a:srgbClr val="00B050"/>
                </a:solidFill>
              </a:rPr>
              <a:t>1221 4637 3549 18881 28198</a:t>
            </a:r>
          </a:p>
          <a:p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 HOPS in 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traceroute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2200" dirty="0"/>
              <a:t>1221 1221 1221 1221 4637 4637 4637 4637 4637 3549 3549 3549 18881 18881 18881 18881 28198 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</a:p>
          <a:p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Traceroute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-PATH: </a:t>
            </a:r>
            <a:r>
              <a:rPr lang="en-US" sz="2200" dirty="0">
                <a:solidFill>
                  <a:srgbClr val="C00000"/>
                </a:solidFill>
              </a:rPr>
              <a:t>1221 4637 3549 18881 28198</a:t>
            </a:r>
          </a:p>
          <a:p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1676400" y="2349620"/>
            <a:ext cx="2465242" cy="1528462"/>
          </a:xfrm>
          <a:custGeom>
            <a:avLst/>
            <a:gdLst>
              <a:gd name="connsiteX0" fmla="*/ 4927600 w 5084083"/>
              <a:gd name="connsiteY0" fmla="*/ 2104060 h 2104060"/>
              <a:gd name="connsiteX1" fmla="*/ 4940300 w 5084083"/>
              <a:gd name="connsiteY1" fmla="*/ 1113460 h 2104060"/>
              <a:gd name="connsiteX2" fmla="*/ 3403600 w 5084083"/>
              <a:gd name="connsiteY2" fmla="*/ 97460 h 2104060"/>
              <a:gd name="connsiteX3" fmla="*/ 1003300 w 5084083"/>
              <a:gd name="connsiteY3" fmla="*/ 211760 h 2104060"/>
              <a:gd name="connsiteX4" fmla="*/ 0 w 5084083"/>
              <a:gd name="connsiteY4" fmla="*/ 1608760 h 210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4083" h="2104060">
                <a:moveTo>
                  <a:pt x="4927600" y="2104060"/>
                </a:moveTo>
                <a:cubicBezTo>
                  <a:pt x="5060950" y="1775976"/>
                  <a:pt x="5194300" y="1447893"/>
                  <a:pt x="4940300" y="1113460"/>
                </a:cubicBezTo>
                <a:cubicBezTo>
                  <a:pt x="4686300" y="779027"/>
                  <a:pt x="4059767" y="247743"/>
                  <a:pt x="3403600" y="97460"/>
                </a:cubicBezTo>
                <a:cubicBezTo>
                  <a:pt x="2747433" y="-52823"/>
                  <a:pt x="1570567" y="-40123"/>
                  <a:pt x="1003300" y="211760"/>
                </a:cubicBezTo>
                <a:cubicBezTo>
                  <a:pt x="436033" y="463643"/>
                  <a:pt x="218016" y="1036201"/>
                  <a:pt x="0" y="1608760"/>
                </a:cubicBezTo>
              </a:path>
            </a:pathLst>
          </a:custGeom>
          <a:noFill/>
          <a:ln w="41275">
            <a:solidFill>
              <a:srgbClr val="00B05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411973" y="1968619"/>
            <a:ext cx="2980785" cy="1828800"/>
          </a:xfrm>
          <a:custGeom>
            <a:avLst/>
            <a:gdLst>
              <a:gd name="connsiteX0" fmla="*/ 0 w 6496633"/>
              <a:gd name="connsiteY0" fmla="*/ 2033495 h 2579595"/>
              <a:gd name="connsiteX1" fmla="*/ 787400 w 6496633"/>
              <a:gd name="connsiteY1" fmla="*/ 395195 h 2579595"/>
              <a:gd name="connsiteX2" fmla="*/ 4127500 w 6496633"/>
              <a:gd name="connsiteY2" fmla="*/ 39595 h 2579595"/>
              <a:gd name="connsiteX3" fmla="*/ 6311900 w 6496633"/>
              <a:gd name="connsiteY3" fmla="*/ 1080995 h 2579595"/>
              <a:gd name="connsiteX4" fmla="*/ 6375400 w 6496633"/>
              <a:gd name="connsiteY4" fmla="*/ 2579595 h 257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6633" h="2579595">
                <a:moveTo>
                  <a:pt x="0" y="2033495"/>
                </a:moveTo>
                <a:cubicBezTo>
                  <a:pt x="49741" y="1380503"/>
                  <a:pt x="99483" y="727512"/>
                  <a:pt x="787400" y="395195"/>
                </a:cubicBezTo>
                <a:cubicBezTo>
                  <a:pt x="1475317" y="62878"/>
                  <a:pt x="3206750" y="-74705"/>
                  <a:pt x="4127500" y="39595"/>
                </a:cubicBezTo>
                <a:cubicBezTo>
                  <a:pt x="5048250" y="153895"/>
                  <a:pt x="5937250" y="657662"/>
                  <a:pt x="6311900" y="1080995"/>
                </a:cubicBezTo>
                <a:cubicBezTo>
                  <a:pt x="6686550" y="1504328"/>
                  <a:pt x="6375400" y="2579595"/>
                  <a:pt x="6375400" y="2579595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60"/>
          <p:cNvCxnSpPr>
            <a:cxnSpLocks noChangeShapeType="1"/>
            <a:endCxn id="11" idx="3"/>
          </p:cNvCxnSpPr>
          <p:nvPr/>
        </p:nvCxnSpPr>
        <p:spPr bwMode="auto">
          <a:xfrm>
            <a:off x="4372618" y="2418696"/>
            <a:ext cx="586002" cy="387275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19" name="Straight Connector 160"/>
          <p:cNvCxnSpPr>
            <a:cxnSpLocks noChangeShapeType="1"/>
          </p:cNvCxnSpPr>
          <p:nvPr/>
        </p:nvCxnSpPr>
        <p:spPr bwMode="auto">
          <a:xfrm flipH="1">
            <a:off x="4572000" y="3473456"/>
            <a:ext cx="111639" cy="34327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20" name="Straight Connector 160"/>
          <p:cNvCxnSpPr>
            <a:cxnSpLocks noChangeShapeType="1"/>
          </p:cNvCxnSpPr>
          <p:nvPr/>
        </p:nvCxnSpPr>
        <p:spPr bwMode="auto">
          <a:xfrm flipV="1">
            <a:off x="2473833" y="2148441"/>
            <a:ext cx="553855" cy="112970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22" name="Straight Connector 160"/>
          <p:cNvCxnSpPr>
            <a:cxnSpLocks noChangeShapeType="1"/>
          </p:cNvCxnSpPr>
          <p:nvPr/>
        </p:nvCxnSpPr>
        <p:spPr bwMode="auto">
          <a:xfrm flipH="1">
            <a:off x="1091479" y="2791402"/>
            <a:ext cx="214944" cy="66726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24" name="Content Placeholder 2"/>
          <p:cNvSpPr txBox="1">
            <a:spLocks/>
          </p:cNvSpPr>
          <p:nvPr/>
        </p:nvSpPr>
        <p:spPr>
          <a:xfrm>
            <a:off x="6179690" y="2322230"/>
            <a:ext cx="2786387" cy="2529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2000" dirty="0"/>
              <a:t>Sometimes differences</a:t>
            </a:r>
          </a:p>
          <a:p>
            <a:pPr marL="342900" lvl="1" indent="-342900"/>
            <a:r>
              <a:rPr lang="en-US" sz="2000" dirty="0">
                <a:solidFill>
                  <a:srgbClr val="00B050"/>
                </a:solidFill>
              </a:rPr>
              <a:t>Announced AS-PATH </a:t>
            </a:r>
          </a:p>
          <a:p>
            <a:pPr marL="342900" lvl="1" indent="-342900"/>
            <a:r>
              <a:rPr lang="en-US" sz="2000" dirty="0">
                <a:solidFill>
                  <a:srgbClr val="FF0000"/>
                </a:solidFill>
              </a:rPr>
              <a:t>Data path (traffic)</a:t>
            </a:r>
          </a:p>
          <a:p>
            <a:pPr marL="0" lvl="1" indent="0">
              <a:buNone/>
            </a:pPr>
            <a:r>
              <a:rPr lang="en-US" sz="2000" dirty="0"/>
              <a:t>Many legit reason(s)</a:t>
            </a:r>
          </a:p>
          <a:p>
            <a:pPr marL="0" lvl="1"/>
            <a:endParaRPr lang="en-US" sz="2200" dirty="0"/>
          </a:p>
          <a:p>
            <a:pPr marL="0" lvl="1"/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272553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Traceroute</a:t>
            </a:r>
            <a:r>
              <a:rPr lang="en-US" dirty="0"/>
              <a:t> vs Announced Path</a:t>
            </a:r>
          </a:p>
        </p:txBody>
      </p:sp>
      <p:sp>
        <p:nvSpPr>
          <p:cNvPr id="7" name="Cloud 6"/>
          <p:cNvSpPr/>
          <p:nvPr/>
        </p:nvSpPr>
        <p:spPr>
          <a:xfrm>
            <a:off x="380999" y="3416419"/>
            <a:ext cx="1732613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Telstra</a:t>
            </a:r>
          </a:p>
        </p:txBody>
      </p:sp>
      <p:sp>
        <p:nvSpPr>
          <p:cNvPr id="9" name="Cloud 8"/>
          <p:cNvSpPr/>
          <p:nvPr/>
        </p:nvSpPr>
        <p:spPr>
          <a:xfrm>
            <a:off x="1092200" y="2121019"/>
            <a:ext cx="1420958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4637</a:t>
            </a:r>
          </a:p>
        </p:txBody>
      </p:sp>
      <p:sp>
        <p:nvSpPr>
          <p:cNvPr id="10" name="Cloud 9"/>
          <p:cNvSpPr/>
          <p:nvPr/>
        </p:nvSpPr>
        <p:spPr>
          <a:xfrm>
            <a:off x="2971800" y="1907500"/>
            <a:ext cx="1420958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3549</a:t>
            </a:r>
          </a:p>
        </p:txBody>
      </p:sp>
      <p:sp>
        <p:nvSpPr>
          <p:cNvPr id="11" name="Cloud 10"/>
          <p:cNvSpPr/>
          <p:nvPr/>
        </p:nvSpPr>
        <p:spPr>
          <a:xfrm>
            <a:off x="4082320" y="2763720"/>
            <a:ext cx="1752600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18881</a:t>
            </a:r>
          </a:p>
        </p:txBody>
      </p:sp>
      <p:sp>
        <p:nvSpPr>
          <p:cNvPr id="13" name="Cloud 12"/>
          <p:cNvSpPr/>
          <p:nvPr/>
        </p:nvSpPr>
        <p:spPr>
          <a:xfrm>
            <a:off x="3276600" y="3797419"/>
            <a:ext cx="1682020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28198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9441" y="4698980"/>
            <a:ext cx="7866876" cy="17235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AS-PATH: </a:t>
            </a:r>
            <a:r>
              <a:rPr lang="en-US" sz="2200" dirty="0"/>
              <a:t>177.52.48.0/21|</a:t>
            </a:r>
            <a:r>
              <a:rPr lang="en-US" sz="2200" dirty="0">
                <a:solidFill>
                  <a:srgbClr val="00B050"/>
                </a:solidFill>
              </a:rPr>
              <a:t>1221 4637 3549 18881 28198</a:t>
            </a:r>
          </a:p>
          <a:p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 HOPS in 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traceroute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2200" dirty="0"/>
              <a:t>1221 1221 1221 1221 4637 4637 4637 4637 4637 3549 3549 3549 18881 18881 18881 18881 28198 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</a:p>
          <a:p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Traceroute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-PATH: </a:t>
            </a:r>
            <a:r>
              <a:rPr lang="en-US" sz="2200" dirty="0">
                <a:solidFill>
                  <a:srgbClr val="C00000"/>
                </a:solidFill>
              </a:rPr>
              <a:t>1221 4637 3549 18881 28198</a:t>
            </a:r>
          </a:p>
          <a:p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1676400" y="2349620"/>
            <a:ext cx="2465242" cy="1528462"/>
          </a:xfrm>
          <a:custGeom>
            <a:avLst/>
            <a:gdLst>
              <a:gd name="connsiteX0" fmla="*/ 4927600 w 5084083"/>
              <a:gd name="connsiteY0" fmla="*/ 2104060 h 2104060"/>
              <a:gd name="connsiteX1" fmla="*/ 4940300 w 5084083"/>
              <a:gd name="connsiteY1" fmla="*/ 1113460 h 2104060"/>
              <a:gd name="connsiteX2" fmla="*/ 3403600 w 5084083"/>
              <a:gd name="connsiteY2" fmla="*/ 97460 h 2104060"/>
              <a:gd name="connsiteX3" fmla="*/ 1003300 w 5084083"/>
              <a:gd name="connsiteY3" fmla="*/ 211760 h 2104060"/>
              <a:gd name="connsiteX4" fmla="*/ 0 w 5084083"/>
              <a:gd name="connsiteY4" fmla="*/ 1608760 h 210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4083" h="2104060">
                <a:moveTo>
                  <a:pt x="4927600" y="2104060"/>
                </a:moveTo>
                <a:cubicBezTo>
                  <a:pt x="5060950" y="1775976"/>
                  <a:pt x="5194300" y="1447893"/>
                  <a:pt x="4940300" y="1113460"/>
                </a:cubicBezTo>
                <a:cubicBezTo>
                  <a:pt x="4686300" y="779027"/>
                  <a:pt x="4059767" y="247743"/>
                  <a:pt x="3403600" y="97460"/>
                </a:cubicBezTo>
                <a:cubicBezTo>
                  <a:pt x="2747433" y="-52823"/>
                  <a:pt x="1570567" y="-40123"/>
                  <a:pt x="1003300" y="211760"/>
                </a:cubicBezTo>
                <a:cubicBezTo>
                  <a:pt x="436033" y="463643"/>
                  <a:pt x="218016" y="1036201"/>
                  <a:pt x="0" y="1608760"/>
                </a:cubicBezTo>
              </a:path>
            </a:pathLst>
          </a:custGeom>
          <a:noFill/>
          <a:ln w="41275">
            <a:solidFill>
              <a:srgbClr val="00B05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411973" y="1968619"/>
            <a:ext cx="2980785" cy="1828800"/>
          </a:xfrm>
          <a:custGeom>
            <a:avLst/>
            <a:gdLst>
              <a:gd name="connsiteX0" fmla="*/ 0 w 6496633"/>
              <a:gd name="connsiteY0" fmla="*/ 2033495 h 2579595"/>
              <a:gd name="connsiteX1" fmla="*/ 787400 w 6496633"/>
              <a:gd name="connsiteY1" fmla="*/ 395195 h 2579595"/>
              <a:gd name="connsiteX2" fmla="*/ 4127500 w 6496633"/>
              <a:gd name="connsiteY2" fmla="*/ 39595 h 2579595"/>
              <a:gd name="connsiteX3" fmla="*/ 6311900 w 6496633"/>
              <a:gd name="connsiteY3" fmla="*/ 1080995 h 2579595"/>
              <a:gd name="connsiteX4" fmla="*/ 6375400 w 6496633"/>
              <a:gd name="connsiteY4" fmla="*/ 2579595 h 257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6633" h="2579595">
                <a:moveTo>
                  <a:pt x="0" y="2033495"/>
                </a:moveTo>
                <a:cubicBezTo>
                  <a:pt x="49741" y="1380503"/>
                  <a:pt x="99483" y="727512"/>
                  <a:pt x="787400" y="395195"/>
                </a:cubicBezTo>
                <a:cubicBezTo>
                  <a:pt x="1475317" y="62878"/>
                  <a:pt x="3206750" y="-74705"/>
                  <a:pt x="4127500" y="39595"/>
                </a:cubicBezTo>
                <a:cubicBezTo>
                  <a:pt x="5048250" y="153895"/>
                  <a:pt x="5937250" y="657662"/>
                  <a:pt x="6311900" y="1080995"/>
                </a:cubicBezTo>
                <a:cubicBezTo>
                  <a:pt x="6686550" y="1504328"/>
                  <a:pt x="6375400" y="2579595"/>
                  <a:pt x="6375400" y="2579595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27490" y="4698980"/>
            <a:ext cx="3886200" cy="40642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16970" y="5776398"/>
            <a:ext cx="3886200" cy="40642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60"/>
          <p:cNvCxnSpPr>
            <a:cxnSpLocks noChangeShapeType="1"/>
            <a:endCxn id="11" idx="3"/>
          </p:cNvCxnSpPr>
          <p:nvPr/>
        </p:nvCxnSpPr>
        <p:spPr bwMode="auto">
          <a:xfrm>
            <a:off x="4372618" y="2418696"/>
            <a:ext cx="586002" cy="387275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19" name="Straight Connector 160"/>
          <p:cNvCxnSpPr>
            <a:cxnSpLocks noChangeShapeType="1"/>
          </p:cNvCxnSpPr>
          <p:nvPr/>
        </p:nvCxnSpPr>
        <p:spPr bwMode="auto">
          <a:xfrm flipH="1">
            <a:off x="4572000" y="3473456"/>
            <a:ext cx="111639" cy="34327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20" name="Straight Connector 160"/>
          <p:cNvCxnSpPr>
            <a:cxnSpLocks noChangeShapeType="1"/>
          </p:cNvCxnSpPr>
          <p:nvPr/>
        </p:nvCxnSpPr>
        <p:spPr bwMode="auto">
          <a:xfrm flipV="1">
            <a:off x="2473833" y="2148441"/>
            <a:ext cx="553855" cy="112970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22" name="Straight Connector 160"/>
          <p:cNvCxnSpPr>
            <a:cxnSpLocks noChangeShapeType="1"/>
          </p:cNvCxnSpPr>
          <p:nvPr/>
        </p:nvCxnSpPr>
        <p:spPr bwMode="auto">
          <a:xfrm flipH="1">
            <a:off x="1091479" y="2791402"/>
            <a:ext cx="214944" cy="66726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24" name="Content Placeholder 2"/>
          <p:cNvSpPr txBox="1">
            <a:spLocks/>
          </p:cNvSpPr>
          <p:nvPr/>
        </p:nvSpPr>
        <p:spPr>
          <a:xfrm>
            <a:off x="6179690" y="2322230"/>
            <a:ext cx="2786387" cy="2529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2000" dirty="0"/>
              <a:t>Sometimes differences</a:t>
            </a:r>
          </a:p>
          <a:p>
            <a:pPr marL="342900" lvl="1" indent="-342900"/>
            <a:r>
              <a:rPr lang="en-US" sz="2000" dirty="0">
                <a:solidFill>
                  <a:srgbClr val="00B050"/>
                </a:solidFill>
              </a:rPr>
              <a:t>Announced AS-PATH </a:t>
            </a:r>
          </a:p>
          <a:p>
            <a:pPr marL="342900" lvl="1" indent="-342900"/>
            <a:r>
              <a:rPr lang="en-US" sz="2000" dirty="0">
                <a:solidFill>
                  <a:srgbClr val="FF0000"/>
                </a:solidFill>
              </a:rPr>
              <a:t>Data path (traffic)</a:t>
            </a:r>
          </a:p>
          <a:p>
            <a:pPr marL="0" lvl="1" indent="0">
              <a:buNone/>
            </a:pPr>
            <a:r>
              <a:rPr lang="en-US" sz="2000" dirty="0"/>
              <a:t>Many legit reason(s)</a:t>
            </a:r>
          </a:p>
          <a:p>
            <a:pPr marL="0" lvl="1"/>
            <a:endParaRPr lang="en-US" sz="2200" dirty="0"/>
          </a:p>
          <a:p>
            <a:pPr marL="0" lvl="1"/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898738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Internet’s topology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 do we mean by topology?</a:t>
            </a:r>
          </a:p>
          <a:p>
            <a:pPr lvl="1"/>
            <a:r>
              <a:rPr lang="en-US" dirty="0"/>
              <a:t>Internet as graph</a:t>
            </a:r>
          </a:p>
          <a:p>
            <a:pPr lvl="1"/>
            <a:r>
              <a:rPr lang="en-US" dirty="0"/>
              <a:t>Edges? Nodes?</a:t>
            </a:r>
          </a:p>
          <a:p>
            <a:pPr lvl="1"/>
            <a:r>
              <a:rPr lang="en-US" dirty="0"/>
              <a:t>Node = Autonomous System (AS); edge = connection.</a:t>
            </a:r>
          </a:p>
          <a:p>
            <a:r>
              <a:rPr lang="en-US" dirty="0"/>
              <a:t>Edges labeled with business relationship</a:t>
            </a:r>
          </a:p>
          <a:p>
            <a:r>
              <a:rPr lang="en-US" dirty="0"/>
              <a:t>Customer </a:t>
            </a:r>
            <a:r>
              <a:rPr lang="en-US" dirty="0">
                <a:sym typeface="Wingdings"/>
              </a:rPr>
              <a:t> Provider</a:t>
            </a:r>
          </a:p>
          <a:p>
            <a:r>
              <a:rPr lang="en-US" dirty="0">
                <a:sym typeface="Wingdings"/>
              </a:rPr>
              <a:t>Peer -- Peer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6664960" y="5527040"/>
            <a:ext cx="1452880" cy="792480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SBU</a:t>
            </a:r>
          </a:p>
        </p:txBody>
      </p:sp>
      <p:sp>
        <p:nvSpPr>
          <p:cNvPr id="6" name="Cloud 5"/>
          <p:cNvSpPr/>
          <p:nvPr/>
        </p:nvSpPr>
        <p:spPr>
          <a:xfrm>
            <a:off x="5019040" y="4124960"/>
            <a:ext cx="1249680" cy="792480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AT&amp;T</a:t>
            </a:r>
          </a:p>
        </p:txBody>
      </p:sp>
      <p:sp>
        <p:nvSpPr>
          <p:cNvPr id="7" name="Cloud 6"/>
          <p:cNvSpPr/>
          <p:nvPr/>
        </p:nvSpPr>
        <p:spPr>
          <a:xfrm>
            <a:off x="3972560" y="5537200"/>
            <a:ext cx="1249680" cy="792480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Sprint</a:t>
            </a: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4597400" y="4805680"/>
            <a:ext cx="645160" cy="776831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H="1" flipV="1">
            <a:off x="6146800" y="4704080"/>
            <a:ext cx="1244600" cy="868271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95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3783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D8050-6AFF-4133-A27D-A6BE73CA9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properties of AS graph</a:t>
            </a:r>
            <a:endParaRPr lang="sv-S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611A97-5B0C-48E5-8DFF-16C53F90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C84EE4-AB8F-4D2F-8D80-E0FFEDAFAD7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5517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260350"/>
            <a:ext cx="5459412" cy="1143000"/>
          </a:xfrm>
        </p:spPr>
        <p:txBody>
          <a:bodyPr>
            <a:normAutofit fontScale="90000"/>
          </a:bodyPr>
          <a:lstStyle/>
          <a:p>
            <a:r>
              <a:rPr lang="en-US" altLang="sv-SE" sz="3600"/>
              <a:t>Zipf popularity... </a:t>
            </a:r>
            <a:br>
              <a:rPr lang="en-US" altLang="sv-SE" sz="3600"/>
            </a:br>
            <a:r>
              <a:rPr lang="en-US" altLang="sv-SE" sz="3600"/>
              <a:t>           </a:t>
            </a:r>
            <a:r>
              <a:rPr lang="en-US" altLang="sv-SE"/>
              <a:t>... and long tails</a:t>
            </a:r>
            <a:r>
              <a:rPr lang="en-US" altLang="sv-SE" sz="3600"/>
              <a:t> </a:t>
            </a:r>
            <a:br>
              <a:rPr lang="en-US" altLang="sv-SE" sz="3600"/>
            </a:br>
            <a:endParaRPr lang="en-US" altLang="sv-SE"/>
          </a:p>
        </p:txBody>
      </p:sp>
      <p:grpSp>
        <p:nvGrpSpPr>
          <p:cNvPr id="37891" name="Group 140"/>
          <p:cNvGrpSpPr>
            <a:grpSpLocks/>
          </p:cNvGrpSpPr>
          <p:nvPr/>
        </p:nvGrpSpPr>
        <p:grpSpPr bwMode="auto">
          <a:xfrm>
            <a:off x="1187450" y="2339975"/>
            <a:ext cx="3816350" cy="2097088"/>
            <a:chOff x="1187624" y="2340124"/>
            <a:chExt cx="3816424" cy="2096988"/>
          </a:xfrm>
        </p:grpSpPr>
        <p:pic>
          <p:nvPicPr>
            <p:cNvPr id="37897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093" y="2340124"/>
              <a:ext cx="3503850" cy="1592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8" name="Rectangle 138"/>
            <p:cNvSpPr>
              <a:spLocks noChangeArrowheads="1"/>
            </p:cNvSpPr>
            <p:nvPr/>
          </p:nvSpPr>
          <p:spPr bwMode="auto">
            <a:xfrm>
              <a:off x="1187624" y="2348880"/>
              <a:ext cx="216024" cy="2088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1022350" indent="-350838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sv-SE" altLang="sv-SE" sz="1600">
                <a:latin typeface="Arial" charset="0"/>
              </a:endParaRPr>
            </a:p>
          </p:txBody>
        </p:sp>
        <p:sp>
          <p:nvSpPr>
            <p:cNvPr id="37899" name="Rectangle 139"/>
            <p:cNvSpPr>
              <a:spLocks noChangeArrowheads="1"/>
            </p:cNvSpPr>
            <p:nvPr/>
          </p:nvSpPr>
          <p:spPr bwMode="auto">
            <a:xfrm>
              <a:off x="1403648" y="3539150"/>
              <a:ext cx="3600400" cy="681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1022350" indent="-350838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altLang="sv-SE" sz="1600">
                  <a:latin typeface="Arial" charset="0"/>
                </a:rPr>
                <a:t>          Rank (r)</a:t>
              </a:r>
              <a:endParaRPr lang="sv-SE" altLang="sv-SE" sz="1600">
                <a:latin typeface="Arial" charset="0"/>
              </a:endParaRPr>
            </a:p>
          </p:txBody>
        </p:sp>
      </p:grpSp>
      <p:grpSp>
        <p:nvGrpSpPr>
          <p:cNvPr id="37892" name="Group 18"/>
          <p:cNvGrpSpPr>
            <a:grpSpLocks/>
          </p:cNvGrpSpPr>
          <p:nvPr/>
        </p:nvGrpSpPr>
        <p:grpSpPr bwMode="auto">
          <a:xfrm>
            <a:off x="1012822" y="2152265"/>
            <a:ext cx="3919541" cy="1344999"/>
            <a:chOff x="1371236" y="1075117"/>
            <a:chExt cx="4280884" cy="1345771"/>
          </a:xfrm>
        </p:grpSpPr>
        <p:cxnSp>
          <p:nvCxnSpPr>
            <p:cNvPr id="37894" name="Straight Arrow Connector 13"/>
            <p:cNvCxnSpPr>
              <a:cxnSpLocks noChangeShapeType="1"/>
            </p:cNvCxnSpPr>
            <p:nvPr/>
          </p:nvCxnSpPr>
          <p:spPr bwMode="auto">
            <a:xfrm>
              <a:off x="1835696" y="2420888"/>
              <a:ext cx="3816424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895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1835696" y="1124744"/>
              <a:ext cx="0" cy="1296144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896" name="TextBox 15"/>
            <p:cNvSpPr txBox="1">
              <a:spLocks noChangeArrowheads="1"/>
            </p:cNvSpPr>
            <p:nvPr/>
          </p:nvSpPr>
          <p:spPr bwMode="auto">
            <a:xfrm rot="16200000">
              <a:off x="935207" y="1511146"/>
              <a:ext cx="1275440" cy="403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 dirty="0">
                  <a:latin typeface="Arial" charset="0"/>
                </a:rPr>
                <a:t>Degree (v)</a:t>
              </a:r>
              <a:endParaRPr lang="sv-SE" altLang="sv-SE" sz="1800" dirty="0">
                <a:latin typeface="Arial" charset="0"/>
              </a:endParaRPr>
            </a:p>
          </p:txBody>
        </p:sp>
      </p:grpSp>
      <p:graphicFrame>
        <p:nvGraphicFramePr>
          <p:cNvPr id="268297" name="Object 2"/>
          <p:cNvGraphicFramePr>
            <a:graphicFrameLocks noChangeAspect="1"/>
          </p:cNvGraphicFramePr>
          <p:nvPr/>
        </p:nvGraphicFramePr>
        <p:xfrm>
          <a:off x="2100263" y="3789363"/>
          <a:ext cx="17526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kvation" r:id="rId3" imgW="469900" imgH="228600" progId="Equation.3">
                  <p:embed/>
                </p:oleObj>
              </mc:Choice>
              <mc:Fallback>
                <p:oleObj name="Ekvation" r:id="rId3" imgW="469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263" y="3789363"/>
                        <a:ext cx="1752600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850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260350"/>
            <a:ext cx="5702300" cy="1143000"/>
          </a:xfrm>
        </p:spPr>
        <p:txBody>
          <a:bodyPr>
            <a:normAutofit fontScale="90000"/>
          </a:bodyPr>
          <a:lstStyle/>
          <a:p>
            <a:r>
              <a:rPr lang="en-US" altLang="sv-SE" sz="3600"/>
              <a:t>Zipf popularity... </a:t>
            </a:r>
            <a:br>
              <a:rPr lang="en-US" altLang="sv-SE" sz="3600"/>
            </a:br>
            <a:r>
              <a:rPr lang="en-US" altLang="sv-SE" sz="3600"/>
              <a:t>           </a:t>
            </a:r>
            <a:r>
              <a:rPr lang="en-US" altLang="sv-SE"/>
              <a:t>... and long tails</a:t>
            </a:r>
            <a:r>
              <a:rPr lang="en-US" altLang="sv-SE" sz="3600"/>
              <a:t> </a:t>
            </a:r>
            <a:br>
              <a:rPr lang="en-US" altLang="sv-SE" sz="3600"/>
            </a:br>
            <a:endParaRPr lang="en-US" altLang="sv-SE"/>
          </a:p>
        </p:txBody>
      </p:sp>
      <p:grpSp>
        <p:nvGrpSpPr>
          <p:cNvPr id="38915" name="Group 140"/>
          <p:cNvGrpSpPr>
            <a:grpSpLocks/>
          </p:cNvGrpSpPr>
          <p:nvPr/>
        </p:nvGrpSpPr>
        <p:grpSpPr bwMode="auto">
          <a:xfrm>
            <a:off x="1187450" y="2339975"/>
            <a:ext cx="3816350" cy="2097088"/>
            <a:chOff x="1187624" y="2340124"/>
            <a:chExt cx="3816424" cy="2096988"/>
          </a:xfrm>
        </p:grpSpPr>
        <p:pic>
          <p:nvPicPr>
            <p:cNvPr id="38926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093" y="2340124"/>
              <a:ext cx="3503850" cy="1592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7" name="Rectangle 138"/>
            <p:cNvSpPr>
              <a:spLocks noChangeArrowheads="1"/>
            </p:cNvSpPr>
            <p:nvPr/>
          </p:nvSpPr>
          <p:spPr bwMode="auto">
            <a:xfrm>
              <a:off x="1187624" y="2348880"/>
              <a:ext cx="216024" cy="2088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1022350" indent="-350838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sv-SE" altLang="sv-SE" sz="1600">
                <a:latin typeface="Arial" charset="0"/>
              </a:endParaRPr>
            </a:p>
          </p:txBody>
        </p:sp>
        <p:sp>
          <p:nvSpPr>
            <p:cNvPr id="38928" name="Rectangle 139"/>
            <p:cNvSpPr>
              <a:spLocks noChangeArrowheads="1"/>
            </p:cNvSpPr>
            <p:nvPr/>
          </p:nvSpPr>
          <p:spPr bwMode="auto">
            <a:xfrm>
              <a:off x="1403648" y="3539150"/>
              <a:ext cx="3600400" cy="681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1022350" indent="-350838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altLang="sv-SE" sz="1600">
                  <a:latin typeface="Arial" charset="0"/>
                </a:rPr>
                <a:t>          Rank (r)</a:t>
              </a:r>
              <a:endParaRPr lang="sv-SE" altLang="sv-SE" sz="1600">
                <a:latin typeface="Arial" charset="0"/>
              </a:endParaRPr>
            </a:p>
          </p:txBody>
        </p:sp>
      </p:grpSp>
      <p:grpSp>
        <p:nvGrpSpPr>
          <p:cNvPr id="38916" name="Group 18"/>
          <p:cNvGrpSpPr>
            <a:grpSpLocks/>
          </p:cNvGrpSpPr>
          <p:nvPr/>
        </p:nvGrpSpPr>
        <p:grpSpPr bwMode="auto">
          <a:xfrm>
            <a:off x="1012822" y="2152265"/>
            <a:ext cx="3919541" cy="1344999"/>
            <a:chOff x="1371236" y="1075117"/>
            <a:chExt cx="4280884" cy="1345771"/>
          </a:xfrm>
        </p:grpSpPr>
        <p:cxnSp>
          <p:nvCxnSpPr>
            <p:cNvPr id="38923" name="Straight Arrow Connector 13"/>
            <p:cNvCxnSpPr>
              <a:cxnSpLocks noChangeShapeType="1"/>
            </p:cNvCxnSpPr>
            <p:nvPr/>
          </p:nvCxnSpPr>
          <p:spPr bwMode="auto">
            <a:xfrm>
              <a:off x="1835696" y="2420888"/>
              <a:ext cx="3816424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4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1835696" y="1124744"/>
              <a:ext cx="0" cy="1296144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25" name="TextBox 15"/>
            <p:cNvSpPr txBox="1">
              <a:spLocks noChangeArrowheads="1"/>
            </p:cNvSpPr>
            <p:nvPr/>
          </p:nvSpPr>
          <p:spPr bwMode="auto">
            <a:xfrm rot="16200000">
              <a:off x="935207" y="1511146"/>
              <a:ext cx="1275440" cy="403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lang="en-US" altLang="sv-SE" sz="1800" dirty="0">
                  <a:latin typeface="Arial" charset="0"/>
                </a:rPr>
                <a:t>Degree (v)</a:t>
              </a:r>
              <a:endParaRPr lang="sv-SE" altLang="sv-SE" sz="1800" dirty="0">
                <a:latin typeface="Arial" charset="0"/>
              </a:endParaRPr>
            </a:p>
          </p:txBody>
        </p:sp>
      </p:grpSp>
      <p:grpSp>
        <p:nvGrpSpPr>
          <p:cNvPr id="38917" name="Group 18"/>
          <p:cNvGrpSpPr>
            <a:grpSpLocks/>
          </p:cNvGrpSpPr>
          <p:nvPr/>
        </p:nvGrpSpPr>
        <p:grpSpPr bwMode="auto">
          <a:xfrm>
            <a:off x="4973638" y="2189163"/>
            <a:ext cx="3919537" cy="1295400"/>
            <a:chOff x="1371239" y="1124744"/>
            <a:chExt cx="4280881" cy="1296144"/>
          </a:xfrm>
        </p:grpSpPr>
        <p:cxnSp>
          <p:nvCxnSpPr>
            <p:cNvPr id="38920" name="Straight Arrow Connector 13"/>
            <p:cNvCxnSpPr>
              <a:cxnSpLocks noChangeShapeType="1"/>
            </p:cNvCxnSpPr>
            <p:nvPr/>
          </p:nvCxnSpPr>
          <p:spPr bwMode="auto">
            <a:xfrm>
              <a:off x="1835696" y="2420888"/>
              <a:ext cx="3816424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1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1835696" y="1124744"/>
              <a:ext cx="0" cy="1296144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22" name="TextBox 15"/>
            <p:cNvSpPr txBox="1">
              <a:spLocks noChangeArrowheads="1"/>
            </p:cNvSpPr>
            <p:nvPr/>
          </p:nvSpPr>
          <p:spPr bwMode="auto">
            <a:xfrm rot="-5400000">
              <a:off x="1236745" y="1511147"/>
              <a:ext cx="672365" cy="403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charset="0"/>
                </a:rPr>
                <a:t>log v</a:t>
              </a:r>
              <a:endParaRPr lang="sv-SE" altLang="sv-SE" sz="1800">
                <a:latin typeface="Arial" charset="0"/>
              </a:endParaRPr>
            </a:p>
          </p:txBody>
        </p:sp>
      </p:grpSp>
      <p:sp>
        <p:nvSpPr>
          <p:cNvPr id="38918" name="Rectangle 146"/>
          <p:cNvSpPr>
            <a:spLocks noChangeArrowheads="1"/>
          </p:cNvSpPr>
          <p:nvPr/>
        </p:nvSpPr>
        <p:spPr bwMode="auto">
          <a:xfrm>
            <a:off x="5292725" y="3538538"/>
            <a:ext cx="3600450" cy="682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022350" indent="-35083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sv-SE" sz="1600">
                <a:latin typeface="Arial" charset="0"/>
              </a:rPr>
              <a:t>          log r</a:t>
            </a:r>
            <a:endParaRPr lang="sv-SE" altLang="sv-SE" sz="1600">
              <a:latin typeface="Arial" charset="0"/>
            </a:endParaRPr>
          </a:p>
        </p:txBody>
      </p:sp>
      <p:graphicFrame>
        <p:nvGraphicFramePr>
          <p:cNvPr id="268297" name="Object 2"/>
          <p:cNvGraphicFramePr>
            <a:graphicFrameLocks noChangeAspect="1"/>
          </p:cNvGraphicFramePr>
          <p:nvPr/>
        </p:nvGraphicFramePr>
        <p:xfrm>
          <a:off x="2100263" y="3789363"/>
          <a:ext cx="17526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kvation" r:id="rId3" imgW="469900" imgH="228600" progId="Equation.3">
                  <p:embed/>
                </p:oleObj>
              </mc:Choice>
              <mc:Fallback>
                <p:oleObj name="Ekvation" r:id="rId3" imgW="469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263" y="3789363"/>
                        <a:ext cx="1752600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748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260350"/>
            <a:ext cx="5873750" cy="1143000"/>
          </a:xfrm>
        </p:spPr>
        <p:txBody>
          <a:bodyPr>
            <a:normAutofit fontScale="90000"/>
          </a:bodyPr>
          <a:lstStyle/>
          <a:p>
            <a:r>
              <a:rPr lang="en-US" altLang="sv-SE" sz="3600"/>
              <a:t>Zipf popularity... </a:t>
            </a:r>
            <a:br>
              <a:rPr lang="en-US" altLang="sv-SE" sz="3600"/>
            </a:br>
            <a:r>
              <a:rPr lang="en-US" altLang="sv-SE" sz="3600"/>
              <a:t>           </a:t>
            </a:r>
            <a:r>
              <a:rPr lang="en-US" altLang="sv-SE"/>
              <a:t>... and long tails</a:t>
            </a:r>
            <a:r>
              <a:rPr lang="en-US" altLang="sv-SE" sz="3600"/>
              <a:t> </a:t>
            </a:r>
            <a:br>
              <a:rPr lang="en-US" altLang="sv-SE" sz="3600"/>
            </a:br>
            <a:endParaRPr lang="en-US" altLang="sv-SE"/>
          </a:p>
        </p:txBody>
      </p:sp>
      <p:grpSp>
        <p:nvGrpSpPr>
          <p:cNvPr id="39939" name="Group 140"/>
          <p:cNvGrpSpPr>
            <a:grpSpLocks/>
          </p:cNvGrpSpPr>
          <p:nvPr/>
        </p:nvGrpSpPr>
        <p:grpSpPr bwMode="auto">
          <a:xfrm>
            <a:off x="1187450" y="2339975"/>
            <a:ext cx="3816350" cy="2097088"/>
            <a:chOff x="1187624" y="2340124"/>
            <a:chExt cx="3816424" cy="2096988"/>
          </a:xfrm>
        </p:grpSpPr>
        <p:pic>
          <p:nvPicPr>
            <p:cNvPr id="39951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093" y="2340124"/>
              <a:ext cx="3503850" cy="1592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2" name="Rectangle 138"/>
            <p:cNvSpPr>
              <a:spLocks noChangeArrowheads="1"/>
            </p:cNvSpPr>
            <p:nvPr/>
          </p:nvSpPr>
          <p:spPr bwMode="auto">
            <a:xfrm>
              <a:off x="1187624" y="2348880"/>
              <a:ext cx="216024" cy="2088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1022350" indent="-350838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sv-SE" altLang="sv-SE" sz="1600">
                <a:latin typeface="Arial" charset="0"/>
              </a:endParaRPr>
            </a:p>
          </p:txBody>
        </p:sp>
        <p:sp>
          <p:nvSpPr>
            <p:cNvPr id="39953" name="Rectangle 139"/>
            <p:cNvSpPr>
              <a:spLocks noChangeArrowheads="1"/>
            </p:cNvSpPr>
            <p:nvPr/>
          </p:nvSpPr>
          <p:spPr bwMode="auto">
            <a:xfrm>
              <a:off x="1403648" y="3539150"/>
              <a:ext cx="3600400" cy="681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1022350" indent="-350838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altLang="sv-SE" sz="1600">
                  <a:latin typeface="Arial" charset="0"/>
                </a:rPr>
                <a:t>          Rank (r)</a:t>
              </a:r>
              <a:endParaRPr lang="sv-SE" altLang="sv-SE" sz="1600">
                <a:latin typeface="Arial" charset="0"/>
              </a:endParaRPr>
            </a:p>
          </p:txBody>
        </p:sp>
      </p:grpSp>
      <p:grpSp>
        <p:nvGrpSpPr>
          <p:cNvPr id="39940" name="Group 18"/>
          <p:cNvGrpSpPr>
            <a:grpSpLocks/>
          </p:cNvGrpSpPr>
          <p:nvPr/>
        </p:nvGrpSpPr>
        <p:grpSpPr bwMode="auto">
          <a:xfrm>
            <a:off x="1012822" y="2152265"/>
            <a:ext cx="3919541" cy="1344999"/>
            <a:chOff x="1371236" y="1075117"/>
            <a:chExt cx="4280884" cy="1345771"/>
          </a:xfrm>
        </p:grpSpPr>
        <p:cxnSp>
          <p:nvCxnSpPr>
            <p:cNvPr id="39948" name="Straight Arrow Connector 13"/>
            <p:cNvCxnSpPr>
              <a:cxnSpLocks noChangeShapeType="1"/>
            </p:cNvCxnSpPr>
            <p:nvPr/>
          </p:nvCxnSpPr>
          <p:spPr bwMode="auto">
            <a:xfrm>
              <a:off x="1835696" y="2420888"/>
              <a:ext cx="3816424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49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1835696" y="1124744"/>
              <a:ext cx="0" cy="1296144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50" name="TextBox 15"/>
            <p:cNvSpPr txBox="1">
              <a:spLocks noChangeArrowheads="1"/>
            </p:cNvSpPr>
            <p:nvPr/>
          </p:nvSpPr>
          <p:spPr bwMode="auto">
            <a:xfrm rot="16200000">
              <a:off x="935207" y="1511146"/>
              <a:ext cx="1275440" cy="403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lang="en-US" altLang="sv-SE" sz="1800" dirty="0">
                  <a:latin typeface="Arial" charset="0"/>
                </a:rPr>
                <a:t>Degree (v)</a:t>
              </a:r>
              <a:endParaRPr lang="sv-SE" altLang="sv-SE" sz="1800" dirty="0">
                <a:latin typeface="Arial" charset="0"/>
              </a:endParaRPr>
            </a:p>
          </p:txBody>
        </p:sp>
      </p:grpSp>
      <p:grpSp>
        <p:nvGrpSpPr>
          <p:cNvPr id="39941" name="Group 18"/>
          <p:cNvGrpSpPr>
            <a:grpSpLocks/>
          </p:cNvGrpSpPr>
          <p:nvPr/>
        </p:nvGrpSpPr>
        <p:grpSpPr bwMode="auto">
          <a:xfrm>
            <a:off x="4973638" y="2189163"/>
            <a:ext cx="3919537" cy="1295400"/>
            <a:chOff x="1371239" y="1124744"/>
            <a:chExt cx="4280881" cy="1296144"/>
          </a:xfrm>
        </p:grpSpPr>
        <p:cxnSp>
          <p:nvCxnSpPr>
            <p:cNvPr id="39945" name="Straight Arrow Connector 13"/>
            <p:cNvCxnSpPr>
              <a:cxnSpLocks noChangeShapeType="1"/>
            </p:cNvCxnSpPr>
            <p:nvPr/>
          </p:nvCxnSpPr>
          <p:spPr bwMode="auto">
            <a:xfrm>
              <a:off x="1835696" y="2420888"/>
              <a:ext cx="3816424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46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1835696" y="1124744"/>
              <a:ext cx="0" cy="1296144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47" name="TextBox 15"/>
            <p:cNvSpPr txBox="1">
              <a:spLocks noChangeArrowheads="1"/>
            </p:cNvSpPr>
            <p:nvPr/>
          </p:nvSpPr>
          <p:spPr bwMode="auto">
            <a:xfrm rot="-5400000">
              <a:off x="1236745" y="1511147"/>
              <a:ext cx="672365" cy="403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charset="0"/>
                </a:rPr>
                <a:t>log v</a:t>
              </a:r>
              <a:endParaRPr lang="sv-SE" altLang="sv-SE" sz="1800">
                <a:latin typeface="Arial" charset="0"/>
              </a:endParaRPr>
            </a:p>
          </p:txBody>
        </p:sp>
      </p:grpSp>
      <p:sp>
        <p:nvSpPr>
          <p:cNvPr id="39942" name="Rectangle 146"/>
          <p:cNvSpPr>
            <a:spLocks noChangeArrowheads="1"/>
          </p:cNvSpPr>
          <p:nvPr/>
        </p:nvSpPr>
        <p:spPr bwMode="auto">
          <a:xfrm>
            <a:off x="5292725" y="3538538"/>
            <a:ext cx="3600450" cy="682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022350" indent="-35083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sv-SE" sz="1600">
                <a:latin typeface="Arial" charset="0"/>
              </a:rPr>
              <a:t>          log r</a:t>
            </a:r>
            <a:endParaRPr lang="sv-SE" altLang="sv-SE" sz="1600">
              <a:latin typeface="Arial" charset="0"/>
            </a:endParaRPr>
          </a:p>
        </p:txBody>
      </p:sp>
      <p:graphicFrame>
        <p:nvGraphicFramePr>
          <p:cNvPr id="268297" name="Object 2"/>
          <p:cNvGraphicFramePr>
            <a:graphicFrameLocks noChangeAspect="1"/>
          </p:cNvGraphicFramePr>
          <p:nvPr/>
        </p:nvGraphicFramePr>
        <p:xfrm>
          <a:off x="2100263" y="3789363"/>
          <a:ext cx="17526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kvation" r:id="rId3" imgW="469900" imgH="228600" progId="Equation.3">
                  <p:embed/>
                </p:oleObj>
              </mc:Choice>
              <mc:Fallback>
                <p:oleObj name="Ekvation" r:id="rId3" imgW="469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263" y="3789363"/>
                        <a:ext cx="1752600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5027613" y="3795713"/>
          <a:ext cx="38830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kvation" r:id="rId5" imgW="1040948" imgH="215806" progId="Equation.3">
                  <p:embed/>
                </p:oleObj>
              </mc:Choice>
              <mc:Fallback>
                <p:oleObj name="Ekvation" r:id="rId5" imgW="104094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3" y="3795713"/>
                        <a:ext cx="388302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624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260350"/>
            <a:ext cx="5888037" cy="1143000"/>
          </a:xfrm>
        </p:spPr>
        <p:txBody>
          <a:bodyPr>
            <a:normAutofit fontScale="90000"/>
          </a:bodyPr>
          <a:lstStyle/>
          <a:p>
            <a:r>
              <a:rPr lang="en-US" altLang="sv-SE" sz="3600"/>
              <a:t>Zipf popularity... </a:t>
            </a:r>
            <a:br>
              <a:rPr lang="en-US" altLang="sv-SE" sz="3600"/>
            </a:br>
            <a:r>
              <a:rPr lang="en-US" altLang="sv-SE" sz="3600"/>
              <a:t>           </a:t>
            </a:r>
            <a:r>
              <a:rPr lang="en-US" altLang="sv-SE"/>
              <a:t>... and long tails</a:t>
            </a:r>
            <a:r>
              <a:rPr lang="en-US" altLang="sv-SE" sz="3600"/>
              <a:t> </a:t>
            </a:r>
            <a:br>
              <a:rPr lang="en-US" altLang="sv-SE" sz="3600"/>
            </a:br>
            <a:endParaRPr lang="en-US" altLang="sv-SE"/>
          </a:p>
        </p:txBody>
      </p:sp>
      <p:grpSp>
        <p:nvGrpSpPr>
          <p:cNvPr id="40963" name="Group 140"/>
          <p:cNvGrpSpPr>
            <a:grpSpLocks/>
          </p:cNvGrpSpPr>
          <p:nvPr/>
        </p:nvGrpSpPr>
        <p:grpSpPr bwMode="auto">
          <a:xfrm>
            <a:off x="1187450" y="2339975"/>
            <a:ext cx="3816350" cy="2097088"/>
            <a:chOff x="1187624" y="2340124"/>
            <a:chExt cx="3816424" cy="2096988"/>
          </a:xfrm>
        </p:grpSpPr>
        <p:pic>
          <p:nvPicPr>
            <p:cNvPr id="40977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093" y="2340124"/>
              <a:ext cx="3503850" cy="1592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8" name="Rectangle 138"/>
            <p:cNvSpPr>
              <a:spLocks noChangeArrowheads="1"/>
            </p:cNvSpPr>
            <p:nvPr/>
          </p:nvSpPr>
          <p:spPr bwMode="auto">
            <a:xfrm>
              <a:off x="1187624" y="2348880"/>
              <a:ext cx="216024" cy="2088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1022350" indent="-350838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sv-SE" altLang="sv-SE" sz="1600">
                <a:latin typeface="Arial" charset="0"/>
              </a:endParaRPr>
            </a:p>
          </p:txBody>
        </p:sp>
        <p:sp>
          <p:nvSpPr>
            <p:cNvPr id="40979" name="Rectangle 139"/>
            <p:cNvSpPr>
              <a:spLocks noChangeArrowheads="1"/>
            </p:cNvSpPr>
            <p:nvPr/>
          </p:nvSpPr>
          <p:spPr bwMode="auto">
            <a:xfrm>
              <a:off x="1403648" y="3539150"/>
              <a:ext cx="3600400" cy="681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1022350" indent="-350838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altLang="sv-SE" sz="1600">
                  <a:latin typeface="Arial" charset="0"/>
                </a:rPr>
                <a:t>          Rank (r)</a:t>
              </a:r>
              <a:endParaRPr lang="sv-SE" altLang="sv-SE" sz="1600">
                <a:latin typeface="Arial" charset="0"/>
              </a:endParaRPr>
            </a:p>
          </p:txBody>
        </p:sp>
      </p:grpSp>
      <p:grpSp>
        <p:nvGrpSpPr>
          <p:cNvPr id="40964" name="Group 18"/>
          <p:cNvGrpSpPr>
            <a:grpSpLocks/>
          </p:cNvGrpSpPr>
          <p:nvPr/>
        </p:nvGrpSpPr>
        <p:grpSpPr bwMode="auto">
          <a:xfrm>
            <a:off x="1012822" y="2152265"/>
            <a:ext cx="3919541" cy="1344999"/>
            <a:chOff x="1371236" y="1075117"/>
            <a:chExt cx="4280884" cy="1345771"/>
          </a:xfrm>
        </p:grpSpPr>
        <p:cxnSp>
          <p:nvCxnSpPr>
            <p:cNvPr id="40974" name="Straight Arrow Connector 13"/>
            <p:cNvCxnSpPr>
              <a:cxnSpLocks noChangeShapeType="1"/>
            </p:cNvCxnSpPr>
            <p:nvPr/>
          </p:nvCxnSpPr>
          <p:spPr bwMode="auto">
            <a:xfrm>
              <a:off x="1835696" y="2420888"/>
              <a:ext cx="3816424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5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1835696" y="1124744"/>
              <a:ext cx="0" cy="1296144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976" name="TextBox 15"/>
            <p:cNvSpPr txBox="1">
              <a:spLocks noChangeArrowheads="1"/>
            </p:cNvSpPr>
            <p:nvPr/>
          </p:nvSpPr>
          <p:spPr bwMode="auto">
            <a:xfrm rot="16200000">
              <a:off x="935207" y="1511146"/>
              <a:ext cx="1275440" cy="403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lang="en-US" altLang="sv-SE" sz="1800" dirty="0">
                  <a:latin typeface="Arial" charset="0"/>
                </a:rPr>
                <a:t>Degree (v)</a:t>
              </a:r>
              <a:endParaRPr lang="sv-SE" altLang="sv-SE" sz="1800" dirty="0">
                <a:latin typeface="Arial" charset="0"/>
              </a:endParaRPr>
            </a:p>
          </p:txBody>
        </p:sp>
      </p:grpSp>
      <p:grpSp>
        <p:nvGrpSpPr>
          <p:cNvPr id="40965" name="Group 18"/>
          <p:cNvGrpSpPr>
            <a:grpSpLocks/>
          </p:cNvGrpSpPr>
          <p:nvPr/>
        </p:nvGrpSpPr>
        <p:grpSpPr bwMode="auto">
          <a:xfrm>
            <a:off x="4973638" y="2189163"/>
            <a:ext cx="3919537" cy="1295400"/>
            <a:chOff x="1371239" y="1124744"/>
            <a:chExt cx="4280881" cy="1296144"/>
          </a:xfrm>
        </p:grpSpPr>
        <p:cxnSp>
          <p:nvCxnSpPr>
            <p:cNvPr id="40971" name="Straight Arrow Connector 13"/>
            <p:cNvCxnSpPr>
              <a:cxnSpLocks noChangeShapeType="1"/>
            </p:cNvCxnSpPr>
            <p:nvPr/>
          </p:nvCxnSpPr>
          <p:spPr bwMode="auto">
            <a:xfrm>
              <a:off x="1835696" y="2420888"/>
              <a:ext cx="3816424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2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1835696" y="1124744"/>
              <a:ext cx="0" cy="1296144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973" name="TextBox 15"/>
            <p:cNvSpPr txBox="1">
              <a:spLocks noChangeArrowheads="1"/>
            </p:cNvSpPr>
            <p:nvPr/>
          </p:nvSpPr>
          <p:spPr bwMode="auto">
            <a:xfrm rot="-5400000">
              <a:off x="1236745" y="1511147"/>
              <a:ext cx="672365" cy="403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charset="0"/>
                </a:rPr>
                <a:t>log v</a:t>
              </a:r>
              <a:endParaRPr lang="sv-SE" altLang="sv-SE" sz="1800">
                <a:latin typeface="Arial" charset="0"/>
              </a:endParaRPr>
            </a:p>
          </p:txBody>
        </p:sp>
      </p:grpSp>
      <p:sp>
        <p:nvSpPr>
          <p:cNvPr id="40966" name="Rectangle 146"/>
          <p:cNvSpPr>
            <a:spLocks noChangeArrowheads="1"/>
          </p:cNvSpPr>
          <p:nvPr/>
        </p:nvSpPr>
        <p:spPr bwMode="auto">
          <a:xfrm>
            <a:off x="5292725" y="3538538"/>
            <a:ext cx="3600450" cy="682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022350" indent="-35083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sv-SE" sz="1600">
                <a:latin typeface="Arial" charset="0"/>
              </a:rPr>
              <a:t>          log r</a:t>
            </a:r>
            <a:endParaRPr lang="sv-SE" altLang="sv-SE" sz="1600">
              <a:latin typeface="Arial" charset="0"/>
            </a:endParaRPr>
          </a:p>
        </p:txBody>
      </p:sp>
      <p:graphicFrame>
        <p:nvGraphicFramePr>
          <p:cNvPr id="268297" name="Object 2"/>
          <p:cNvGraphicFramePr>
            <a:graphicFrameLocks noChangeAspect="1"/>
          </p:cNvGraphicFramePr>
          <p:nvPr/>
        </p:nvGraphicFramePr>
        <p:xfrm>
          <a:off x="2100263" y="3789363"/>
          <a:ext cx="17526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kvation" r:id="rId3" imgW="469900" imgH="228600" progId="Equation.3">
                  <p:embed/>
                </p:oleObj>
              </mc:Choice>
              <mc:Fallback>
                <p:oleObj name="Ekvation" r:id="rId3" imgW="469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263" y="3789363"/>
                        <a:ext cx="1752600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5027613" y="3795713"/>
          <a:ext cx="38830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kvation" r:id="rId5" imgW="1040948" imgH="215806" progId="Equation.3">
                  <p:embed/>
                </p:oleObj>
              </mc:Choice>
              <mc:Fallback>
                <p:oleObj name="Ekvation" r:id="rId5" imgW="104094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3" y="3795713"/>
                        <a:ext cx="388302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9" name="Oval 18"/>
          <p:cNvSpPr>
            <a:spLocks noChangeArrowheads="1"/>
          </p:cNvSpPr>
          <p:nvPr/>
        </p:nvSpPr>
        <p:spPr bwMode="auto">
          <a:xfrm>
            <a:off x="4932363" y="3860800"/>
            <a:ext cx="1150937" cy="792163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v-SE" altLang="sv-SE" sz="1600">
              <a:latin typeface="Arial" charset="0"/>
            </a:endParaRPr>
          </a:p>
        </p:txBody>
      </p:sp>
      <p:sp>
        <p:nvSpPr>
          <p:cNvPr id="40970" name="Oval 18"/>
          <p:cNvSpPr>
            <a:spLocks noChangeArrowheads="1"/>
          </p:cNvSpPr>
          <p:nvPr/>
        </p:nvSpPr>
        <p:spPr bwMode="auto">
          <a:xfrm>
            <a:off x="8101013" y="3860800"/>
            <a:ext cx="792162" cy="792163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v-SE" altLang="sv-SE" sz="16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51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260350"/>
            <a:ext cx="6145212" cy="1143000"/>
          </a:xfrm>
        </p:spPr>
        <p:txBody>
          <a:bodyPr>
            <a:normAutofit fontScale="90000"/>
          </a:bodyPr>
          <a:lstStyle/>
          <a:p>
            <a:r>
              <a:rPr lang="en-US" altLang="sv-SE" sz="3600"/>
              <a:t>Zipf popularity... </a:t>
            </a:r>
            <a:br>
              <a:rPr lang="en-US" altLang="sv-SE" sz="3600"/>
            </a:br>
            <a:r>
              <a:rPr lang="en-US" altLang="sv-SE" sz="3600"/>
              <a:t>           </a:t>
            </a:r>
            <a:r>
              <a:rPr lang="en-US" altLang="sv-SE"/>
              <a:t>... and long tails</a:t>
            </a:r>
            <a:r>
              <a:rPr lang="en-US" altLang="sv-SE" sz="3600"/>
              <a:t> </a:t>
            </a:r>
            <a:br>
              <a:rPr lang="en-US" altLang="sv-SE" sz="3600"/>
            </a:br>
            <a:endParaRPr lang="en-US" altLang="sv-SE"/>
          </a:p>
        </p:txBody>
      </p:sp>
      <p:grpSp>
        <p:nvGrpSpPr>
          <p:cNvPr id="41987" name="Group 140"/>
          <p:cNvGrpSpPr>
            <a:grpSpLocks/>
          </p:cNvGrpSpPr>
          <p:nvPr/>
        </p:nvGrpSpPr>
        <p:grpSpPr bwMode="auto">
          <a:xfrm>
            <a:off x="1187450" y="2339975"/>
            <a:ext cx="3816350" cy="2097088"/>
            <a:chOff x="1187624" y="2340124"/>
            <a:chExt cx="3816424" cy="2096988"/>
          </a:xfrm>
        </p:grpSpPr>
        <p:pic>
          <p:nvPicPr>
            <p:cNvPr id="42002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093" y="2340124"/>
              <a:ext cx="3503850" cy="1592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3" name="Rectangle 138"/>
            <p:cNvSpPr>
              <a:spLocks noChangeArrowheads="1"/>
            </p:cNvSpPr>
            <p:nvPr/>
          </p:nvSpPr>
          <p:spPr bwMode="auto">
            <a:xfrm>
              <a:off x="1187624" y="2348880"/>
              <a:ext cx="216024" cy="2088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1022350" indent="-350838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sv-SE" altLang="sv-SE" sz="1600">
                <a:latin typeface="Arial" charset="0"/>
              </a:endParaRPr>
            </a:p>
          </p:txBody>
        </p:sp>
        <p:sp>
          <p:nvSpPr>
            <p:cNvPr id="42004" name="Rectangle 139"/>
            <p:cNvSpPr>
              <a:spLocks noChangeArrowheads="1"/>
            </p:cNvSpPr>
            <p:nvPr/>
          </p:nvSpPr>
          <p:spPr bwMode="auto">
            <a:xfrm>
              <a:off x="1403648" y="3539150"/>
              <a:ext cx="3600400" cy="681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1022350" indent="-350838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altLang="sv-SE" sz="1600">
                  <a:latin typeface="Arial" charset="0"/>
                </a:rPr>
                <a:t>          Rank (r)</a:t>
              </a:r>
              <a:endParaRPr lang="sv-SE" altLang="sv-SE" sz="1600">
                <a:latin typeface="Arial" charset="0"/>
              </a:endParaRPr>
            </a:p>
          </p:txBody>
        </p:sp>
      </p:grpSp>
      <p:grpSp>
        <p:nvGrpSpPr>
          <p:cNvPr id="41988" name="Group 18"/>
          <p:cNvGrpSpPr>
            <a:grpSpLocks/>
          </p:cNvGrpSpPr>
          <p:nvPr/>
        </p:nvGrpSpPr>
        <p:grpSpPr bwMode="auto">
          <a:xfrm>
            <a:off x="1012822" y="2152265"/>
            <a:ext cx="3919541" cy="1344999"/>
            <a:chOff x="1371236" y="1075117"/>
            <a:chExt cx="4280884" cy="1345771"/>
          </a:xfrm>
        </p:grpSpPr>
        <p:cxnSp>
          <p:nvCxnSpPr>
            <p:cNvPr id="41999" name="Straight Arrow Connector 13"/>
            <p:cNvCxnSpPr>
              <a:cxnSpLocks noChangeShapeType="1"/>
            </p:cNvCxnSpPr>
            <p:nvPr/>
          </p:nvCxnSpPr>
          <p:spPr bwMode="auto">
            <a:xfrm>
              <a:off x="1835696" y="2420888"/>
              <a:ext cx="3816424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0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1835696" y="1124744"/>
              <a:ext cx="0" cy="1296144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01" name="TextBox 15"/>
            <p:cNvSpPr txBox="1">
              <a:spLocks noChangeArrowheads="1"/>
            </p:cNvSpPr>
            <p:nvPr/>
          </p:nvSpPr>
          <p:spPr bwMode="auto">
            <a:xfrm rot="16200000">
              <a:off x="935207" y="1511146"/>
              <a:ext cx="1275440" cy="403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lang="en-US" altLang="sv-SE" sz="1800" dirty="0">
                  <a:latin typeface="Arial" charset="0"/>
                </a:rPr>
                <a:t>Degree (v)</a:t>
              </a:r>
              <a:endParaRPr lang="sv-SE" altLang="sv-SE" sz="1800" dirty="0">
                <a:latin typeface="Arial" charset="0"/>
              </a:endParaRPr>
            </a:p>
          </p:txBody>
        </p:sp>
      </p:grpSp>
      <p:grpSp>
        <p:nvGrpSpPr>
          <p:cNvPr id="41989" name="Group 18"/>
          <p:cNvGrpSpPr>
            <a:grpSpLocks/>
          </p:cNvGrpSpPr>
          <p:nvPr/>
        </p:nvGrpSpPr>
        <p:grpSpPr bwMode="auto">
          <a:xfrm>
            <a:off x="4973638" y="2189163"/>
            <a:ext cx="3919537" cy="1295400"/>
            <a:chOff x="1371239" y="1124744"/>
            <a:chExt cx="4280881" cy="1296144"/>
          </a:xfrm>
        </p:grpSpPr>
        <p:cxnSp>
          <p:nvCxnSpPr>
            <p:cNvPr id="41996" name="Straight Arrow Connector 13"/>
            <p:cNvCxnSpPr>
              <a:cxnSpLocks noChangeShapeType="1"/>
            </p:cNvCxnSpPr>
            <p:nvPr/>
          </p:nvCxnSpPr>
          <p:spPr bwMode="auto">
            <a:xfrm>
              <a:off x="1835696" y="2420888"/>
              <a:ext cx="3816424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97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1835696" y="1124744"/>
              <a:ext cx="0" cy="1296144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998" name="TextBox 15"/>
            <p:cNvSpPr txBox="1">
              <a:spLocks noChangeArrowheads="1"/>
            </p:cNvSpPr>
            <p:nvPr/>
          </p:nvSpPr>
          <p:spPr bwMode="auto">
            <a:xfrm rot="-5400000">
              <a:off x="1236745" y="1511147"/>
              <a:ext cx="672365" cy="403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charset="0"/>
                </a:rPr>
                <a:t>log v</a:t>
              </a:r>
              <a:endParaRPr lang="sv-SE" altLang="sv-SE" sz="1800">
                <a:latin typeface="Arial" charset="0"/>
              </a:endParaRPr>
            </a:p>
          </p:txBody>
        </p:sp>
      </p:grpSp>
      <p:sp>
        <p:nvSpPr>
          <p:cNvPr id="41990" name="Rectangle 146"/>
          <p:cNvSpPr>
            <a:spLocks noChangeArrowheads="1"/>
          </p:cNvSpPr>
          <p:nvPr/>
        </p:nvSpPr>
        <p:spPr bwMode="auto">
          <a:xfrm>
            <a:off x="5292725" y="3538538"/>
            <a:ext cx="3600450" cy="682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022350" indent="-35083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sv-SE" sz="1600">
                <a:latin typeface="Arial" charset="0"/>
              </a:rPr>
              <a:t>          log r</a:t>
            </a:r>
            <a:endParaRPr lang="sv-SE" altLang="sv-SE" sz="1600">
              <a:latin typeface="Arial" charset="0"/>
            </a:endParaRPr>
          </a:p>
        </p:txBody>
      </p:sp>
      <p:graphicFrame>
        <p:nvGraphicFramePr>
          <p:cNvPr id="268297" name="Object 2"/>
          <p:cNvGraphicFramePr>
            <a:graphicFrameLocks noChangeAspect="1"/>
          </p:cNvGraphicFramePr>
          <p:nvPr/>
        </p:nvGraphicFramePr>
        <p:xfrm>
          <a:off x="2100263" y="3789363"/>
          <a:ext cx="17526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kvation" r:id="rId3" imgW="469900" imgH="228600" progId="Equation.3">
                  <p:embed/>
                </p:oleObj>
              </mc:Choice>
              <mc:Fallback>
                <p:oleObj name="Ekvation" r:id="rId3" imgW="469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263" y="3789363"/>
                        <a:ext cx="1752600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5027613" y="3795713"/>
          <a:ext cx="38830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kvation" r:id="rId5" imgW="1040948" imgH="215806" progId="Equation.3">
                  <p:embed/>
                </p:oleObj>
              </mc:Choice>
              <mc:Fallback>
                <p:oleObj name="Ekvation" r:id="rId5" imgW="104094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3" y="3795713"/>
                        <a:ext cx="388302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3" name="Oval 18"/>
          <p:cNvSpPr>
            <a:spLocks noChangeArrowheads="1"/>
          </p:cNvSpPr>
          <p:nvPr/>
        </p:nvSpPr>
        <p:spPr bwMode="auto">
          <a:xfrm>
            <a:off x="4932363" y="3860800"/>
            <a:ext cx="1150937" cy="792163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v-SE" altLang="sv-SE" sz="1600">
              <a:latin typeface="Arial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219700" y="4724400"/>
            <a:ext cx="36004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y(x)       </a:t>
            </a:r>
            <a:r>
              <a:rPr lang="en-US" altLang="sv-SE" sz="2000">
                <a:latin typeface="Arial" charset="0"/>
                <a:sym typeface="Symbol" pitchFamily="18" charset="2"/>
              </a:rPr>
              <a:t>=  x</a:t>
            </a:r>
            <a:r>
              <a:rPr lang="en-US" altLang="sv-SE" sz="2000" baseline="-25000">
                <a:latin typeface="Arial" charset="0"/>
                <a:sym typeface="Symbol" pitchFamily="18" charset="2"/>
              </a:rPr>
              <a:t>0</a:t>
            </a:r>
            <a:r>
              <a:rPr lang="en-US" altLang="sv-SE" sz="20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          </a:t>
            </a:r>
            <a:r>
              <a:rPr lang="en-US" altLang="sv-SE" sz="2000">
                <a:latin typeface="Arial" charset="0"/>
                <a:sym typeface="Symbol" pitchFamily="18" charset="2"/>
              </a:rPr>
              <a:t>--  </a:t>
            </a:r>
            <a:r>
              <a:rPr lang="en-US" altLang="sv-SE" sz="2000">
                <a:latin typeface="Symbol" pitchFamily="18" charset="2"/>
                <a:sym typeface="Symbol" pitchFamily="18" charset="2"/>
              </a:rPr>
              <a:t>a</a:t>
            </a:r>
            <a:r>
              <a:rPr lang="en-US" altLang="sv-SE" sz="20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 </a:t>
            </a:r>
            <a:r>
              <a:rPr lang="en-US" altLang="sv-SE" sz="1800">
                <a:latin typeface="Arial" charset="0"/>
                <a:sym typeface="Symbol" pitchFamily="18" charset="2"/>
              </a:rPr>
              <a:t>    </a:t>
            </a:r>
            <a:r>
              <a:rPr lang="en-US" altLang="sv-SE" sz="18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x</a:t>
            </a:r>
          </a:p>
        </p:txBody>
      </p:sp>
      <p:sp>
        <p:nvSpPr>
          <p:cNvPr id="41995" name="Oval 18"/>
          <p:cNvSpPr>
            <a:spLocks noChangeArrowheads="1"/>
          </p:cNvSpPr>
          <p:nvPr/>
        </p:nvSpPr>
        <p:spPr bwMode="auto">
          <a:xfrm>
            <a:off x="8101013" y="3860800"/>
            <a:ext cx="792162" cy="792163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v-SE" altLang="sv-SE" sz="16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5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260350"/>
            <a:ext cx="6013450" cy="1143000"/>
          </a:xfrm>
        </p:spPr>
        <p:txBody>
          <a:bodyPr>
            <a:normAutofit fontScale="90000"/>
          </a:bodyPr>
          <a:lstStyle/>
          <a:p>
            <a:r>
              <a:rPr lang="en-US" altLang="sv-SE" sz="3600"/>
              <a:t>Zipf popularity... </a:t>
            </a:r>
            <a:br>
              <a:rPr lang="en-US" altLang="sv-SE" sz="3600"/>
            </a:br>
            <a:r>
              <a:rPr lang="en-US" altLang="sv-SE" sz="3600"/>
              <a:t>           </a:t>
            </a:r>
            <a:r>
              <a:rPr lang="en-US" altLang="sv-SE"/>
              <a:t>... and long tails</a:t>
            </a:r>
            <a:r>
              <a:rPr lang="en-US" altLang="sv-SE" sz="3600"/>
              <a:t> </a:t>
            </a:r>
            <a:br>
              <a:rPr lang="en-US" altLang="sv-SE" sz="3600"/>
            </a:br>
            <a:endParaRPr lang="en-US" altLang="sv-SE"/>
          </a:p>
        </p:txBody>
      </p:sp>
      <p:grpSp>
        <p:nvGrpSpPr>
          <p:cNvPr id="43011" name="Group 140"/>
          <p:cNvGrpSpPr>
            <a:grpSpLocks/>
          </p:cNvGrpSpPr>
          <p:nvPr/>
        </p:nvGrpSpPr>
        <p:grpSpPr bwMode="auto">
          <a:xfrm>
            <a:off x="1187450" y="2339975"/>
            <a:ext cx="3816350" cy="2097088"/>
            <a:chOff x="1187624" y="2340124"/>
            <a:chExt cx="3816424" cy="2096988"/>
          </a:xfrm>
        </p:grpSpPr>
        <p:pic>
          <p:nvPicPr>
            <p:cNvPr id="43028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093" y="2340124"/>
              <a:ext cx="3503850" cy="1592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29" name="Rectangle 138"/>
            <p:cNvSpPr>
              <a:spLocks noChangeArrowheads="1"/>
            </p:cNvSpPr>
            <p:nvPr/>
          </p:nvSpPr>
          <p:spPr bwMode="auto">
            <a:xfrm>
              <a:off x="1187624" y="2348880"/>
              <a:ext cx="216024" cy="2088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1022350" indent="-350838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sv-SE" altLang="sv-SE" sz="1600">
                <a:latin typeface="Arial" charset="0"/>
              </a:endParaRPr>
            </a:p>
          </p:txBody>
        </p:sp>
        <p:sp>
          <p:nvSpPr>
            <p:cNvPr id="43030" name="Rectangle 139"/>
            <p:cNvSpPr>
              <a:spLocks noChangeArrowheads="1"/>
            </p:cNvSpPr>
            <p:nvPr/>
          </p:nvSpPr>
          <p:spPr bwMode="auto">
            <a:xfrm>
              <a:off x="1403648" y="3539150"/>
              <a:ext cx="3600400" cy="681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1022350" indent="-350838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altLang="sv-SE" sz="1600">
                  <a:latin typeface="Arial" charset="0"/>
                </a:rPr>
                <a:t>          Rank (r)</a:t>
              </a:r>
              <a:endParaRPr lang="sv-SE" altLang="sv-SE" sz="1600">
                <a:latin typeface="Arial" charset="0"/>
              </a:endParaRPr>
            </a:p>
          </p:txBody>
        </p:sp>
      </p:grpSp>
      <p:grpSp>
        <p:nvGrpSpPr>
          <p:cNvPr id="43012" name="Group 18"/>
          <p:cNvGrpSpPr>
            <a:grpSpLocks/>
          </p:cNvGrpSpPr>
          <p:nvPr/>
        </p:nvGrpSpPr>
        <p:grpSpPr bwMode="auto">
          <a:xfrm>
            <a:off x="1012822" y="2152265"/>
            <a:ext cx="3919541" cy="1344999"/>
            <a:chOff x="1371236" y="1075117"/>
            <a:chExt cx="4280884" cy="1345771"/>
          </a:xfrm>
        </p:grpSpPr>
        <p:cxnSp>
          <p:nvCxnSpPr>
            <p:cNvPr id="43025" name="Straight Arrow Connector 13"/>
            <p:cNvCxnSpPr>
              <a:cxnSpLocks noChangeShapeType="1"/>
            </p:cNvCxnSpPr>
            <p:nvPr/>
          </p:nvCxnSpPr>
          <p:spPr bwMode="auto">
            <a:xfrm>
              <a:off x="1835696" y="2420888"/>
              <a:ext cx="3816424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6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1835696" y="1124744"/>
              <a:ext cx="0" cy="1296144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027" name="TextBox 15"/>
            <p:cNvSpPr txBox="1">
              <a:spLocks noChangeArrowheads="1"/>
            </p:cNvSpPr>
            <p:nvPr/>
          </p:nvSpPr>
          <p:spPr bwMode="auto">
            <a:xfrm rot="16200000">
              <a:off x="935207" y="1511146"/>
              <a:ext cx="1275440" cy="403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lang="en-US" altLang="sv-SE" sz="1800" dirty="0">
                  <a:latin typeface="Arial" charset="0"/>
                </a:rPr>
                <a:t>Degree (v)</a:t>
              </a:r>
              <a:endParaRPr lang="sv-SE" altLang="sv-SE" sz="1800" dirty="0">
                <a:latin typeface="Arial" charset="0"/>
              </a:endParaRPr>
            </a:p>
          </p:txBody>
        </p:sp>
      </p:grpSp>
      <p:grpSp>
        <p:nvGrpSpPr>
          <p:cNvPr id="43013" name="Group 18"/>
          <p:cNvGrpSpPr>
            <a:grpSpLocks/>
          </p:cNvGrpSpPr>
          <p:nvPr/>
        </p:nvGrpSpPr>
        <p:grpSpPr bwMode="auto">
          <a:xfrm>
            <a:off x="4973638" y="2189163"/>
            <a:ext cx="3919537" cy="1295400"/>
            <a:chOff x="1371239" y="1124744"/>
            <a:chExt cx="4280881" cy="1296144"/>
          </a:xfrm>
        </p:grpSpPr>
        <p:cxnSp>
          <p:nvCxnSpPr>
            <p:cNvPr id="43022" name="Straight Arrow Connector 13"/>
            <p:cNvCxnSpPr>
              <a:cxnSpLocks noChangeShapeType="1"/>
            </p:cNvCxnSpPr>
            <p:nvPr/>
          </p:nvCxnSpPr>
          <p:spPr bwMode="auto">
            <a:xfrm>
              <a:off x="1835696" y="2420888"/>
              <a:ext cx="3816424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3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1835696" y="1124744"/>
              <a:ext cx="0" cy="1296144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024" name="TextBox 15"/>
            <p:cNvSpPr txBox="1">
              <a:spLocks noChangeArrowheads="1"/>
            </p:cNvSpPr>
            <p:nvPr/>
          </p:nvSpPr>
          <p:spPr bwMode="auto">
            <a:xfrm rot="-5400000">
              <a:off x="1236745" y="1511147"/>
              <a:ext cx="672365" cy="403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charset="0"/>
                </a:rPr>
                <a:t>log v</a:t>
              </a:r>
              <a:endParaRPr lang="sv-SE" altLang="sv-SE" sz="1800">
                <a:latin typeface="Arial" charset="0"/>
              </a:endParaRPr>
            </a:p>
          </p:txBody>
        </p:sp>
      </p:grpSp>
      <p:sp>
        <p:nvSpPr>
          <p:cNvPr id="43014" name="Rectangle 146"/>
          <p:cNvSpPr>
            <a:spLocks noChangeArrowheads="1"/>
          </p:cNvSpPr>
          <p:nvPr/>
        </p:nvSpPr>
        <p:spPr bwMode="auto">
          <a:xfrm>
            <a:off x="5292725" y="3538538"/>
            <a:ext cx="3600450" cy="682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022350" indent="-35083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sv-SE" sz="1600">
                <a:latin typeface="Arial" charset="0"/>
              </a:rPr>
              <a:t>          log r</a:t>
            </a:r>
            <a:endParaRPr lang="sv-SE" altLang="sv-SE" sz="1600">
              <a:latin typeface="Arial" charset="0"/>
            </a:endParaRPr>
          </a:p>
        </p:txBody>
      </p:sp>
      <p:graphicFrame>
        <p:nvGraphicFramePr>
          <p:cNvPr id="268297" name="Object 2"/>
          <p:cNvGraphicFramePr>
            <a:graphicFrameLocks noChangeAspect="1"/>
          </p:cNvGraphicFramePr>
          <p:nvPr/>
        </p:nvGraphicFramePr>
        <p:xfrm>
          <a:off x="2100263" y="3789363"/>
          <a:ext cx="17526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kvation" r:id="rId3" imgW="469900" imgH="228600" progId="Equation.3">
                  <p:embed/>
                </p:oleObj>
              </mc:Choice>
              <mc:Fallback>
                <p:oleObj name="Ekvation" r:id="rId3" imgW="469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263" y="3789363"/>
                        <a:ext cx="1752600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5027613" y="3795713"/>
          <a:ext cx="38830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kvation" r:id="rId5" imgW="1040948" imgH="215806" progId="Equation.3">
                  <p:embed/>
                </p:oleObj>
              </mc:Choice>
              <mc:Fallback>
                <p:oleObj name="Ekvation" r:id="rId5" imgW="104094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3" y="3795713"/>
                        <a:ext cx="388302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7" name="Right Triangle 148"/>
          <p:cNvSpPr>
            <a:spLocks noChangeArrowheads="1"/>
          </p:cNvSpPr>
          <p:nvPr/>
        </p:nvSpPr>
        <p:spPr bwMode="auto">
          <a:xfrm>
            <a:off x="5419725" y="2314575"/>
            <a:ext cx="3240088" cy="1152525"/>
          </a:xfrm>
          <a:prstGeom prst="rtTriangl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022350" indent="-35083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sv-SE" altLang="sv-SE" sz="1600">
              <a:latin typeface="Arial" charset="0"/>
            </a:endParaRPr>
          </a:p>
        </p:txBody>
      </p:sp>
      <p:sp>
        <p:nvSpPr>
          <p:cNvPr id="43018" name="Right Triangle 149"/>
          <p:cNvSpPr>
            <a:spLocks noChangeArrowheads="1"/>
          </p:cNvSpPr>
          <p:nvPr/>
        </p:nvSpPr>
        <p:spPr bwMode="auto">
          <a:xfrm>
            <a:off x="6643688" y="2746375"/>
            <a:ext cx="2016125" cy="720725"/>
          </a:xfrm>
          <a:prstGeom prst="rtTriangl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022350" indent="-35083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sv-SE" altLang="sv-SE" sz="1600">
              <a:latin typeface="Arial" charset="0"/>
            </a:endParaRPr>
          </a:p>
        </p:txBody>
      </p:sp>
      <p:sp>
        <p:nvSpPr>
          <p:cNvPr id="43019" name="Oval 18"/>
          <p:cNvSpPr>
            <a:spLocks noChangeArrowheads="1"/>
          </p:cNvSpPr>
          <p:nvPr/>
        </p:nvSpPr>
        <p:spPr bwMode="auto">
          <a:xfrm>
            <a:off x="4932363" y="3860800"/>
            <a:ext cx="1150937" cy="792163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v-SE" altLang="sv-SE" sz="1600">
              <a:latin typeface="Arial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219700" y="4724400"/>
            <a:ext cx="36004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y(x)       </a:t>
            </a:r>
            <a:r>
              <a:rPr lang="en-US" altLang="sv-SE" sz="2000">
                <a:latin typeface="Arial" charset="0"/>
                <a:sym typeface="Symbol" pitchFamily="18" charset="2"/>
              </a:rPr>
              <a:t>=  x</a:t>
            </a:r>
            <a:r>
              <a:rPr lang="en-US" altLang="sv-SE" sz="2000" baseline="-25000">
                <a:latin typeface="Arial" charset="0"/>
                <a:sym typeface="Symbol" pitchFamily="18" charset="2"/>
              </a:rPr>
              <a:t>0</a:t>
            </a:r>
            <a:r>
              <a:rPr lang="en-US" altLang="sv-SE" sz="20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          </a:t>
            </a:r>
            <a:r>
              <a:rPr lang="en-US" altLang="sv-SE" sz="2000">
                <a:latin typeface="Arial" charset="0"/>
                <a:sym typeface="Symbol" pitchFamily="18" charset="2"/>
              </a:rPr>
              <a:t>--  </a:t>
            </a:r>
            <a:r>
              <a:rPr lang="en-US" altLang="sv-SE" sz="2000">
                <a:latin typeface="Symbol" pitchFamily="18" charset="2"/>
                <a:sym typeface="Symbol" pitchFamily="18" charset="2"/>
              </a:rPr>
              <a:t>a</a:t>
            </a:r>
            <a:r>
              <a:rPr lang="en-US" altLang="sv-SE" sz="20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 </a:t>
            </a:r>
            <a:r>
              <a:rPr lang="en-US" altLang="sv-SE" sz="1800">
                <a:latin typeface="Arial" charset="0"/>
                <a:sym typeface="Symbol" pitchFamily="18" charset="2"/>
              </a:rPr>
              <a:t>    </a:t>
            </a:r>
            <a:r>
              <a:rPr lang="en-US" altLang="sv-SE" sz="18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x</a:t>
            </a:r>
          </a:p>
        </p:txBody>
      </p:sp>
      <p:sp>
        <p:nvSpPr>
          <p:cNvPr id="43021" name="Oval 18"/>
          <p:cNvSpPr>
            <a:spLocks noChangeArrowheads="1"/>
          </p:cNvSpPr>
          <p:nvPr/>
        </p:nvSpPr>
        <p:spPr bwMode="auto">
          <a:xfrm>
            <a:off x="8101013" y="3860800"/>
            <a:ext cx="792162" cy="792163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v-SE" altLang="sv-SE" sz="16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13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260350"/>
            <a:ext cx="5773737" cy="1143000"/>
          </a:xfrm>
        </p:spPr>
        <p:txBody>
          <a:bodyPr>
            <a:normAutofit fontScale="90000"/>
          </a:bodyPr>
          <a:lstStyle/>
          <a:p>
            <a:r>
              <a:rPr lang="en-US" altLang="sv-SE" sz="3600"/>
              <a:t>Zipf popularity... </a:t>
            </a:r>
            <a:br>
              <a:rPr lang="en-US" altLang="sv-SE" sz="3600"/>
            </a:br>
            <a:r>
              <a:rPr lang="en-US" altLang="sv-SE" sz="3600"/>
              <a:t>           </a:t>
            </a:r>
            <a:r>
              <a:rPr lang="en-US" altLang="sv-SE"/>
              <a:t>... and long tails</a:t>
            </a:r>
            <a:r>
              <a:rPr lang="en-US" altLang="sv-SE" sz="3600"/>
              <a:t> </a:t>
            </a:r>
            <a:br>
              <a:rPr lang="en-US" altLang="sv-SE" sz="3600"/>
            </a:br>
            <a:endParaRPr lang="en-US" altLang="sv-SE"/>
          </a:p>
        </p:txBody>
      </p:sp>
      <p:grpSp>
        <p:nvGrpSpPr>
          <p:cNvPr id="44035" name="Group 140"/>
          <p:cNvGrpSpPr>
            <a:grpSpLocks/>
          </p:cNvGrpSpPr>
          <p:nvPr/>
        </p:nvGrpSpPr>
        <p:grpSpPr bwMode="auto">
          <a:xfrm>
            <a:off x="1187450" y="2339975"/>
            <a:ext cx="3816350" cy="2097088"/>
            <a:chOff x="1187624" y="2340124"/>
            <a:chExt cx="3816424" cy="2096988"/>
          </a:xfrm>
        </p:grpSpPr>
        <p:pic>
          <p:nvPicPr>
            <p:cNvPr id="44049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093" y="2340124"/>
              <a:ext cx="3503850" cy="1592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0" name="Rectangle 138"/>
            <p:cNvSpPr>
              <a:spLocks noChangeArrowheads="1"/>
            </p:cNvSpPr>
            <p:nvPr/>
          </p:nvSpPr>
          <p:spPr bwMode="auto">
            <a:xfrm>
              <a:off x="1187624" y="2348880"/>
              <a:ext cx="216024" cy="2088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1022350" indent="-350838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sv-SE" altLang="sv-SE" sz="1600">
                <a:latin typeface="Arial" charset="0"/>
              </a:endParaRPr>
            </a:p>
          </p:txBody>
        </p:sp>
        <p:sp>
          <p:nvSpPr>
            <p:cNvPr id="44051" name="Rectangle 139"/>
            <p:cNvSpPr>
              <a:spLocks noChangeArrowheads="1"/>
            </p:cNvSpPr>
            <p:nvPr/>
          </p:nvSpPr>
          <p:spPr bwMode="auto">
            <a:xfrm>
              <a:off x="1403648" y="3539150"/>
              <a:ext cx="3600400" cy="681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1022350" indent="-350838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altLang="sv-SE" sz="1600">
                  <a:latin typeface="Arial" charset="0"/>
                </a:rPr>
                <a:t>          Rank (r)</a:t>
              </a:r>
              <a:endParaRPr lang="sv-SE" altLang="sv-SE" sz="1600">
                <a:latin typeface="Arial" charset="0"/>
              </a:endParaRPr>
            </a:p>
          </p:txBody>
        </p:sp>
      </p:grpSp>
      <p:grpSp>
        <p:nvGrpSpPr>
          <p:cNvPr id="44036" name="Group 18"/>
          <p:cNvGrpSpPr>
            <a:grpSpLocks/>
          </p:cNvGrpSpPr>
          <p:nvPr/>
        </p:nvGrpSpPr>
        <p:grpSpPr bwMode="auto">
          <a:xfrm>
            <a:off x="1012822" y="2152265"/>
            <a:ext cx="3919541" cy="1344999"/>
            <a:chOff x="1371236" y="1075117"/>
            <a:chExt cx="4280884" cy="1345771"/>
          </a:xfrm>
        </p:grpSpPr>
        <p:cxnSp>
          <p:nvCxnSpPr>
            <p:cNvPr id="44046" name="Straight Arrow Connector 13"/>
            <p:cNvCxnSpPr>
              <a:cxnSpLocks noChangeShapeType="1"/>
            </p:cNvCxnSpPr>
            <p:nvPr/>
          </p:nvCxnSpPr>
          <p:spPr bwMode="auto">
            <a:xfrm>
              <a:off x="1835696" y="2420888"/>
              <a:ext cx="3816424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47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1835696" y="1124744"/>
              <a:ext cx="0" cy="1296144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048" name="TextBox 15"/>
            <p:cNvSpPr txBox="1">
              <a:spLocks noChangeArrowheads="1"/>
            </p:cNvSpPr>
            <p:nvPr/>
          </p:nvSpPr>
          <p:spPr bwMode="auto">
            <a:xfrm rot="16200000">
              <a:off x="935207" y="1511146"/>
              <a:ext cx="1275440" cy="403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lang="en-US" altLang="sv-SE" sz="1800" dirty="0">
                  <a:latin typeface="Arial" charset="0"/>
                </a:rPr>
                <a:t>Degree (v)</a:t>
              </a:r>
              <a:endParaRPr lang="sv-SE" altLang="sv-SE" sz="1800" dirty="0">
                <a:latin typeface="Arial" charset="0"/>
              </a:endParaRPr>
            </a:p>
          </p:txBody>
        </p:sp>
      </p:grpSp>
      <p:grpSp>
        <p:nvGrpSpPr>
          <p:cNvPr id="44037" name="Group 18"/>
          <p:cNvGrpSpPr>
            <a:grpSpLocks/>
          </p:cNvGrpSpPr>
          <p:nvPr/>
        </p:nvGrpSpPr>
        <p:grpSpPr bwMode="auto">
          <a:xfrm>
            <a:off x="4973638" y="2189163"/>
            <a:ext cx="3919537" cy="1295400"/>
            <a:chOff x="1371239" y="1124744"/>
            <a:chExt cx="4280881" cy="1296144"/>
          </a:xfrm>
        </p:grpSpPr>
        <p:cxnSp>
          <p:nvCxnSpPr>
            <p:cNvPr id="44043" name="Straight Arrow Connector 13"/>
            <p:cNvCxnSpPr>
              <a:cxnSpLocks noChangeShapeType="1"/>
            </p:cNvCxnSpPr>
            <p:nvPr/>
          </p:nvCxnSpPr>
          <p:spPr bwMode="auto">
            <a:xfrm>
              <a:off x="1835696" y="2420888"/>
              <a:ext cx="3816424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44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1835696" y="1124744"/>
              <a:ext cx="0" cy="1296144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045" name="TextBox 15"/>
            <p:cNvSpPr txBox="1">
              <a:spLocks noChangeArrowheads="1"/>
            </p:cNvSpPr>
            <p:nvPr/>
          </p:nvSpPr>
          <p:spPr bwMode="auto">
            <a:xfrm rot="-5400000">
              <a:off x="1236745" y="1511147"/>
              <a:ext cx="672365" cy="403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charset="0"/>
                </a:rPr>
                <a:t>log v</a:t>
              </a:r>
              <a:endParaRPr lang="sv-SE" altLang="sv-SE" sz="1800">
                <a:latin typeface="Arial" charset="0"/>
              </a:endParaRPr>
            </a:p>
          </p:txBody>
        </p:sp>
      </p:grpSp>
      <p:sp>
        <p:nvSpPr>
          <p:cNvPr id="44038" name="Rectangle 146"/>
          <p:cNvSpPr>
            <a:spLocks noChangeArrowheads="1"/>
          </p:cNvSpPr>
          <p:nvPr/>
        </p:nvSpPr>
        <p:spPr bwMode="auto">
          <a:xfrm>
            <a:off x="5292725" y="3538538"/>
            <a:ext cx="3600450" cy="682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022350" indent="-35083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sv-SE" sz="1600">
                <a:latin typeface="Arial" charset="0"/>
              </a:rPr>
              <a:t>          log r</a:t>
            </a:r>
            <a:endParaRPr lang="sv-SE" altLang="sv-SE" sz="1600">
              <a:latin typeface="Arial" charset="0"/>
            </a:endParaRPr>
          </a:p>
        </p:txBody>
      </p:sp>
      <p:graphicFrame>
        <p:nvGraphicFramePr>
          <p:cNvPr id="268297" name="Object 2"/>
          <p:cNvGraphicFramePr>
            <a:graphicFrameLocks noChangeAspect="1"/>
          </p:cNvGraphicFramePr>
          <p:nvPr/>
        </p:nvGraphicFramePr>
        <p:xfrm>
          <a:off x="2100263" y="3789363"/>
          <a:ext cx="17526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kvation" r:id="rId3" imgW="469900" imgH="228600" progId="Equation.3">
                  <p:embed/>
                </p:oleObj>
              </mc:Choice>
              <mc:Fallback>
                <p:oleObj name="Ekvation" r:id="rId3" imgW="469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263" y="3789363"/>
                        <a:ext cx="1752600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5027613" y="3795713"/>
          <a:ext cx="38830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kvation" r:id="rId5" imgW="1040948" imgH="215806" progId="Equation.3">
                  <p:embed/>
                </p:oleObj>
              </mc:Choice>
              <mc:Fallback>
                <p:oleObj name="Ekvation" r:id="rId5" imgW="104094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3" y="3795713"/>
                        <a:ext cx="388302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1" name="Right Triangle 148"/>
          <p:cNvSpPr>
            <a:spLocks noChangeArrowheads="1"/>
          </p:cNvSpPr>
          <p:nvPr/>
        </p:nvSpPr>
        <p:spPr bwMode="auto">
          <a:xfrm>
            <a:off x="5419725" y="2314575"/>
            <a:ext cx="3240088" cy="1152525"/>
          </a:xfrm>
          <a:prstGeom prst="rtTriangl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022350" indent="-35083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sv-SE" altLang="sv-SE" sz="1600">
              <a:latin typeface="Arial" charset="0"/>
            </a:endParaRPr>
          </a:p>
        </p:txBody>
      </p:sp>
      <p:sp>
        <p:nvSpPr>
          <p:cNvPr id="44042" name="Right Triangle 149"/>
          <p:cNvSpPr>
            <a:spLocks noChangeArrowheads="1"/>
          </p:cNvSpPr>
          <p:nvPr/>
        </p:nvSpPr>
        <p:spPr bwMode="auto">
          <a:xfrm>
            <a:off x="6643688" y="2746375"/>
            <a:ext cx="2016125" cy="720725"/>
          </a:xfrm>
          <a:prstGeom prst="rtTriangl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022350" indent="-35083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sv-SE" altLang="sv-SE" sz="16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37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260350"/>
            <a:ext cx="5773737" cy="1143000"/>
          </a:xfrm>
        </p:spPr>
        <p:txBody>
          <a:bodyPr>
            <a:normAutofit/>
          </a:bodyPr>
          <a:lstStyle/>
          <a:p>
            <a:r>
              <a:rPr lang="en-US" altLang="sv-SE" sz="3600" dirty="0"/>
              <a:t>Power law, Pareto, and </a:t>
            </a:r>
            <a:r>
              <a:rPr lang="en-US" altLang="sv-SE" sz="3600" dirty="0" err="1"/>
              <a:t>Zipf</a:t>
            </a:r>
            <a:endParaRPr lang="en-US" altLang="sv-SE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0" y="1708882"/>
            <a:ext cx="9144000" cy="4711907"/>
          </a:xfrm>
        </p:spPr>
        <p:txBody>
          <a:bodyPr/>
          <a:lstStyle/>
          <a:p>
            <a:r>
              <a:rPr lang="en-US" altLang="sv-SE" dirty="0"/>
              <a:t>Power-law, Pareto, </a:t>
            </a:r>
            <a:r>
              <a:rPr lang="en-US" altLang="sv-SE" dirty="0" err="1"/>
              <a:t>Zipf</a:t>
            </a:r>
            <a:r>
              <a:rPr lang="en-US" altLang="sv-SE" dirty="0"/>
              <a:t> (in some sense the same)</a:t>
            </a:r>
          </a:p>
          <a:p>
            <a:pPr lvl="1"/>
            <a:r>
              <a:rPr lang="en-US" altLang="sv-SE" dirty="0"/>
              <a:t>Power-law: </a:t>
            </a:r>
            <a:r>
              <a:rPr lang="en-US" altLang="sv-S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sv-S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sv-SE" dirty="0"/>
              <a:t> </a:t>
            </a:r>
            <a:r>
              <a:rPr lang="en-US" altLang="sv-SE" dirty="0">
                <a:sym typeface="Symbol"/>
              </a:rPr>
              <a:t> </a:t>
            </a:r>
            <a:r>
              <a:rPr lang="en-US" altLang="sv-SE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x</a:t>
            </a:r>
            <a:r>
              <a:rPr lang="en-US" altLang="sv-SE" baseline="30000" dirty="0">
                <a:sym typeface="Symbol"/>
              </a:rPr>
              <a:t>-</a:t>
            </a:r>
            <a:r>
              <a:rPr lang="en-US" altLang="sv-SE" dirty="0">
                <a:sym typeface="Symbol"/>
              </a:rPr>
              <a:t>  (probability of value </a:t>
            </a:r>
            <a:r>
              <a:rPr lang="en-US" altLang="sv-SE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x</a:t>
            </a:r>
            <a:r>
              <a:rPr lang="en-US" altLang="sv-SE" dirty="0">
                <a:sym typeface="Symbol"/>
              </a:rPr>
              <a:t>)</a:t>
            </a:r>
          </a:p>
          <a:p>
            <a:pPr lvl="1"/>
            <a:r>
              <a:rPr lang="en-US" altLang="sv-SE" dirty="0">
                <a:sym typeface="Symbol"/>
              </a:rPr>
              <a:t>Pareto: </a:t>
            </a:r>
            <a:r>
              <a:rPr lang="en-US" altLang="sv-SE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</a:t>
            </a:r>
            <a:r>
              <a:rPr lang="en-US" altLang="sv-SE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</a:t>
            </a:r>
            <a:r>
              <a:rPr lang="en-US" altLang="sv-SE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x</a:t>
            </a:r>
            <a:r>
              <a:rPr lang="en-US" altLang="sv-SE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</a:t>
            </a:r>
            <a:r>
              <a:rPr lang="en-US" altLang="sv-SE" dirty="0">
                <a:sym typeface="Symbol"/>
              </a:rPr>
              <a:t> </a:t>
            </a:r>
            <a:r>
              <a:rPr lang="en-US" altLang="sv-SE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= </a:t>
            </a:r>
            <a:r>
              <a:rPr lang="en-US" altLang="sv-SE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</a:t>
            </a:r>
            <a:r>
              <a:rPr lang="en-US" altLang="sv-SE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[</a:t>
            </a:r>
            <a:r>
              <a:rPr lang="en-US" altLang="sv-SE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X </a:t>
            </a:r>
            <a:r>
              <a:rPr lang="en-US" altLang="sv-SE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&gt; </a:t>
            </a:r>
            <a:r>
              <a:rPr lang="en-US" altLang="sv-SE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x</a:t>
            </a:r>
            <a:r>
              <a:rPr lang="en-US" altLang="sv-SE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] =</a:t>
            </a:r>
            <a:r>
              <a:rPr lang="en-US" altLang="sv-SE" dirty="0">
                <a:sym typeface="Symbol"/>
              </a:rPr>
              <a:t>  </a:t>
            </a:r>
            <a:r>
              <a:rPr lang="en-US" altLang="sv-SE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</a:t>
            </a:r>
            <a:r>
              <a:rPr lang="en-US" altLang="sv-SE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</a:t>
            </a:r>
            <a:r>
              <a:rPr lang="en-US" altLang="sv-SE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x</a:t>
            </a:r>
            <a:r>
              <a:rPr lang="en-US" altLang="sv-SE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 </a:t>
            </a:r>
            <a:r>
              <a:rPr lang="en-US" altLang="sv-SE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dx</a:t>
            </a:r>
            <a:r>
              <a:rPr lang="en-US" altLang="sv-SE" dirty="0"/>
              <a:t> </a:t>
            </a:r>
            <a:r>
              <a:rPr lang="en-US" altLang="sv-SE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 </a:t>
            </a:r>
            <a:r>
              <a:rPr lang="en-US" altLang="sv-SE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x</a:t>
            </a:r>
            <a:r>
              <a:rPr lang="en-US" altLang="sv-SE" baseline="30000" dirty="0">
                <a:sym typeface="Symbol"/>
              </a:rPr>
              <a:t>-</a:t>
            </a:r>
            <a:r>
              <a:rPr lang="en-US" altLang="sv-SE" dirty="0">
                <a:sym typeface="Symbol"/>
              </a:rPr>
              <a:t> (cumulative prob.)</a:t>
            </a:r>
            <a:endParaRPr lang="en-US" altLang="sv-SE" baseline="30000" dirty="0">
              <a:sym typeface="Symbol"/>
            </a:endParaRPr>
          </a:p>
          <a:p>
            <a:pPr lvl="1"/>
            <a:r>
              <a:rPr lang="en-US" altLang="sv-SE" dirty="0" err="1"/>
              <a:t>Zipf</a:t>
            </a:r>
            <a:r>
              <a:rPr lang="en-US" altLang="sv-SE" dirty="0"/>
              <a:t>: </a:t>
            </a:r>
            <a:r>
              <a:rPr lang="en-US" altLang="sv-S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sv-SE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sv-SE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 </a:t>
            </a:r>
            <a:r>
              <a:rPr lang="en-US" altLang="sv-S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sv-SE" baseline="30000" dirty="0">
                <a:sym typeface="Symbol"/>
              </a:rPr>
              <a:t>-</a:t>
            </a:r>
            <a:r>
              <a:rPr lang="en-US" altLang="sv-SE" dirty="0">
                <a:sym typeface="Symbol"/>
              </a:rPr>
              <a:t> (discrete representation; frequency </a:t>
            </a:r>
            <a:r>
              <a:rPr lang="en-US" altLang="sv-S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sv-SE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sv-SE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sv-SE" dirty="0">
                <a:sym typeface="Symbol"/>
              </a:rPr>
              <a:t>of rank </a:t>
            </a:r>
            <a:r>
              <a:rPr lang="en-US" altLang="sv-SE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r</a:t>
            </a:r>
            <a:r>
              <a:rPr lang="en-US" altLang="sv-SE" dirty="0">
                <a:sym typeface="Symbol"/>
              </a:rPr>
              <a:t>)</a:t>
            </a:r>
            <a:endParaRPr lang="en-US" altLang="sv-SE" dirty="0"/>
          </a:p>
          <a:p>
            <a:pPr lvl="1"/>
            <a:r>
              <a:rPr lang="en-US" altLang="sv-SE" dirty="0">
                <a:sym typeface="Symbol"/>
              </a:rPr>
              <a:t>Parameters related as:  </a:t>
            </a:r>
            <a:r>
              <a:rPr lang="en-US" altLang="sv-SE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=</a:t>
            </a:r>
            <a:r>
              <a:rPr lang="en-US" altLang="sv-SE" dirty="0">
                <a:sym typeface="Symbol"/>
              </a:rPr>
              <a:t> </a:t>
            </a:r>
            <a:r>
              <a:rPr lang="en-US" altLang="sv-SE" baseline="30000" dirty="0">
                <a:sym typeface="Symbol"/>
              </a:rPr>
              <a:t> </a:t>
            </a:r>
            <a:r>
              <a:rPr lang="en-US" altLang="sv-SE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-1 = 1/</a:t>
            </a:r>
            <a:r>
              <a:rPr lang="en-US" altLang="sv-SE" dirty="0">
                <a:sym typeface="Symbol"/>
              </a:rPr>
              <a:t></a:t>
            </a:r>
            <a:r>
              <a:rPr lang="en-US" altLang="sv-SE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</a:p>
          <a:p>
            <a:pPr lvl="2"/>
            <a:r>
              <a:rPr lang="en-US" altLang="sv-SE" dirty="0"/>
              <a:t>E.g., paper and references therein: “A Tale of the Tails: Power-laws in Internet Measurements”, IEEE Network, </a:t>
            </a:r>
            <a:r>
              <a:rPr lang="en-US" altLang="sv-SE" dirty="0" err="1"/>
              <a:t>Mahanti</a:t>
            </a:r>
            <a:r>
              <a:rPr lang="en-US" altLang="sv-SE" dirty="0"/>
              <a:t> et al., 2013</a:t>
            </a:r>
          </a:p>
          <a:p>
            <a:pPr lvl="1"/>
            <a:endParaRPr lang="en-US" altLang="sv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sv-SE" dirty="0"/>
          </a:p>
          <a:p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73821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outputs ….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632" y="1556518"/>
            <a:ext cx="6363368" cy="53014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92618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15412	12041	p2c</a:t>
            </a:r>
          </a:p>
          <a:p>
            <a:r>
              <a:rPr lang="en-US" dirty="0"/>
              <a:t>15412	12486	p2c</a:t>
            </a:r>
          </a:p>
          <a:p>
            <a:r>
              <a:rPr lang="en-US" dirty="0"/>
              <a:t>15412	12880	p2c</a:t>
            </a:r>
          </a:p>
          <a:p>
            <a:r>
              <a:rPr lang="en-US" dirty="0"/>
              <a:t>15412	13810	p2c</a:t>
            </a:r>
          </a:p>
          <a:p>
            <a:r>
              <a:rPr lang="en-US" dirty="0"/>
              <a:t>15412	15802	p2c</a:t>
            </a:r>
          </a:p>
          <a:p>
            <a:r>
              <a:rPr lang="en-US" dirty="0"/>
              <a:t>15412	17408	p2c</a:t>
            </a:r>
          </a:p>
          <a:p>
            <a:r>
              <a:rPr lang="en-US" dirty="0"/>
              <a:t>15412	17554	p2c</a:t>
            </a:r>
          </a:p>
          <a:p>
            <a:r>
              <a:rPr lang="en-US" dirty="0"/>
              <a:t>15412	17709	p2c</a:t>
            </a:r>
          </a:p>
          <a:p>
            <a:r>
              <a:rPr lang="en-US" dirty="0"/>
              <a:t>15412	18101	p2c</a:t>
            </a:r>
          </a:p>
          <a:p>
            <a:r>
              <a:rPr lang="en-US" dirty="0"/>
              <a:t>15412	19806	p2c</a:t>
            </a:r>
          </a:p>
          <a:p>
            <a:pPr marL="342900" indent="-342900">
              <a:buAutoNum type="arabicPlain" startAt="15412"/>
            </a:pPr>
            <a:r>
              <a:rPr lang="en-US" dirty="0"/>
              <a:t>     19809	p2c</a:t>
            </a:r>
          </a:p>
          <a:p>
            <a:pPr marL="342900" indent="-342900">
              <a:buAutoNum type="arabicPlain" startAt="15412"/>
            </a:pP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15050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/>
              <a:t>Heavy-tail distributions …</a:t>
            </a:r>
            <a:endParaRPr lang="sv-SE" altLang="sv-SE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v-SE" dirty="0"/>
              <a:t>“A probability distribution is said to have a heavy tail if the tail is not exponentially bounded”</a:t>
            </a:r>
          </a:p>
          <a:p>
            <a:r>
              <a:rPr lang="en-US" altLang="sv-SE" dirty="0"/>
              <a:t>… and then there are many </a:t>
            </a:r>
            <a:r>
              <a:rPr lang="en-US" altLang="sv-SE" dirty="0" err="1"/>
              <a:t>many</a:t>
            </a:r>
            <a:r>
              <a:rPr lang="en-US" altLang="sv-SE" dirty="0"/>
              <a:t> other “heavy tail” distributions, variations and generalizations, including distributions such as log-normal, various generalized </a:t>
            </a:r>
            <a:r>
              <a:rPr lang="en-US" altLang="sv-SE" dirty="0" err="1"/>
              <a:t>Zipf</a:t>
            </a:r>
            <a:r>
              <a:rPr lang="en-US" altLang="sv-SE" dirty="0"/>
              <a:t>/Pareto distributions, etc.</a:t>
            </a:r>
          </a:p>
          <a:p>
            <a:endParaRPr lang="sv-SE" altLang="sv-SE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359387-1BDD-49BE-BDD3-DEEF004A8280}" type="slidenum">
              <a:rPr lang="en-US" altLang="sv-SE" sz="1400" smtClean="0"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sv-SE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36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9712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do we measure this graph?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Passive approach: BGP route monitors</a:t>
            </a:r>
          </a:p>
          <a:p>
            <a:pPr lvl="1"/>
            <a:r>
              <a:rPr lang="en-US" dirty="0"/>
              <a:t>Coverage of the topology</a:t>
            </a:r>
          </a:p>
          <a:p>
            <a:pPr lvl="1"/>
            <a:r>
              <a:rPr lang="en-US" dirty="0"/>
              <a:t>Amount of visibility provided by each neighbor</a:t>
            </a:r>
          </a:p>
          <a:p>
            <a:r>
              <a:rPr lang="en-US" dirty="0"/>
              <a:t>Active approach: </a:t>
            </a:r>
            <a:r>
              <a:rPr lang="en-US" dirty="0" err="1"/>
              <a:t>Traceroute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From where? </a:t>
            </a:r>
          </a:p>
          <a:p>
            <a:pPr lvl="1"/>
            <a:r>
              <a:rPr lang="en-US" dirty="0" err="1"/>
              <a:t>Traceroute</a:t>
            </a:r>
            <a:r>
              <a:rPr lang="en-US" dirty="0"/>
              <a:t> gives series of IP addresses not ASes </a:t>
            </a:r>
          </a:p>
          <a:p>
            <a:r>
              <a:rPr lang="en-US" dirty="0"/>
              <a:t>Active approach: </a:t>
            </a:r>
            <a:r>
              <a:rPr lang="en-US" dirty="0" err="1"/>
              <a:t>TransitPortal</a:t>
            </a:r>
            <a:endParaRPr lang="en-US" dirty="0"/>
          </a:p>
          <a:p>
            <a:pPr lvl="1"/>
            <a:r>
              <a:rPr lang="en-US" dirty="0"/>
              <a:t>Much more control over what we see</a:t>
            </a:r>
          </a:p>
          <a:p>
            <a:pPr lvl="1"/>
            <a:r>
              <a:rPr lang="en-US" dirty="0"/>
              <a:t>…scalability/coverage?</a:t>
            </a:r>
          </a:p>
        </p:txBody>
      </p:sp>
    </p:spTree>
    <p:extLst>
      <p:ext uri="{BB962C8B-B14F-4D97-AF65-F5344CB8AC3E}">
        <p14:creationId xmlns:p14="http://schemas.microsoft.com/office/powerpoint/2010/main" val="116186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 approach: BGP Route Monitors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Receive BGP announcements from participating ASes at multiple vantage points</a:t>
            </a:r>
          </a:p>
          <a:p>
            <a:endParaRPr lang="en-CA" dirty="0"/>
          </a:p>
          <a:p>
            <a:pPr marL="0" indent="0">
              <a:buNone/>
            </a:pPr>
            <a:endParaRPr lang="en-CA" sz="3600" dirty="0"/>
          </a:p>
        </p:txBody>
      </p:sp>
      <p:pic>
        <p:nvPicPr>
          <p:cNvPr id="5" name="Picture 2" descr="Route-Vi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182" y="2104544"/>
            <a:ext cx="1428074" cy="142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83002" y="3437457"/>
            <a:ext cx="2232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www.routeviews.org</a:t>
            </a:r>
          </a:p>
        </p:txBody>
      </p:sp>
      <p:sp>
        <p:nvSpPr>
          <p:cNvPr id="8" name="Cloud 7"/>
          <p:cNvSpPr/>
          <p:nvPr/>
        </p:nvSpPr>
        <p:spPr bwMode="auto">
          <a:xfrm>
            <a:off x="3556286" y="2747818"/>
            <a:ext cx="1710660" cy="817131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+mj-lt"/>
              </a:rPr>
              <a:t>Regional ISP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40274" y="2759124"/>
            <a:ext cx="1034975" cy="817131"/>
            <a:chOff x="323528" y="3550850"/>
            <a:chExt cx="1034975" cy="817131"/>
          </a:xfrm>
        </p:grpSpPr>
        <p:sp>
          <p:nvSpPr>
            <p:cNvPr id="10" name="Cloud 9"/>
            <p:cNvSpPr/>
            <p:nvPr/>
          </p:nvSpPr>
          <p:spPr bwMode="auto">
            <a:xfrm>
              <a:off x="323528" y="3550850"/>
              <a:ext cx="1034975" cy="817131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 sz="2000" b="1" dirty="0">
                <a:latin typeface="+mj-lt"/>
              </a:endParaRPr>
            </a:p>
          </p:txBody>
        </p:sp>
        <p:pic>
          <p:nvPicPr>
            <p:cNvPr id="11" name="Picture 2" descr="Route-View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005" y="3750405"/>
              <a:ext cx="418019" cy="418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Straight Connector 11"/>
          <p:cNvCxnSpPr>
            <a:stCxn id="10" idx="0"/>
            <a:endCxn id="8" idx="2"/>
          </p:cNvCxnSpPr>
          <p:nvPr/>
        </p:nvCxnSpPr>
        <p:spPr>
          <a:xfrm flipV="1">
            <a:off x="2274387" y="3156384"/>
            <a:ext cx="1287205" cy="11306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7183" y="4415539"/>
            <a:ext cx="8324272" cy="218521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CA" sz="2400" i="1" dirty="0"/>
          </a:p>
          <a:p>
            <a:pPr algn="ctr"/>
            <a:r>
              <a:rPr lang="en-CA" sz="2400" i="1" dirty="0"/>
              <a:t>“originally motivated by interest on the part of operators in determining how the global routing system viewed their prefixes and/or AS space”</a:t>
            </a:r>
          </a:p>
          <a:p>
            <a:pPr algn="ctr"/>
            <a:r>
              <a:rPr lang="en-CA" sz="2000" dirty="0" err="1"/>
              <a:t>www.routeviews.org</a:t>
            </a:r>
            <a:endParaRPr lang="en-CA" sz="2000" dirty="0"/>
          </a:p>
          <a:p>
            <a:pPr algn="ctr"/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93932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Going from BGP Updates to a Topology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Example update:</a:t>
            </a:r>
          </a:p>
          <a:p>
            <a:r>
              <a:rPr lang="en-US" dirty="0"/>
              <a:t>TIME: 03/22/11 12:10:45 </a:t>
            </a:r>
          </a:p>
          <a:p>
            <a:r>
              <a:rPr lang="en-US" dirty="0"/>
              <a:t>FROM: 12.0.1.63 AS7018 </a:t>
            </a:r>
          </a:p>
          <a:p>
            <a:r>
              <a:rPr lang="en-US" dirty="0"/>
              <a:t>TO: 128.223.51.102 AS6447</a:t>
            </a:r>
          </a:p>
          <a:p>
            <a:r>
              <a:rPr lang="en-US" dirty="0"/>
              <a:t>ASPATH: 7018 4134 9318 32934 32934 32934  </a:t>
            </a:r>
          </a:p>
          <a:p>
            <a:r>
              <a:rPr lang="en-US" dirty="0"/>
              <a:t>69.171.224.0/20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5103090" y="1905000"/>
            <a:ext cx="4040910" cy="1085273"/>
          </a:xfrm>
          <a:prstGeom prst="wedgeRectCallout">
            <a:avLst>
              <a:gd name="adj1" fmla="val -64779"/>
              <a:gd name="adj2" fmla="val 582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AT&amp;T (AS7018) it telling</a:t>
            </a:r>
          </a:p>
          <a:p>
            <a:pPr algn="ctr"/>
            <a:r>
              <a:rPr lang="en-US" dirty="0"/>
              <a:t> </a:t>
            </a:r>
            <a:r>
              <a:rPr lang="en-US" dirty="0" err="1"/>
              <a:t>Routeviews</a:t>
            </a:r>
            <a:r>
              <a:rPr lang="en-US" dirty="0"/>
              <a:t> (AS 6447) about this route.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4655126" y="4955309"/>
            <a:ext cx="4040910" cy="1085273"/>
          </a:xfrm>
          <a:prstGeom prst="wedgeRectCallout">
            <a:avLst>
              <a:gd name="adj1" fmla="val -69636"/>
              <a:gd name="adj2" fmla="val -10558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This /20 prefix can be reached via the above path</a:t>
            </a:r>
          </a:p>
        </p:txBody>
      </p:sp>
    </p:spTree>
    <p:extLst>
      <p:ext uri="{BB962C8B-B14F-4D97-AF65-F5344CB8AC3E}">
        <p14:creationId xmlns:p14="http://schemas.microsoft.com/office/powerpoint/2010/main" val="2503526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Going from BGP Updates to a Topology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Key idea</a:t>
            </a:r>
          </a:p>
          <a:p>
            <a:pPr lvl="1"/>
            <a:r>
              <a:rPr lang="en-US" dirty="0"/>
              <a:t>The business relationships determine the routing policies</a:t>
            </a:r>
          </a:p>
          <a:p>
            <a:pPr lvl="1"/>
            <a:r>
              <a:rPr lang="en-US" dirty="0"/>
              <a:t>The routing policies determine the paths that are chosen</a:t>
            </a:r>
          </a:p>
          <a:p>
            <a:pPr lvl="1"/>
            <a:r>
              <a:rPr lang="en-US" dirty="0"/>
              <a:t>So, look at the chosen paths and infer the policies</a:t>
            </a:r>
          </a:p>
          <a:p>
            <a:r>
              <a:rPr lang="en-US" dirty="0"/>
              <a:t>Example: AS path “7018 4134 9318” implies</a:t>
            </a:r>
          </a:p>
          <a:p>
            <a:pPr lvl="1"/>
            <a:r>
              <a:rPr lang="en-US" dirty="0"/>
              <a:t>AS 4134 allows AS 7018 to reach AS 9318</a:t>
            </a:r>
          </a:p>
          <a:p>
            <a:pPr lvl="1"/>
            <a:r>
              <a:rPr lang="en-US" dirty="0"/>
              <a:t>China Telecom allows AT&amp;T to reach </a:t>
            </a:r>
            <a:r>
              <a:rPr lang="en-US" dirty="0" err="1"/>
              <a:t>Hanaro</a:t>
            </a:r>
            <a:r>
              <a:rPr lang="en-US" dirty="0"/>
              <a:t> Telecom</a:t>
            </a:r>
          </a:p>
          <a:p>
            <a:pPr lvl="1"/>
            <a:r>
              <a:rPr lang="en-US" dirty="0"/>
              <a:t>Each “triple” tells something about transit service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4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Why are peering links hard to see? </a:t>
            </a:r>
            <a:endParaRPr lang="en-CA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challenge: </a:t>
            </a:r>
          </a:p>
          <a:p>
            <a:pPr lvl="1"/>
            <a:r>
              <a:rPr lang="en-CA" dirty="0"/>
              <a:t>BGP announcements </a:t>
            </a:r>
            <a:r>
              <a:rPr lang="en-CA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reflect complete connectivity</a:t>
            </a:r>
            <a:r>
              <a:rPr lang="en-CA" dirty="0"/>
              <a:t> information</a:t>
            </a:r>
          </a:p>
          <a:p>
            <a:pPr lvl="1"/>
            <a:r>
              <a:rPr lang="en-CA" dirty="0"/>
              <a:t>They are an agreement to transit traffic for the AS they are advertised to…</a:t>
            </a:r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8" name="Cloud 7"/>
          <p:cNvSpPr/>
          <p:nvPr/>
        </p:nvSpPr>
        <p:spPr bwMode="auto">
          <a:xfrm>
            <a:off x="4977185" y="5024306"/>
            <a:ext cx="1224136" cy="817131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+mj-lt"/>
              </a:rPr>
              <a:t>Local ISP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433303" y="5893452"/>
            <a:ext cx="1125265" cy="759466"/>
            <a:chOff x="-180528" y="5013176"/>
            <a:chExt cx="1417774" cy="1033155"/>
          </a:xfrm>
        </p:grpSpPr>
        <p:sp>
          <p:nvSpPr>
            <p:cNvPr id="9" name="Cloud 8"/>
            <p:cNvSpPr/>
            <p:nvPr/>
          </p:nvSpPr>
          <p:spPr bwMode="auto">
            <a:xfrm>
              <a:off x="-180528" y="5013176"/>
              <a:ext cx="1417774" cy="1033155"/>
            </a:xfrm>
            <a:prstGeom prst="cloud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 sz="2000" b="1" dirty="0">
                <a:latin typeface="+mj-lt"/>
              </a:endParaRPr>
            </a:p>
          </p:txBody>
        </p:sp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471" y="5286865"/>
              <a:ext cx="485775" cy="48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2" name="Straight Connector 11"/>
          <p:cNvCxnSpPr>
            <a:endCxn id="9" idx="0"/>
          </p:cNvCxnSpPr>
          <p:nvPr/>
        </p:nvCxnSpPr>
        <p:spPr>
          <a:xfrm flipH="1">
            <a:off x="4557630" y="5733256"/>
            <a:ext cx="590434" cy="53992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loud 16"/>
          <p:cNvSpPr/>
          <p:nvPr/>
        </p:nvSpPr>
        <p:spPr bwMode="auto">
          <a:xfrm>
            <a:off x="4733923" y="3429000"/>
            <a:ext cx="1710660" cy="817131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+mj-lt"/>
              </a:rPr>
              <a:t>Regional ISP</a:t>
            </a:r>
          </a:p>
        </p:txBody>
      </p:sp>
      <p:cxnSp>
        <p:nvCxnSpPr>
          <p:cNvPr id="18" name="Straight Arrow Connector 17"/>
          <p:cNvCxnSpPr>
            <a:stCxn id="8" idx="3"/>
            <a:endCxn id="17" idx="1"/>
          </p:cNvCxnSpPr>
          <p:nvPr/>
        </p:nvCxnSpPr>
        <p:spPr>
          <a:xfrm flipV="1">
            <a:off x="5589253" y="4245261"/>
            <a:ext cx="0" cy="825765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loud 20"/>
          <p:cNvSpPr/>
          <p:nvPr/>
        </p:nvSpPr>
        <p:spPr bwMode="auto">
          <a:xfrm>
            <a:off x="6957405" y="5783772"/>
            <a:ext cx="1224136" cy="817131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+mj-lt"/>
              </a:rPr>
              <a:t>Small </a:t>
            </a:r>
          </a:p>
          <a:p>
            <a:pPr algn="ctr">
              <a:defRPr/>
            </a:pPr>
            <a:r>
              <a:rPr lang="en-US" sz="2000" b="1" dirty="0">
                <a:latin typeface="+mj-lt"/>
              </a:rPr>
              <a:t>business</a:t>
            </a:r>
          </a:p>
        </p:txBody>
      </p:sp>
      <p:cxnSp>
        <p:nvCxnSpPr>
          <p:cNvPr id="22" name="Straight Connector 21"/>
          <p:cNvCxnSpPr>
            <a:stCxn id="21" idx="2"/>
          </p:cNvCxnSpPr>
          <p:nvPr/>
        </p:nvCxnSpPr>
        <p:spPr>
          <a:xfrm flipH="1" flipV="1">
            <a:off x="6012160" y="5589240"/>
            <a:ext cx="949042" cy="603098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3029796" y="3440306"/>
            <a:ext cx="1034975" cy="817131"/>
            <a:chOff x="323528" y="3550850"/>
            <a:chExt cx="1034975" cy="817131"/>
          </a:xfrm>
        </p:grpSpPr>
        <p:sp>
          <p:nvSpPr>
            <p:cNvPr id="29" name="Cloud 28"/>
            <p:cNvSpPr/>
            <p:nvPr/>
          </p:nvSpPr>
          <p:spPr bwMode="auto">
            <a:xfrm>
              <a:off x="323528" y="3550850"/>
              <a:ext cx="1034975" cy="817131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 sz="2000" b="1" dirty="0">
                <a:latin typeface="+mj-lt"/>
              </a:endParaRPr>
            </a:p>
          </p:txBody>
        </p:sp>
        <p:pic>
          <p:nvPicPr>
            <p:cNvPr id="30" name="Picture 2" descr="Route-View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005" y="3750405"/>
              <a:ext cx="418019" cy="418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25" name="Straight Connector 1024"/>
          <p:cNvCxnSpPr>
            <a:stCxn id="29" idx="0"/>
            <a:endCxn id="17" idx="2"/>
          </p:cNvCxnSpPr>
          <p:nvPr/>
        </p:nvCxnSpPr>
        <p:spPr>
          <a:xfrm flipV="1">
            <a:off x="4063909" y="3837566"/>
            <a:ext cx="675320" cy="11306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6201321" y="4581127"/>
            <a:ext cx="2634313" cy="440709"/>
          </a:xfrm>
          <a:prstGeom prst="wedgeRoundRectCallout">
            <a:avLst>
              <a:gd name="adj1" fmla="val -38105"/>
              <a:gd name="adj2" fmla="val 20266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b="1" dirty="0"/>
              <a:t>Local ISP, Google</a:t>
            </a:r>
            <a:endParaRPr lang="en-US" sz="1800" b="1" dirty="0"/>
          </a:p>
        </p:txBody>
      </p:sp>
      <p:grpSp>
        <p:nvGrpSpPr>
          <p:cNvPr id="40" name="Group 39"/>
          <p:cNvGrpSpPr/>
          <p:nvPr/>
        </p:nvGrpSpPr>
        <p:grpSpPr>
          <a:xfrm>
            <a:off x="4437785" y="5589240"/>
            <a:ext cx="415062" cy="461665"/>
            <a:chOff x="2176595" y="1196752"/>
            <a:chExt cx="589845" cy="564730"/>
          </a:xfrm>
        </p:grpSpPr>
        <p:grpSp>
          <p:nvGrpSpPr>
            <p:cNvPr id="41" name="Group 40"/>
            <p:cNvGrpSpPr/>
            <p:nvPr/>
          </p:nvGrpSpPr>
          <p:grpSpPr>
            <a:xfrm>
              <a:off x="2176595" y="1196752"/>
              <a:ext cx="574554" cy="564730"/>
              <a:chOff x="3124200" y="2795367"/>
              <a:chExt cx="852622" cy="786098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3259470" y="2795367"/>
                <a:ext cx="717352" cy="786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$</a:t>
                </a:r>
              </a:p>
            </p:txBody>
          </p:sp>
          <p:sp>
            <p:nvSpPr>
              <p:cNvPr id="44" name="&quot;No&quot; Symbol 43"/>
              <p:cNvSpPr/>
              <p:nvPr/>
            </p:nvSpPr>
            <p:spPr bwMode="auto">
              <a:xfrm>
                <a:off x="3124200" y="2895600"/>
                <a:ext cx="828025" cy="660553"/>
              </a:xfrm>
              <a:prstGeom prst="noSmoking">
                <a:avLst>
                  <a:gd name="adj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42" name="&quot;No&quot; Symbol 41"/>
            <p:cNvSpPr/>
            <p:nvPr/>
          </p:nvSpPr>
          <p:spPr bwMode="auto">
            <a:xfrm>
              <a:off x="2208462" y="1268759"/>
              <a:ext cx="557978" cy="474539"/>
            </a:xfrm>
            <a:prstGeom prst="noSmoking">
              <a:avLst>
                <a:gd name="adj" fmla="val 7037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036" name="Multiply 1035"/>
          <p:cNvSpPr/>
          <p:nvPr/>
        </p:nvSpPr>
        <p:spPr>
          <a:xfrm>
            <a:off x="5364088" y="4581127"/>
            <a:ext cx="432048" cy="360041"/>
          </a:xfrm>
          <a:prstGeom prst="mathMultiply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37" name="TextBox 1036"/>
          <p:cNvSpPr txBox="1"/>
          <p:nvPr/>
        </p:nvSpPr>
        <p:spPr>
          <a:xfrm>
            <a:off x="108317" y="3440306"/>
            <a:ext cx="2402861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/>
              <a:t>Local ISP will </a:t>
            </a:r>
            <a:r>
              <a:rPr lang="en-CA" b="1" dirty="0"/>
              <a:t>only tell his customers </a:t>
            </a:r>
            <a:r>
              <a:rPr lang="en-CA" dirty="0"/>
              <a:t>about the peering link.</a:t>
            </a:r>
          </a:p>
        </p:txBody>
      </p:sp>
      <p:sp>
        <p:nvSpPr>
          <p:cNvPr id="55" name="AutoShape 149"/>
          <p:cNvSpPr>
            <a:spLocks noChangeArrowheads="1"/>
          </p:cNvSpPr>
          <p:nvPr/>
        </p:nvSpPr>
        <p:spPr bwMode="auto">
          <a:xfrm>
            <a:off x="1467058" y="4500459"/>
            <a:ext cx="3032329" cy="440709"/>
          </a:xfrm>
          <a:prstGeom prst="wedgeRoundRectCallout">
            <a:avLst>
              <a:gd name="adj1" fmla="val 79341"/>
              <a:gd name="adj2" fmla="val -264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b="1" dirty="0"/>
              <a:t>Local ISP, Small business</a:t>
            </a:r>
            <a:endParaRPr lang="en-US" sz="18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6046534" y="3006244"/>
            <a:ext cx="264404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/>
              <a:t>Neither will </a:t>
            </a:r>
            <a:r>
              <a:rPr lang="en-CA" dirty="0" err="1"/>
              <a:t>Routeviews</a:t>
            </a:r>
            <a:endParaRPr lang="en-CA" dirty="0"/>
          </a:p>
        </p:txBody>
      </p:sp>
      <p:sp>
        <p:nvSpPr>
          <p:cNvPr id="57" name="TextBox 56"/>
          <p:cNvSpPr txBox="1"/>
          <p:nvPr/>
        </p:nvSpPr>
        <p:spPr>
          <a:xfrm>
            <a:off x="4208366" y="2636912"/>
            <a:ext cx="4297267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/>
              <a:t>Regional ISP won’t see the peering edge!</a:t>
            </a:r>
          </a:p>
        </p:txBody>
      </p:sp>
      <p:sp>
        <p:nvSpPr>
          <p:cNvPr id="1039" name="TextBox 1038"/>
          <p:cNvSpPr txBox="1"/>
          <p:nvPr/>
        </p:nvSpPr>
        <p:spPr>
          <a:xfrm>
            <a:off x="347767" y="4363636"/>
            <a:ext cx="273170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/>
              <a:t>(</a:t>
            </a:r>
            <a:r>
              <a:rPr lang="en-CA" dirty="0" err="1"/>
              <a:t>ASes</a:t>
            </a:r>
            <a:r>
              <a:rPr lang="en-CA" dirty="0"/>
              <a:t> only transit traffic if it generates revenue!)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182" y="5391927"/>
            <a:ext cx="8716818" cy="12926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endParaRPr lang="en-CA" dirty="0"/>
          </a:p>
          <a:p>
            <a:pPr lvl="1"/>
            <a:r>
              <a:rPr lang="en-CA" sz="2000" dirty="0"/>
              <a:t>Combination of </a:t>
            </a:r>
            <a:r>
              <a:rPr lang="en-C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valley routing policy</a:t>
            </a:r>
            <a:r>
              <a:rPr lang="en-C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dirty="0"/>
              <a:t>and a </a:t>
            </a:r>
            <a:r>
              <a:rPr lang="en-C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monitors in stub ASes </a:t>
            </a:r>
            <a:r>
              <a:rPr lang="en-CA" sz="2000" dirty="0"/>
              <a:t>mean missing </a:t>
            </a:r>
            <a:r>
              <a:rPr lang="en-C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 to 90% </a:t>
            </a:r>
            <a:r>
              <a:rPr lang="en-CA" sz="2000" dirty="0"/>
              <a:t>of peering links of content providers! (</a:t>
            </a:r>
            <a:r>
              <a:rPr lang="en-CA" sz="2000" dirty="0" err="1"/>
              <a:t>Oliveria</a:t>
            </a:r>
            <a:r>
              <a:rPr lang="en-CA" sz="2000" dirty="0"/>
              <a:t> et al. 2008)</a:t>
            </a:r>
          </a:p>
          <a:p>
            <a:pPr lvl="1"/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422904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1036" grpId="0" animBg="1"/>
      <p:bldP spid="1036" grpId="1" animBg="1"/>
      <p:bldP spid="1037" grpId="0" animBg="1"/>
      <p:bldP spid="1037" grpId="1" animBg="1"/>
      <p:bldP spid="55" grpId="0" animBg="1"/>
      <p:bldP spid="56" grpId="0" animBg="1"/>
      <p:bldP spid="57" grpId="0" animBg="1"/>
      <p:bldP spid="1039" grpId="0" animBg="1"/>
      <p:bldP spid="1039" grpId="1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878" y="4250250"/>
            <a:ext cx="2323481" cy="15465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approach: </a:t>
            </a:r>
            <a:r>
              <a:rPr lang="en-US" dirty="0" err="1"/>
              <a:t>Traceroute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Issue: Need control over end hosts to run </a:t>
            </a:r>
            <a:r>
              <a:rPr lang="en-US" dirty="0" err="1"/>
              <a:t>traceroute</a:t>
            </a:r>
            <a:endParaRPr lang="en-US" dirty="0"/>
          </a:p>
          <a:p>
            <a:pPr lvl="1"/>
            <a:r>
              <a:rPr lang="en-US" dirty="0"/>
              <a:t>How to get VPs?</a:t>
            </a:r>
          </a:p>
          <a:p>
            <a:r>
              <a:rPr lang="en-US" dirty="0"/>
              <a:t>http://</a:t>
            </a:r>
            <a:r>
              <a:rPr lang="en-US" dirty="0" err="1"/>
              <a:t>www.traceroute.org</a:t>
            </a:r>
            <a:r>
              <a:rPr lang="en-US" dirty="0"/>
              <a:t>/</a:t>
            </a:r>
          </a:p>
          <a:p>
            <a:pPr lvl="1"/>
            <a:r>
              <a:rPr lang="en-US" dirty="0"/>
              <a:t>Collection of O(100) servers that will run </a:t>
            </a:r>
            <a:r>
              <a:rPr lang="en-US" dirty="0" err="1"/>
              <a:t>traceroute</a:t>
            </a:r>
            <a:endParaRPr lang="en-US" dirty="0"/>
          </a:p>
          <a:p>
            <a:pPr lvl="1"/>
            <a:r>
              <a:rPr lang="en-US" dirty="0"/>
              <a:t>Hosted by ISPs/other network operators (e.g. universities)</a:t>
            </a:r>
          </a:p>
          <a:p>
            <a:r>
              <a:rPr lang="en-US" dirty="0"/>
              <a:t>RIPE Atlas</a:t>
            </a:r>
          </a:p>
          <a:p>
            <a:pPr lvl="1"/>
            <a:r>
              <a:rPr lang="en-US" dirty="0"/>
              <a:t>Distribute specialized hardware to volunteers</a:t>
            </a:r>
          </a:p>
          <a:p>
            <a:pPr lvl="1"/>
            <a:r>
              <a:rPr lang="en-US" dirty="0"/>
              <a:t>O(1000s) of probes</a:t>
            </a:r>
          </a:p>
          <a:p>
            <a:r>
              <a:rPr lang="en-US" dirty="0" err="1"/>
              <a:t>Dasu</a:t>
            </a:r>
            <a:endParaRPr lang="en-US" dirty="0"/>
          </a:p>
          <a:p>
            <a:pPr lvl="1"/>
            <a:r>
              <a:rPr lang="en-US" dirty="0" err="1"/>
              <a:t>Bittorrent</a:t>
            </a:r>
            <a:r>
              <a:rPr lang="en-US" dirty="0"/>
              <a:t> plug in that does measurements</a:t>
            </a:r>
          </a:p>
          <a:p>
            <a:pPr lvl="1"/>
            <a:r>
              <a:rPr lang="en-US" dirty="0"/>
              <a:t>O(200) ASes with </a:t>
            </a:r>
            <a:r>
              <a:rPr lang="en-US" dirty="0" err="1"/>
              <a:t>Dasu</a:t>
            </a:r>
            <a:r>
              <a:rPr lang="en-US" dirty="0"/>
              <a:t> clients</a:t>
            </a:r>
          </a:p>
        </p:txBody>
      </p:sp>
      <p:pic>
        <p:nvPicPr>
          <p:cNvPr id="5" name="Picture 4" descr="Screen Shot 2014-10-08 at 9.26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85" y="1846046"/>
            <a:ext cx="6557818" cy="376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8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73594</TotalTime>
  <Words>2872</Words>
  <Application>Microsoft Office PowerPoint</Application>
  <PresentationFormat>On-screen Show (4:3)</PresentationFormat>
  <Paragraphs>395</Paragraphs>
  <Slides>31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Symbol</vt:lpstr>
      <vt:lpstr>Times New Roman</vt:lpstr>
      <vt:lpstr>Tw Cen MT</vt:lpstr>
      <vt:lpstr>Wingdings</vt:lpstr>
      <vt:lpstr>Wingdings 2</vt:lpstr>
      <vt:lpstr>ZapfDingbats</vt:lpstr>
      <vt:lpstr>Median</vt:lpstr>
      <vt:lpstr>Ekvation</vt:lpstr>
      <vt:lpstr>TDTS21: Advanced Networking</vt:lpstr>
      <vt:lpstr>Measuring the Internet’s topology</vt:lpstr>
      <vt:lpstr>The outputs ….</vt:lpstr>
      <vt:lpstr>So how do we measure this graph?</vt:lpstr>
      <vt:lpstr>Passive approach: BGP Route Monitors</vt:lpstr>
      <vt:lpstr>Going from BGP Updates to a Topology</vt:lpstr>
      <vt:lpstr>Going from BGP Updates to a Topology</vt:lpstr>
      <vt:lpstr>Why are peering links hard to see? </vt:lpstr>
      <vt:lpstr>Active approach: Traceroute</vt:lpstr>
      <vt:lpstr>PowerPoint Presentation</vt:lpstr>
      <vt:lpstr>Traceroute vs Announced Path</vt:lpstr>
      <vt:lpstr>Traceroute vs Announced Path</vt:lpstr>
      <vt:lpstr>Traceroute vs Announced Path</vt:lpstr>
      <vt:lpstr>Traceroute vs Announced Path</vt:lpstr>
      <vt:lpstr>Traceroute vs Announced Path</vt:lpstr>
      <vt:lpstr>Traceroute vs Announced Path</vt:lpstr>
      <vt:lpstr>Traceroute vs Announced Path</vt:lpstr>
      <vt:lpstr>Traceroute vs Announced Path</vt:lpstr>
      <vt:lpstr>Traceroute vs Announced Path</vt:lpstr>
      <vt:lpstr>PowerPoint Presentation</vt:lpstr>
      <vt:lpstr>Distribution properties of AS graph</vt:lpstr>
      <vt:lpstr>Zipf popularity...             ... and long tails  </vt:lpstr>
      <vt:lpstr>Zipf popularity...             ... and long tails  </vt:lpstr>
      <vt:lpstr>Zipf popularity...             ... and long tails  </vt:lpstr>
      <vt:lpstr>Zipf popularity...             ... and long tails  </vt:lpstr>
      <vt:lpstr>Zipf popularity...             ... and long tails  </vt:lpstr>
      <vt:lpstr>Zipf popularity...             ... and long tails  </vt:lpstr>
      <vt:lpstr>Zipf popularity...             ... and long tails  </vt:lpstr>
      <vt:lpstr>Power law, Pareto, and Zipf</vt:lpstr>
      <vt:lpstr>Heavy-tail distributions 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Niklas Carlsson</cp:lastModifiedBy>
  <cp:revision>861</cp:revision>
  <cp:lastPrinted>2012-08-22T04:00:45Z</cp:lastPrinted>
  <dcterms:created xsi:type="dcterms:W3CDTF">2012-01-03T02:22:46Z</dcterms:created>
  <dcterms:modified xsi:type="dcterms:W3CDTF">2021-02-24T11:00:09Z</dcterms:modified>
</cp:coreProperties>
</file>