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71"/>
  </p:notesMasterIdLst>
  <p:handoutMasterIdLst>
    <p:handoutMasterId r:id="rId72"/>
  </p:handoutMasterIdLst>
  <p:sldIdLst>
    <p:sldId id="388" r:id="rId2"/>
    <p:sldId id="433" r:id="rId3"/>
    <p:sldId id="434" r:id="rId4"/>
    <p:sldId id="435" r:id="rId5"/>
    <p:sldId id="436" r:id="rId6"/>
    <p:sldId id="437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46" r:id="rId16"/>
    <p:sldId id="449" r:id="rId17"/>
    <p:sldId id="450" r:id="rId18"/>
    <p:sldId id="451" r:id="rId19"/>
    <p:sldId id="452" r:id="rId20"/>
    <p:sldId id="448" r:id="rId21"/>
    <p:sldId id="425" r:id="rId22"/>
    <p:sldId id="426" r:id="rId23"/>
    <p:sldId id="427" r:id="rId24"/>
    <p:sldId id="428" r:id="rId25"/>
    <p:sldId id="430" r:id="rId26"/>
    <p:sldId id="431" r:id="rId27"/>
    <p:sldId id="432" r:id="rId28"/>
    <p:sldId id="395" r:id="rId29"/>
    <p:sldId id="396" r:id="rId30"/>
    <p:sldId id="405" r:id="rId31"/>
    <p:sldId id="406" r:id="rId32"/>
    <p:sldId id="407" r:id="rId33"/>
    <p:sldId id="408" r:id="rId34"/>
    <p:sldId id="409" r:id="rId35"/>
    <p:sldId id="410" r:id="rId36"/>
    <p:sldId id="422" r:id="rId37"/>
    <p:sldId id="411" r:id="rId38"/>
    <p:sldId id="412" r:id="rId39"/>
    <p:sldId id="423" r:id="rId40"/>
    <p:sldId id="413" r:id="rId41"/>
    <p:sldId id="453" r:id="rId42"/>
    <p:sldId id="456" r:id="rId43"/>
    <p:sldId id="454" r:id="rId44"/>
    <p:sldId id="455" r:id="rId45"/>
    <p:sldId id="415" r:id="rId46"/>
    <p:sldId id="416" r:id="rId47"/>
    <p:sldId id="417" r:id="rId48"/>
    <p:sldId id="418" r:id="rId49"/>
    <p:sldId id="419" r:id="rId50"/>
    <p:sldId id="420" r:id="rId51"/>
    <p:sldId id="421" r:id="rId52"/>
    <p:sldId id="457" r:id="rId53"/>
    <p:sldId id="478" r:id="rId54"/>
    <p:sldId id="459" r:id="rId55"/>
    <p:sldId id="476" r:id="rId56"/>
    <p:sldId id="469" r:id="rId57"/>
    <p:sldId id="470" r:id="rId58"/>
    <p:sldId id="471" r:id="rId59"/>
    <p:sldId id="472" r:id="rId60"/>
    <p:sldId id="473" r:id="rId61"/>
    <p:sldId id="474" r:id="rId62"/>
    <p:sldId id="461" r:id="rId63"/>
    <p:sldId id="462" r:id="rId64"/>
    <p:sldId id="463" r:id="rId65"/>
    <p:sldId id="464" r:id="rId66"/>
    <p:sldId id="465" r:id="rId67"/>
    <p:sldId id="466" r:id="rId68"/>
    <p:sldId id="467" r:id="rId69"/>
    <p:sldId id="468" r:id="rId70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  <p14:sldId id="449"/>
            <p14:sldId id="450"/>
            <p14:sldId id="451"/>
            <p14:sldId id="452"/>
            <p14:sldId id="448"/>
            <p14:sldId id="425"/>
            <p14:sldId id="426"/>
            <p14:sldId id="427"/>
            <p14:sldId id="428"/>
            <p14:sldId id="430"/>
            <p14:sldId id="431"/>
            <p14:sldId id="432"/>
            <p14:sldId id="395"/>
            <p14:sldId id="396"/>
            <p14:sldId id="405"/>
            <p14:sldId id="406"/>
            <p14:sldId id="407"/>
            <p14:sldId id="408"/>
            <p14:sldId id="409"/>
            <p14:sldId id="410"/>
            <p14:sldId id="422"/>
            <p14:sldId id="411"/>
            <p14:sldId id="412"/>
            <p14:sldId id="423"/>
            <p14:sldId id="413"/>
            <p14:sldId id="453"/>
            <p14:sldId id="456"/>
            <p14:sldId id="454"/>
            <p14:sldId id="455"/>
            <p14:sldId id="415"/>
            <p14:sldId id="416"/>
            <p14:sldId id="417"/>
            <p14:sldId id="418"/>
            <p14:sldId id="419"/>
            <p14:sldId id="420"/>
            <p14:sldId id="421"/>
            <p14:sldId id="457"/>
            <p14:sldId id="478"/>
            <p14:sldId id="459"/>
            <p14:sldId id="476"/>
            <p14:sldId id="469"/>
            <p14:sldId id="470"/>
            <p14:sldId id="471"/>
            <p14:sldId id="472"/>
            <p14:sldId id="473"/>
            <p14:sldId id="474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4" autoAdjust="0"/>
    <p:restoredTop sz="89587" autoAdjust="0"/>
  </p:normalViewPr>
  <p:slideViewPr>
    <p:cSldViewPr snapToGrid="0">
      <p:cViewPr>
        <p:scale>
          <a:sx n="71" d="100"/>
          <a:sy n="71" d="100"/>
        </p:scale>
        <p:origin x="-40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6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</a:t>
            </a:r>
            <a:r>
              <a:rPr lang="en-US" baseline="0" dirty="0" smtClean="0"/>
              <a:t> types of services: e.g., even those that don’t want TCP (network debugging)</a:t>
            </a:r>
          </a:p>
          <a:p>
            <a:r>
              <a:rPr lang="en-US" baseline="0" dirty="0" smtClean="0"/>
              <a:t>Cost effective: efficiently use the expensive communication resource. -&gt; 40 B header “long”</a:t>
            </a:r>
            <a:endParaRPr lang="en-US" dirty="0" smtClean="0"/>
          </a:p>
          <a:p>
            <a:r>
              <a:rPr lang="en-US" dirty="0" smtClean="0"/>
              <a:t>Accountability becomes more important as non-military folks start to use the network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90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Network debugging application </a:t>
            </a:r>
            <a:r>
              <a:rPr lang="en-US" dirty="0" smtClean="0">
                <a:sym typeface="Wingdings"/>
              </a:rPr>
              <a:t> used when network is</a:t>
            </a:r>
            <a:r>
              <a:rPr lang="en-US" baseline="0" dirty="0" smtClean="0">
                <a:sym typeface="Wingdings"/>
              </a:rPr>
              <a:t> performing poorly will take what it can get. XNET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2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E15BA7-9EE9-6548-B478-256EE812C107}" type="slidenum">
              <a:rPr lang="en-US"/>
              <a:pPr/>
              <a:t>25</a:t>
            </a:fld>
            <a:endParaRPr lang="en-US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B9AC6-2E4F-0F4B-943D-06A579B6B8F8}" type="slidenum">
              <a:rPr lang="en-US"/>
              <a:pPr/>
              <a:t>26</a:t>
            </a:fld>
            <a:endParaRPr lang="en-US"/>
          </a:p>
        </p:txBody>
      </p:sp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750EB3-C4E7-1345-A52C-3C898D18C0EC}" type="slidenum">
              <a:rPr lang="en-US"/>
              <a:pPr/>
              <a:t>27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Missing:  resource sharing, other considerations of malicious users (traceback, etc.), address concerns of administrative domains visible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24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10483" indent="-273263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093051" indent="-218610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530271" indent="-218610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1967492" indent="-218610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404712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841932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279153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716373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fld id="{A4B9B019-46B0-4216-8A02-A0CBFECCD146}" type="slidenum">
              <a:rPr lang="en-US" altLang="sv-SE" sz="1200" b="0">
                <a:latin typeface="Times New Roman" pitchFamily="18" charset="0"/>
              </a:rPr>
              <a:pPr eaLnBrk="1" hangingPunct="1"/>
              <a:t>41</a:t>
            </a:fld>
            <a:endParaRPr lang="en-US" altLang="sv-SE" sz="1200" b="0">
              <a:latin typeface="Times New Roman" pitchFamily="18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10483" indent="-273263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093051" indent="-218610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530271" indent="-218610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1967492" indent="-218610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404712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841932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279153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716373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fld id="{BE465A6C-7DBC-4D22-867E-9EEEF20D8CF5}" type="slidenum">
              <a:rPr lang="en-US" altLang="sv-SE" sz="1200" b="0">
                <a:latin typeface="Times New Roman" pitchFamily="18" charset="0"/>
              </a:rPr>
              <a:pPr eaLnBrk="1" hangingPunct="1"/>
              <a:t>2</a:t>
            </a:fld>
            <a:endParaRPr lang="en-US" altLang="sv-SE" sz="1200" b="0">
              <a:latin typeface="Times New Roman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10483" indent="-273263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093051" indent="-218610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530271" indent="-218610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1967492" indent="-218610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404712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841932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279153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716373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fld id="{31B6BE1D-AF22-46C4-B1E0-C690D0BEA9D7}" type="slidenum">
              <a:rPr lang="en-US" altLang="sv-SE" sz="1200" b="0">
                <a:latin typeface="Times New Roman" pitchFamily="18" charset="0"/>
              </a:rPr>
              <a:pPr eaLnBrk="1" hangingPunct="1"/>
              <a:t>3</a:t>
            </a:fld>
            <a:endParaRPr lang="en-US" altLang="sv-SE" sz="1200" b="0">
              <a:latin typeface="Times New Roman" pitchFamily="18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sv-SE" smtClean="0">
                <a:latin typeface="Times New Roman" pitchFamily="18" charset="0"/>
              </a:rPr>
              <a:t>whois –h whois.arin.net 128.112.155.165</a:t>
            </a:r>
          </a:p>
          <a:p>
            <a:r>
              <a:rPr lang="en-US" altLang="sv-SE" smtClean="0">
                <a:latin typeface="Times New Roman" pitchFamily="18" charset="0"/>
              </a:rPr>
              <a:t>http://standards.ieee.org/regauth/oui/oui.txt</a:t>
            </a:r>
          </a:p>
          <a:p>
            <a:endParaRPr lang="en-US" altLang="sv-SE" smtClean="0">
              <a:latin typeface="Times New Roman" pitchFamily="18" charset="0"/>
            </a:endParaRPr>
          </a:p>
          <a:p>
            <a:r>
              <a:rPr lang="en-US" altLang="sv-SE" smtClean="0">
                <a:latin typeface="Times New Roman" pitchFamily="18" charset="0"/>
              </a:rPr>
              <a:t>Why both MAC and IP: </a:t>
            </a:r>
          </a:p>
          <a:p>
            <a:pPr>
              <a:buFontTx/>
              <a:buChar char="-"/>
            </a:pPr>
            <a:r>
              <a:rPr lang="en-US" altLang="sv-SE" smtClean="0">
                <a:latin typeface="Times New Roman" pitchFamily="18" charset="0"/>
              </a:rPr>
              <a:t>Need identifier to use in bootstrap process</a:t>
            </a:r>
          </a:p>
          <a:p>
            <a:pPr>
              <a:buFontTx/>
              <a:buChar char="-"/>
            </a:pPr>
            <a:r>
              <a:rPr lang="en-US" altLang="sv-SE" smtClean="0">
                <a:latin typeface="Times New Roman" pitchFamily="18" charset="0"/>
              </a:rPr>
              <a:t>IP address is topology-dependent, so cannot keep when host moves</a:t>
            </a:r>
          </a:p>
          <a:p>
            <a:r>
              <a:rPr lang="en-US" altLang="sv-SE" smtClean="0">
                <a:latin typeface="Times New Roman" pitchFamily="18" charset="0"/>
              </a:rPr>
              <a:t>- LAN was meant to handle many different network protocols (not just IP)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10483" indent="-273263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093051" indent="-218610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530271" indent="-218610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1967492" indent="-218610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404712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841932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279153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716373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fld id="{BA04FD6C-F263-4B95-B39E-CC7FF3AB836E}" type="slidenum">
              <a:rPr lang="en-US" altLang="sv-SE" sz="1200" b="0">
                <a:latin typeface="Times New Roman" pitchFamily="18" charset="0"/>
              </a:rPr>
              <a:pPr eaLnBrk="1" hangingPunct="1"/>
              <a:t>5</a:t>
            </a:fld>
            <a:endParaRPr lang="en-US" altLang="sv-SE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10483" indent="-273263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093051" indent="-218610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530271" indent="-218610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1967492" indent="-218610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404712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841932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279153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716373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fld id="{062DF63B-D144-47FF-BD76-4729FE0D9A06}" type="slidenum">
              <a:rPr lang="en-US" altLang="sv-SE" sz="1200" b="0">
                <a:latin typeface="Times New Roman" pitchFamily="18" charset="0"/>
              </a:rPr>
              <a:pPr eaLnBrk="1" hangingPunct="1"/>
              <a:t>7</a:t>
            </a:fld>
            <a:endParaRPr lang="en-US" altLang="sv-SE" sz="1200" b="0">
              <a:latin typeface="Times New Roman" pitchFamily="18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10483" indent="-273263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093051" indent="-218610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530271" indent="-218610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1967492" indent="-218610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404712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841932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279153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716373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fld id="{24E1D0B3-A61A-4F4D-A31B-769299AD3464}" type="slidenum">
              <a:rPr lang="en-US" altLang="sv-SE" sz="1200" b="0">
                <a:latin typeface="Times New Roman" pitchFamily="18" charset="0"/>
              </a:rPr>
              <a:pPr eaLnBrk="1" hangingPunct="1"/>
              <a:t>8</a:t>
            </a:fld>
            <a:endParaRPr lang="en-US" altLang="sv-SE" sz="1200" b="0">
              <a:latin typeface="Times New Roman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10483" indent="-273263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093051" indent="-218610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530271" indent="-218610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1967492" indent="-218610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404712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841932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279153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716373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fld id="{06A24525-2EBB-4785-A63D-6C43048A52F2}" type="slidenum">
              <a:rPr lang="en-US" altLang="sv-SE" sz="1200" b="0">
                <a:latin typeface="Times New Roman" pitchFamily="18" charset="0"/>
              </a:rPr>
              <a:pPr eaLnBrk="1" hangingPunct="1"/>
              <a:t>9</a:t>
            </a:fld>
            <a:endParaRPr lang="en-US" altLang="sv-SE" sz="1200" b="0">
              <a:latin typeface="Times New Roman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10483" indent="-273263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093051" indent="-218610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530271" indent="-218610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1967492" indent="-218610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404712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841932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279153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716373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fld id="{13519DF7-C05E-42FC-9C2B-461667135986}" type="slidenum">
              <a:rPr lang="en-US" altLang="sv-SE" sz="1200" b="0">
                <a:latin typeface="Times New Roman" pitchFamily="18" charset="0"/>
              </a:rPr>
              <a:pPr eaLnBrk="1" hangingPunct="1"/>
              <a:t>10</a:t>
            </a:fld>
            <a:endParaRPr lang="en-US" altLang="sv-SE" sz="1200" b="0">
              <a:latin typeface="Times New Roman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10483" indent="-273263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093051" indent="-218610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530271" indent="-218610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1967492" indent="-218610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404712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841932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279153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716373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fld id="{2E4D3AD4-3B0D-4081-A383-48D01972BCAC}" type="slidenum">
              <a:rPr lang="en-US" altLang="sv-SE" sz="1200" b="0">
                <a:latin typeface="Times New Roman" pitchFamily="18" charset="0"/>
              </a:rPr>
              <a:pPr eaLnBrk="1" hangingPunct="1"/>
              <a:t>14</a:t>
            </a:fld>
            <a:endParaRPr lang="en-US" altLang="sv-SE" sz="1200" b="0">
              <a:latin typeface="Times New Roman" pitchFamily="18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3048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4634" y="1257917"/>
            <a:ext cx="595184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1.emf"/><Relationship Id="rId9" Type="http://schemas.openxmlformats.org/officeDocument/2006/relationships/oleObject" Target="../embeddings/oleObject9.bin"/><Relationship Id="rId14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5.bin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11.emf"/><Relationship Id="rId9" Type="http://schemas.openxmlformats.org/officeDocument/2006/relationships/oleObject" Target="../embeddings/oleObject19.bin"/><Relationship Id="rId14" Type="http://schemas.openxmlformats.org/officeDocument/2006/relationships/oleObject" Target="../embeddings/oleObject2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941" y="1143000"/>
            <a:ext cx="8633012" cy="1828800"/>
          </a:xfrm>
        </p:spPr>
        <p:txBody>
          <a:bodyPr>
            <a:normAutofit fontScale="90000"/>
          </a:bodyPr>
          <a:lstStyle/>
          <a:p>
            <a:r>
              <a:rPr lang="en-US" sz="6000" cap="none" dirty="0" smtClean="0"/>
              <a:t>TDTS21 </a:t>
            </a:r>
            <a:r>
              <a:rPr lang="en-US" sz="6000" cap="none" dirty="0" smtClean="0"/>
              <a:t>Advanced </a:t>
            </a:r>
            <a:r>
              <a:rPr lang="en-US" sz="6000" cap="none" dirty="0" smtClean="0"/>
              <a:t>Networking</a:t>
            </a:r>
            <a:endParaRPr lang="en-US" sz="4900" cap="none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798" y="3496235"/>
            <a:ext cx="8202707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tx1"/>
                </a:solidFill>
              </a:rPr>
              <a:t>Lecture </a:t>
            </a:r>
            <a:r>
              <a:rPr lang="en-US" sz="3600" b="1" dirty="0" smtClean="0">
                <a:solidFill>
                  <a:schemeClr val="tx1"/>
                </a:solidFill>
              </a:rPr>
              <a:t>2: Hosts, the Internet architecture, and the E2E arguments … </a:t>
            </a:r>
            <a:endParaRPr 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Based on slides from D. </a:t>
            </a:r>
            <a:r>
              <a:rPr lang="en-US" dirty="0" err="1" smtClean="0">
                <a:solidFill>
                  <a:schemeClr val="tx1"/>
                </a:solidFill>
              </a:rPr>
              <a:t>Choffnes</a:t>
            </a:r>
            <a:r>
              <a:rPr lang="en-US" dirty="0" smtClean="0">
                <a:solidFill>
                  <a:schemeClr val="tx1"/>
                </a:solidFill>
              </a:rPr>
              <a:t>, P. Gill, and J. Rexford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Revised Spring 2015 </a:t>
            </a:r>
            <a:r>
              <a:rPr lang="en-US" dirty="0">
                <a:solidFill>
                  <a:schemeClr val="tx1"/>
                </a:solidFill>
              </a:rPr>
              <a:t>by </a:t>
            </a:r>
            <a:r>
              <a:rPr lang="en-US" dirty="0" smtClean="0">
                <a:solidFill>
                  <a:schemeClr val="tx1"/>
                </a:solidFill>
              </a:rPr>
              <a:t>N. </a:t>
            </a:r>
            <a:r>
              <a:rPr lang="en-US" dirty="0" err="1" smtClean="0">
                <a:solidFill>
                  <a:schemeClr val="tx1"/>
                </a:solidFill>
              </a:rPr>
              <a:t>Carlsson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983538" y="6324600"/>
            <a:ext cx="9144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fld id="{8710DB26-2EC3-4B96-91A4-C755D63DBA81}" type="slidenum">
              <a:rPr lang="en-US" altLang="sv-SE" sz="1400" b="0">
                <a:latin typeface="Times New Roman" pitchFamily="18" charset="0"/>
              </a:rPr>
              <a:pPr eaLnBrk="1" hangingPunct="1"/>
              <a:t>10</a:t>
            </a:fld>
            <a:endParaRPr lang="en-US" altLang="sv-SE" sz="1400" b="0">
              <a:latin typeface="Times New Roman" pitchFamily="18" charset="0"/>
            </a:endParaRP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180503"/>
              </p:ext>
            </p:extLst>
          </p:nvPr>
        </p:nvGraphicFramePr>
        <p:xfrm>
          <a:off x="4738688" y="5288896"/>
          <a:ext cx="8334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Clip" r:id="rId4" imgW="1308100" imgH="1079500" progId="MS_ClipArt_Gallery.2">
                  <p:embed/>
                </p:oleObj>
              </mc:Choice>
              <mc:Fallback>
                <p:oleObj name="Clip" r:id="rId4" imgW="1308100" imgH="10795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688" y="5288896"/>
                        <a:ext cx="8334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906838" y="5866746"/>
            <a:ext cx="184467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r>
              <a:rPr lang="en-US" altLang="sv-SE" sz="1800" b="0">
                <a:latin typeface="Comic Sans MS" pitchFamily="66" charset="0"/>
              </a:rPr>
              <a:t>requesting host</a:t>
            </a:r>
            <a:endParaRPr lang="en-US" altLang="sv-SE" sz="2400" b="0">
              <a:latin typeface="Times New Roman" pitchFamily="18" charset="0"/>
            </a:endParaRPr>
          </a:p>
          <a:p>
            <a:r>
              <a:rPr lang="en-US" altLang="sv-SE" sz="1600"/>
              <a:t>cis.poly.edu</a:t>
            </a:r>
            <a:endParaRPr lang="en-US" altLang="sv-SE" sz="1600" b="0">
              <a:latin typeface="Times New Roman" pitchFamily="18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134100" y="6544608"/>
            <a:ext cx="2262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r>
              <a:rPr lang="en-US" altLang="sv-SE" sz="1600"/>
              <a:t>gaia.cs.umass.edu</a:t>
            </a:r>
            <a:endParaRPr lang="en-US" altLang="sv-SE" sz="1600" b="0">
              <a:latin typeface="Times New Roman" pitchFamily="18" charset="0"/>
            </a:endParaRPr>
          </a:p>
        </p:txBody>
      </p:sp>
      <p:graphicFrame>
        <p:nvGraphicFramePr>
          <p:cNvPr id="3277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195721"/>
              </p:ext>
            </p:extLst>
          </p:nvPr>
        </p:nvGraphicFramePr>
        <p:xfrm>
          <a:off x="6862763" y="5998508"/>
          <a:ext cx="8334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Clip" r:id="rId6" imgW="1308100" imgH="1079500" progId="MS_ClipArt_Gallery.2">
                  <p:embed/>
                </p:oleObj>
              </mc:Choice>
              <mc:Fallback>
                <p:oleObj name="Clip" r:id="rId6" imgW="1308100" imgH="10795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2763" y="5998508"/>
                        <a:ext cx="8334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774" name="Group 6"/>
          <p:cNvGrpSpPr>
            <a:grpSpLocks/>
          </p:cNvGrpSpPr>
          <p:nvPr/>
        </p:nvGrpSpPr>
        <p:grpSpPr bwMode="auto">
          <a:xfrm>
            <a:off x="4986338" y="3214033"/>
            <a:ext cx="369887" cy="657225"/>
            <a:chOff x="4180" y="783"/>
            <a:chExt cx="150" cy="307"/>
          </a:xfrm>
        </p:grpSpPr>
        <p:sp>
          <p:nvSpPr>
            <p:cNvPr id="32827" name="AutoShape 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32828" name="Rectangle 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32829" name="Rectangle 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32830" name="AutoShape 1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32831" name="Line 1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2832" name="Line 1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2833" name="Rectangle 1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32834" name="Rectangle 1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</p:grpSp>
      <p:sp>
        <p:nvSpPr>
          <p:cNvPr id="32775" name="Text Box 15"/>
          <p:cNvSpPr txBox="1">
            <a:spLocks noChangeArrowheads="1"/>
          </p:cNvSpPr>
          <p:nvPr/>
        </p:nvSpPr>
        <p:spPr bwMode="auto">
          <a:xfrm>
            <a:off x="5540375" y="1466196"/>
            <a:ext cx="2011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r>
              <a:rPr lang="en-US" altLang="sv-SE" sz="1800" b="0">
                <a:latin typeface="Comic Sans MS" pitchFamily="66" charset="0"/>
              </a:rPr>
              <a:t>root DNS server</a:t>
            </a:r>
            <a:endParaRPr lang="en-US" altLang="sv-SE" sz="1600" b="0">
              <a:latin typeface="Times New Roman" pitchFamily="18" charset="0"/>
            </a:endParaRPr>
          </a:p>
        </p:txBody>
      </p:sp>
      <p:sp>
        <p:nvSpPr>
          <p:cNvPr id="1185808" name="Line 16"/>
          <p:cNvSpPr>
            <a:spLocks noChangeShapeType="1"/>
          </p:cNvSpPr>
          <p:nvPr/>
        </p:nvSpPr>
        <p:spPr bwMode="auto">
          <a:xfrm flipH="1" flipV="1">
            <a:off x="5035550" y="3901421"/>
            <a:ext cx="0" cy="131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185809" name="Line 17"/>
          <p:cNvSpPr>
            <a:spLocks noChangeShapeType="1"/>
          </p:cNvSpPr>
          <p:nvPr/>
        </p:nvSpPr>
        <p:spPr bwMode="auto">
          <a:xfrm flipV="1">
            <a:off x="5149850" y="2205971"/>
            <a:ext cx="914400" cy="971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185810" name="Line 18"/>
          <p:cNvSpPr>
            <a:spLocks noChangeShapeType="1"/>
          </p:cNvSpPr>
          <p:nvPr/>
        </p:nvSpPr>
        <p:spPr bwMode="auto">
          <a:xfrm flipV="1">
            <a:off x="5435600" y="3368021"/>
            <a:ext cx="1485900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185811" name="Line 19"/>
          <p:cNvSpPr>
            <a:spLocks noChangeShapeType="1"/>
          </p:cNvSpPr>
          <p:nvPr/>
        </p:nvSpPr>
        <p:spPr bwMode="auto">
          <a:xfrm flipH="1" flipV="1">
            <a:off x="5435600" y="3539471"/>
            <a:ext cx="14192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185812" name="Line 20"/>
          <p:cNvSpPr>
            <a:spLocks noChangeShapeType="1"/>
          </p:cNvSpPr>
          <p:nvPr/>
        </p:nvSpPr>
        <p:spPr bwMode="auto">
          <a:xfrm flipH="1">
            <a:off x="5359400" y="2434571"/>
            <a:ext cx="733425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185813" name="Line 21"/>
          <p:cNvSpPr>
            <a:spLocks noChangeShapeType="1"/>
          </p:cNvSpPr>
          <p:nvPr/>
        </p:nvSpPr>
        <p:spPr bwMode="auto">
          <a:xfrm>
            <a:off x="5226050" y="3929996"/>
            <a:ext cx="9525" cy="13239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grpSp>
        <p:nvGrpSpPr>
          <p:cNvPr id="32782" name="Group 22"/>
          <p:cNvGrpSpPr>
            <a:grpSpLocks/>
          </p:cNvGrpSpPr>
          <p:nvPr/>
        </p:nvGrpSpPr>
        <p:grpSpPr bwMode="auto">
          <a:xfrm>
            <a:off x="2841625" y="3304521"/>
            <a:ext cx="1998663" cy="611187"/>
            <a:chOff x="2800" y="2132"/>
            <a:chExt cx="1259" cy="385"/>
          </a:xfrm>
        </p:grpSpPr>
        <p:sp>
          <p:nvSpPr>
            <p:cNvPr id="32825" name="Rectangle 23"/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32826" name="Text Box 24"/>
            <p:cNvSpPr txBox="1">
              <a:spLocks noChangeArrowheads="1"/>
            </p:cNvSpPr>
            <p:nvPr/>
          </p:nvSpPr>
          <p:spPr bwMode="auto">
            <a:xfrm>
              <a:off x="2800" y="2132"/>
              <a:ext cx="125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r>
                <a:rPr lang="en-US" altLang="sv-SE" sz="1800" b="0">
                  <a:latin typeface="Comic Sans MS" pitchFamily="66" charset="0"/>
                </a:rPr>
                <a:t>local DNS server</a:t>
              </a:r>
              <a:endParaRPr lang="en-US" altLang="sv-SE" sz="2400" b="0">
                <a:latin typeface="Times New Roman" pitchFamily="18" charset="0"/>
              </a:endParaRPr>
            </a:p>
            <a:p>
              <a:r>
                <a:rPr lang="en-US" altLang="sv-SE" sz="1600"/>
                <a:t>dns.poly.edu</a:t>
              </a:r>
              <a:endParaRPr lang="en-US" altLang="sv-SE" sz="1600" b="0">
                <a:latin typeface="Times New Roman" pitchFamily="18" charset="0"/>
              </a:endParaRPr>
            </a:p>
          </p:txBody>
        </p:sp>
      </p:grpSp>
      <p:sp>
        <p:nvSpPr>
          <p:cNvPr id="1185817" name="Text Box 25"/>
          <p:cNvSpPr txBox="1">
            <a:spLocks noChangeArrowheads="1"/>
          </p:cNvSpPr>
          <p:nvPr/>
        </p:nvSpPr>
        <p:spPr bwMode="auto">
          <a:xfrm>
            <a:off x="4746625" y="4757083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r>
              <a:rPr lang="en-US" altLang="sv-SE" sz="1800" b="0">
                <a:solidFill>
                  <a:srgbClr val="FF0000"/>
                </a:solidFill>
                <a:latin typeface="Arial" pitchFamily="34" charset="0"/>
              </a:rPr>
              <a:t>1</a:t>
            </a:r>
            <a:endParaRPr lang="en-US" altLang="sv-SE" sz="2400" b="0">
              <a:latin typeface="Times New Roman" pitchFamily="18" charset="0"/>
            </a:endParaRPr>
          </a:p>
        </p:txBody>
      </p:sp>
      <p:sp>
        <p:nvSpPr>
          <p:cNvPr id="1185818" name="Text Box 26"/>
          <p:cNvSpPr txBox="1">
            <a:spLocks noChangeArrowheads="1"/>
          </p:cNvSpPr>
          <p:nvPr/>
        </p:nvSpPr>
        <p:spPr bwMode="auto">
          <a:xfrm>
            <a:off x="5289550" y="2423458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r>
              <a:rPr lang="en-US" altLang="sv-SE" sz="1800" b="0">
                <a:solidFill>
                  <a:srgbClr val="FF0000"/>
                </a:solidFill>
                <a:latin typeface="Arial" pitchFamily="34" charset="0"/>
              </a:rPr>
              <a:t>2</a:t>
            </a:r>
            <a:endParaRPr lang="en-US" altLang="sv-SE" sz="2400" b="0">
              <a:latin typeface="Times New Roman" pitchFamily="18" charset="0"/>
            </a:endParaRPr>
          </a:p>
        </p:txBody>
      </p:sp>
      <p:sp>
        <p:nvSpPr>
          <p:cNvPr id="1185819" name="Text Box 27"/>
          <p:cNvSpPr txBox="1">
            <a:spLocks noChangeArrowheads="1"/>
          </p:cNvSpPr>
          <p:nvPr/>
        </p:nvSpPr>
        <p:spPr bwMode="auto">
          <a:xfrm>
            <a:off x="5727700" y="2661583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r>
              <a:rPr lang="en-US" altLang="sv-SE" sz="1800" b="0">
                <a:solidFill>
                  <a:srgbClr val="FF0000"/>
                </a:solidFill>
                <a:latin typeface="Arial" pitchFamily="34" charset="0"/>
              </a:rPr>
              <a:t>3</a:t>
            </a:r>
            <a:endParaRPr lang="en-US" altLang="sv-SE" sz="2400" b="0">
              <a:latin typeface="Times New Roman" pitchFamily="18" charset="0"/>
            </a:endParaRPr>
          </a:p>
        </p:txBody>
      </p:sp>
      <p:sp>
        <p:nvSpPr>
          <p:cNvPr id="1185820" name="Text Box 28"/>
          <p:cNvSpPr txBox="1">
            <a:spLocks noChangeArrowheads="1"/>
          </p:cNvSpPr>
          <p:nvPr/>
        </p:nvSpPr>
        <p:spPr bwMode="auto">
          <a:xfrm>
            <a:off x="6042025" y="3071158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r>
              <a:rPr lang="en-US" altLang="sv-SE" sz="1800" b="0">
                <a:solidFill>
                  <a:srgbClr val="FF0000"/>
                </a:solidFill>
                <a:latin typeface="Arial" pitchFamily="34" charset="0"/>
              </a:rPr>
              <a:t>4</a:t>
            </a:r>
            <a:endParaRPr lang="en-US" altLang="sv-SE" sz="2400" b="0">
              <a:latin typeface="Times New Roman" pitchFamily="18" charset="0"/>
            </a:endParaRPr>
          </a:p>
        </p:txBody>
      </p:sp>
      <p:sp>
        <p:nvSpPr>
          <p:cNvPr id="1185821" name="Text Box 29"/>
          <p:cNvSpPr txBox="1">
            <a:spLocks noChangeArrowheads="1"/>
          </p:cNvSpPr>
          <p:nvPr/>
        </p:nvSpPr>
        <p:spPr bwMode="auto">
          <a:xfrm>
            <a:off x="6072188" y="3558521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r>
              <a:rPr lang="en-US" altLang="sv-SE" sz="1800" b="0">
                <a:solidFill>
                  <a:srgbClr val="FF0000"/>
                </a:solidFill>
                <a:latin typeface="Arial" pitchFamily="34" charset="0"/>
              </a:rPr>
              <a:t>5</a:t>
            </a:r>
            <a:endParaRPr lang="en-US" altLang="sv-SE" sz="2400" b="0">
              <a:latin typeface="Times New Roman" pitchFamily="18" charset="0"/>
            </a:endParaRPr>
          </a:p>
        </p:txBody>
      </p:sp>
      <p:sp>
        <p:nvSpPr>
          <p:cNvPr id="1185822" name="Text Box 30"/>
          <p:cNvSpPr txBox="1">
            <a:spLocks noChangeArrowheads="1"/>
          </p:cNvSpPr>
          <p:nvPr/>
        </p:nvSpPr>
        <p:spPr bwMode="auto">
          <a:xfrm>
            <a:off x="6669088" y="4598333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r>
              <a:rPr lang="en-US" altLang="sv-SE" sz="1800" b="0">
                <a:solidFill>
                  <a:srgbClr val="FF0000"/>
                </a:solidFill>
                <a:latin typeface="Arial" pitchFamily="34" charset="0"/>
              </a:rPr>
              <a:t>6</a:t>
            </a:r>
            <a:endParaRPr lang="en-US" altLang="sv-SE" sz="2400" b="0">
              <a:latin typeface="Times New Roman" pitchFamily="18" charset="0"/>
            </a:endParaRPr>
          </a:p>
        </p:txBody>
      </p:sp>
      <p:grpSp>
        <p:nvGrpSpPr>
          <p:cNvPr id="32789" name="Group 31"/>
          <p:cNvGrpSpPr>
            <a:grpSpLocks/>
          </p:cNvGrpSpPr>
          <p:nvPr/>
        </p:nvGrpSpPr>
        <p:grpSpPr bwMode="auto">
          <a:xfrm>
            <a:off x="6100763" y="1794808"/>
            <a:ext cx="369887" cy="657225"/>
            <a:chOff x="4180" y="783"/>
            <a:chExt cx="150" cy="307"/>
          </a:xfrm>
        </p:grpSpPr>
        <p:sp>
          <p:nvSpPr>
            <p:cNvPr id="32817" name="AutoShape 3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32818" name="Rectangle 3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32819" name="Rectangle 3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32820" name="AutoShape 3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32821" name="Line 3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2822" name="Line 3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2823" name="Rectangle 3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32824" name="Rectangle 3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</p:grpSp>
      <p:grpSp>
        <p:nvGrpSpPr>
          <p:cNvPr id="32790" name="Group 40"/>
          <p:cNvGrpSpPr>
            <a:grpSpLocks/>
          </p:cNvGrpSpPr>
          <p:nvPr/>
        </p:nvGrpSpPr>
        <p:grpSpPr bwMode="auto">
          <a:xfrm>
            <a:off x="6929438" y="3223558"/>
            <a:ext cx="369887" cy="657225"/>
            <a:chOff x="4180" y="783"/>
            <a:chExt cx="150" cy="307"/>
          </a:xfrm>
        </p:grpSpPr>
        <p:sp>
          <p:nvSpPr>
            <p:cNvPr id="32809" name="AutoShape 4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32810" name="Rectangle 4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32811" name="Rectangle 4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32812" name="AutoShape 4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32813" name="Line 4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2814" name="Line 4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2815" name="Rectangle 4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32816" name="Rectangle 4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</p:grpSp>
      <p:grpSp>
        <p:nvGrpSpPr>
          <p:cNvPr id="32791" name="Group 49"/>
          <p:cNvGrpSpPr>
            <a:grpSpLocks/>
          </p:cNvGrpSpPr>
          <p:nvPr/>
        </p:nvGrpSpPr>
        <p:grpSpPr bwMode="auto">
          <a:xfrm>
            <a:off x="6910388" y="4842808"/>
            <a:ext cx="369887" cy="657225"/>
            <a:chOff x="4180" y="783"/>
            <a:chExt cx="150" cy="307"/>
          </a:xfrm>
        </p:grpSpPr>
        <p:sp>
          <p:nvSpPr>
            <p:cNvPr id="32801" name="AutoShape 5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32802" name="Rectangle 5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32803" name="Rectangle 5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32804" name="AutoShape 5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32805" name="Line 5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2806" name="Line 5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2807" name="Rectangle 5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32808" name="Rectangle 5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</p:grpSp>
      <p:sp>
        <p:nvSpPr>
          <p:cNvPr id="32792" name="Text Box 58"/>
          <p:cNvSpPr txBox="1">
            <a:spLocks noChangeArrowheads="1"/>
          </p:cNvSpPr>
          <p:nvPr/>
        </p:nvSpPr>
        <p:spPr bwMode="auto">
          <a:xfrm>
            <a:off x="5992813" y="5414308"/>
            <a:ext cx="26177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r>
              <a:rPr lang="en-US" altLang="sv-SE" sz="1600" b="0">
                <a:latin typeface="Comic Sans MS" pitchFamily="66" charset="0"/>
              </a:rPr>
              <a:t>authoritative DNS server</a:t>
            </a:r>
            <a:endParaRPr lang="en-US" altLang="sv-SE" sz="2400" b="0">
              <a:latin typeface="Times New Roman" pitchFamily="18" charset="0"/>
            </a:endParaRPr>
          </a:p>
          <a:p>
            <a:r>
              <a:rPr lang="en-US" altLang="sv-SE" sz="1600"/>
              <a:t>dns.cs.umass.edu</a:t>
            </a:r>
            <a:endParaRPr lang="en-US" altLang="sv-SE" sz="1600" b="0">
              <a:latin typeface="Times New Roman" pitchFamily="18" charset="0"/>
            </a:endParaRPr>
          </a:p>
        </p:txBody>
      </p:sp>
      <p:sp>
        <p:nvSpPr>
          <p:cNvPr id="1185851" name="Text Box 59"/>
          <p:cNvSpPr txBox="1">
            <a:spLocks noChangeArrowheads="1"/>
          </p:cNvSpPr>
          <p:nvPr/>
        </p:nvSpPr>
        <p:spPr bwMode="auto">
          <a:xfrm>
            <a:off x="6042025" y="4628496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r>
              <a:rPr lang="en-US" altLang="sv-SE" sz="1800" b="0">
                <a:solidFill>
                  <a:srgbClr val="FF0000"/>
                </a:solidFill>
                <a:latin typeface="Arial" pitchFamily="34" charset="0"/>
              </a:rPr>
              <a:t>7</a:t>
            </a:r>
            <a:endParaRPr lang="en-US" altLang="sv-SE" sz="2400" b="0">
              <a:latin typeface="Times New Roman" pitchFamily="18" charset="0"/>
            </a:endParaRPr>
          </a:p>
        </p:txBody>
      </p:sp>
      <p:sp>
        <p:nvSpPr>
          <p:cNvPr id="1185852" name="Text Box 60"/>
          <p:cNvSpPr txBox="1">
            <a:spLocks noChangeArrowheads="1"/>
          </p:cNvSpPr>
          <p:nvPr/>
        </p:nvSpPr>
        <p:spPr bwMode="auto">
          <a:xfrm>
            <a:off x="5299075" y="4776133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r>
              <a:rPr lang="en-US" altLang="sv-SE" sz="1800" b="0">
                <a:solidFill>
                  <a:srgbClr val="FF0000"/>
                </a:solidFill>
                <a:latin typeface="Arial" pitchFamily="34" charset="0"/>
              </a:rPr>
              <a:t>8</a:t>
            </a:r>
            <a:endParaRPr lang="en-US" altLang="sv-SE" sz="2400" b="0">
              <a:latin typeface="Times New Roman" pitchFamily="18" charset="0"/>
            </a:endParaRPr>
          </a:p>
        </p:txBody>
      </p:sp>
      <p:sp>
        <p:nvSpPr>
          <p:cNvPr id="1185853" name="Line 61"/>
          <p:cNvSpPr>
            <a:spLocks noChangeShapeType="1"/>
          </p:cNvSpPr>
          <p:nvPr/>
        </p:nvSpPr>
        <p:spPr bwMode="auto">
          <a:xfrm>
            <a:off x="5368925" y="3699808"/>
            <a:ext cx="1493838" cy="1314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185854" name="Line 62"/>
          <p:cNvSpPr>
            <a:spLocks noChangeShapeType="1"/>
          </p:cNvSpPr>
          <p:nvPr/>
        </p:nvSpPr>
        <p:spPr bwMode="auto">
          <a:xfrm flipH="1" flipV="1">
            <a:off x="5329238" y="3815696"/>
            <a:ext cx="1493837" cy="1301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2797" name="Text Box 63"/>
          <p:cNvSpPr txBox="1">
            <a:spLocks noChangeArrowheads="1"/>
          </p:cNvSpPr>
          <p:nvPr/>
        </p:nvSpPr>
        <p:spPr bwMode="auto">
          <a:xfrm>
            <a:off x="6300788" y="2837796"/>
            <a:ext cx="2011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r>
              <a:rPr lang="en-US" altLang="sv-SE" sz="1800" b="0">
                <a:latin typeface="Comic Sans MS" pitchFamily="66" charset="0"/>
              </a:rPr>
              <a:t>TLD DNS server</a:t>
            </a:r>
            <a:endParaRPr lang="en-US" altLang="sv-SE" sz="1600" b="0">
              <a:latin typeface="Times New Roman" pitchFamily="18" charset="0"/>
            </a:endParaRPr>
          </a:p>
        </p:txBody>
      </p:sp>
      <p:sp>
        <p:nvSpPr>
          <p:cNvPr id="32798" name="Rectangle 6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smtClean="0"/>
              <a:t>Domain Name System</a:t>
            </a:r>
          </a:p>
        </p:txBody>
      </p:sp>
      <p:sp>
        <p:nvSpPr>
          <p:cNvPr id="32799" name="Rectangle 65"/>
          <p:cNvSpPr>
            <a:spLocks noGrp="1" noChangeArrowheads="1"/>
          </p:cNvSpPr>
          <p:nvPr>
            <p:ph type="body" sz="half" idx="1"/>
          </p:nvPr>
        </p:nvSpPr>
        <p:spPr>
          <a:xfrm>
            <a:off x="444500" y="1587500"/>
            <a:ext cx="3565525" cy="13811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sv-SE" sz="2400" smtClean="0"/>
              <a:t>Host at cis.poly.edu wants IP address for </a:t>
            </a:r>
            <a:r>
              <a:rPr lang="en-US" altLang="sv-SE" sz="2400" b="1" smtClean="0"/>
              <a:t>gaia.cs.umass.edu</a:t>
            </a:r>
          </a:p>
        </p:txBody>
      </p:sp>
      <p:sp>
        <p:nvSpPr>
          <p:cNvPr id="32800" name="TextBox 66"/>
          <p:cNvSpPr txBox="1">
            <a:spLocks noChangeArrowheads="1"/>
          </p:cNvSpPr>
          <p:nvPr/>
        </p:nvSpPr>
        <p:spPr bwMode="auto">
          <a:xfrm>
            <a:off x="350838" y="5867400"/>
            <a:ext cx="3163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sv-SE"/>
              <a:t>Recursive query: #1</a:t>
            </a:r>
          </a:p>
          <a:p>
            <a:pPr eaLnBrk="1" hangingPunct="1"/>
            <a:r>
              <a:rPr lang="en-US" altLang="sv-SE"/>
              <a:t>Iterative queries: #2, 4, 6</a:t>
            </a:r>
          </a:p>
        </p:txBody>
      </p:sp>
    </p:spTree>
    <p:extLst>
      <p:ext uri="{BB962C8B-B14F-4D97-AF65-F5344CB8AC3E}">
        <p14:creationId xmlns:p14="http://schemas.microsoft.com/office/powerpoint/2010/main" val="66770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5808" grpId="0" animBg="1"/>
      <p:bldP spid="1185809" grpId="0" animBg="1"/>
      <p:bldP spid="1185810" grpId="0" animBg="1"/>
      <p:bldP spid="1185811" grpId="0" animBg="1"/>
      <p:bldP spid="1185812" grpId="0" animBg="1"/>
      <p:bldP spid="1185813" grpId="0" animBg="1"/>
      <p:bldP spid="1185817" grpId="0"/>
      <p:bldP spid="1185818" grpId="0"/>
      <p:bldP spid="1185819" grpId="0"/>
      <p:bldP spid="1185820" grpId="0"/>
      <p:bldP spid="1185821" grpId="0"/>
      <p:bldP spid="1185822" grpId="0"/>
      <p:bldP spid="1185851" grpId="0"/>
      <p:bldP spid="1185852" grpId="0"/>
      <p:bldP spid="1185853" grpId="0" animBg="1"/>
      <p:bldP spid="11858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smtClean="0"/>
              <a:t>Questions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sv-SE" smtClean="0"/>
              <a:t>Should addresses correspond to the interface (point of attachment) or to the host?</a:t>
            </a:r>
          </a:p>
          <a:p>
            <a:r>
              <a:rPr lang="en-US" altLang="sv-SE" smtClean="0"/>
              <a:t>Why do we have all three identifiers?  Do we need all three? </a:t>
            </a:r>
          </a:p>
          <a:p>
            <a:r>
              <a:rPr lang="en-US" altLang="sv-SE" smtClean="0"/>
              <a:t>What should be done to prevent spoofing of addresses?</a:t>
            </a:r>
          </a:p>
          <a:p>
            <a:pPr>
              <a:buFontTx/>
              <a:buNone/>
            </a:pPr>
            <a:endParaRPr lang="en-US" altLang="sv-SE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fld id="{09BB1018-1F67-414D-8456-0B79E013320E}" type="slidenum">
              <a:rPr lang="en-US" altLang="sv-SE" sz="1400" b="0">
                <a:latin typeface="Times New Roman" pitchFamily="18" charset="0"/>
              </a:rPr>
              <a:pPr eaLnBrk="1" hangingPunct="1"/>
              <a:t>11</a:t>
            </a:fld>
            <a:endParaRPr lang="en-US" altLang="sv-SE" sz="14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59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4"/>
          <p:cNvSpPr>
            <a:spLocks noGrp="1"/>
          </p:cNvSpPr>
          <p:nvPr>
            <p:ph type="ctrTitle"/>
          </p:nvPr>
        </p:nvSpPr>
        <p:spPr>
          <a:xfrm>
            <a:off x="2362200" y="2720794"/>
            <a:ext cx="6477000" cy="1828800"/>
          </a:xfrm>
        </p:spPr>
        <p:txBody>
          <a:bodyPr/>
          <a:lstStyle/>
          <a:p>
            <a:r>
              <a:rPr lang="en-US" altLang="sv-SE" dirty="0" smtClean="0"/>
              <a:t>Interface to Applications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fld id="{F19195D2-1106-4EB7-85CF-B91437D33845}" type="slidenum">
              <a:rPr lang="en-US" altLang="sv-SE" sz="1400" b="0">
                <a:latin typeface="Times New Roman" pitchFamily="18" charset="0"/>
              </a:rPr>
              <a:pPr eaLnBrk="1" hangingPunct="1"/>
              <a:t>12</a:t>
            </a:fld>
            <a:endParaRPr lang="en-US" altLang="sv-SE" sz="14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2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smtClean="0"/>
              <a:t>Socket Abstraction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sv-SE" dirty="0" smtClean="0"/>
              <a:t>Best-effort packet delivery is a clumsy abstraction</a:t>
            </a:r>
          </a:p>
          <a:p>
            <a:pPr lvl="1"/>
            <a:r>
              <a:rPr lang="en-US" altLang="sv-SE" dirty="0" smtClean="0"/>
              <a:t>Applications typically want higher-level abstractions</a:t>
            </a:r>
          </a:p>
          <a:p>
            <a:pPr lvl="1"/>
            <a:r>
              <a:rPr lang="en-US" altLang="sv-SE" dirty="0" smtClean="0"/>
              <a:t>Messages, uncorrupted data, reliable in-order delivery</a:t>
            </a:r>
          </a:p>
          <a:p>
            <a:endParaRPr lang="en-US" altLang="sv-SE" dirty="0" smtClean="0"/>
          </a:p>
          <a:p>
            <a:endParaRPr lang="en-US" altLang="sv-SE" dirty="0" smtClean="0"/>
          </a:p>
          <a:p>
            <a:endParaRPr lang="en-US" altLang="sv-SE" dirty="0" smtClean="0"/>
          </a:p>
          <a:p>
            <a:endParaRPr lang="en-US" altLang="sv-SE" dirty="0" smtClean="0"/>
          </a:p>
          <a:p>
            <a:r>
              <a:rPr lang="en-US" altLang="sv-SE" dirty="0" smtClean="0"/>
              <a:t>Applications communicate using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sockets</a:t>
            </a:r>
            <a:r>
              <a:rPr lang="ja-JP" altLang="en-US" dirty="0" smtClean="0"/>
              <a:t>”</a:t>
            </a:r>
            <a:endParaRPr lang="en-US" altLang="ja-JP" dirty="0" smtClean="0"/>
          </a:p>
          <a:p>
            <a:pPr lvl="1"/>
            <a:r>
              <a:rPr lang="en-US" altLang="sv-SE" dirty="0" smtClean="0"/>
              <a:t>Stream socket: reliable stream of bytes (like a file)</a:t>
            </a:r>
          </a:p>
          <a:p>
            <a:pPr lvl="1"/>
            <a:r>
              <a:rPr lang="en-US" altLang="sv-SE" dirty="0" smtClean="0"/>
              <a:t>Message socket: unreliable message delivery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fld id="{FD28F0A8-DBF9-408F-A742-FD2E64B6AC57}" type="slidenum">
              <a:rPr lang="en-US" altLang="sv-SE" sz="1400" b="0">
                <a:latin typeface="Times New Roman" pitchFamily="18" charset="0"/>
              </a:rPr>
              <a:pPr eaLnBrk="1" hangingPunct="1"/>
              <a:t>13</a:t>
            </a:fld>
            <a:endParaRPr lang="en-US" altLang="sv-SE" sz="1400" b="0">
              <a:latin typeface="Times New Roman" pitchFamily="18" charset="0"/>
            </a:endParaRPr>
          </a:p>
        </p:txBody>
      </p:sp>
      <p:sp>
        <p:nvSpPr>
          <p:cNvPr id="36868" name="Oval 5"/>
          <p:cNvSpPr>
            <a:spLocks noChangeArrowheads="1"/>
          </p:cNvSpPr>
          <p:nvPr/>
        </p:nvSpPr>
        <p:spPr bwMode="auto">
          <a:xfrm>
            <a:off x="769938" y="3021105"/>
            <a:ext cx="2419350" cy="7683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endParaRPr lang="sv-SE" altLang="sv-SE"/>
          </a:p>
        </p:txBody>
      </p:sp>
      <p:sp>
        <p:nvSpPr>
          <p:cNvPr id="36869" name="Oval 6"/>
          <p:cNvSpPr>
            <a:spLocks noChangeArrowheads="1"/>
          </p:cNvSpPr>
          <p:nvPr/>
        </p:nvSpPr>
        <p:spPr bwMode="auto">
          <a:xfrm>
            <a:off x="6030913" y="3021105"/>
            <a:ext cx="2419350" cy="7683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endParaRPr lang="sv-SE" altLang="sv-SE"/>
          </a:p>
        </p:txBody>
      </p:sp>
      <p:sp>
        <p:nvSpPr>
          <p:cNvPr id="36870" name="Text Box 8"/>
          <p:cNvSpPr txBox="1">
            <a:spLocks noChangeArrowheads="1"/>
          </p:cNvSpPr>
          <p:nvPr/>
        </p:nvSpPr>
        <p:spPr bwMode="auto">
          <a:xfrm>
            <a:off x="1154113" y="3625850"/>
            <a:ext cx="1660525" cy="58896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sv-SE" sz="3200"/>
              <a:t>socket</a:t>
            </a:r>
          </a:p>
        </p:txBody>
      </p:sp>
      <p:sp>
        <p:nvSpPr>
          <p:cNvPr id="36871" name="Text Box 9"/>
          <p:cNvSpPr txBox="1">
            <a:spLocks noChangeArrowheads="1"/>
          </p:cNvSpPr>
          <p:nvPr/>
        </p:nvSpPr>
        <p:spPr bwMode="auto">
          <a:xfrm>
            <a:off x="6376988" y="3625850"/>
            <a:ext cx="1660525" cy="58896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sv-SE" sz="3200"/>
              <a:t>socket</a:t>
            </a:r>
          </a:p>
        </p:txBody>
      </p:sp>
      <p:sp>
        <p:nvSpPr>
          <p:cNvPr id="36872" name="Text Box 11"/>
          <p:cNvSpPr txBox="1">
            <a:spLocks noChangeArrowheads="1"/>
          </p:cNvSpPr>
          <p:nvPr/>
        </p:nvSpPr>
        <p:spPr bwMode="auto">
          <a:xfrm>
            <a:off x="962025" y="3213193"/>
            <a:ext cx="2012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sv-SE"/>
              <a:t>User process</a:t>
            </a:r>
          </a:p>
        </p:txBody>
      </p:sp>
      <p:sp>
        <p:nvSpPr>
          <p:cNvPr id="36873" name="Text Box 12"/>
          <p:cNvSpPr txBox="1">
            <a:spLocks noChangeArrowheads="1"/>
          </p:cNvSpPr>
          <p:nvPr/>
        </p:nvSpPr>
        <p:spPr bwMode="auto">
          <a:xfrm>
            <a:off x="6261100" y="3200493"/>
            <a:ext cx="2012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sv-SE"/>
              <a:t>User process</a:t>
            </a:r>
          </a:p>
        </p:txBody>
      </p:sp>
      <p:sp>
        <p:nvSpPr>
          <p:cNvPr id="36874" name="Text Box 13"/>
          <p:cNvSpPr txBox="1">
            <a:spLocks noChangeArrowheads="1"/>
          </p:cNvSpPr>
          <p:nvPr/>
        </p:nvSpPr>
        <p:spPr bwMode="auto">
          <a:xfrm>
            <a:off x="1211263" y="4229100"/>
            <a:ext cx="1555750" cy="701675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sv-SE"/>
              <a:t>Operating</a:t>
            </a:r>
          </a:p>
          <a:p>
            <a:pPr eaLnBrk="1" hangingPunct="1"/>
            <a:r>
              <a:rPr lang="en-US" altLang="sv-SE"/>
              <a:t>System</a:t>
            </a:r>
          </a:p>
        </p:txBody>
      </p:sp>
      <p:sp>
        <p:nvSpPr>
          <p:cNvPr id="36875" name="Text Box 14"/>
          <p:cNvSpPr txBox="1">
            <a:spLocks noChangeArrowheads="1"/>
          </p:cNvSpPr>
          <p:nvPr/>
        </p:nvSpPr>
        <p:spPr bwMode="auto">
          <a:xfrm>
            <a:off x="6453188" y="4241800"/>
            <a:ext cx="1555750" cy="701675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sv-SE"/>
              <a:t>Operating</a:t>
            </a:r>
          </a:p>
          <a:p>
            <a:pPr eaLnBrk="1" hangingPunct="1"/>
            <a:r>
              <a:rPr lang="en-US" altLang="sv-SE"/>
              <a:t>System</a:t>
            </a:r>
          </a:p>
        </p:txBody>
      </p:sp>
      <p:sp>
        <p:nvSpPr>
          <p:cNvPr id="13" name="Cloud"/>
          <p:cNvSpPr>
            <a:spLocks noChangeAspect="1" noEditPoints="1" noChangeArrowheads="1"/>
          </p:cNvSpPr>
          <p:nvPr/>
        </p:nvSpPr>
        <p:spPr bwMode="auto">
          <a:xfrm>
            <a:off x="3227388" y="4241800"/>
            <a:ext cx="2689225" cy="779463"/>
          </a:xfrm>
          <a:custGeom>
            <a:avLst/>
            <a:gdLst>
              <a:gd name="T0" fmla="*/ 8342 w 21600"/>
              <a:gd name="T1" fmla="*/ 389732 h 21600"/>
              <a:gd name="T2" fmla="*/ 1344613 w 21600"/>
              <a:gd name="T3" fmla="*/ 778633 h 21600"/>
              <a:gd name="T4" fmla="*/ 2686984 w 21600"/>
              <a:gd name="T5" fmla="*/ 389732 h 21600"/>
              <a:gd name="T6" fmla="*/ 1344613 w 21600"/>
              <a:gd name="T7" fmla="*/ 4456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endParaRPr lang="sv-SE"/>
          </a:p>
        </p:txBody>
      </p:sp>
      <p:sp>
        <p:nvSpPr>
          <p:cNvPr id="36877" name="Line 16"/>
          <p:cNvSpPr>
            <a:spLocks noChangeShapeType="1"/>
          </p:cNvSpPr>
          <p:nvPr/>
        </p:nvSpPr>
        <p:spPr bwMode="auto">
          <a:xfrm flipV="1">
            <a:off x="2767013" y="4624388"/>
            <a:ext cx="3648075" cy="39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6878" name="TextBox 14"/>
          <p:cNvSpPr txBox="1">
            <a:spLocks noChangeArrowheads="1"/>
          </p:cNvSpPr>
          <p:nvPr/>
        </p:nvSpPr>
        <p:spPr bwMode="auto">
          <a:xfrm>
            <a:off x="9163050" y="283051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1432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fld id="{60555180-AFE3-49D5-B89E-CBE1638413D3}" type="slidenum">
              <a:rPr lang="en-US" altLang="sv-SE" sz="1400" b="0">
                <a:latin typeface="Times New Roman" pitchFamily="18" charset="0"/>
              </a:rPr>
              <a:pPr eaLnBrk="1" hangingPunct="1"/>
              <a:t>14</a:t>
            </a:fld>
            <a:endParaRPr lang="en-US" altLang="sv-SE" sz="1400" b="0">
              <a:latin typeface="Times New Roman" pitchFamily="18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smtClean="0"/>
              <a:t>Two Basic Transport Features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sv-SE" b="1" smtClean="0"/>
              <a:t>Demultiplexing:</a:t>
            </a:r>
            <a:r>
              <a:rPr lang="en-US" altLang="sv-SE" smtClean="0"/>
              <a:t> port numbers</a:t>
            </a:r>
          </a:p>
          <a:p>
            <a:endParaRPr lang="en-US" altLang="sv-SE" smtClean="0"/>
          </a:p>
          <a:p>
            <a:endParaRPr lang="en-US" altLang="sv-SE" smtClean="0"/>
          </a:p>
          <a:p>
            <a:endParaRPr lang="en-US" altLang="sv-SE" smtClean="0"/>
          </a:p>
          <a:p>
            <a:endParaRPr lang="en-US" altLang="sv-SE" smtClean="0"/>
          </a:p>
          <a:p>
            <a:r>
              <a:rPr lang="en-US" altLang="sv-SE" b="1" smtClean="0"/>
              <a:t>Error detection:</a:t>
            </a:r>
            <a:r>
              <a:rPr lang="en-US" altLang="sv-SE" smtClean="0"/>
              <a:t> checksums 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747713" y="2627313"/>
            <a:ext cx="1295400" cy="11430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endParaRPr lang="sv-SE" altLang="sv-SE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5167313" y="2151063"/>
            <a:ext cx="3505200" cy="19812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endParaRPr lang="sv-SE" altLang="sv-SE"/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6677025" y="2270125"/>
            <a:ext cx="1746250" cy="796925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6" rIns="91430" bIns="45716" anchor="ctr"/>
          <a:lstStyle>
            <a:lvl1pPr defTabSz="912813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r>
              <a:rPr lang="en-US" altLang="sv-SE" sz="1600"/>
              <a:t>Web server</a:t>
            </a:r>
          </a:p>
          <a:p>
            <a:r>
              <a:rPr lang="en-US" altLang="sv-SE" sz="1600"/>
              <a:t>(</a:t>
            </a:r>
            <a:r>
              <a:rPr lang="en-US" altLang="sv-SE" sz="1600">
                <a:solidFill>
                  <a:srgbClr val="0000FF"/>
                </a:solidFill>
              </a:rPr>
              <a:t>port 80</a:t>
            </a:r>
            <a:r>
              <a:rPr lang="en-US" altLang="sv-SE" sz="1600"/>
              <a:t>)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731838" y="2235200"/>
            <a:ext cx="1365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algn="l"/>
            <a:r>
              <a:rPr lang="en-US" altLang="sv-SE" sz="1800"/>
              <a:t>Client host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5395913" y="1778000"/>
            <a:ext cx="296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algn="l"/>
            <a:r>
              <a:rPr lang="en-US" altLang="sv-SE" sz="1800"/>
              <a:t>Server host </a:t>
            </a:r>
            <a:r>
              <a:rPr lang="en-US" altLang="sv-SE" sz="1800">
                <a:solidFill>
                  <a:srgbClr val="009900"/>
                </a:solidFill>
              </a:rPr>
              <a:t>128.2.194.242</a:t>
            </a: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V="1">
            <a:off x="1890713" y="3141663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7898" name="Oval 10"/>
          <p:cNvSpPr>
            <a:spLocks noChangeArrowheads="1"/>
          </p:cNvSpPr>
          <p:nvPr/>
        </p:nvSpPr>
        <p:spPr bwMode="auto">
          <a:xfrm>
            <a:off x="6691313" y="3217863"/>
            <a:ext cx="1746250" cy="796925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6" rIns="91430" bIns="45716" anchor="ctr"/>
          <a:lstStyle>
            <a:lvl1pPr defTabSz="912813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r>
              <a:rPr lang="en-US" altLang="sv-SE" sz="1600"/>
              <a:t>Echo server</a:t>
            </a:r>
          </a:p>
          <a:p>
            <a:r>
              <a:rPr lang="en-US" altLang="sv-SE" sz="1600"/>
              <a:t>(port 7)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2127250" y="2090738"/>
            <a:ext cx="29352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r>
              <a:rPr lang="en-US" altLang="sv-SE"/>
              <a:t>Service request for</a:t>
            </a:r>
          </a:p>
          <a:p>
            <a:r>
              <a:rPr lang="en-US" altLang="sv-SE">
                <a:solidFill>
                  <a:srgbClr val="009900"/>
                </a:solidFill>
              </a:rPr>
              <a:t>128.2.194.242</a:t>
            </a:r>
            <a:r>
              <a:rPr lang="en-US" altLang="sv-SE"/>
              <a:t>:</a:t>
            </a:r>
            <a:r>
              <a:rPr lang="en-US" altLang="sv-SE">
                <a:solidFill>
                  <a:srgbClr val="0000FF"/>
                </a:solidFill>
              </a:rPr>
              <a:t>80</a:t>
            </a:r>
          </a:p>
          <a:p>
            <a:r>
              <a:rPr lang="en-US" altLang="sv-SE"/>
              <a:t>(i.e., the Web server)</a:t>
            </a:r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 flipV="1">
            <a:off x="6310313" y="2836863"/>
            <a:ext cx="457200" cy="2286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7901" name="Oval 13"/>
          <p:cNvSpPr>
            <a:spLocks noChangeArrowheads="1"/>
          </p:cNvSpPr>
          <p:nvPr/>
        </p:nvSpPr>
        <p:spPr bwMode="auto">
          <a:xfrm>
            <a:off x="5319713" y="2913063"/>
            <a:ext cx="1066800" cy="4572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r>
              <a:rPr lang="en-US" altLang="sv-SE" sz="1600"/>
              <a:t>OS</a:t>
            </a:r>
          </a:p>
        </p:txBody>
      </p:sp>
      <p:sp>
        <p:nvSpPr>
          <p:cNvPr id="37902" name="Oval 14"/>
          <p:cNvSpPr>
            <a:spLocks noChangeArrowheads="1"/>
          </p:cNvSpPr>
          <p:nvPr/>
        </p:nvSpPr>
        <p:spPr bwMode="auto">
          <a:xfrm>
            <a:off x="922338" y="2952750"/>
            <a:ext cx="996950" cy="45085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6" rIns="91430" bIns="45716" anchor="ctr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r>
              <a:rPr lang="en-US" altLang="sv-SE" sz="1600"/>
              <a:t>Client</a:t>
            </a: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1998663" y="5080000"/>
            <a:ext cx="4762500" cy="8826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endParaRPr lang="sv-SE" altLang="sv-SE"/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1998663" y="5080000"/>
            <a:ext cx="730250" cy="8842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endParaRPr lang="sv-SE" altLang="sv-SE"/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2114550" y="5310188"/>
            <a:ext cx="488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sv-SE"/>
              <a:t>IP</a:t>
            </a: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3919538" y="5310188"/>
            <a:ext cx="1250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sv-SE"/>
              <a:t>payload</a:t>
            </a:r>
          </a:p>
        </p:txBody>
      </p:sp>
      <p:sp>
        <p:nvSpPr>
          <p:cNvPr id="37907" name="AutoShape 19"/>
          <p:cNvSpPr>
            <a:spLocks/>
          </p:cNvSpPr>
          <p:nvPr/>
        </p:nvSpPr>
        <p:spPr bwMode="auto">
          <a:xfrm rot="-5400000">
            <a:off x="4572794" y="4272757"/>
            <a:ext cx="344487" cy="3956050"/>
          </a:xfrm>
          <a:prstGeom prst="leftBrace">
            <a:avLst>
              <a:gd name="adj1" fmla="val 9569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endParaRPr lang="sv-SE" altLang="sv-SE"/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3525838" y="6373813"/>
            <a:ext cx="2774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sv-SE"/>
              <a:t>detect corruption</a:t>
            </a:r>
          </a:p>
        </p:txBody>
      </p:sp>
    </p:spTree>
    <p:extLst>
      <p:ext uri="{BB962C8B-B14F-4D97-AF65-F5344CB8AC3E}">
        <p14:creationId xmlns:p14="http://schemas.microsoft.com/office/powerpoint/2010/main" val="38901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smtClean="0"/>
              <a:t>Two Main Transport Layers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sv-SE" smtClean="0"/>
              <a:t>User Datagram Protocol (UDP)</a:t>
            </a:r>
          </a:p>
          <a:p>
            <a:pPr lvl="1"/>
            <a:r>
              <a:rPr lang="en-US" altLang="sv-SE" smtClean="0"/>
              <a:t>Just provides demultiplexing and error detection</a:t>
            </a:r>
          </a:p>
          <a:p>
            <a:pPr lvl="1"/>
            <a:r>
              <a:rPr lang="en-US" altLang="sv-SE" smtClean="0"/>
              <a:t>Header fields: port numbers, checksum, and length</a:t>
            </a:r>
          </a:p>
          <a:p>
            <a:pPr lvl="1"/>
            <a:r>
              <a:rPr lang="en-US" altLang="sv-SE" smtClean="0"/>
              <a:t>Low overhead, good for query/response and multimedia</a:t>
            </a:r>
          </a:p>
          <a:p>
            <a:r>
              <a:rPr lang="en-US" altLang="sv-SE" smtClean="0"/>
              <a:t>Transmission Control Protocol (TCP)</a:t>
            </a:r>
          </a:p>
          <a:p>
            <a:pPr lvl="1"/>
            <a:r>
              <a:rPr lang="en-US" altLang="sv-SE" smtClean="0"/>
              <a:t>Adds support for a </a:t>
            </a:r>
            <a:r>
              <a:rPr lang="ja-JP" altLang="en-US" smtClean="0">
                <a:ea typeface="MS PGothic" pitchFamily="34" charset="-128"/>
              </a:rPr>
              <a:t>“</a:t>
            </a:r>
            <a:r>
              <a:rPr lang="en-US" altLang="ja-JP" smtClean="0">
                <a:ea typeface="MS PGothic" pitchFamily="34" charset="-128"/>
              </a:rPr>
              <a:t>stream of bytes</a:t>
            </a:r>
            <a:r>
              <a:rPr lang="ja-JP" altLang="en-US" smtClean="0">
                <a:ea typeface="MS PGothic" pitchFamily="34" charset="-128"/>
              </a:rPr>
              <a:t>”</a:t>
            </a:r>
            <a:r>
              <a:rPr lang="en-US" altLang="ja-JP" smtClean="0">
                <a:ea typeface="MS PGothic" pitchFamily="34" charset="-128"/>
              </a:rPr>
              <a:t> abstraction</a:t>
            </a:r>
          </a:p>
          <a:p>
            <a:pPr lvl="1"/>
            <a:r>
              <a:rPr lang="en-US" altLang="sv-SE" smtClean="0"/>
              <a:t>Retransmitting lost or corrupted data</a:t>
            </a:r>
          </a:p>
          <a:p>
            <a:pPr lvl="1"/>
            <a:r>
              <a:rPr lang="en-US" altLang="sv-SE" smtClean="0"/>
              <a:t>Putting out-of-order data back in order</a:t>
            </a:r>
          </a:p>
          <a:p>
            <a:pPr lvl="1"/>
            <a:r>
              <a:rPr lang="en-US" altLang="sv-SE" smtClean="0"/>
              <a:t>Preventing overflow of the receiver buffer</a:t>
            </a:r>
          </a:p>
          <a:p>
            <a:pPr lvl="1"/>
            <a:r>
              <a:rPr lang="en-US" altLang="sv-SE" smtClean="0"/>
              <a:t>Adapting the sending rate to alleviate congestion</a:t>
            </a:r>
          </a:p>
          <a:p>
            <a:pPr lvl="1"/>
            <a:r>
              <a:rPr lang="en-US" altLang="sv-SE" smtClean="0"/>
              <a:t>Higher overhead, good for most stateful applications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fld id="{BAC395F1-4D4A-422A-907E-5473C6909AA9}" type="slidenum">
              <a:rPr lang="en-US" altLang="sv-SE" sz="1400" b="0">
                <a:latin typeface="Times New Roman" pitchFamily="18" charset="0"/>
              </a:rPr>
              <a:pPr eaLnBrk="1" hangingPunct="1"/>
              <a:t>15</a:t>
            </a:fld>
            <a:endParaRPr lang="en-US" altLang="sv-SE" sz="14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94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223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smtClean="0"/>
              <a:t>Life in the 1970s…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sv-SE" sz="3200" smtClean="0"/>
              <a:t>Multiple unconnected networks</a:t>
            </a:r>
          </a:p>
          <a:p>
            <a:pPr lvl="1"/>
            <a:r>
              <a:rPr lang="en-US" altLang="sv-SE" sz="2800" smtClean="0"/>
              <a:t>ARPAnet, data-over-cable, packet satellite (Aloha), packet radio, …</a:t>
            </a:r>
            <a:endParaRPr lang="en-US" altLang="sv-SE" sz="3200" smtClean="0"/>
          </a:p>
          <a:p>
            <a:r>
              <a:rPr lang="en-US" altLang="sv-SE" sz="3200" smtClean="0"/>
              <a:t>Heterogeneous designs</a:t>
            </a:r>
          </a:p>
          <a:p>
            <a:pPr lvl="1"/>
            <a:r>
              <a:rPr lang="en-US" altLang="sv-SE" sz="2800" smtClean="0"/>
              <a:t>Addressing, max packet size, handling of lost/corrupted data, fault detection, routing, …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fld id="{B985704A-2A95-478E-BF91-11F79D1ABEE8}" type="slidenum">
              <a:rPr lang="en-US" altLang="sv-SE" sz="1400" b="0">
                <a:latin typeface="Times New Roman" pitchFamily="18" charset="0"/>
              </a:rPr>
              <a:pPr eaLnBrk="1" hangingPunct="1"/>
              <a:t>17</a:t>
            </a:fld>
            <a:endParaRPr lang="en-US" altLang="sv-SE" sz="1400" b="0">
              <a:latin typeface="Times New Roman" pitchFamily="18" charset="0"/>
            </a:endParaRPr>
          </a:p>
        </p:txBody>
      </p:sp>
      <p:sp>
        <p:nvSpPr>
          <p:cNvPr id="50180" name="Freeform 4"/>
          <p:cNvSpPr>
            <a:spLocks/>
          </p:cNvSpPr>
          <p:nvPr/>
        </p:nvSpPr>
        <p:spPr bwMode="auto">
          <a:xfrm>
            <a:off x="5410200" y="4622800"/>
            <a:ext cx="2170113" cy="1825625"/>
          </a:xfrm>
          <a:custGeom>
            <a:avLst/>
            <a:gdLst>
              <a:gd name="T0" fmla="*/ 529232934 w 1367"/>
              <a:gd name="T1" fmla="*/ 254536575 h 1150"/>
              <a:gd name="T2" fmla="*/ 78125656 w 1367"/>
              <a:gd name="T3" fmla="*/ 572076263 h 1150"/>
              <a:gd name="T4" fmla="*/ 63004715 w 1367"/>
              <a:gd name="T5" fmla="*/ 1348284388 h 1150"/>
              <a:gd name="T6" fmla="*/ 115927214 w 1367"/>
              <a:gd name="T7" fmla="*/ 1995963750 h 1150"/>
              <a:gd name="T8" fmla="*/ 541834512 w 1367"/>
              <a:gd name="T9" fmla="*/ 2084170013 h 1150"/>
              <a:gd name="T10" fmla="*/ 1428929717 w 1367"/>
              <a:gd name="T11" fmla="*/ 2147483647 h 1150"/>
              <a:gd name="T12" fmla="*/ 2147483647 w 1367"/>
              <a:gd name="T13" fmla="*/ 2147483647 h 1150"/>
              <a:gd name="T14" fmla="*/ 2147483647 w 1367"/>
              <a:gd name="T15" fmla="*/ 2147483647 h 1150"/>
              <a:gd name="T16" fmla="*/ 2147483647 w 1367"/>
              <a:gd name="T17" fmla="*/ 1181954075 h 1150"/>
              <a:gd name="T18" fmla="*/ 2147483647 w 1367"/>
              <a:gd name="T19" fmla="*/ 168851263 h 1150"/>
              <a:gd name="T20" fmla="*/ 1466731275 w 1367"/>
              <a:gd name="T21" fmla="*/ 168851263 h 1150"/>
              <a:gd name="T22" fmla="*/ 529232934 w 1367"/>
              <a:gd name="T23" fmla="*/ 254536575 h 11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67"/>
              <a:gd name="T37" fmla="*/ 0 h 1150"/>
              <a:gd name="T38" fmla="*/ 1367 w 1367"/>
              <a:gd name="T39" fmla="*/ 1150 h 115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67" h="1150">
                <a:moveTo>
                  <a:pt x="210" y="101"/>
                </a:moveTo>
                <a:cubicBezTo>
                  <a:pt x="105" y="107"/>
                  <a:pt x="61" y="155"/>
                  <a:pt x="31" y="227"/>
                </a:cubicBezTo>
                <a:cubicBezTo>
                  <a:pt x="0" y="299"/>
                  <a:pt x="23" y="441"/>
                  <a:pt x="25" y="535"/>
                </a:cubicBezTo>
                <a:cubicBezTo>
                  <a:pt x="28" y="629"/>
                  <a:pt x="15" y="743"/>
                  <a:pt x="46" y="792"/>
                </a:cubicBezTo>
                <a:cubicBezTo>
                  <a:pt x="78" y="841"/>
                  <a:pt x="128" y="785"/>
                  <a:pt x="215" y="827"/>
                </a:cubicBezTo>
                <a:cubicBezTo>
                  <a:pt x="302" y="869"/>
                  <a:pt x="458" y="993"/>
                  <a:pt x="567" y="1044"/>
                </a:cubicBezTo>
                <a:cubicBezTo>
                  <a:pt x="677" y="1095"/>
                  <a:pt x="792" y="1150"/>
                  <a:pt x="873" y="1135"/>
                </a:cubicBezTo>
                <a:cubicBezTo>
                  <a:pt x="953" y="1120"/>
                  <a:pt x="1011" y="1064"/>
                  <a:pt x="1051" y="953"/>
                </a:cubicBezTo>
                <a:cubicBezTo>
                  <a:pt x="1092" y="842"/>
                  <a:pt x="1077" y="617"/>
                  <a:pt x="1115" y="469"/>
                </a:cubicBezTo>
                <a:cubicBezTo>
                  <a:pt x="1153" y="321"/>
                  <a:pt x="1367" y="134"/>
                  <a:pt x="1278" y="67"/>
                </a:cubicBezTo>
                <a:cubicBezTo>
                  <a:pt x="1189" y="0"/>
                  <a:pt x="760" y="61"/>
                  <a:pt x="582" y="67"/>
                </a:cubicBezTo>
                <a:cubicBezTo>
                  <a:pt x="404" y="73"/>
                  <a:pt x="287" y="94"/>
                  <a:pt x="210" y="101"/>
                </a:cubicBezTo>
                <a:close/>
              </a:path>
            </a:pathLst>
          </a:cu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0181" name="Freeform 5"/>
          <p:cNvSpPr>
            <a:spLocks/>
          </p:cNvSpPr>
          <p:nvPr/>
        </p:nvSpPr>
        <p:spPr bwMode="auto">
          <a:xfrm>
            <a:off x="911225" y="4681538"/>
            <a:ext cx="3216275" cy="1674812"/>
          </a:xfrm>
          <a:custGeom>
            <a:avLst/>
            <a:gdLst>
              <a:gd name="T0" fmla="*/ 342741250 w 2026"/>
              <a:gd name="T1" fmla="*/ 1164311840 h 1055"/>
              <a:gd name="T2" fmla="*/ 362902500 w 2026"/>
              <a:gd name="T3" fmla="*/ 357862081 h 1055"/>
              <a:gd name="T4" fmla="*/ 2147483647 w 2026"/>
              <a:gd name="T5" fmla="*/ 357862081 h 1055"/>
              <a:gd name="T6" fmla="*/ 2147483647 w 2026"/>
              <a:gd name="T7" fmla="*/ 15120933 h 1055"/>
              <a:gd name="T8" fmla="*/ 2147483647 w 2026"/>
              <a:gd name="T9" fmla="*/ 443547368 h 1055"/>
              <a:gd name="T10" fmla="*/ 2147483647 w 2026"/>
              <a:gd name="T11" fmla="*/ 2006043776 h 1055"/>
              <a:gd name="T12" fmla="*/ 2147483647 w 2026"/>
              <a:gd name="T13" fmla="*/ 2147483647 h 1055"/>
              <a:gd name="T14" fmla="*/ 2147483647 w 2026"/>
              <a:gd name="T15" fmla="*/ 2147483647 h 1055"/>
              <a:gd name="T16" fmla="*/ 1895157500 w 2026"/>
              <a:gd name="T17" fmla="*/ 2147483647 h 1055"/>
              <a:gd name="T18" fmla="*/ 1713706250 w 2026"/>
              <a:gd name="T19" fmla="*/ 1507052988 h 1055"/>
              <a:gd name="T20" fmla="*/ 342741250 w 2026"/>
              <a:gd name="T21" fmla="*/ 1164311840 h 10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26"/>
              <a:gd name="T34" fmla="*/ 0 h 1055"/>
              <a:gd name="T35" fmla="*/ 2026 w 2026"/>
              <a:gd name="T36" fmla="*/ 1055 h 105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26" h="1055">
                <a:moveTo>
                  <a:pt x="136" y="462"/>
                </a:moveTo>
                <a:cubicBezTo>
                  <a:pt x="101" y="364"/>
                  <a:pt x="0" y="195"/>
                  <a:pt x="144" y="142"/>
                </a:cubicBezTo>
                <a:cubicBezTo>
                  <a:pt x="288" y="89"/>
                  <a:pt x="773" y="165"/>
                  <a:pt x="1000" y="142"/>
                </a:cubicBezTo>
                <a:cubicBezTo>
                  <a:pt x="1227" y="119"/>
                  <a:pt x="1346" y="0"/>
                  <a:pt x="1504" y="6"/>
                </a:cubicBezTo>
                <a:cubicBezTo>
                  <a:pt x="1662" y="12"/>
                  <a:pt x="1874" y="44"/>
                  <a:pt x="1950" y="176"/>
                </a:cubicBezTo>
                <a:cubicBezTo>
                  <a:pt x="2026" y="308"/>
                  <a:pt x="1997" y="658"/>
                  <a:pt x="1961" y="796"/>
                </a:cubicBezTo>
                <a:cubicBezTo>
                  <a:pt x="1925" y="934"/>
                  <a:pt x="1882" y="966"/>
                  <a:pt x="1736" y="1006"/>
                </a:cubicBezTo>
                <a:cubicBezTo>
                  <a:pt x="1590" y="1046"/>
                  <a:pt x="1252" y="1055"/>
                  <a:pt x="1088" y="1038"/>
                </a:cubicBezTo>
                <a:cubicBezTo>
                  <a:pt x="924" y="1021"/>
                  <a:pt x="820" y="975"/>
                  <a:pt x="752" y="902"/>
                </a:cubicBezTo>
                <a:cubicBezTo>
                  <a:pt x="684" y="829"/>
                  <a:pt x="783" y="671"/>
                  <a:pt x="680" y="598"/>
                </a:cubicBezTo>
                <a:cubicBezTo>
                  <a:pt x="577" y="525"/>
                  <a:pt x="249" y="490"/>
                  <a:pt x="136" y="462"/>
                </a:cubicBezTo>
                <a:close/>
              </a:path>
            </a:pathLst>
          </a:cu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50182" name="Object 2"/>
          <p:cNvGraphicFramePr>
            <a:graphicFrameLocks noChangeAspect="1"/>
          </p:cNvGraphicFramePr>
          <p:nvPr/>
        </p:nvGraphicFramePr>
        <p:xfrm>
          <a:off x="3473450" y="57150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Clip" r:id="rId3" imgW="1308100" imgH="1079500" progId="MS_ClipArt_Gallery.5">
                  <p:embed/>
                </p:oleObj>
              </mc:Choice>
              <mc:Fallback>
                <p:oleObj name="Clip" r:id="rId3" imgW="1308100" imgH="107950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3450" y="5715000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3"/>
          <p:cNvGraphicFramePr>
            <a:graphicFrameLocks noChangeAspect="1"/>
          </p:cNvGraphicFramePr>
          <p:nvPr/>
        </p:nvGraphicFramePr>
        <p:xfrm>
          <a:off x="2800350" y="5891213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Clip" r:id="rId5" imgW="1308100" imgH="1079500" progId="MS_ClipArt_Gallery.2">
                  <p:embed/>
                </p:oleObj>
              </mc:Choice>
              <mc:Fallback>
                <p:oleObj name="Clip" r:id="rId5" imgW="1308100" imgH="10795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5891213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4" name="Object 4"/>
          <p:cNvGraphicFramePr>
            <a:graphicFrameLocks noChangeAspect="1"/>
          </p:cNvGraphicFramePr>
          <p:nvPr/>
        </p:nvGraphicFramePr>
        <p:xfrm>
          <a:off x="1192213" y="4997450"/>
          <a:ext cx="417512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Clip" r:id="rId6" imgW="1308100" imgH="1079500" progId="MS_ClipArt_Gallery.2">
                  <p:embed/>
                </p:oleObj>
              </mc:Choice>
              <mc:Fallback>
                <p:oleObj name="Clip" r:id="rId6" imgW="1308100" imgH="10795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213" y="4997450"/>
                        <a:ext cx="417512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5" name="Line 9"/>
          <p:cNvSpPr>
            <a:spLocks noChangeShapeType="1"/>
          </p:cNvSpPr>
          <p:nvPr/>
        </p:nvSpPr>
        <p:spPr bwMode="auto">
          <a:xfrm flipV="1">
            <a:off x="1806575" y="5135563"/>
            <a:ext cx="936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2078038" y="5219700"/>
            <a:ext cx="633412" cy="347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3203575" y="5178425"/>
            <a:ext cx="279400" cy="392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grpSp>
        <p:nvGrpSpPr>
          <p:cNvPr id="50188" name="Group 12"/>
          <p:cNvGrpSpPr>
            <a:grpSpLocks/>
          </p:cNvGrpSpPr>
          <p:nvPr/>
        </p:nvGrpSpPr>
        <p:grpSpPr bwMode="auto">
          <a:xfrm>
            <a:off x="6561138" y="4921250"/>
            <a:ext cx="268287" cy="487363"/>
            <a:chOff x="3903" y="2225"/>
            <a:chExt cx="169" cy="307"/>
          </a:xfrm>
        </p:grpSpPr>
        <p:graphicFrame>
          <p:nvGraphicFramePr>
            <p:cNvPr id="50251" name="Object 5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1" name="Clip" r:id="rId7" imgW="983255" imgH="1207724" progId="MS_ClipArt_Gallery.2">
                    <p:embed/>
                  </p:oleObj>
                </mc:Choice>
                <mc:Fallback>
                  <p:oleObj name="Clip" r:id="rId7" imgW="983255" imgH="1207724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252" name="Rectangle 14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</p:grpSp>
      <p:sp>
        <p:nvSpPr>
          <p:cNvPr id="50189" name="Line 15"/>
          <p:cNvSpPr>
            <a:spLocks noChangeShapeType="1"/>
          </p:cNvSpPr>
          <p:nvPr/>
        </p:nvSpPr>
        <p:spPr bwMode="auto">
          <a:xfrm>
            <a:off x="3062288" y="565943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0190" name="Line 16"/>
          <p:cNvSpPr>
            <a:spLocks noChangeShapeType="1"/>
          </p:cNvSpPr>
          <p:nvPr/>
        </p:nvSpPr>
        <p:spPr bwMode="auto">
          <a:xfrm rot="5400000" flipH="1">
            <a:off x="3396456" y="5457032"/>
            <a:ext cx="611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grpSp>
        <p:nvGrpSpPr>
          <p:cNvPr id="50191" name="Group 17"/>
          <p:cNvGrpSpPr>
            <a:grpSpLocks/>
          </p:cNvGrpSpPr>
          <p:nvPr/>
        </p:nvGrpSpPr>
        <p:grpSpPr bwMode="auto">
          <a:xfrm>
            <a:off x="3313113" y="4938713"/>
            <a:ext cx="501650" cy="234950"/>
            <a:chOff x="3600" y="219"/>
            <a:chExt cx="360" cy="175"/>
          </a:xfrm>
        </p:grpSpPr>
        <p:sp>
          <p:nvSpPr>
            <p:cNvPr id="50238" name="Oval 1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50239" name="Line 1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0240" name="Line 2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0241" name="Rectangle 2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 sz="2400"/>
            </a:p>
          </p:txBody>
        </p:sp>
        <p:sp>
          <p:nvSpPr>
            <p:cNvPr id="50242" name="Oval 2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grpSp>
          <p:nvGrpSpPr>
            <p:cNvPr id="50243" name="Group 23"/>
            <p:cNvGrpSpPr>
              <a:grpSpLocks/>
            </p:cNvGrpSpPr>
            <p:nvPr/>
          </p:nvGrpSpPr>
          <p:grpSpPr bwMode="auto">
            <a:xfrm>
              <a:off x="3666" y="97"/>
              <a:ext cx="176" cy="49"/>
              <a:chOff x="2848" y="848"/>
              <a:chExt cx="140" cy="98"/>
            </a:xfrm>
          </p:grpSpPr>
          <p:sp>
            <p:nvSpPr>
              <p:cNvPr id="50248" name="Line 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0249" name="Line 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0250" name="Line 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50244" name="Group 27"/>
            <p:cNvGrpSpPr>
              <a:grpSpLocks/>
            </p:cNvGrpSpPr>
            <p:nvPr/>
          </p:nvGrpSpPr>
          <p:grpSpPr bwMode="auto">
            <a:xfrm flipV="1">
              <a:off x="3666" y="407"/>
              <a:ext cx="176" cy="49"/>
              <a:chOff x="2848" y="848"/>
              <a:chExt cx="140" cy="98"/>
            </a:xfrm>
          </p:grpSpPr>
          <p:sp>
            <p:nvSpPr>
              <p:cNvPr id="50245" name="Line 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0246" name="Line 2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0247" name="Line 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50192" name="Group 31"/>
          <p:cNvGrpSpPr>
            <a:grpSpLocks/>
          </p:cNvGrpSpPr>
          <p:nvPr/>
        </p:nvGrpSpPr>
        <p:grpSpPr bwMode="auto">
          <a:xfrm>
            <a:off x="2703513" y="5427663"/>
            <a:ext cx="500062" cy="233362"/>
            <a:chOff x="3600" y="219"/>
            <a:chExt cx="360" cy="175"/>
          </a:xfrm>
        </p:grpSpPr>
        <p:sp>
          <p:nvSpPr>
            <p:cNvPr id="50225" name="Oval 3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50226" name="Line 3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0227" name="Line 3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0228" name="Rectangle 3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 sz="2400"/>
            </a:p>
          </p:txBody>
        </p:sp>
        <p:sp>
          <p:nvSpPr>
            <p:cNvPr id="50229" name="Oval 3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grpSp>
          <p:nvGrpSpPr>
            <p:cNvPr id="50230" name="Group 37"/>
            <p:cNvGrpSpPr>
              <a:grpSpLocks/>
            </p:cNvGrpSpPr>
            <p:nvPr/>
          </p:nvGrpSpPr>
          <p:grpSpPr bwMode="auto">
            <a:xfrm>
              <a:off x="3666" y="97"/>
              <a:ext cx="176" cy="49"/>
              <a:chOff x="2848" y="848"/>
              <a:chExt cx="140" cy="98"/>
            </a:xfrm>
          </p:grpSpPr>
          <p:sp>
            <p:nvSpPr>
              <p:cNvPr id="50235" name="Line 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0236" name="Line 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0237" name="Line 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50231" name="Group 41"/>
            <p:cNvGrpSpPr>
              <a:grpSpLocks/>
            </p:cNvGrpSpPr>
            <p:nvPr/>
          </p:nvGrpSpPr>
          <p:grpSpPr bwMode="auto">
            <a:xfrm flipV="1">
              <a:off x="3666" y="407"/>
              <a:ext cx="176" cy="49"/>
              <a:chOff x="2848" y="848"/>
              <a:chExt cx="140" cy="98"/>
            </a:xfrm>
          </p:grpSpPr>
          <p:sp>
            <p:nvSpPr>
              <p:cNvPr id="50232" name="Line 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0233" name="Line 4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0234" name="Line 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50193" name="Group 45"/>
          <p:cNvGrpSpPr>
            <a:grpSpLocks/>
          </p:cNvGrpSpPr>
          <p:nvPr/>
        </p:nvGrpSpPr>
        <p:grpSpPr bwMode="auto">
          <a:xfrm>
            <a:off x="1760538" y="5051425"/>
            <a:ext cx="501650" cy="233363"/>
            <a:chOff x="3600" y="219"/>
            <a:chExt cx="360" cy="175"/>
          </a:xfrm>
        </p:grpSpPr>
        <p:sp>
          <p:nvSpPr>
            <p:cNvPr id="50212" name="Oval 4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50213" name="Line 4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0214" name="Line 4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0215" name="Rectangle 4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 sz="2400"/>
            </a:p>
          </p:txBody>
        </p:sp>
        <p:sp>
          <p:nvSpPr>
            <p:cNvPr id="50216" name="Oval 5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grpSp>
          <p:nvGrpSpPr>
            <p:cNvPr id="50217" name="Group 51"/>
            <p:cNvGrpSpPr>
              <a:grpSpLocks/>
            </p:cNvGrpSpPr>
            <p:nvPr/>
          </p:nvGrpSpPr>
          <p:grpSpPr bwMode="auto">
            <a:xfrm>
              <a:off x="3666" y="97"/>
              <a:ext cx="176" cy="49"/>
              <a:chOff x="2848" y="848"/>
              <a:chExt cx="140" cy="98"/>
            </a:xfrm>
          </p:grpSpPr>
          <p:sp>
            <p:nvSpPr>
              <p:cNvPr id="50222" name="Line 5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0223" name="Line 5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0224" name="Line 5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50218" name="Group 55"/>
            <p:cNvGrpSpPr>
              <a:grpSpLocks/>
            </p:cNvGrpSpPr>
            <p:nvPr/>
          </p:nvGrpSpPr>
          <p:grpSpPr bwMode="auto">
            <a:xfrm flipV="1">
              <a:off x="3666" y="407"/>
              <a:ext cx="176" cy="49"/>
              <a:chOff x="2848" y="848"/>
              <a:chExt cx="140" cy="98"/>
            </a:xfrm>
          </p:grpSpPr>
          <p:sp>
            <p:nvSpPr>
              <p:cNvPr id="50219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0220" name="Line 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0221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50194" name="Line 59"/>
          <p:cNvSpPr>
            <a:spLocks noChangeShapeType="1"/>
          </p:cNvSpPr>
          <p:nvPr/>
        </p:nvSpPr>
        <p:spPr bwMode="auto">
          <a:xfrm flipV="1">
            <a:off x="2263775" y="5075238"/>
            <a:ext cx="1016000" cy="141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0195" name="Line 60"/>
          <p:cNvSpPr>
            <a:spLocks noChangeShapeType="1"/>
          </p:cNvSpPr>
          <p:nvPr/>
        </p:nvSpPr>
        <p:spPr bwMode="auto">
          <a:xfrm flipH="1" flipV="1">
            <a:off x="1552575" y="5189538"/>
            <a:ext cx="2159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50196" name="Object 6"/>
          <p:cNvGraphicFramePr>
            <a:graphicFrameLocks noChangeAspect="1"/>
          </p:cNvGraphicFramePr>
          <p:nvPr/>
        </p:nvGraphicFramePr>
        <p:xfrm>
          <a:off x="2266950" y="5776913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Clip" r:id="rId9" imgW="1308100" imgH="1079500" progId="MS_ClipArt_Gallery.2">
                  <p:embed/>
                </p:oleObj>
              </mc:Choice>
              <mc:Fallback>
                <p:oleObj name="Clip" r:id="rId9" imgW="1308100" imgH="10795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5776913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7" name="Line 62"/>
          <p:cNvSpPr>
            <a:spLocks noChangeShapeType="1"/>
          </p:cNvSpPr>
          <p:nvPr/>
        </p:nvSpPr>
        <p:spPr bwMode="auto">
          <a:xfrm flipH="1">
            <a:off x="2655888" y="5659438"/>
            <a:ext cx="2159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grpSp>
        <p:nvGrpSpPr>
          <p:cNvPr id="50198" name="Group 63"/>
          <p:cNvGrpSpPr>
            <a:grpSpLocks/>
          </p:cNvGrpSpPr>
          <p:nvPr/>
        </p:nvGrpSpPr>
        <p:grpSpPr bwMode="auto">
          <a:xfrm>
            <a:off x="5837238" y="4959350"/>
            <a:ext cx="268287" cy="487363"/>
            <a:chOff x="1887" y="1465"/>
            <a:chExt cx="169" cy="307"/>
          </a:xfrm>
        </p:grpSpPr>
        <p:graphicFrame>
          <p:nvGraphicFramePr>
            <p:cNvPr id="50210" name="Object 7"/>
            <p:cNvGraphicFramePr>
              <a:graphicFrameLocks noChangeAspect="1"/>
            </p:cNvGraphicFramePr>
            <p:nvPr/>
          </p:nvGraphicFramePr>
          <p:xfrm>
            <a:off x="1892" y="146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3" name="Clip" r:id="rId10" imgW="983255" imgH="1207724" progId="MS_ClipArt_Gallery.2">
                    <p:embed/>
                  </p:oleObj>
                </mc:Choice>
                <mc:Fallback>
                  <p:oleObj name="Clip" r:id="rId10" imgW="983255" imgH="1207724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2" y="1465"/>
                          <a:ext cx="128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211" name="Rectangle 65"/>
            <p:cNvSpPr>
              <a:spLocks noChangeArrowheads="1"/>
            </p:cNvSpPr>
            <p:nvPr/>
          </p:nvSpPr>
          <p:spPr bwMode="auto">
            <a:xfrm>
              <a:off x="1887" y="161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</p:grpSp>
      <p:graphicFrame>
        <p:nvGraphicFramePr>
          <p:cNvPr id="50199" name="Object 8"/>
          <p:cNvGraphicFramePr>
            <a:graphicFrameLocks noChangeAspect="1"/>
          </p:cNvGraphicFramePr>
          <p:nvPr/>
        </p:nvGraphicFramePr>
        <p:xfrm>
          <a:off x="5548313" y="5518150"/>
          <a:ext cx="417512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Clip" r:id="rId11" imgW="1308100" imgH="1079500" progId="MS_ClipArt_Gallery.2">
                  <p:embed/>
                </p:oleObj>
              </mc:Choice>
              <mc:Fallback>
                <p:oleObj name="Clip" r:id="rId11" imgW="1308100" imgH="10795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8313" y="5518150"/>
                        <a:ext cx="417512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00" name="Line 67"/>
          <p:cNvSpPr>
            <a:spLocks noChangeShapeType="1"/>
          </p:cNvSpPr>
          <p:nvPr/>
        </p:nvSpPr>
        <p:spPr bwMode="auto">
          <a:xfrm flipH="1">
            <a:off x="5908675" y="5432425"/>
            <a:ext cx="63500" cy="277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50201" name="Object 9"/>
          <p:cNvGraphicFramePr>
            <a:graphicFrameLocks noChangeAspect="1"/>
          </p:cNvGraphicFramePr>
          <p:nvPr/>
        </p:nvGraphicFramePr>
        <p:xfrm>
          <a:off x="6831013" y="4832350"/>
          <a:ext cx="417512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Clip" r:id="rId12" imgW="1308100" imgH="1079500" progId="MS_ClipArt_Gallery.2">
                  <p:embed/>
                </p:oleObj>
              </mc:Choice>
              <mc:Fallback>
                <p:oleObj name="Clip" r:id="rId12" imgW="1308100" imgH="10795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1013" y="4832350"/>
                        <a:ext cx="417512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02" name="Line 69"/>
          <p:cNvSpPr>
            <a:spLocks noChangeShapeType="1"/>
          </p:cNvSpPr>
          <p:nvPr/>
        </p:nvSpPr>
        <p:spPr bwMode="auto">
          <a:xfrm flipH="1">
            <a:off x="6835775" y="5140325"/>
            <a:ext cx="152400" cy="239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grpSp>
        <p:nvGrpSpPr>
          <p:cNvPr id="50203" name="Group 70"/>
          <p:cNvGrpSpPr>
            <a:grpSpLocks/>
          </p:cNvGrpSpPr>
          <p:nvPr/>
        </p:nvGrpSpPr>
        <p:grpSpPr bwMode="auto">
          <a:xfrm>
            <a:off x="6269038" y="5429250"/>
            <a:ext cx="268287" cy="487363"/>
            <a:chOff x="3903" y="2225"/>
            <a:chExt cx="169" cy="307"/>
          </a:xfrm>
        </p:grpSpPr>
        <p:graphicFrame>
          <p:nvGraphicFramePr>
            <p:cNvPr id="50208" name="Object 10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6" name="Clip" r:id="rId13" imgW="983255" imgH="1207724" progId="MS_ClipArt_Gallery.2">
                    <p:embed/>
                  </p:oleObj>
                </mc:Choice>
                <mc:Fallback>
                  <p:oleObj name="Clip" r:id="rId13" imgW="983255" imgH="1207724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209" name="Rectangle 72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</p:grpSp>
      <p:graphicFrame>
        <p:nvGraphicFramePr>
          <p:cNvPr id="50204" name="Object 11"/>
          <p:cNvGraphicFramePr>
            <a:graphicFrameLocks noChangeAspect="1"/>
          </p:cNvGraphicFramePr>
          <p:nvPr/>
        </p:nvGraphicFramePr>
        <p:xfrm>
          <a:off x="6610350" y="58547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Clip" r:id="rId14" imgW="1308100" imgH="1079500" progId="MS_ClipArt_Gallery.5">
                  <p:embed/>
                </p:oleObj>
              </mc:Choice>
              <mc:Fallback>
                <p:oleObj name="Clip" r:id="rId14" imgW="1308100" imgH="107950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5854700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05" name="Line 74"/>
          <p:cNvSpPr>
            <a:spLocks noChangeShapeType="1"/>
          </p:cNvSpPr>
          <p:nvPr/>
        </p:nvSpPr>
        <p:spPr bwMode="auto">
          <a:xfrm>
            <a:off x="6403975" y="5915025"/>
            <a:ext cx="241300" cy="163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0206" name="Text Box 75"/>
          <p:cNvSpPr txBox="1">
            <a:spLocks noChangeArrowheads="1"/>
          </p:cNvSpPr>
          <p:nvPr/>
        </p:nvSpPr>
        <p:spPr bwMode="auto">
          <a:xfrm>
            <a:off x="2228850" y="6384925"/>
            <a:ext cx="1239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altLang="sv-SE">
                <a:latin typeface="Comic Sans MS" pitchFamily="66" charset="0"/>
              </a:rPr>
              <a:t>ARPAnet</a:t>
            </a:r>
          </a:p>
        </p:txBody>
      </p:sp>
      <p:sp>
        <p:nvSpPr>
          <p:cNvPr id="50207" name="Text Box 76"/>
          <p:cNvSpPr txBox="1">
            <a:spLocks noChangeArrowheads="1"/>
          </p:cNvSpPr>
          <p:nvPr/>
        </p:nvSpPr>
        <p:spPr bwMode="auto">
          <a:xfrm>
            <a:off x="5581650" y="6372225"/>
            <a:ext cx="1635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altLang="sv-SE">
                <a:latin typeface="Comic Sans MS" pitchFamily="66" charset="0"/>
              </a:rPr>
              <a:t>satellite net</a:t>
            </a:r>
          </a:p>
        </p:txBody>
      </p:sp>
    </p:spTree>
    <p:extLst>
      <p:ext uri="{BB962C8B-B14F-4D97-AF65-F5344CB8AC3E}">
        <p14:creationId xmlns:p14="http://schemas.microsoft.com/office/powerpoint/2010/main" val="114004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smtClean="0"/>
              <a:t>Handling Heterogeneity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sv-SE" smtClean="0"/>
              <a:t>Where to handle heterogeneity?</a:t>
            </a:r>
          </a:p>
          <a:p>
            <a:pPr lvl="1"/>
            <a:r>
              <a:rPr lang="en-US" altLang="sv-SE" smtClean="0"/>
              <a:t>Application process? End hosts? Packet switches?</a:t>
            </a:r>
          </a:p>
          <a:p>
            <a:endParaRPr lang="en-US" altLang="sv-SE" smtClean="0"/>
          </a:p>
          <a:p>
            <a:r>
              <a:rPr lang="en-US" altLang="sv-SE" smtClean="0"/>
              <a:t>Compatible process and host conventions</a:t>
            </a:r>
          </a:p>
          <a:p>
            <a:pPr lvl="1"/>
            <a:r>
              <a:rPr lang="en-US" altLang="sv-SE" smtClean="0"/>
              <a:t>Obviate the need to support all combinations</a:t>
            </a:r>
          </a:p>
          <a:p>
            <a:r>
              <a:rPr lang="en-US" altLang="sv-SE" smtClean="0"/>
              <a:t>Retain the unique features of each network</a:t>
            </a:r>
          </a:p>
          <a:p>
            <a:pPr lvl="1"/>
            <a:r>
              <a:rPr lang="en-US" altLang="sv-SE" smtClean="0"/>
              <a:t>Avoid changing the local network components</a:t>
            </a:r>
          </a:p>
          <a:p>
            <a:r>
              <a:rPr lang="en-US" altLang="sv-SE" smtClean="0"/>
              <a:t>Introduce the notion of a gateway</a:t>
            </a:r>
          </a:p>
          <a:p>
            <a:endParaRPr lang="en-US" altLang="sv-SE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fld id="{7F1800F7-B502-43EC-A675-9B77A6B10903}" type="slidenum">
              <a:rPr lang="en-US" altLang="sv-SE" sz="1400" b="0">
                <a:latin typeface="Times New Roman" pitchFamily="18" charset="0"/>
              </a:rPr>
              <a:pPr eaLnBrk="1" hangingPunct="1"/>
              <a:t>18</a:t>
            </a:fld>
            <a:endParaRPr lang="en-US" altLang="sv-SE" sz="14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29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US" altLang="sv-SE" smtClean="0"/>
              <a:t>Internetwork Layer and Gateways</a:t>
            </a:r>
          </a:p>
        </p:txBody>
      </p:sp>
      <p:sp>
        <p:nvSpPr>
          <p:cNvPr id="52226" name="Text Placeholder 4"/>
          <p:cNvSpPr>
            <a:spLocks noGrp="1"/>
          </p:cNvSpPr>
          <p:nvPr>
            <p:ph type="body" idx="1"/>
          </p:nvPr>
        </p:nvSpPr>
        <p:spPr>
          <a:xfrm>
            <a:off x="609600" y="1259540"/>
            <a:ext cx="4040188" cy="639763"/>
          </a:xfrm>
        </p:spPr>
        <p:txBody>
          <a:bodyPr/>
          <a:lstStyle/>
          <a:p>
            <a:r>
              <a:rPr lang="en-US" altLang="sv-SE" u="sng" smtClean="0"/>
              <a:t>Internetwork Layer</a:t>
            </a:r>
          </a:p>
        </p:txBody>
      </p:sp>
      <p:sp>
        <p:nvSpPr>
          <p:cNvPr id="52227" name="Content Placeholder 5"/>
          <p:cNvSpPr>
            <a:spLocks noGrp="1"/>
          </p:cNvSpPr>
          <p:nvPr>
            <p:ph sz="half" idx="2"/>
          </p:nvPr>
        </p:nvSpPr>
        <p:spPr>
          <a:xfrm>
            <a:off x="609600" y="1899303"/>
            <a:ext cx="4040188" cy="3951287"/>
          </a:xfrm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sv-SE" sz="2400" dirty="0" smtClean="0">
                <a:latin typeface="Tahoma" pitchFamily="34" charset="0"/>
              </a:rPr>
              <a:t>Internetwork appears as a single, uniform entity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sv-SE" sz="2400" dirty="0" smtClean="0">
                <a:latin typeface="Tahoma" pitchFamily="34" charset="0"/>
              </a:rPr>
              <a:t>Despite the heterogeneity of the local networks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sv-SE" sz="2400" dirty="0" smtClean="0">
                <a:latin typeface="Tahoma" pitchFamily="34" charset="0"/>
              </a:rPr>
              <a:t>Network of networks</a:t>
            </a:r>
          </a:p>
          <a:p>
            <a:pPr marL="342900" indent="-342900"/>
            <a:endParaRPr lang="en-US" altLang="sv-SE" dirty="0" smtClean="0"/>
          </a:p>
        </p:txBody>
      </p:sp>
      <p:sp>
        <p:nvSpPr>
          <p:cNvPr id="52228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97425" y="1259540"/>
            <a:ext cx="4041775" cy="639763"/>
          </a:xfrm>
        </p:spPr>
        <p:txBody>
          <a:bodyPr/>
          <a:lstStyle/>
          <a:p>
            <a:r>
              <a:rPr lang="en-US" altLang="sv-SE" u="sng" smtClean="0"/>
              <a:t>Gateway</a:t>
            </a:r>
          </a:p>
        </p:txBody>
      </p:sp>
      <p:sp>
        <p:nvSpPr>
          <p:cNvPr id="52229" name="Content Placeholder 7"/>
          <p:cNvSpPr>
            <a:spLocks noGrp="1"/>
          </p:cNvSpPr>
          <p:nvPr>
            <p:ph sz="quarter" idx="4"/>
          </p:nvPr>
        </p:nvSpPr>
        <p:spPr>
          <a:xfrm>
            <a:off x="4797425" y="1899303"/>
            <a:ext cx="4041775" cy="39512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ja-JP" altLang="en-US" sz="2400" dirty="0" smtClean="0"/>
              <a:t>“</a:t>
            </a:r>
            <a:r>
              <a:rPr lang="en-US" altLang="ja-JP" sz="2400" dirty="0" smtClean="0"/>
              <a:t>Embed internetwork packets in local packet format or extract them</a:t>
            </a:r>
            <a:r>
              <a:rPr lang="ja-JP" altLang="en-US" sz="2400" dirty="0" smtClean="0"/>
              <a:t>”</a:t>
            </a:r>
            <a:endParaRPr lang="en-US" altLang="ja-JP" sz="2400" dirty="0" smtClean="0"/>
          </a:p>
          <a:p>
            <a:pPr>
              <a:lnSpc>
                <a:spcPct val="80000"/>
              </a:lnSpc>
              <a:spcAft>
                <a:spcPts val="8400"/>
              </a:spcAft>
            </a:pPr>
            <a:r>
              <a:rPr lang="en-US" altLang="sv-SE" sz="2400" dirty="0" smtClean="0"/>
              <a:t>Route (at internetwork level) to next gateway</a:t>
            </a:r>
          </a:p>
          <a:p>
            <a:endParaRPr lang="en-US" altLang="sv-SE" dirty="0" smtClean="0"/>
          </a:p>
        </p:txBody>
      </p:sp>
      <p:sp>
        <p:nvSpPr>
          <p:cNvPr id="52230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fld id="{BDC0539C-8996-46F2-8493-BC341E20DF34}" type="slidenum">
              <a:rPr lang="en-US" altLang="sv-SE" sz="1400" b="0">
                <a:latin typeface="Times New Roman" pitchFamily="18" charset="0"/>
              </a:rPr>
              <a:pPr eaLnBrk="1" hangingPunct="1"/>
              <a:t>19</a:t>
            </a:fld>
            <a:endParaRPr lang="en-US" altLang="sv-SE" sz="1400" b="0">
              <a:latin typeface="Times New Roman" pitchFamily="18" charset="0"/>
            </a:endParaRPr>
          </a:p>
        </p:txBody>
      </p:sp>
      <p:sp>
        <p:nvSpPr>
          <p:cNvPr id="52231" name="Freeform 3"/>
          <p:cNvSpPr>
            <a:spLocks/>
          </p:cNvSpPr>
          <p:nvPr/>
        </p:nvSpPr>
        <p:spPr bwMode="auto">
          <a:xfrm>
            <a:off x="5526088" y="4546600"/>
            <a:ext cx="2170112" cy="1825625"/>
          </a:xfrm>
          <a:custGeom>
            <a:avLst/>
            <a:gdLst>
              <a:gd name="T0" fmla="*/ 529232691 w 1367"/>
              <a:gd name="T1" fmla="*/ 254536575 h 1150"/>
              <a:gd name="T2" fmla="*/ 78124032 w 1367"/>
              <a:gd name="T3" fmla="*/ 572076263 h 1150"/>
              <a:gd name="T4" fmla="*/ 63003098 w 1367"/>
              <a:gd name="T5" fmla="*/ 1348284388 h 1150"/>
              <a:gd name="T6" fmla="*/ 115927161 w 1367"/>
              <a:gd name="T7" fmla="*/ 1995963750 h 1150"/>
              <a:gd name="T8" fmla="*/ 541832675 w 1367"/>
              <a:gd name="T9" fmla="*/ 2084170013 h 1150"/>
              <a:gd name="T10" fmla="*/ 1428927471 w 1367"/>
              <a:gd name="T11" fmla="*/ 2147483647 h 1150"/>
              <a:gd name="T12" fmla="*/ 2147483647 w 1367"/>
              <a:gd name="T13" fmla="*/ 2147483647 h 1150"/>
              <a:gd name="T14" fmla="*/ 2147483647 w 1367"/>
              <a:gd name="T15" fmla="*/ 2147483647 h 1150"/>
              <a:gd name="T16" fmla="*/ 2147483647 w 1367"/>
              <a:gd name="T17" fmla="*/ 1181954075 h 1150"/>
              <a:gd name="T18" fmla="*/ 2147483647 w 1367"/>
              <a:gd name="T19" fmla="*/ 168851263 h 1150"/>
              <a:gd name="T20" fmla="*/ 1466730600 w 1367"/>
              <a:gd name="T21" fmla="*/ 168851263 h 1150"/>
              <a:gd name="T22" fmla="*/ 529232691 w 1367"/>
              <a:gd name="T23" fmla="*/ 254536575 h 11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67"/>
              <a:gd name="T37" fmla="*/ 0 h 1150"/>
              <a:gd name="T38" fmla="*/ 1367 w 1367"/>
              <a:gd name="T39" fmla="*/ 1150 h 115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67" h="1150">
                <a:moveTo>
                  <a:pt x="210" y="101"/>
                </a:moveTo>
                <a:cubicBezTo>
                  <a:pt x="105" y="107"/>
                  <a:pt x="61" y="155"/>
                  <a:pt x="31" y="227"/>
                </a:cubicBezTo>
                <a:cubicBezTo>
                  <a:pt x="0" y="299"/>
                  <a:pt x="23" y="441"/>
                  <a:pt x="25" y="535"/>
                </a:cubicBezTo>
                <a:cubicBezTo>
                  <a:pt x="28" y="629"/>
                  <a:pt x="15" y="743"/>
                  <a:pt x="46" y="792"/>
                </a:cubicBezTo>
                <a:cubicBezTo>
                  <a:pt x="78" y="841"/>
                  <a:pt x="128" y="785"/>
                  <a:pt x="215" y="827"/>
                </a:cubicBezTo>
                <a:cubicBezTo>
                  <a:pt x="302" y="869"/>
                  <a:pt x="458" y="993"/>
                  <a:pt x="567" y="1044"/>
                </a:cubicBezTo>
                <a:cubicBezTo>
                  <a:pt x="677" y="1095"/>
                  <a:pt x="792" y="1150"/>
                  <a:pt x="873" y="1135"/>
                </a:cubicBezTo>
                <a:cubicBezTo>
                  <a:pt x="953" y="1120"/>
                  <a:pt x="1011" y="1064"/>
                  <a:pt x="1051" y="953"/>
                </a:cubicBezTo>
                <a:cubicBezTo>
                  <a:pt x="1092" y="842"/>
                  <a:pt x="1077" y="617"/>
                  <a:pt x="1115" y="469"/>
                </a:cubicBezTo>
                <a:cubicBezTo>
                  <a:pt x="1153" y="321"/>
                  <a:pt x="1367" y="134"/>
                  <a:pt x="1278" y="67"/>
                </a:cubicBezTo>
                <a:cubicBezTo>
                  <a:pt x="1189" y="0"/>
                  <a:pt x="760" y="61"/>
                  <a:pt x="582" y="67"/>
                </a:cubicBezTo>
                <a:cubicBezTo>
                  <a:pt x="404" y="73"/>
                  <a:pt x="287" y="94"/>
                  <a:pt x="210" y="101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2232" name="Freeform 4"/>
          <p:cNvSpPr>
            <a:spLocks/>
          </p:cNvSpPr>
          <p:nvPr/>
        </p:nvSpPr>
        <p:spPr bwMode="auto">
          <a:xfrm>
            <a:off x="1027113" y="4618038"/>
            <a:ext cx="3216275" cy="1674812"/>
          </a:xfrm>
          <a:custGeom>
            <a:avLst/>
            <a:gdLst>
              <a:gd name="T0" fmla="*/ 342741250 w 2026"/>
              <a:gd name="T1" fmla="*/ 1164311840 h 1055"/>
              <a:gd name="T2" fmla="*/ 362902500 w 2026"/>
              <a:gd name="T3" fmla="*/ 357862081 h 1055"/>
              <a:gd name="T4" fmla="*/ 2147483647 w 2026"/>
              <a:gd name="T5" fmla="*/ 357862081 h 1055"/>
              <a:gd name="T6" fmla="*/ 2147483647 w 2026"/>
              <a:gd name="T7" fmla="*/ 15120933 h 1055"/>
              <a:gd name="T8" fmla="*/ 2147483647 w 2026"/>
              <a:gd name="T9" fmla="*/ 443547368 h 1055"/>
              <a:gd name="T10" fmla="*/ 2147483647 w 2026"/>
              <a:gd name="T11" fmla="*/ 2006043776 h 1055"/>
              <a:gd name="T12" fmla="*/ 2147483647 w 2026"/>
              <a:gd name="T13" fmla="*/ 2147483647 h 1055"/>
              <a:gd name="T14" fmla="*/ 2147483647 w 2026"/>
              <a:gd name="T15" fmla="*/ 2147483647 h 1055"/>
              <a:gd name="T16" fmla="*/ 1895157500 w 2026"/>
              <a:gd name="T17" fmla="*/ 2147483647 h 1055"/>
              <a:gd name="T18" fmla="*/ 1713706250 w 2026"/>
              <a:gd name="T19" fmla="*/ 1507052988 h 1055"/>
              <a:gd name="T20" fmla="*/ 342741250 w 2026"/>
              <a:gd name="T21" fmla="*/ 1164311840 h 10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26"/>
              <a:gd name="T34" fmla="*/ 0 h 1055"/>
              <a:gd name="T35" fmla="*/ 2026 w 2026"/>
              <a:gd name="T36" fmla="*/ 1055 h 105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26" h="1055">
                <a:moveTo>
                  <a:pt x="136" y="462"/>
                </a:moveTo>
                <a:cubicBezTo>
                  <a:pt x="101" y="364"/>
                  <a:pt x="0" y="195"/>
                  <a:pt x="144" y="142"/>
                </a:cubicBezTo>
                <a:cubicBezTo>
                  <a:pt x="288" y="89"/>
                  <a:pt x="773" y="165"/>
                  <a:pt x="1000" y="142"/>
                </a:cubicBezTo>
                <a:cubicBezTo>
                  <a:pt x="1227" y="119"/>
                  <a:pt x="1346" y="0"/>
                  <a:pt x="1504" y="6"/>
                </a:cubicBezTo>
                <a:cubicBezTo>
                  <a:pt x="1662" y="12"/>
                  <a:pt x="1874" y="44"/>
                  <a:pt x="1950" y="176"/>
                </a:cubicBezTo>
                <a:cubicBezTo>
                  <a:pt x="2026" y="308"/>
                  <a:pt x="1997" y="658"/>
                  <a:pt x="1961" y="796"/>
                </a:cubicBezTo>
                <a:cubicBezTo>
                  <a:pt x="1925" y="934"/>
                  <a:pt x="1882" y="966"/>
                  <a:pt x="1736" y="1006"/>
                </a:cubicBezTo>
                <a:cubicBezTo>
                  <a:pt x="1590" y="1046"/>
                  <a:pt x="1252" y="1055"/>
                  <a:pt x="1088" y="1038"/>
                </a:cubicBezTo>
                <a:cubicBezTo>
                  <a:pt x="924" y="1021"/>
                  <a:pt x="820" y="975"/>
                  <a:pt x="752" y="902"/>
                </a:cubicBezTo>
                <a:cubicBezTo>
                  <a:pt x="684" y="829"/>
                  <a:pt x="783" y="671"/>
                  <a:pt x="680" y="598"/>
                </a:cubicBezTo>
                <a:cubicBezTo>
                  <a:pt x="577" y="525"/>
                  <a:pt x="249" y="490"/>
                  <a:pt x="136" y="462"/>
                </a:cubicBezTo>
                <a:close/>
              </a:path>
            </a:pathLst>
          </a:cu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52233" name="Object 2"/>
          <p:cNvGraphicFramePr>
            <a:graphicFrameLocks noChangeAspect="1"/>
          </p:cNvGraphicFramePr>
          <p:nvPr/>
        </p:nvGraphicFramePr>
        <p:xfrm>
          <a:off x="3589338" y="56388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Clip" r:id="rId3" imgW="1308100" imgH="1079500" progId="MS_ClipArt_Gallery.5">
                  <p:embed/>
                </p:oleObj>
              </mc:Choice>
              <mc:Fallback>
                <p:oleObj name="Clip" r:id="rId3" imgW="1308100" imgH="107950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8" y="5638800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4" name="Object 3"/>
          <p:cNvGraphicFramePr>
            <a:graphicFrameLocks noChangeAspect="1"/>
          </p:cNvGraphicFramePr>
          <p:nvPr/>
        </p:nvGraphicFramePr>
        <p:xfrm>
          <a:off x="2916238" y="5815013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Clip" r:id="rId5" imgW="1308100" imgH="1079500" progId="MS_ClipArt_Gallery.2">
                  <p:embed/>
                </p:oleObj>
              </mc:Choice>
              <mc:Fallback>
                <p:oleObj name="Clip" r:id="rId5" imgW="1308100" imgH="10795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815013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5" name="Line 7"/>
          <p:cNvSpPr>
            <a:spLocks noChangeShapeType="1"/>
          </p:cNvSpPr>
          <p:nvPr/>
        </p:nvSpPr>
        <p:spPr bwMode="auto">
          <a:xfrm flipV="1">
            <a:off x="1922463" y="5059363"/>
            <a:ext cx="936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2236" name="Line 8"/>
          <p:cNvSpPr>
            <a:spLocks noChangeShapeType="1"/>
          </p:cNvSpPr>
          <p:nvPr/>
        </p:nvSpPr>
        <p:spPr bwMode="auto">
          <a:xfrm>
            <a:off x="2193925" y="5143500"/>
            <a:ext cx="633413" cy="347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2237" name="Line 9"/>
          <p:cNvSpPr>
            <a:spLocks noChangeShapeType="1"/>
          </p:cNvSpPr>
          <p:nvPr/>
        </p:nvSpPr>
        <p:spPr bwMode="auto">
          <a:xfrm flipH="1">
            <a:off x="3319463" y="5102225"/>
            <a:ext cx="279400" cy="392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grpSp>
        <p:nvGrpSpPr>
          <p:cNvPr id="52238" name="Group 10"/>
          <p:cNvGrpSpPr>
            <a:grpSpLocks/>
          </p:cNvGrpSpPr>
          <p:nvPr/>
        </p:nvGrpSpPr>
        <p:grpSpPr bwMode="auto">
          <a:xfrm>
            <a:off x="6677025" y="4845050"/>
            <a:ext cx="268288" cy="487363"/>
            <a:chOff x="3903" y="2225"/>
            <a:chExt cx="169" cy="307"/>
          </a:xfrm>
        </p:grpSpPr>
        <p:graphicFrame>
          <p:nvGraphicFramePr>
            <p:cNvPr id="52313" name="Object 4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4" name="Clip" r:id="rId6" imgW="983255" imgH="1207724" progId="MS_ClipArt_Gallery.2">
                    <p:embed/>
                  </p:oleObj>
                </mc:Choice>
                <mc:Fallback>
                  <p:oleObj name="Clip" r:id="rId6" imgW="983255" imgH="1207724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314" name="Rectangle 12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</p:grpSp>
      <p:sp>
        <p:nvSpPr>
          <p:cNvPr id="52239" name="Line 13"/>
          <p:cNvSpPr>
            <a:spLocks noChangeShapeType="1"/>
          </p:cNvSpPr>
          <p:nvPr/>
        </p:nvSpPr>
        <p:spPr bwMode="auto">
          <a:xfrm>
            <a:off x="3178175" y="558323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2240" name="Line 14"/>
          <p:cNvSpPr>
            <a:spLocks noChangeShapeType="1"/>
          </p:cNvSpPr>
          <p:nvPr/>
        </p:nvSpPr>
        <p:spPr bwMode="auto">
          <a:xfrm rot="5400000" flipH="1">
            <a:off x="3512344" y="5380832"/>
            <a:ext cx="611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grpSp>
        <p:nvGrpSpPr>
          <p:cNvPr id="52241" name="Group 15"/>
          <p:cNvGrpSpPr>
            <a:grpSpLocks/>
          </p:cNvGrpSpPr>
          <p:nvPr/>
        </p:nvGrpSpPr>
        <p:grpSpPr bwMode="auto">
          <a:xfrm>
            <a:off x="3429000" y="4862513"/>
            <a:ext cx="501650" cy="234950"/>
            <a:chOff x="3600" y="219"/>
            <a:chExt cx="360" cy="175"/>
          </a:xfrm>
        </p:grpSpPr>
        <p:sp>
          <p:nvSpPr>
            <p:cNvPr id="52300" name="Oval 1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52301" name="Line 1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2302" name="Line 1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2303" name="Rectangle 1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 sz="2400"/>
            </a:p>
          </p:txBody>
        </p:sp>
        <p:sp>
          <p:nvSpPr>
            <p:cNvPr id="52304" name="Oval 2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grpSp>
          <p:nvGrpSpPr>
            <p:cNvPr id="52305" name="Group 21"/>
            <p:cNvGrpSpPr>
              <a:grpSpLocks/>
            </p:cNvGrpSpPr>
            <p:nvPr/>
          </p:nvGrpSpPr>
          <p:grpSpPr bwMode="auto">
            <a:xfrm>
              <a:off x="3666" y="97"/>
              <a:ext cx="176" cy="49"/>
              <a:chOff x="2848" y="848"/>
              <a:chExt cx="140" cy="98"/>
            </a:xfrm>
          </p:grpSpPr>
          <p:sp>
            <p:nvSpPr>
              <p:cNvPr id="52310" name="Line 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2311" name="Line 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2312" name="Line 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52306" name="Group 25"/>
            <p:cNvGrpSpPr>
              <a:grpSpLocks/>
            </p:cNvGrpSpPr>
            <p:nvPr/>
          </p:nvGrpSpPr>
          <p:grpSpPr bwMode="auto">
            <a:xfrm flipV="1">
              <a:off x="3666" y="407"/>
              <a:ext cx="176" cy="49"/>
              <a:chOff x="2848" y="848"/>
              <a:chExt cx="140" cy="98"/>
            </a:xfrm>
          </p:grpSpPr>
          <p:sp>
            <p:nvSpPr>
              <p:cNvPr id="52307" name="Line 2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2308" name="Line 2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2309" name="Line 2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52242" name="Group 29"/>
          <p:cNvGrpSpPr>
            <a:grpSpLocks/>
          </p:cNvGrpSpPr>
          <p:nvPr/>
        </p:nvGrpSpPr>
        <p:grpSpPr bwMode="auto">
          <a:xfrm>
            <a:off x="2819400" y="5351463"/>
            <a:ext cx="500063" cy="233362"/>
            <a:chOff x="3600" y="219"/>
            <a:chExt cx="360" cy="175"/>
          </a:xfrm>
        </p:grpSpPr>
        <p:sp>
          <p:nvSpPr>
            <p:cNvPr id="52287" name="Oval 3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52288" name="Line 3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2289" name="Line 3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2290" name="Rectangle 3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 sz="2400"/>
            </a:p>
          </p:txBody>
        </p:sp>
        <p:sp>
          <p:nvSpPr>
            <p:cNvPr id="52291" name="Oval 3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grpSp>
          <p:nvGrpSpPr>
            <p:cNvPr id="52292" name="Group 35"/>
            <p:cNvGrpSpPr>
              <a:grpSpLocks/>
            </p:cNvGrpSpPr>
            <p:nvPr/>
          </p:nvGrpSpPr>
          <p:grpSpPr bwMode="auto">
            <a:xfrm>
              <a:off x="3666" y="97"/>
              <a:ext cx="176" cy="49"/>
              <a:chOff x="2848" y="848"/>
              <a:chExt cx="140" cy="98"/>
            </a:xfrm>
          </p:grpSpPr>
          <p:sp>
            <p:nvSpPr>
              <p:cNvPr id="52297" name="Line 3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2298" name="Line 3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2299" name="Line 3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52293" name="Group 39"/>
            <p:cNvGrpSpPr>
              <a:grpSpLocks/>
            </p:cNvGrpSpPr>
            <p:nvPr/>
          </p:nvGrpSpPr>
          <p:grpSpPr bwMode="auto">
            <a:xfrm flipV="1">
              <a:off x="3666" y="407"/>
              <a:ext cx="176" cy="49"/>
              <a:chOff x="2848" y="848"/>
              <a:chExt cx="140" cy="98"/>
            </a:xfrm>
          </p:grpSpPr>
          <p:sp>
            <p:nvSpPr>
              <p:cNvPr id="52294" name="Line 4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2295" name="Line 4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2296" name="Line 4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52243" name="Group 43"/>
          <p:cNvGrpSpPr>
            <a:grpSpLocks/>
          </p:cNvGrpSpPr>
          <p:nvPr/>
        </p:nvGrpSpPr>
        <p:grpSpPr bwMode="auto">
          <a:xfrm>
            <a:off x="1876425" y="4975225"/>
            <a:ext cx="501650" cy="233363"/>
            <a:chOff x="3600" y="219"/>
            <a:chExt cx="360" cy="175"/>
          </a:xfrm>
        </p:grpSpPr>
        <p:sp>
          <p:nvSpPr>
            <p:cNvPr id="52274" name="Oval 4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52275" name="Line 4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2276" name="Line 4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2277" name="Rectangle 4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 sz="2400"/>
            </a:p>
          </p:txBody>
        </p:sp>
        <p:sp>
          <p:nvSpPr>
            <p:cNvPr id="52278" name="Oval 4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grpSp>
          <p:nvGrpSpPr>
            <p:cNvPr id="52279" name="Group 49"/>
            <p:cNvGrpSpPr>
              <a:grpSpLocks/>
            </p:cNvGrpSpPr>
            <p:nvPr/>
          </p:nvGrpSpPr>
          <p:grpSpPr bwMode="auto">
            <a:xfrm>
              <a:off x="3666" y="97"/>
              <a:ext cx="176" cy="49"/>
              <a:chOff x="2848" y="848"/>
              <a:chExt cx="140" cy="98"/>
            </a:xfrm>
          </p:grpSpPr>
          <p:sp>
            <p:nvSpPr>
              <p:cNvPr id="52284" name="Line 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2285" name="Line 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2286" name="Line 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52280" name="Group 53"/>
            <p:cNvGrpSpPr>
              <a:grpSpLocks/>
            </p:cNvGrpSpPr>
            <p:nvPr/>
          </p:nvGrpSpPr>
          <p:grpSpPr bwMode="auto">
            <a:xfrm flipV="1">
              <a:off x="3666" y="407"/>
              <a:ext cx="176" cy="49"/>
              <a:chOff x="2848" y="848"/>
              <a:chExt cx="140" cy="98"/>
            </a:xfrm>
          </p:grpSpPr>
          <p:sp>
            <p:nvSpPr>
              <p:cNvPr id="52281" name="Line 5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2282" name="Line 5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2283" name="Line 5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52244" name="Line 57"/>
          <p:cNvSpPr>
            <a:spLocks noChangeShapeType="1"/>
          </p:cNvSpPr>
          <p:nvPr/>
        </p:nvSpPr>
        <p:spPr bwMode="auto">
          <a:xfrm flipV="1">
            <a:off x="2379663" y="4999038"/>
            <a:ext cx="1016000" cy="141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2245" name="Line 58"/>
          <p:cNvSpPr>
            <a:spLocks noChangeShapeType="1"/>
          </p:cNvSpPr>
          <p:nvPr/>
        </p:nvSpPr>
        <p:spPr bwMode="auto">
          <a:xfrm flipH="1" flipV="1">
            <a:off x="1668463" y="5113338"/>
            <a:ext cx="2159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52246" name="Object 5"/>
          <p:cNvGraphicFramePr>
            <a:graphicFrameLocks noChangeAspect="1"/>
          </p:cNvGraphicFramePr>
          <p:nvPr/>
        </p:nvGraphicFramePr>
        <p:xfrm>
          <a:off x="2382838" y="5700713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Clip" r:id="rId8" imgW="1308100" imgH="1079500" progId="MS_ClipArt_Gallery.2">
                  <p:embed/>
                </p:oleObj>
              </mc:Choice>
              <mc:Fallback>
                <p:oleObj name="Clip" r:id="rId8" imgW="1308100" imgH="10795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2838" y="5700713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7" name="Line 60"/>
          <p:cNvSpPr>
            <a:spLocks noChangeShapeType="1"/>
          </p:cNvSpPr>
          <p:nvPr/>
        </p:nvSpPr>
        <p:spPr bwMode="auto">
          <a:xfrm flipH="1">
            <a:off x="2771775" y="5583238"/>
            <a:ext cx="2159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grpSp>
        <p:nvGrpSpPr>
          <p:cNvPr id="52248" name="Group 61"/>
          <p:cNvGrpSpPr>
            <a:grpSpLocks/>
          </p:cNvGrpSpPr>
          <p:nvPr/>
        </p:nvGrpSpPr>
        <p:grpSpPr bwMode="auto">
          <a:xfrm>
            <a:off x="5953125" y="4883150"/>
            <a:ext cx="268288" cy="487363"/>
            <a:chOff x="1887" y="1465"/>
            <a:chExt cx="169" cy="307"/>
          </a:xfrm>
        </p:grpSpPr>
        <p:graphicFrame>
          <p:nvGraphicFramePr>
            <p:cNvPr id="52272" name="Object 6"/>
            <p:cNvGraphicFramePr>
              <a:graphicFrameLocks noChangeAspect="1"/>
            </p:cNvGraphicFramePr>
            <p:nvPr/>
          </p:nvGraphicFramePr>
          <p:xfrm>
            <a:off x="1892" y="146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6" name="Clip" r:id="rId9" imgW="983255" imgH="1207724" progId="MS_ClipArt_Gallery.2">
                    <p:embed/>
                  </p:oleObj>
                </mc:Choice>
                <mc:Fallback>
                  <p:oleObj name="Clip" r:id="rId9" imgW="983255" imgH="1207724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2" y="1465"/>
                          <a:ext cx="128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273" name="Rectangle 63"/>
            <p:cNvSpPr>
              <a:spLocks noChangeArrowheads="1"/>
            </p:cNvSpPr>
            <p:nvPr/>
          </p:nvSpPr>
          <p:spPr bwMode="auto">
            <a:xfrm>
              <a:off x="1887" y="161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</p:grpSp>
      <p:graphicFrame>
        <p:nvGraphicFramePr>
          <p:cNvPr id="52249" name="Object 7"/>
          <p:cNvGraphicFramePr>
            <a:graphicFrameLocks noChangeAspect="1"/>
          </p:cNvGraphicFramePr>
          <p:nvPr/>
        </p:nvGraphicFramePr>
        <p:xfrm>
          <a:off x="5664200" y="5441950"/>
          <a:ext cx="417513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Clip" r:id="rId10" imgW="1308100" imgH="1079500" progId="MS_ClipArt_Gallery.2">
                  <p:embed/>
                </p:oleObj>
              </mc:Choice>
              <mc:Fallback>
                <p:oleObj name="Clip" r:id="rId10" imgW="1308100" imgH="10795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5441950"/>
                        <a:ext cx="417513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50" name="Line 65"/>
          <p:cNvSpPr>
            <a:spLocks noChangeShapeType="1"/>
          </p:cNvSpPr>
          <p:nvPr/>
        </p:nvSpPr>
        <p:spPr bwMode="auto">
          <a:xfrm flipH="1">
            <a:off x="6024563" y="5356225"/>
            <a:ext cx="63500" cy="277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2251" name="Line 66"/>
          <p:cNvSpPr>
            <a:spLocks noChangeShapeType="1"/>
          </p:cNvSpPr>
          <p:nvPr/>
        </p:nvSpPr>
        <p:spPr bwMode="auto">
          <a:xfrm flipH="1">
            <a:off x="6951663" y="5064125"/>
            <a:ext cx="152400" cy="239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grpSp>
        <p:nvGrpSpPr>
          <p:cNvPr id="52252" name="Group 67"/>
          <p:cNvGrpSpPr>
            <a:grpSpLocks/>
          </p:cNvGrpSpPr>
          <p:nvPr/>
        </p:nvGrpSpPr>
        <p:grpSpPr bwMode="auto">
          <a:xfrm>
            <a:off x="6384925" y="5353050"/>
            <a:ext cx="268288" cy="487363"/>
            <a:chOff x="3903" y="2225"/>
            <a:chExt cx="169" cy="307"/>
          </a:xfrm>
        </p:grpSpPr>
        <p:graphicFrame>
          <p:nvGraphicFramePr>
            <p:cNvPr id="52270" name="Object 8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8" name="Clip" r:id="rId11" imgW="983255" imgH="1207724" progId="MS_ClipArt_Gallery.2">
                    <p:embed/>
                  </p:oleObj>
                </mc:Choice>
                <mc:Fallback>
                  <p:oleObj name="Clip" r:id="rId11" imgW="983255" imgH="1207724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271" name="Rectangle 69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</p:grpSp>
      <p:graphicFrame>
        <p:nvGraphicFramePr>
          <p:cNvPr id="52253" name="Object 9"/>
          <p:cNvGraphicFramePr>
            <a:graphicFrameLocks noChangeAspect="1"/>
          </p:cNvGraphicFramePr>
          <p:nvPr/>
        </p:nvGraphicFramePr>
        <p:xfrm>
          <a:off x="6726238" y="57785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Clip" r:id="rId12" imgW="1308100" imgH="1079500" progId="MS_ClipArt_Gallery.5">
                  <p:embed/>
                </p:oleObj>
              </mc:Choice>
              <mc:Fallback>
                <p:oleObj name="Clip" r:id="rId12" imgW="1308100" imgH="107950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238" y="5778500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54" name="Line 71"/>
          <p:cNvSpPr>
            <a:spLocks noChangeShapeType="1"/>
          </p:cNvSpPr>
          <p:nvPr/>
        </p:nvSpPr>
        <p:spPr bwMode="auto">
          <a:xfrm>
            <a:off x="6519863" y="5838825"/>
            <a:ext cx="241300" cy="163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2255" name="Text Box 72"/>
          <p:cNvSpPr txBox="1">
            <a:spLocks noChangeArrowheads="1"/>
          </p:cNvSpPr>
          <p:nvPr/>
        </p:nvSpPr>
        <p:spPr bwMode="auto">
          <a:xfrm>
            <a:off x="2344738" y="6308725"/>
            <a:ext cx="1239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altLang="sv-SE">
                <a:latin typeface="Comic Sans MS" pitchFamily="66" charset="0"/>
              </a:rPr>
              <a:t>ARPAnet</a:t>
            </a:r>
          </a:p>
        </p:txBody>
      </p:sp>
      <p:sp>
        <p:nvSpPr>
          <p:cNvPr id="52256" name="Text Box 73"/>
          <p:cNvSpPr txBox="1">
            <a:spLocks noChangeArrowheads="1"/>
          </p:cNvSpPr>
          <p:nvPr/>
        </p:nvSpPr>
        <p:spPr bwMode="auto">
          <a:xfrm>
            <a:off x="5697538" y="6296025"/>
            <a:ext cx="1635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altLang="sv-SE">
                <a:latin typeface="Comic Sans MS" pitchFamily="66" charset="0"/>
              </a:rPr>
              <a:t>satellite net</a:t>
            </a:r>
          </a:p>
        </p:txBody>
      </p:sp>
      <p:sp>
        <p:nvSpPr>
          <p:cNvPr id="52257" name="Rectangle 74"/>
          <p:cNvSpPr>
            <a:spLocks noChangeArrowheads="1"/>
          </p:cNvSpPr>
          <p:nvPr/>
        </p:nvSpPr>
        <p:spPr bwMode="auto">
          <a:xfrm>
            <a:off x="4367213" y="4335463"/>
            <a:ext cx="317500" cy="6985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endParaRPr lang="sv-SE" altLang="sv-SE"/>
          </a:p>
        </p:txBody>
      </p:sp>
      <p:sp>
        <p:nvSpPr>
          <p:cNvPr id="52258" name="Line 75"/>
          <p:cNvSpPr>
            <a:spLocks noChangeShapeType="1"/>
          </p:cNvSpPr>
          <p:nvPr/>
        </p:nvSpPr>
        <p:spPr bwMode="auto">
          <a:xfrm flipV="1">
            <a:off x="3916363" y="4833938"/>
            <a:ext cx="444500" cy="141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2259" name="Line 76"/>
          <p:cNvSpPr>
            <a:spLocks noChangeShapeType="1"/>
          </p:cNvSpPr>
          <p:nvPr/>
        </p:nvSpPr>
        <p:spPr bwMode="auto">
          <a:xfrm>
            <a:off x="4995863" y="4784725"/>
            <a:ext cx="939800" cy="430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2260" name="Rectangle 78"/>
          <p:cNvSpPr>
            <a:spLocks noChangeArrowheads="1"/>
          </p:cNvSpPr>
          <p:nvPr/>
        </p:nvSpPr>
        <p:spPr bwMode="auto">
          <a:xfrm>
            <a:off x="4684713" y="4335463"/>
            <a:ext cx="317500" cy="6985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endParaRPr lang="sv-SE" altLang="sv-SE"/>
          </a:p>
        </p:txBody>
      </p:sp>
      <p:sp>
        <p:nvSpPr>
          <p:cNvPr id="52261" name="Text Box 79"/>
          <p:cNvSpPr txBox="1">
            <a:spLocks noChangeArrowheads="1"/>
          </p:cNvSpPr>
          <p:nvPr/>
        </p:nvSpPr>
        <p:spPr bwMode="auto">
          <a:xfrm>
            <a:off x="4122738" y="50514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altLang="sv-SE">
                <a:latin typeface="Comic Sans MS" pitchFamily="66" charset="0"/>
              </a:rPr>
              <a:t>gateway</a:t>
            </a:r>
          </a:p>
        </p:txBody>
      </p:sp>
      <p:sp>
        <p:nvSpPr>
          <p:cNvPr id="52262" name="Rectangle 80"/>
          <p:cNvSpPr>
            <a:spLocks noChangeArrowheads="1"/>
          </p:cNvSpPr>
          <p:nvPr/>
        </p:nvSpPr>
        <p:spPr bwMode="auto">
          <a:xfrm>
            <a:off x="4367213" y="4335463"/>
            <a:ext cx="635000" cy="711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endParaRPr lang="sv-SE" altLang="sv-SE"/>
          </a:p>
        </p:txBody>
      </p:sp>
      <p:graphicFrame>
        <p:nvGraphicFramePr>
          <p:cNvPr id="52263" name="Object 10"/>
          <p:cNvGraphicFramePr>
            <a:graphicFrameLocks noChangeAspect="1"/>
          </p:cNvGraphicFramePr>
          <p:nvPr/>
        </p:nvGraphicFramePr>
        <p:xfrm>
          <a:off x="6946900" y="4756150"/>
          <a:ext cx="417513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Clip" r:id="rId13" imgW="1308100" imgH="1079500" progId="MS_ClipArt_Gallery.2">
                  <p:embed/>
                </p:oleObj>
              </mc:Choice>
              <mc:Fallback>
                <p:oleObj name="Clip" r:id="rId13" imgW="1308100" imgH="10795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6900" y="4756150"/>
                        <a:ext cx="417513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4" name="Object 11"/>
          <p:cNvGraphicFramePr>
            <a:graphicFrameLocks noChangeAspect="1"/>
          </p:cNvGraphicFramePr>
          <p:nvPr/>
        </p:nvGraphicFramePr>
        <p:xfrm>
          <a:off x="1308100" y="4921250"/>
          <a:ext cx="417513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Clip" r:id="rId14" imgW="1308100" imgH="1079500" progId="MS_ClipArt_Gallery.2">
                  <p:embed/>
                </p:oleObj>
              </mc:Choice>
              <mc:Fallback>
                <p:oleObj name="Clip" r:id="rId14" imgW="1308100" imgH="10795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4921250"/>
                        <a:ext cx="417513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265" name="Group 85"/>
          <p:cNvGrpSpPr>
            <a:grpSpLocks/>
          </p:cNvGrpSpPr>
          <p:nvPr/>
        </p:nvGrpSpPr>
        <p:grpSpPr bwMode="auto">
          <a:xfrm>
            <a:off x="1257300" y="3573463"/>
            <a:ext cx="6413500" cy="1117600"/>
            <a:chOff x="672" y="1984"/>
            <a:chExt cx="4040" cy="704"/>
          </a:xfrm>
        </p:grpSpPr>
        <p:sp>
          <p:nvSpPr>
            <p:cNvPr id="89" name="Rectangle 86"/>
            <p:cNvSpPr>
              <a:spLocks noChangeArrowheads="1"/>
            </p:cNvSpPr>
            <p:nvPr/>
          </p:nvSpPr>
          <p:spPr bwMode="auto">
            <a:xfrm>
              <a:off x="672" y="2032"/>
              <a:ext cx="4040" cy="19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2267" name="Rectangle 87"/>
            <p:cNvSpPr>
              <a:spLocks noChangeArrowheads="1"/>
            </p:cNvSpPr>
            <p:nvPr/>
          </p:nvSpPr>
          <p:spPr bwMode="auto">
            <a:xfrm>
              <a:off x="752" y="2000"/>
              <a:ext cx="168" cy="6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52268" name="Rectangle 88"/>
            <p:cNvSpPr>
              <a:spLocks noChangeArrowheads="1"/>
            </p:cNvSpPr>
            <p:nvPr/>
          </p:nvSpPr>
          <p:spPr bwMode="auto">
            <a:xfrm>
              <a:off x="4304" y="1984"/>
              <a:ext cx="168" cy="6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52269" name="Rectangle 89"/>
            <p:cNvSpPr>
              <a:spLocks noChangeArrowheads="1"/>
            </p:cNvSpPr>
            <p:nvPr/>
          </p:nvSpPr>
          <p:spPr bwMode="auto">
            <a:xfrm>
              <a:off x="2624" y="2024"/>
              <a:ext cx="432" cy="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</p:grpSp>
    </p:spTree>
    <p:extLst>
      <p:ext uri="{BB962C8B-B14F-4D97-AF65-F5344CB8AC3E}">
        <p14:creationId xmlns:p14="http://schemas.microsoft.com/office/powerpoint/2010/main" val="89701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2590800"/>
            <a:ext cx="81835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4800" kern="0" dirty="0">
                <a:solidFill>
                  <a:srgbClr val="0000FF"/>
                </a:solidFill>
                <a:latin typeface="+mj-lt"/>
                <a:ea typeface="ＭＳ Ｐゴシック" charset="-128"/>
                <a:cs typeface="ＭＳ Ｐゴシック" charset="-128"/>
              </a:rPr>
              <a:t>The Host</a:t>
            </a:r>
          </a:p>
        </p:txBody>
      </p:sp>
      <p:pic>
        <p:nvPicPr>
          <p:cNvPr id="16387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524" y="3532094"/>
            <a:ext cx="12001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2" y="1313329"/>
            <a:ext cx="26368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35" y="3657600"/>
            <a:ext cx="13874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29511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499968" y="304800"/>
            <a:ext cx="8202707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tx1"/>
                </a:solidFill>
              </a:rPr>
              <a:t>End hosts … </a:t>
            </a:r>
            <a:endParaRPr lang="en-US" sz="36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5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4"/>
          <p:cNvSpPr>
            <a:spLocks noGrp="1"/>
          </p:cNvSpPr>
          <p:nvPr>
            <p:ph type="ctrTitle"/>
          </p:nvPr>
        </p:nvSpPr>
        <p:spPr>
          <a:xfrm>
            <a:off x="457200" y="2720794"/>
            <a:ext cx="83820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design philosophy of the DARPA Internet Protocols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                           </a:t>
            </a:r>
            <a:r>
              <a:rPr lang="en-US" sz="3600" dirty="0" smtClean="0"/>
              <a:t>Clark </a:t>
            </a:r>
            <a:r>
              <a:rPr lang="en-US" sz="3600" dirty="0"/>
              <a:t>‘</a:t>
            </a:r>
            <a:r>
              <a:rPr lang="en-US" sz="3600" dirty="0" smtClean="0"/>
              <a:t>88</a:t>
            </a:r>
            <a:endParaRPr lang="en-US" altLang="sv-SE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fld id="{F19195D2-1106-4EB7-85CF-B91437D33845}" type="slidenum">
              <a:rPr lang="en-US" altLang="sv-SE" sz="1400" b="0">
                <a:latin typeface="Times New Roman" pitchFamily="18" charset="0"/>
              </a:rPr>
              <a:pPr eaLnBrk="1" hangingPunct="1"/>
              <a:t>20</a:t>
            </a:fld>
            <a:endParaRPr lang="en-US" altLang="sv-SE" sz="14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0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of the Internet Architecture </a:t>
            </a:r>
            <a:r>
              <a:rPr lang="en-US" sz="3600" dirty="0" smtClean="0"/>
              <a:t>(Clark ‘88)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Arial" charset="0"/>
              <a:buAutoNum type="arabicPeriod"/>
            </a:pPr>
            <a:r>
              <a:rPr lang="en-US" sz="3200" b="1" dirty="0"/>
              <a:t>Connect existing networks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3200" dirty="0"/>
              <a:t>Robust in face of failures (not nuclear war…)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3200" dirty="0"/>
              <a:t>Support multiple types of services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3200" dirty="0"/>
              <a:t>Accommodate a variety of networks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3200" dirty="0"/>
              <a:t>Allow distributed management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3200" dirty="0"/>
              <a:t>Easy host attachment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3200" dirty="0"/>
              <a:t>Cost effective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3200" dirty="0"/>
              <a:t>Allow resource accountability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8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charset="0"/>
              <a:buAutoNum type="arabicPeriod"/>
            </a:pPr>
            <a:r>
              <a:rPr lang="en-US" dirty="0"/>
              <a:t>As long as the network is not partitioned, two endpoints should be able to communicate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dirty="0"/>
              <a:t>Failures (excepting network partition) should not interfere with endpoint semantics (why?)</a:t>
            </a:r>
          </a:p>
          <a:p>
            <a:pPr marL="457200" indent="-457200">
              <a:buFont typeface="Arial" charset="0"/>
              <a:buAutoNum type="arabicPeriod"/>
            </a:pPr>
            <a:endParaRPr lang="en-US" dirty="0"/>
          </a:p>
          <a:p>
            <a:pPr marL="457200" indent="-457200"/>
            <a:r>
              <a:rPr lang="en-US" dirty="0"/>
              <a:t>Maintain state only at end-points</a:t>
            </a:r>
          </a:p>
          <a:p>
            <a:pPr marL="838200" lvl="1" indent="-381000"/>
            <a:r>
              <a:rPr lang="en-US" dirty="0"/>
              <a:t>Fate-sharing, eliminates network state </a:t>
            </a:r>
            <a:r>
              <a:rPr lang="en-US" dirty="0" smtClean="0"/>
              <a:t>restoration</a:t>
            </a:r>
          </a:p>
          <a:p>
            <a:pPr marL="1112520" lvl="2" indent="-381000"/>
            <a:r>
              <a:rPr lang="en-US" dirty="0" smtClean="0"/>
              <a:t>If information associated with an entity is lost, then the entity itself must have been lost</a:t>
            </a:r>
            <a:endParaRPr lang="en-US" dirty="0"/>
          </a:p>
          <a:p>
            <a:pPr marL="838200" lvl="1" indent="-381000"/>
            <a:r>
              <a:rPr lang="en-US" dirty="0"/>
              <a:t>stateless network architecture (no per-flow state)</a:t>
            </a:r>
          </a:p>
          <a:p>
            <a:pPr marL="838200" lvl="1" indent="-381000"/>
            <a:endParaRPr lang="en-US" dirty="0"/>
          </a:p>
          <a:p>
            <a:pPr marL="457200" indent="-457200"/>
            <a:r>
              <a:rPr lang="en-US" dirty="0"/>
              <a:t>Routing state is held by network (why?)</a:t>
            </a:r>
          </a:p>
          <a:p>
            <a:pPr marL="457200" indent="-457200"/>
            <a:r>
              <a:rPr lang="en-US" dirty="0"/>
              <a:t>No failure information is given to ends (why?)</a:t>
            </a:r>
          </a:p>
          <a:p>
            <a:pPr marL="457200" indent="-45720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57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Services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Use of the term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communication services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already implied that they wanted application-neutral network</a:t>
            </a:r>
          </a:p>
          <a:p>
            <a:endParaRPr lang="en-US" dirty="0"/>
          </a:p>
          <a:p>
            <a:r>
              <a:rPr lang="en-US" dirty="0"/>
              <a:t>Realized TCP </a:t>
            </a:r>
            <a:r>
              <a:rPr lang="en-US" dirty="0" err="1"/>
              <a:t>wasn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needed (or wanted) by some applications</a:t>
            </a:r>
          </a:p>
          <a:p>
            <a:endParaRPr lang="en-US" dirty="0"/>
          </a:p>
          <a:p>
            <a:r>
              <a:rPr lang="en-US" dirty="0"/>
              <a:t>Separated TCP from IP, and introduced UDP</a:t>
            </a:r>
          </a:p>
          <a:p>
            <a:pPr lvl="1"/>
            <a:r>
              <a:rPr lang="en-US" dirty="0"/>
              <a:t>What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missing from UDP?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9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Variety of Networks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Incredibly successful!</a:t>
            </a:r>
          </a:p>
          <a:p>
            <a:pPr lvl="1"/>
            <a:r>
              <a:rPr lang="en-US" dirty="0"/>
              <a:t>Minimal requirements on networks</a:t>
            </a:r>
          </a:p>
          <a:p>
            <a:pPr lvl="1"/>
            <a:r>
              <a:rPr lang="en-US" dirty="0"/>
              <a:t>No need for reliability, in-order, fixed size packets, etc.</a:t>
            </a:r>
          </a:p>
          <a:p>
            <a:pPr lvl="1"/>
            <a:endParaRPr lang="en-US" dirty="0"/>
          </a:p>
          <a:p>
            <a:r>
              <a:rPr lang="en-US" dirty="0"/>
              <a:t>IP over everything</a:t>
            </a:r>
          </a:p>
          <a:p>
            <a:pPr lvl="1"/>
            <a:r>
              <a:rPr lang="en-US" dirty="0"/>
              <a:t>Then: ARPANET, X.25, DARPA satellite network..</a:t>
            </a:r>
          </a:p>
          <a:p>
            <a:pPr lvl="1"/>
            <a:r>
              <a:rPr lang="en-US" dirty="0"/>
              <a:t>Now: ATM, SONET, WDM…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71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3AAFF263-7D7B-9E4C-BA44-7861D4565F5D}" type="slidenum">
              <a:rPr lang="en-US"/>
              <a:pPr/>
              <a:t>25</a:t>
            </a:fld>
            <a:endParaRPr lang="en-US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Goals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924800" cy="4724400"/>
          </a:xfrm>
        </p:spPr>
        <p:txBody>
          <a:bodyPr/>
          <a:lstStyle/>
          <a:p>
            <a:pPr marL="457200" indent="-457200">
              <a:buFont typeface="Arial" charset="0"/>
              <a:buAutoNum type="arabicPeriod"/>
            </a:pPr>
            <a:r>
              <a:rPr lang="en-US" sz="2800" b="1" dirty="0"/>
              <a:t>Something that works…..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800" dirty="0"/>
              <a:t>Connect existing networks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800" dirty="0"/>
              <a:t>Survivability (not nuclear war…)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800" dirty="0"/>
              <a:t>Support multiple types of services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800" dirty="0"/>
              <a:t>Accommodate a variety of networks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800" dirty="0"/>
              <a:t>Allow distributed management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800" dirty="0"/>
              <a:t>Easy host attachment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800" dirty="0"/>
              <a:t>Cost effective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800" dirty="0"/>
              <a:t>Allow resource accountability </a:t>
            </a:r>
          </a:p>
        </p:txBody>
      </p:sp>
    </p:spTree>
    <p:extLst>
      <p:ext uri="{BB962C8B-B14F-4D97-AF65-F5344CB8AC3E}">
        <p14:creationId xmlns:p14="http://schemas.microsoft.com/office/powerpoint/2010/main" val="258124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8DCD1564-C51A-9543-8FF3-390FB34F7272}" type="slidenum">
              <a:rPr lang="en-US"/>
              <a:pPr/>
              <a:t>26</a:t>
            </a:fld>
            <a:endParaRPr lang="en-US"/>
          </a:p>
        </p:txBody>
      </p:sp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Internet Motto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i="1" dirty="0"/>
              <a:t>We reject </a:t>
            </a:r>
            <a:r>
              <a:rPr lang="en-US" i="1" dirty="0" smtClean="0"/>
              <a:t>kings, </a:t>
            </a:r>
            <a:r>
              <a:rPr lang="en-US" i="1" dirty="0"/>
              <a:t>presidents, and voting</a:t>
            </a:r>
            <a:r>
              <a:rPr lang="en-US" i="1" dirty="0" smtClean="0"/>
              <a:t>.</a:t>
            </a:r>
          </a:p>
          <a:p>
            <a:pPr algn="ctr">
              <a:buFontTx/>
              <a:buNone/>
            </a:pPr>
            <a:r>
              <a:rPr lang="en-US" i="1" dirty="0" smtClean="0"/>
              <a:t> </a:t>
            </a:r>
            <a:r>
              <a:rPr lang="en-US" i="1" dirty="0"/>
              <a:t>We believe in </a:t>
            </a:r>
            <a:r>
              <a:rPr lang="en-US" b="1" i="1" dirty="0"/>
              <a:t>rough consensus and running code</a:t>
            </a:r>
            <a:r>
              <a:rPr lang="en-US" b="1" dirty="0"/>
              <a:t>.</a:t>
            </a:r>
            <a:r>
              <a:rPr lang="ja-JP" altLang="en-US" b="1" dirty="0">
                <a:latin typeface="Arial"/>
              </a:rPr>
              <a:t>”</a:t>
            </a:r>
            <a:endParaRPr lang="en-US" b="1" dirty="0"/>
          </a:p>
          <a:p>
            <a:pPr>
              <a:buFont typeface="Wingdings" charset="0"/>
              <a:buNone/>
            </a:pPr>
            <a:endParaRPr lang="en-US" b="1" dirty="0"/>
          </a:p>
          <a:p>
            <a:pPr>
              <a:buFont typeface="Wingdings" charset="0"/>
              <a:buNone/>
            </a:pPr>
            <a:r>
              <a:rPr lang="en-US" dirty="0"/>
              <a:t>						David Clark</a:t>
            </a:r>
          </a:p>
        </p:txBody>
      </p:sp>
    </p:spTree>
    <p:extLst>
      <p:ext uri="{BB962C8B-B14F-4D97-AF65-F5344CB8AC3E}">
        <p14:creationId xmlns:p14="http://schemas.microsoft.com/office/powerpoint/2010/main" val="229619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What priority order would a commercial design have?</a:t>
            </a:r>
          </a:p>
          <a:p>
            <a:endParaRPr lang="en-US" dirty="0"/>
          </a:p>
          <a:p>
            <a:r>
              <a:rPr lang="en-US" dirty="0"/>
              <a:t>What would a commercially invented Internet look like?</a:t>
            </a:r>
          </a:p>
          <a:p>
            <a:endParaRPr lang="en-US" dirty="0"/>
          </a:p>
          <a:p>
            <a:r>
              <a:rPr lang="en-US" dirty="0"/>
              <a:t>What goals are missing from this list?</a:t>
            </a:r>
          </a:p>
          <a:p>
            <a:endParaRPr lang="en-US" dirty="0"/>
          </a:p>
          <a:p>
            <a:r>
              <a:rPr lang="en-US" dirty="0"/>
              <a:t>Which goals led to the success of the Internet?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Arial" charset="0"/>
              <a:buAutoNum type="arabicPeriod"/>
            </a:pPr>
            <a:r>
              <a:rPr lang="en-US" sz="3200" b="1" dirty="0"/>
              <a:t>Something that works…..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3200" dirty="0"/>
              <a:t>Connect existing networks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3200" dirty="0"/>
              <a:t>Survivability (not nuclear war…)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3200" dirty="0"/>
              <a:t>Support multiple types of services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3200" dirty="0"/>
              <a:t>Accommodate a variety of networks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3200" dirty="0"/>
              <a:t>Allow distributed management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3200" dirty="0"/>
              <a:t>Easy host attachment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3200" dirty="0"/>
              <a:t>Cost effective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3200" dirty="0"/>
              <a:t>Allow resource accountability </a:t>
            </a:r>
          </a:p>
          <a:p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fld id="{6E0D6F95-E158-F049-BD42-24636540CFCC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7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0376" y="2388359"/>
            <a:ext cx="8030689" cy="1673225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800" dirty="0" smtClean="0"/>
              <a:t>Layering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600" dirty="0" smtClean="0"/>
              <a:t>The OSI Model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800" dirty="0" smtClean="0"/>
              <a:t>Communicating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600" dirty="0" smtClean="0"/>
              <a:t>The End-to-End Argument</a:t>
            </a:r>
            <a:endParaRPr lang="en-US" sz="3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62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Arrow Connector 69"/>
          <p:cNvCxnSpPr/>
          <p:nvPr/>
        </p:nvCxnSpPr>
        <p:spPr>
          <a:xfrm>
            <a:off x="2593073" y="4562227"/>
            <a:ext cx="394420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2593073" y="3952619"/>
            <a:ext cx="3944206" cy="7494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2593073" y="3386936"/>
            <a:ext cx="3944206" cy="2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ISO OSI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29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70456" y="1531959"/>
            <a:ext cx="8839200" cy="54250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OSI: Open </a:t>
            </a:r>
            <a:r>
              <a:rPr lang="en-US" dirty="0"/>
              <a:t>Systems Interconnect Model</a:t>
            </a:r>
          </a:p>
          <a:p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238822" y="2524861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11400" y="2524861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7582" y="3100349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00024" y="310034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7713" y="3673526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00155" y="367352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7713" y="4246703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00155" y="424670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7713" y="4819880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200155" y="481988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27713" y="5397614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200155" y="539761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27844" y="5970791"/>
            <a:ext cx="2269960" cy="573177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200286" y="597079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437207" y="4824437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409649" y="482443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437207" y="5402171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3409649" y="540217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437338" y="5975348"/>
            <a:ext cx="1134849" cy="573177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644303" y="2524860"/>
            <a:ext cx="226996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6644565" y="2524860"/>
            <a:ext cx="2215105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644303" y="3100348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6616745" y="310034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644434" y="3673525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6616876" y="36735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644434" y="4246702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6616876" y="42467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644434" y="4819879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6616876" y="48198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644434" y="5397613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6616876" y="539761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644565" y="5970790"/>
            <a:ext cx="2269960" cy="573177"/>
          </a:xfrm>
          <a:prstGeom prst="rect">
            <a:avLst/>
          </a:prstGeom>
          <a:pattFill prst="ltHorz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6617007" y="59707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52" name="Content Placeholder 5"/>
          <p:cNvSpPr txBox="1">
            <a:spLocks/>
          </p:cNvSpPr>
          <p:nvPr/>
        </p:nvSpPr>
        <p:spPr>
          <a:xfrm>
            <a:off x="607118" y="1982359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 smtClean="0"/>
              <a:t>Host 1</a:t>
            </a:r>
          </a:p>
        </p:txBody>
      </p:sp>
      <p:sp>
        <p:nvSpPr>
          <p:cNvPr id="53" name="Content Placeholder 5"/>
          <p:cNvSpPr txBox="1">
            <a:spLocks/>
          </p:cNvSpPr>
          <p:nvPr/>
        </p:nvSpPr>
        <p:spPr>
          <a:xfrm>
            <a:off x="3857954" y="2011906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 smtClean="0"/>
              <a:t>Switch</a:t>
            </a:r>
          </a:p>
        </p:txBody>
      </p:sp>
      <p:sp>
        <p:nvSpPr>
          <p:cNvPr id="54" name="Content Placeholder 5"/>
          <p:cNvSpPr txBox="1">
            <a:spLocks/>
          </p:cNvSpPr>
          <p:nvPr/>
        </p:nvSpPr>
        <p:spPr>
          <a:xfrm>
            <a:off x="7070670" y="1982359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 smtClean="0"/>
              <a:t>Host 2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569057" y="5975348"/>
            <a:ext cx="1134849" cy="573177"/>
          </a:xfrm>
          <a:prstGeom prst="rect">
            <a:avLst/>
          </a:prstGeom>
          <a:pattFill prst="ltHorz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437206" y="5966233"/>
            <a:ext cx="2269961" cy="5731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3450859" y="596623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2579425" y="5688759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579425" y="623909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775273" y="5688759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775273" y="623909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579425" y="511102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775273" y="511102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2606721" y="2808495"/>
            <a:ext cx="3946478" cy="2954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90840" y="4640238"/>
            <a:ext cx="8957626" cy="2074459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 flipH="1">
            <a:off x="2728697" y="3182040"/>
            <a:ext cx="3637131" cy="954107"/>
            <a:chOff x="1219200" y="4876799"/>
            <a:chExt cx="5181606" cy="1384995"/>
          </a:xfrm>
        </p:grpSpPr>
        <p:sp>
          <p:nvSpPr>
            <p:cNvPr id="77" name="Rectangular Callout 7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42277"/>
                <a:gd name="adj2" fmla="val 9245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219205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All devices implement the first three layers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 flipH="1">
            <a:off x="2656761" y="3292596"/>
            <a:ext cx="3591637" cy="954107"/>
            <a:chOff x="1219200" y="4876799"/>
            <a:chExt cx="5181606" cy="1384995"/>
          </a:xfrm>
        </p:grpSpPr>
        <p:sp>
          <p:nvSpPr>
            <p:cNvPr id="80" name="Rectangular Callout 7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42675"/>
                <a:gd name="adj2" fmla="val 23835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219205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Layers communicate peer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-to-peer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 flipH="1">
            <a:off x="2656758" y="3006007"/>
            <a:ext cx="3591641" cy="954107"/>
            <a:chOff x="1219200" y="4876799"/>
            <a:chExt cx="5181606" cy="1384995"/>
          </a:xfrm>
        </p:grpSpPr>
        <p:sp>
          <p:nvSpPr>
            <p:cNvPr id="83" name="Rectangular Callout 8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33012"/>
                <a:gd name="adj2" fmla="val 10389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219205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Layers communicate peer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-to-peer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4" name="Freeform 93"/>
          <p:cNvSpPr/>
          <p:nvPr/>
        </p:nvSpPr>
        <p:spPr>
          <a:xfrm>
            <a:off x="1337240" y="2661314"/>
            <a:ext cx="6510224" cy="3620814"/>
          </a:xfrm>
          <a:custGeom>
            <a:avLst/>
            <a:gdLst>
              <a:gd name="connsiteX0" fmla="*/ 196415 w 7225012"/>
              <a:gd name="connsiteY0" fmla="*/ 208102 h 4187963"/>
              <a:gd name="connsiteX1" fmla="*/ 251006 w 7225012"/>
              <a:gd name="connsiteY1" fmla="*/ 3824759 h 4187963"/>
              <a:gd name="connsiteX2" fmla="*/ 2666659 w 7225012"/>
              <a:gd name="connsiteY2" fmla="*/ 3852055 h 4187963"/>
              <a:gd name="connsiteX3" fmla="*/ 2734898 w 7225012"/>
              <a:gd name="connsiteY3" fmla="*/ 2664699 h 4187963"/>
              <a:gd name="connsiteX4" fmla="*/ 4236152 w 7225012"/>
              <a:gd name="connsiteY4" fmla="*/ 2596461 h 4187963"/>
              <a:gd name="connsiteX5" fmla="*/ 4290743 w 7225012"/>
              <a:gd name="connsiteY5" fmla="*/ 3920293 h 4187963"/>
              <a:gd name="connsiteX6" fmla="*/ 6747340 w 7225012"/>
              <a:gd name="connsiteY6" fmla="*/ 3838407 h 4187963"/>
              <a:gd name="connsiteX7" fmla="*/ 6760988 w 7225012"/>
              <a:gd name="connsiteY7" fmla="*/ 317285 h 4187963"/>
              <a:gd name="connsiteX8" fmla="*/ 7225012 w 7225012"/>
              <a:gd name="connsiteY8" fmla="*/ 385523 h 4187963"/>
              <a:gd name="connsiteX0" fmla="*/ 196415 w 6916918"/>
              <a:gd name="connsiteY0" fmla="*/ 0 h 3979861"/>
              <a:gd name="connsiteX1" fmla="*/ 251006 w 6916918"/>
              <a:gd name="connsiteY1" fmla="*/ 3616657 h 3979861"/>
              <a:gd name="connsiteX2" fmla="*/ 2666659 w 6916918"/>
              <a:gd name="connsiteY2" fmla="*/ 3643953 h 3979861"/>
              <a:gd name="connsiteX3" fmla="*/ 2734898 w 6916918"/>
              <a:gd name="connsiteY3" fmla="*/ 2456597 h 3979861"/>
              <a:gd name="connsiteX4" fmla="*/ 4236152 w 6916918"/>
              <a:gd name="connsiteY4" fmla="*/ 2388359 h 3979861"/>
              <a:gd name="connsiteX5" fmla="*/ 4290743 w 6916918"/>
              <a:gd name="connsiteY5" fmla="*/ 3712191 h 3979861"/>
              <a:gd name="connsiteX6" fmla="*/ 6747340 w 6916918"/>
              <a:gd name="connsiteY6" fmla="*/ 3630305 h 3979861"/>
              <a:gd name="connsiteX7" fmla="*/ 6760988 w 6916918"/>
              <a:gd name="connsiteY7" fmla="*/ 109183 h 3979861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0 w 6564573"/>
              <a:gd name="connsiteY0" fmla="*/ 0 h 3897581"/>
              <a:gd name="connsiteX1" fmla="*/ 54591 w 6564573"/>
              <a:gd name="connsiteY1" fmla="*/ 3616657 h 3897581"/>
              <a:gd name="connsiteX2" fmla="*/ 2470244 w 6564573"/>
              <a:gd name="connsiteY2" fmla="*/ 3643953 h 3897581"/>
              <a:gd name="connsiteX3" fmla="*/ 2538483 w 6564573"/>
              <a:gd name="connsiteY3" fmla="*/ 2456597 h 3897581"/>
              <a:gd name="connsiteX4" fmla="*/ 4039737 w 6564573"/>
              <a:gd name="connsiteY4" fmla="*/ 2388359 h 3897581"/>
              <a:gd name="connsiteX5" fmla="*/ 4094328 w 6564573"/>
              <a:gd name="connsiteY5" fmla="*/ 3712191 h 3897581"/>
              <a:gd name="connsiteX6" fmla="*/ 6550925 w 6564573"/>
              <a:gd name="connsiteY6" fmla="*/ 3630305 h 3897581"/>
              <a:gd name="connsiteX7" fmla="*/ 6564573 w 6564573"/>
              <a:gd name="connsiteY7" fmla="*/ 109183 h 3897581"/>
              <a:gd name="connsiteX0" fmla="*/ 0 w 6564573"/>
              <a:gd name="connsiteY0" fmla="*/ 0 h 3717182"/>
              <a:gd name="connsiteX1" fmla="*/ 54591 w 6564573"/>
              <a:gd name="connsiteY1" fmla="*/ 3616657 h 3717182"/>
              <a:gd name="connsiteX2" fmla="*/ 2470244 w 6564573"/>
              <a:gd name="connsiteY2" fmla="*/ 3643953 h 3717182"/>
              <a:gd name="connsiteX3" fmla="*/ 2538483 w 6564573"/>
              <a:gd name="connsiteY3" fmla="*/ 2456597 h 3717182"/>
              <a:gd name="connsiteX4" fmla="*/ 4039737 w 6564573"/>
              <a:gd name="connsiteY4" fmla="*/ 2388359 h 3717182"/>
              <a:gd name="connsiteX5" fmla="*/ 4094328 w 6564573"/>
              <a:gd name="connsiteY5" fmla="*/ 3712191 h 3717182"/>
              <a:gd name="connsiteX6" fmla="*/ 6550925 w 6564573"/>
              <a:gd name="connsiteY6" fmla="*/ 3630305 h 3717182"/>
              <a:gd name="connsiteX7" fmla="*/ 6564573 w 6564573"/>
              <a:gd name="connsiteY7" fmla="*/ 109183 h 3717182"/>
              <a:gd name="connsiteX0" fmla="*/ 41011 w 6510050"/>
              <a:gd name="connsiteY0" fmla="*/ 0 h 3717182"/>
              <a:gd name="connsiteX1" fmla="*/ 68 w 6510050"/>
              <a:gd name="connsiteY1" fmla="*/ 3616657 h 3717182"/>
              <a:gd name="connsiteX2" fmla="*/ 2415721 w 6510050"/>
              <a:gd name="connsiteY2" fmla="*/ 3643953 h 3717182"/>
              <a:gd name="connsiteX3" fmla="*/ 2483960 w 6510050"/>
              <a:gd name="connsiteY3" fmla="*/ 2456597 h 3717182"/>
              <a:gd name="connsiteX4" fmla="*/ 3985214 w 6510050"/>
              <a:gd name="connsiteY4" fmla="*/ 2388359 h 3717182"/>
              <a:gd name="connsiteX5" fmla="*/ 4039805 w 6510050"/>
              <a:gd name="connsiteY5" fmla="*/ 3712191 h 3717182"/>
              <a:gd name="connsiteX6" fmla="*/ 6496402 w 6510050"/>
              <a:gd name="connsiteY6" fmla="*/ 3630305 h 3717182"/>
              <a:gd name="connsiteX7" fmla="*/ 6510050 w 6510050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15895 w 6510224"/>
              <a:gd name="connsiteY2" fmla="*/ 3643953 h 3717182"/>
              <a:gd name="connsiteX3" fmla="*/ 2484134 w 6510224"/>
              <a:gd name="connsiteY3" fmla="*/ 2456597 h 3717182"/>
              <a:gd name="connsiteX4" fmla="*/ 3985388 w 6510224"/>
              <a:gd name="connsiteY4" fmla="*/ 2388359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56838 w 6510224"/>
              <a:gd name="connsiteY2" fmla="*/ 3616657 h 3717182"/>
              <a:gd name="connsiteX3" fmla="*/ 2484134 w 6510224"/>
              <a:gd name="connsiteY3" fmla="*/ 2456597 h 3717182"/>
              <a:gd name="connsiteX4" fmla="*/ 3985388 w 6510224"/>
              <a:gd name="connsiteY4" fmla="*/ 2388359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56838 w 6510224"/>
              <a:gd name="connsiteY2" fmla="*/ 3616657 h 3717182"/>
              <a:gd name="connsiteX3" fmla="*/ 2484134 w 6510224"/>
              <a:gd name="connsiteY3" fmla="*/ 2456597 h 3717182"/>
              <a:gd name="connsiteX4" fmla="*/ 4026331 w 6510224"/>
              <a:gd name="connsiteY4" fmla="*/ 2470246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30119"/>
              <a:gd name="connsiteX1" fmla="*/ 242 w 6510224"/>
              <a:gd name="connsiteY1" fmla="*/ 3616657 h 3730119"/>
              <a:gd name="connsiteX2" fmla="*/ 2456838 w 6510224"/>
              <a:gd name="connsiteY2" fmla="*/ 3616657 h 3730119"/>
              <a:gd name="connsiteX3" fmla="*/ 2484134 w 6510224"/>
              <a:gd name="connsiteY3" fmla="*/ 2456597 h 3730119"/>
              <a:gd name="connsiteX4" fmla="*/ 4026331 w 6510224"/>
              <a:gd name="connsiteY4" fmla="*/ 2470246 h 3730119"/>
              <a:gd name="connsiteX5" fmla="*/ 4039979 w 6510224"/>
              <a:gd name="connsiteY5" fmla="*/ 3712191 h 3730119"/>
              <a:gd name="connsiteX6" fmla="*/ 6496576 w 6510224"/>
              <a:gd name="connsiteY6" fmla="*/ 3725839 h 3730119"/>
              <a:gd name="connsiteX7" fmla="*/ 6510224 w 6510224"/>
              <a:gd name="connsiteY7" fmla="*/ 109183 h 3730119"/>
              <a:gd name="connsiteX0" fmla="*/ 242 w 6510224"/>
              <a:gd name="connsiteY0" fmla="*/ 13647 h 3620936"/>
              <a:gd name="connsiteX1" fmla="*/ 242 w 6510224"/>
              <a:gd name="connsiteY1" fmla="*/ 3507474 h 3620936"/>
              <a:gd name="connsiteX2" fmla="*/ 2456838 w 6510224"/>
              <a:gd name="connsiteY2" fmla="*/ 3507474 h 3620936"/>
              <a:gd name="connsiteX3" fmla="*/ 2484134 w 6510224"/>
              <a:gd name="connsiteY3" fmla="*/ 2347414 h 3620936"/>
              <a:gd name="connsiteX4" fmla="*/ 4026331 w 6510224"/>
              <a:gd name="connsiteY4" fmla="*/ 2361063 h 3620936"/>
              <a:gd name="connsiteX5" fmla="*/ 4039979 w 6510224"/>
              <a:gd name="connsiteY5" fmla="*/ 3603008 h 3620936"/>
              <a:gd name="connsiteX6" fmla="*/ 6496576 w 6510224"/>
              <a:gd name="connsiteY6" fmla="*/ 3616656 h 3620936"/>
              <a:gd name="connsiteX7" fmla="*/ 6510224 w 6510224"/>
              <a:gd name="connsiteY7" fmla="*/ 0 h 3620936"/>
              <a:gd name="connsiteX0" fmla="*/ 242 w 6510224"/>
              <a:gd name="connsiteY0" fmla="*/ 81886 h 3689175"/>
              <a:gd name="connsiteX1" fmla="*/ 242 w 6510224"/>
              <a:gd name="connsiteY1" fmla="*/ 3575713 h 3689175"/>
              <a:gd name="connsiteX2" fmla="*/ 2456838 w 6510224"/>
              <a:gd name="connsiteY2" fmla="*/ 3575713 h 3689175"/>
              <a:gd name="connsiteX3" fmla="*/ 2484134 w 6510224"/>
              <a:gd name="connsiteY3" fmla="*/ 2415653 h 3689175"/>
              <a:gd name="connsiteX4" fmla="*/ 4026331 w 6510224"/>
              <a:gd name="connsiteY4" fmla="*/ 2429302 h 3689175"/>
              <a:gd name="connsiteX5" fmla="*/ 4039979 w 6510224"/>
              <a:gd name="connsiteY5" fmla="*/ 3671247 h 3689175"/>
              <a:gd name="connsiteX6" fmla="*/ 6496576 w 6510224"/>
              <a:gd name="connsiteY6" fmla="*/ 3684895 h 3689175"/>
              <a:gd name="connsiteX7" fmla="*/ 6510224 w 6510224"/>
              <a:gd name="connsiteY7" fmla="*/ 0 h 3689175"/>
              <a:gd name="connsiteX0" fmla="*/ 242 w 6510224"/>
              <a:gd name="connsiteY0" fmla="*/ 122829 h 3730118"/>
              <a:gd name="connsiteX1" fmla="*/ 242 w 6510224"/>
              <a:gd name="connsiteY1" fmla="*/ 3616656 h 3730118"/>
              <a:gd name="connsiteX2" fmla="*/ 2456838 w 6510224"/>
              <a:gd name="connsiteY2" fmla="*/ 3616656 h 3730118"/>
              <a:gd name="connsiteX3" fmla="*/ 2484134 w 6510224"/>
              <a:gd name="connsiteY3" fmla="*/ 2456596 h 3730118"/>
              <a:gd name="connsiteX4" fmla="*/ 4026331 w 6510224"/>
              <a:gd name="connsiteY4" fmla="*/ 2470245 h 3730118"/>
              <a:gd name="connsiteX5" fmla="*/ 4039979 w 6510224"/>
              <a:gd name="connsiteY5" fmla="*/ 3712190 h 3730118"/>
              <a:gd name="connsiteX6" fmla="*/ 6496576 w 6510224"/>
              <a:gd name="connsiteY6" fmla="*/ 3725838 h 3730118"/>
              <a:gd name="connsiteX7" fmla="*/ 6510224 w 6510224"/>
              <a:gd name="connsiteY7" fmla="*/ 0 h 3730118"/>
              <a:gd name="connsiteX0" fmla="*/ 242 w 6510224"/>
              <a:gd name="connsiteY0" fmla="*/ 122829 h 3725838"/>
              <a:gd name="connsiteX1" fmla="*/ 242 w 6510224"/>
              <a:gd name="connsiteY1" fmla="*/ 3616656 h 3725838"/>
              <a:gd name="connsiteX2" fmla="*/ 2456838 w 6510224"/>
              <a:gd name="connsiteY2" fmla="*/ 3616656 h 3725838"/>
              <a:gd name="connsiteX3" fmla="*/ 2484134 w 6510224"/>
              <a:gd name="connsiteY3" fmla="*/ 2456596 h 3725838"/>
              <a:gd name="connsiteX4" fmla="*/ 4026331 w 6510224"/>
              <a:gd name="connsiteY4" fmla="*/ 2470245 h 3725838"/>
              <a:gd name="connsiteX5" fmla="*/ 4039979 w 6510224"/>
              <a:gd name="connsiteY5" fmla="*/ 3589360 h 3725838"/>
              <a:gd name="connsiteX6" fmla="*/ 6496576 w 6510224"/>
              <a:gd name="connsiteY6" fmla="*/ 3725838 h 3725838"/>
              <a:gd name="connsiteX7" fmla="*/ 6510224 w 6510224"/>
              <a:gd name="connsiteY7" fmla="*/ 0 h 3725838"/>
              <a:gd name="connsiteX0" fmla="*/ 242 w 6510224"/>
              <a:gd name="connsiteY0" fmla="*/ 122829 h 3620814"/>
              <a:gd name="connsiteX1" fmla="*/ 242 w 6510224"/>
              <a:gd name="connsiteY1" fmla="*/ 3616656 h 3620814"/>
              <a:gd name="connsiteX2" fmla="*/ 2456838 w 6510224"/>
              <a:gd name="connsiteY2" fmla="*/ 3616656 h 3620814"/>
              <a:gd name="connsiteX3" fmla="*/ 2484134 w 6510224"/>
              <a:gd name="connsiteY3" fmla="*/ 2456596 h 3620814"/>
              <a:gd name="connsiteX4" fmla="*/ 4026331 w 6510224"/>
              <a:gd name="connsiteY4" fmla="*/ 2470245 h 3620814"/>
              <a:gd name="connsiteX5" fmla="*/ 4039979 w 6510224"/>
              <a:gd name="connsiteY5" fmla="*/ 3589360 h 3620814"/>
              <a:gd name="connsiteX6" fmla="*/ 6496576 w 6510224"/>
              <a:gd name="connsiteY6" fmla="*/ 3589360 h 3620814"/>
              <a:gd name="connsiteX7" fmla="*/ 6510224 w 6510224"/>
              <a:gd name="connsiteY7" fmla="*/ 0 h 362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0224" h="3620814">
                <a:moveTo>
                  <a:pt x="242" y="122829"/>
                </a:moveTo>
                <a:cubicBezTo>
                  <a:pt x="12753" y="126241"/>
                  <a:pt x="-2032" y="3596185"/>
                  <a:pt x="242" y="3616656"/>
                </a:cubicBezTo>
                <a:cubicBezTo>
                  <a:pt x="-11131" y="3596185"/>
                  <a:pt x="2438641" y="3632578"/>
                  <a:pt x="2456838" y="3616656"/>
                </a:cubicBezTo>
                <a:cubicBezTo>
                  <a:pt x="2475035" y="3600734"/>
                  <a:pt x="2481860" y="2447498"/>
                  <a:pt x="2484134" y="2456596"/>
                </a:cubicBezTo>
                <a:cubicBezTo>
                  <a:pt x="2486408" y="2465694"/>
                  <a:pt x="4012683" y="2452047"/>
                  <a:pt x="4026331" y="2470245"/>
                </a:cubicBezTo>
                <a:cubicBezTo>
                  <a:pt x="4039979" y="2488443"/>
                  <a:pt x="4017233" y="3559790"/>
                  <a:pt x="4039979" y="3589360"/>
                </a:cubicBezTo>
                <a:cubicBezTo>
                  <a:pt x="4062725" y="3618930"/>
                  <a:pt x="6467006" y="3589360"/>
                  <a:pt x="6496576" y="3589360"/>
                </a:cubicBezTo>
                <a:cubicBezTo>
                  <a:pt x="6526146" y="3589360"/>
                  <a:pt x="6485203" y="29570"/>
                  <a:pt x="6510224" y="0"/>
                </a:cubicBezTo>
              </a:path>
            </a:pathLst>
          </a:custGeom>
          <a:noFill/>
          <a:ln w="114300">
            <a:solidFill>
              <a:schemeClr val="accent1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1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9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fld id="{F255C930-F259-445A-975F-3E6FBE92EA78}" type="slidenum">
              <a:rPr lang="en-US" altLang="sv-SE" sz="1400" b="0">
                <a:latin typeface="Times New Roman" pitchFamily="18" charset="0"/>
              </a:rPr>
              <a:pPr eaLnBrk="1" hangingPunct="1"/>
              <a:t>3</a:t>
            </a:fld>
            <a:endParaRPr lang="en-US" altLang="sv-SE" sz="1400" b="0">
              <a:latin typeface="Times New Roman" pitchFamily="18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sz="3200" smtClean="0"/>
              <a:t>Host-Network Division of Labor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8822"/>
            <a:ext cx="8458200" cy="304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sv-SE" sz="3200" dirty="0" smtClean="0"/>
              <a:t>Network</a:t>
            </a:r>
          </a:p>
          <a:p>
            <a:pPr lvl="1">
              <a:lnSpc>
                <a:spcPct val="90000"/>
              </a:lnSpc>
            </a:pPr>
            <a:r>
              <a:rPr lang="en-US" altLang="sv-SE" sz="2800" dirty="0" smtClean="0"/>
              <a:t>Best-effort packet delivery</a:t>
            </a:r>
          </a:p>
          <a:p>
            <a:pPr lvl="1">
              <a:lnSpc>
                <a:spcPct val="90000"/>
              </a:lnSpc>
            </a:pPr>
            <a:r>
              <a:rPr lang="en-US" altLang="sv-SE" sz="2800" dirty="0" smtClean="0"/>
              <a:t>Between two (or more) end-point addresses</a:t>
            </a:r>
          </a:p>
          <a:p>
            <a:pPr>
              <a:lnSpc>
                <a:spcPct val="90000"/>
              </a:lnSpc>
            </a:pPr>
            <a:r>
              <a:rPr lang="en-US" altLang="sv-SE" sz="3200" dirty="0" smtClean="0"/>
              <a:t>Hosts</a:t>
            </a:r>
          </a:p>
          <a:p>
            <a:pPr lvl="1">
              <a:lnSpc>
                <a:spcPct val="90000"/>
              </a:lnSpc>
            </a:pPr>
            <a:r>
              <a:rPr lang="en-US" altLang="sv-SE" sz="2800" dirty="0" smtClean="0"/>
              <a:t>Everything else</a:t>
            </a:r>
          </a:p>
        </p:txBody>
      </p:sp>
      <p:pic>
        <p:nvPicPr>
          <p:cNvPr id="18436" name="Picture 4" descr="j028575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13625" y="5149850"/>
            <a:ext cx="1730375" cy="1062038"/>
          </a:xfrm>
          <a:noFill/>
        </p:spPr>
      </p:pic>
      <p:graphicFrame>
        <p:nvGraphicFramePr>
          <p:cNvPr id="18437" name="Object 2"/>
          <p:cNvGraphicFramePr>
            <a:graphicFrameLocks noChangeAspect="1"/>
          </p:cNvGraphicFramePr>
          <p:nvPr/>
        </p:nvGraphicFramePr>
        <p:xfrm>
          <a:off x="2724150" y="4648200"/>
          <a:ext cx="3608388" cy="206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hoto Editor Photo" r:id="rId5" imgW="1905266" imgH="1390844" progId="MSPhotoEd.3">
                  <p:embed/>
                </p:oleObj>
              </mc:Choice>
              <mc:Fallback>
                <p:oleObj name="Photo Editor Photo" r:id="rId5" imgW="1905266" imgH="139084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50" y="4648200"/>
                        <a:ext cx="3608388" cy="206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Line 6"/>
          <p:cNvSpPr>
            <a:spLocks noChangeShapeType="1"/>
          </p:cNvSpPr>
          <p:nvPr/>
        </p:nvSpPr>
        <p:spPr bwMode="auto">
          <a:xfrm flipV="1">
            <a:off x="1714500" y="5807075"/>
            <a:ext cx="1344613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6122988" y="5659438"/>
            <a:ext cx="1095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33400" y="4495800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altLang="sv-SE" sz="2400" b="0">
                <a:latin typeface="Times New Roman" pitchFamily="18" charset="0"/>
              </a:rPr>
              <a:t>host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7772400" y="4648200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altLang="sv-SE" sz="2400" b="0">
                <a:latin typeface="Times New Roman" pitchFamily="18" charset="0"/>
              </a:rPr>
              <a:t>host</a:t>
            </a:r>
          </a:p>
        </p:txBody>
      </p:sp>
      <p:pic>
        <p:nvPicPr>
          <p:cNvPr id="18442" name="Picture 10" descr="MCj0295728000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932363"/>
            <a:ext cx="1928813" cy="1630362"/>
          </a:xfrm>
          <a:noFill/>
        </p:spPr>
      </p:pic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3725863" y="5375275"/>
            <a:ext cx="1479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sv-SE" sz="2800" b="0">
                <a:latin typeface="Tahoma" pitchFamily="34" charset="0"/>
              </a:rPr>
              <a:t>network</a:t>
            </a:r>
          </a:p>
        </p:txBody>
      </p:sp>
      <p:grpSp>
        <p:nvGrpSpPr>
          <p:cNvPr id="18444" name="Group 12"/>
          <p:cNvGrpSpPr>
            <a:grpSpLocks/>
          </p:cNvGrpSpPr>
          <p:nvPr/>
        </p:nvGrpSpPr>
        <p:grpSpPr bwMode="auto">
          <a:xfrm>
            <a:off x="2089150" y="5268913"/>
            <a:ext cx="327025" cy="457200"/>
            <a:chOff x="4505" y="1615"/>
            <a:chExt cx="206" cy="288"/>
          </a:xfrm>
        </p:grpSpPr>
        <p:sp>
          <p:nvSpPr>
            <p:cNvPr id="18451" name="Rectangle 13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18452" name="Rectangle 14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</p:grpSp>
      <p:grpSp>
        <p:nvGrpSpPr>
          <p:cNvPr id="18445" name="Group 15"/>
          <p:cNvGrpSpPr>
            <a:grpSpLocks/>
          </p:cNvGrpSpPr>
          <p:nvPr/>
        </p:nvGrpSpPr>
        <p:grpSpPr bwMode="auto">
          <a:xfrm>
            <a:off x="2584450" y="5273675"/>
            <a:ext cx="327025" cy="457200"/>
            <a:chOff x="4505" y="1615"/>
            <a:chExt cx="206" cy="288"/>
          </a:xfrm>
        </p:grpSpPr>
        <p:sp>
          <p:nvSpPr>
            <p:cNvPr id="18449" name="Rectangle 16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18450" name="Rectangle 17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</p:grpSp>
      <p:grpSp>
        <p:nvGrpSpPr>
          <p:cNvPr id="18446" name="Group 18"/>
          <p:cNvGrpSpPr>
            <a:grpSpLocks/>
          </p:cNvGrpSpPr>
          <p:nvPr/>
        </p:nvGrpSpPr>
        <p:grpSpPr bwMode="auto">
          <a:xfrm>
            <a:off x="6438900" y="5127625"/>
            <a:ext cx="327025" cy="457200"/>
            <a:chOff x="4505" y="1615"/>
            <a:chExt cx="206" cy="288"/>
          </a:xfrm>
        </p:grpSpPr>
        <p:sp>
          <p:nvSpPr>
            <p:cNvPr id="18447" name="Rectangle 19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18448" name="Rectangle 20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</p:grpSp>
    </p:spTree>
    <p:extLst>
      <p:ext uri="{BB962C8B-B14F-4D97-AF65-F5344CB8AC3E}">
        <p14:creationId xmlns:p14="http://schemas.microsoft.com/office/powerpoint/2010/main" val="408444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Encapsulation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80164" y="1600200"/>
            <a:ext cx="8811436" cy="59709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How does data move through the layers?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17222" y="2470260"/>
            <a:ext cx="2269698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00778" y="2470260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516960" y="3045748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489402" y="304574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517091" y="3618925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489533" y="36189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17091" y="4192102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489533" y="41921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17091" y="4765279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489533" y="47652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17091" y="5343013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489533" y="534301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17222" y="5916190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489664" y="59161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858311" y="2472571"/>
            <a:ext cx="1130549" cy="573177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569499" y="3045748"/>
            <a:ext cx="275166" cy="573177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284067" y="3618924"/>
            <a:ext cx="275166" cy="573177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008979" y="4192101"/>
            <a:ext cx="275166" cy="573177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734838" y="4765278"/>
            <a:ext cx="275166" cy="573177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455329" y="5343013"/>
            <a:ext cx="275166" cy="573177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80163" y="5916190"/>
            <a:ext cx="275166" cy="57317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2988860" y="5916189"/>
            <a:ext cx="275166" cy="57317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7606294" y="5914067"/>
            <a:ext cx="1130549" cy="573177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7317482" y="5914067"/>
            <a:ext cx="275166" cy="573177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7032050" y="5914067"/>
            <a:ext cx="275166" cy="573177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6756884" y="5916305"/>
            <a:ext cx="275166" cy="573177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6478478" y="5923116"/>
            <a:ext cx="275166" cy="573177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6203312" y="5923116"/>
            <a:ext cx="275166" cy="573177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5934268" y="5923116"/>
            <a:ext cx="275166" cy="57317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8761928" y="5914067"/>
            <a:ext cx="275166" cy="57317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87597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6235E-6 L 2.22222E-6 0.07909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2" presetClass="entr" presetSubtype="8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7909 L 2.22222E-6 0.16396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6235E-6 L 2.22222E-6 0.07909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" presetClass="entr" presetSubtype="8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16396 L 2.22222E-6 0.253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7909 L 2.22222E-6 0.16396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6235E-6 L 2.22222E-6 0.07909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" presetClass="entr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253 L 2.22222E-6 0.33186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16396 L 2.22222E-6 0.253 " pathEditMode="relative" rAng="0" ptsTypes="AA">
                                      <p:cBhvr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7909 L 2.22222E-6 0.1639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6235E-6 L 2.22222E-6 0.07909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33186 L 2.22222E-6 0.41905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4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253 L 2.22222E-6 0.33186 " pathEditMode="relative" rAng="0" ptsTypes="AA">
                                      <p:cBhvr>
                                        <p:cTn id="5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16396 L 2.22222E-6 0.253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7909 L 2.22222E-6 0.16396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6235E-6 L 2.22222E-6 0.07909 " pathEditMode="relative" rAng="0" ptsTypes="AA">
                                      <p:cBhvr>
                                        <p:cTn id="6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"/>
                            </p:stCondLst>
                            <p:childTnLst>
                              <p:par>
                                <p:cTn id="6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41905 L 2.22222E-6 0.50393 " pathEditMode="relative" rAng="0" ptsTypes="AA">
                                      <p:cBhvr>
                                        <p:cTn id="7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33186 L 2.22222E-6 0.41905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4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253 L 2.22222E-6 0.33186 " pathEditMode="relative" rAng="0" ptsTypes="AA">
                                      <p:cBhvr>
                                        <p:cTn id="7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2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16396 L 2.22222E-6 0.253 " pathEditMode="relative" rAng="0" ptsTypes="AA">
                                      <p:cBhvr>
                                        <p:cTn id="7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7909 L 2.22222E-6 0.16396 " pathEditMode="relative" rAng="0" ptsTypes="AA">
                                      <p:cBhvr>
                                        <p:cTn id="7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2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6235E-6 L 2.22222E-6 0.07909 " pathEditMode="relative" rAng="0" ptsTypes="AA">
                                      <p:cBhvr>
                                        <p:cTn id="8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42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6.01295E-7 L 3.61111E-6 -0.09181 " pathEditMode="relative" rAng="0" ptsTypes="AA">
                                      <p:cBhvr>
                                        <p:cTn id="17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02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301 L 2.22222E-6 -0.09089 " pathEditMode="relative" rAng="0" ptsTypes="AA">
                                      <p:cBhvr>
                                        <p:cTn id="17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717 L -0.00156 -0.09135 " pathEditMode="relative" rAng="0" ptsTypes="AA">
                                      <p:cBhvr>
                                        <p:cTn id="17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09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0416 L -3.05556E-6 -0.09366 " pathEditMode="relative" rAng="0" ptsTypes="AA">
                                      <p:cBhvr>
                                        <p:cTn id="17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03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624 L 2.5E-6 -0.09367 " pathEditMode="relative" rAng="0" ptsTypes="AA">
                                      <p:cBhvr>
                                        <p:cTn id="17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95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19056E-6 L 1.94444E-6 -0.09181 " pathEditMode="relative" rAng="0" ptsTypes="AA">
                                      <p:cBhvr>
                                        <p:cTn id="18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7401 L 3.61111E-6 -0.16767 " pathEditMode="relative" rAng="0" ptsTypes="AA">
                                      <p:cBhvr>
                                        <p:cTn id="19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7586 L 2.22222E-6 -0.1679 " pathEditMode="relative" rAng="0" ptsTypes="AA">
                                      <p:cBhvr>
                                        <p:cTn id="19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02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7447 L -0.00035 -0.17021 " pathEditMode="relative" rAng="0" ptsTypes="AA">
                                      <p:cBhvr>
                                        <p:cTn id="19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87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7678 L -3.05556E-6 -0.17067 " pathEditMode="relative" rAng="0" ptsTypes="AA">
                                      <p:cBhvr>
                                        <p:cTn id="19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791 L 2.5E-6 -0.17322 " pathEditMode="relative" rAng="0" ptsTypes="AA">
                                      <p:cBhvr>
                                        <p:cTn id="19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15079 L 3.61111E-6 -0.25093 " pathEditMode="relative" rAng="0" ptsTypes="AA">
                                      <p:cBhvr>
                                        <p:cTn id="20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19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15148 L -0.00035 -0.25324 " pathEditMode="relative" rAng="0" ptsTypes="AA">
                                      <p:cBhvr>
                                        <p:cTn id="20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88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15564 L 2.22222E-6 -0.2537 " pathEditMode="relative" rAng="0" ptsTypes="AA">
                                      <p:cBhvr>
                                        <p:cTn id="21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03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15819 L -3.05556E-6 -0.25208 " pathEditMode="relative" rAng="0" ptsTypes="AA">
                                      <p:cBhvr>
                                        <p:cTn id="2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xit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23566 L 3.61111E-6 -0.32748 " pathEditMode="relative" rAng="0" ptsTypes="AA">
                                      <p:cBhvr>
                                        <p:cTn id="22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02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23705 L 2.22222E-6 -0.33094 " pathEditMode="relative" rAng="0" ptsTypes="AA">
                                      <p:cBhvr>
                                        <p:cTn id="22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23728 L 2.22222E-6 -0.33118 " pathEditMode="relative" rAng="0" ptsTypes="AA">
                                      <p:cBhvr>
                                        <p:cTn id="2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xit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31406 L 3.61111E-6 -0.41212 " pathEditMode="relative" rAng="0" ptsTypes="AA">
                                      <p:cBhvr>
                                        <p:cTn id="2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4903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31846 L 2.22222E-6 -0.41235 " pathEditMode="relative" rAng="0" ptsTypes="AA">
                                      <p:cBhvr>
                                        <p:cTn id="23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xit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40379 L 3.61111E-6 -0.49954 " pathEditMode="relative" rAng="0" ptsTypes="AA">
                                      <p:cBhvr>
                                        <p:cTn id="24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4" grpId="6" animBg="1"/>
      <p:bldP spid="25" grpId="0" animBg="1"/>
      <p:bldP spid="25" grpId="1" animBg="1"/>
      <p:bldP spid="25" grpId="2" animBg="1"/>
      <p:bldP spid="25" grpId="3" animBg="1"/>
      <p:bldP spid="25" grpId="4" animBg="1"/>
      <p:bldP spid="25" grpId="5" animBg="1"/>
      <p:bldP spid="26" grpId="0" animBg="1"/>
      <p:bldP spid="26" grpId="1" animBg="1"/>
      <p:bldP spid="26" grpId="2" animBg="1"/>
      <p:bldP spid="26" grpId="3" animBg="1"/>
      <p:bldP spid="26" grpId="4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1" grpId="6" animBg="1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2" grpId="6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4" grpId="0" animBg="1"/>
      <p:bldP spid="34" grpId="1" animBg="1"/>
      <p:bldP spid="34" grpId="2" animBg="1"/>
      <p:bldP spid="34" grpId="3" animBg="1"/>
      <p:bldP spid="34" grpId="4" animBg="1"/>
      <p:bldP spid="35" grpId="0" animBg="1"/>
      <p:bldP spid="35" grpId="1" animBg="1"/>
      <p:bldP spid="35" grpId="2" animBg="1"/>
      <p:bldP spid="35" grpId="3" animBg="1"/>
      <p:bldP spid="36" grpId="0" animBg="1"/>
      <p:bldP spid="36" grpId="1" animBg="1"/>
      <p:bldP spid="36" grpId="2" animBg="1"/>
      <p:bldP spid="37" grpId="0" animBg="1"/>
      <p:bldP spid="37" grpId="1" animBg="1"/>
      <p:bldP spid="38" grpId="0" animBg="1"/>
      <p:bldP spid="3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Life Analogy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3076" name="Picture 4" descr="C:\Users\t0ph3r\Documents\CS 4700\assets\Email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78" y="3712198"/>
            <a:ext cx="1105232" cy="11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0ph3r\Documents\CS 4700\assets\User Coat Blue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054" y="2033999"/>
            <a:ext cx="1105232" cy="11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t0ph3r\Documents\CS 4700\assets\User Coat Red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90" y="2033999"/>
            <a:ext cx="1105232" cy="11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0ph3r\Documents\CS 4700\assets\Edit Document-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77" y="2450138"/>
            <a:ext cx="1105232" cy="11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0ph3r\Documents\CS 4700\assets\Document-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967" y="2450138"/>
            <a:ext cx="1105232" cy="11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t0ph3r\Documents\CS 4700\assets\Email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968" y="3712198"/>
            <a:ext cx="1105232" cy="11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t0ph3r\Documents\CS 4700\assets\MailBo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26" y="4901095"/>
            <a:ext cx="1570535" cy="157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t0ph3r\Documents\CS 4700\assets\mailbo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670" y="4901095"/>
            <a:ext cx="1495827" cy="149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t0ph3r\Documents\CS 4700\assets\USP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145" y="4676079"/>
            <a:ext cx="2408401" cy="172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126" y="6307854"/>
            <a:ext cx="1882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Postal Service</a:t>
            </a:r>
            <a:endParaRPr lang="en-US" sz="2400" dirty="0"/>
          </a:p>
        </p:txBody>
      </p:sp>
      <p:sp>
        <p:nvSpPr>
          <p:cNvPr id="15" name="Freeform 14"/>
          <p:cNvSpPr/>
          <p:nvPr/>
        </p:nvSpPr>
        <p:spPr>
          <a:xfrm>
            <a:off x="1550744" y="3139231"/>
            <a:ext cx="6510224" cy="2815359"/>
          </a:xfrm>
          <a:custGeom>
            <a:avLst/>
            <a:gdLst>
              <a:gd name="connsiteX0" fmla="*/ 196415 w 7225012"/>
              <a:gd name="connsiteY0" fmla="*/ 208102 h 4187963"/>
              <a:gd name="connsiteX1" fmla="*/ 251006 w 7225012"/>
              <a:gd name="connsiteY1" fmla="*/ 3824759 h 4187963"/>
              <a:gd name="connsiteX2" fmla="*/ 2666659 w 7225012"/>
              <a:gd name="connsiteY2" fmla="*/ 3852055 h 4187963"/>
              <a:gd name="connsiteX3" fmla="*/ 2734898 w 7225012"/>
              <a:gd name="connsiteY3" fmla="*/ 2664699 h 4187963"/>
              <a:gd name="connsiteX4" fmla="*/ 4236152 w 7225012"/>
              <a:gd name="connsiteY4" fmla="*/ 2596461 h 4187963"/>
              <a:gd name="connsiteX5" fmla="*/ 4290743 w 7225012"/>
              <a:gd name="connsiteY5" fmla="*/ 3920293 h 4187963"/>
              <a:gd name="connsiteX6" fmla="*/ 6747340 w 7225012"/>
              <a:gd name="connsiteY6" fmla="*/ 3838407 h 4187963"/>
              <a:gd name="connsiteX7" fmla="*/ 6760988 w 7225012"/>
              <a:gd name="connsiteY7" fmla="*/ 317285 h 4187963"/>
              <a:gd name="connsiteX8" fmla="*/ 7225012 w 7225012"/>
              <a:gd name="connsiteY8" fmla="*/ 385523 h 4187963"/>
              <a:gd name="connsiteX0" fmla="*/ 196415 w 6916918"/>
              <a:gd name="connsiteY0" fmla="*/ 0 h 3979861"/>
              <a:gd name="connsiteX1" fmla="*/ 251006 w 6916918"/>
              <a:gd name="connsiteY1" fmla="*/ 3616657 h 3979861"/>
              <a:gd name="connsiteX2" fmla="*/ 2666659 w 6916918"/>
              <a:gd name="connsiteY2" fmla="*/ 3643953 h 3979861"/>
              <a:gd name="connsiteX3" fmla="*/ 2734898 w 6916918"/>
              <a:gd name="connsiteY3" fmla="*/ 2456597 h 3979861"/>
              <a:gd name="connsiteX4" fmla="*/ 4236152 w 6916918"/>
              <a:gd name="connsiteY4" fmla="*/ 2388359 h 3979861"/>
              <a:gd name="connsiteX5" fmla="*/ 4290743 w 6916918"/>
              <a:gd name="connsiteY5" fmla="*/ 3712191 h 3979861"/>
              <a:gd name="connsiteX6" fmla="*/ 6747340 w 6916918"/>
              <a:gd name="connsiteY6" fmla="*/ 3630305 h 3979861"/>
              <a:gd name="connsiteX7" fmla="*/ 6760988 w 6916918"/>
              <a:gd name="connsiteY7" fmla="*/ 109183 h 3979861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0 w 6564573"/>
              <a:gd name="connsiteY0" fmla="*/ 0 h 3897581"/>
              <a:gd name="connsiteX1" fmla="*/ 54591 w 6564573"/>
              <a:gd name="connsiteY1" fmla="*/ 3616657 h 3897581"/>
              <a:gd name="connsiteX2" fmla="*/ 2470244 w 6564573"/>
              <a:gd name="connsiteY2" fmla="*/ 3643953 h 3897581"/>
              <a:gd name="connsiteX3" fmla="*/ 2538483 w 6564573"/>
              <a:gd name="connsiteY3" fmla="*/ 2456597 h 3897581"/>
              <a:gd name="connsiteX4" fmla="*/ 4039737 w 6564573"/>
              <a:gd name="connsiteY4" fmla="*/ 2388359 h 3897581"/>
              <a:gd name="connsiteX5" fmla="*/ 4094328 w 6564573"/>
              <a:gd name="connsiteY5" fmla="*/ 3712191 h 3897581"/>
              <a:gd name="connsiteX6" fmla="*/ 6550925 w 6564573"/>
              <a:gd name="connsiteY6" fmla="*/ 3630305 h 3897581"/>
              <a:gd name="connsiteX7" fmla="*/ 6564573 w 6564573"/>
              <a:gd name="connsiteY7" fmla="*/ 109183 h 3897581"/>
              <a:gd name="connsiteX0" fmla="*/ 0 w 6564573"/>
              <a:gd name="connsiteY0" fmla="*/ 0 h 3717182"/>
              <a:gd name="connsiteX1" fmla="*/ 54591 w 6564573"/>
              <a:gd name="connsiteY1" fmla="*/ 3616657 h 3717182"/>
              <a:gd name="connsiteX2" fmla="*/ 2470244 w 6564573"/>
              <a:gd name="connsiteY2" fmla="*/ 3643953 h 3717182"/>
              <a:gd name="connsiteX3" fmla="*/ 2538483 w 6564573"/>
              <a:gd name="connsiteY3" fmla="*/ 2456597 h 3717182"/>
              <a:gd name="connsiteX4" fmla="*/ 4039737 w 6564573"/>
              <a:gd name="connsiteY4" fmla="*/ 2388359 h 3717182"/>
              <a:gd name="connsiteX5" fmla="*/ 4094328 w 6564573"/>
              <a:gd name="connsiteY5" fmla="*/ 3712191 h 3717182"/>
              <a:gd name="connsiteX6" fmla="*/ 6550925 w 6564573"/>
              <a:gd name="connsiteY6" fmla="*/ 3630305 h 3717182"/>
              <a:gd name="connsiteX7" fmla="*/ 6564573 w 6564573"/>
              <a:gd name="connsiteY7" fmla="*/ 109183 h 3717182"/>
              <a:gd name="connsiteX0" fmla="*/ 41011 w 6510050"/>
              <a:gd name="connsiteY0" fmla="*/ 0 h 3717182"/>
              <a:gd name="connsiteX1" fmla="*/ 68 w 6510050"/>
              <a:gd name="connsiteY1" fmla="*/ 3616657 h 3717182"/>
              <a:gd name="connsiteX2" fmla="*/ 2415721 w 6510050"/>
              <a:gd name="connsiteY2" fmla="*/ 3643953 h 3717182"/>
              <a:gd name="connsiteX3" fmla="*/ 2483960 w 6510050"/>
              <a:gd name="connsiteY3" fmla="*/ 2456597 h 3717182"/>
              <a:gd name="connsiteX4" fmla="*/ 3985214 w 6510050"/>
              <a:gd name="connsiteY4" fmla="*/ 2388359 h 3717182"/>
              <a:gd name="connsiteX5" fmla="*/ 4039805 w 6510050"/>
              <a:gd name="connsiteY5" fmla="*/ 3712191 h 3717182"/>
              <a:gd name="connsiteX6" fmla="*/ 6496402 w 6510050"/>
              <a:gd name="connsiteY6" fmla="*/ 3630305 h 3717182"/>
              <a:gd name="connsiteX7" fmla="*/ 6510050 w 6510050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15895 w 6510224"/>
              <a:gd name="connsiteY2" fmla="*/ 3643953 h 3717182"/>
              <a:gd name="connsiteX3" fmla="*/ 2484134 w 6510224"/>
              <a:gd name="connsiteY3" fmla="*/ 2456597 h 3717182"/>
              <a:gd name="connsiteX4" fmla="*/ 3985388 w 6510224"/>
              <a:gd name="connsiteY4" fmla="*/ 2388359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56838 w 6510224"/>
              <a:gd name="connsiteY2" fmla="*/ 3616657 h 3717182"/>
              <a:gd name="connsiteX3" fmla="*/ 2484134 w 6510224"/>
              <a:gd name="connsiteY3" fmla="*/ 2456597 h 3717182"/>
              <a:gd name="connsiteX4" fmla="*/ 3985388 w 6510224"/>
              <a:gd name="connsiteY4" fmla="*/ 2388359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56838 w 6510224"/>
              <a:gd name="connsiteY2" fmla="*/ 3616657 h 3717182"/>
              <a:gd name="connsiteX3" fmla="*/ 2484134 w 6510224"/>
              <a:gd name="connsiteY3" fmla="*/ 2456597 h 3717182"/>
              <a:gd name="connsiteX4" fmla="*/ 4026331 w 6510224"/>
              <a:gd name="connsiteY4" fmla="*/ 2470246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30119"/>
              <a:gd name="connsiteX1" fmla="*/ 242 w 6510224"/>
              <a:gd name="connsiteY1" fmla="*/ 3616657 h 3730119"/>
              <a:gd name="connsiteX2" fmla="*/ 2456838 w 6510224"/>
              <a:gd name="connsiteY2" fmla="*/ 3616657 h 3730119"/>
              <a:gd name="connsiteX3" fmla="*/ 2484134 w 6510224"/>
              <a:gd name="connsiteY3" fmla="*/ 2456597 h 3730119"/>
              <a:gd name="connsiteX4" fmla="*/ 4026331 w 6510224"/>
              <a:gd name="connsiteY4" fmla="*/ 2470246 h 3730119"/>
              <a:gd name="connsiteX5" fmla="*/ 4039979 w 6510224"/>
              <a:gd name="connsiteY5" fmla="*/ 3712191 h 3730119"/>
              <a:gd name="connsiteX6" fmla="*/ 6496576 w 6510224"/>
              <a:gd name="connsiteY6" fmla="*/ 3725839 h 3730119"/>
              <a:gd name="connsiteX7" fmla="*/ 6510224 w 6510224"/>
              <a:gd name="connsiteY7" fmla="*/ 109183 h 3730119"/>
              <a:gd name="connsiteX0" fmla="*/ 242 w 6510224"/>
              <a:gd name="connsiteY0" fmla="*/ 13647 h 3620936"/>
              <a:gd name="connsiteX1" fmla="*/ 242 w 6510224"/>
              <a:gd name="connsiteY1" fmla="*/ 3507474 h 3620936"/>
              <a:gd name="connsiteX2" fmla="*/ 2456838 w 6510224"/>
              <a:gd name="connsiteY2" fmla="*/ 3507474 h 3620936"/>
              <a:gd name="connsiteX3" fmla="*/ 2484134 w 6510224"/>
              <a:gd name="connsiteY3" fmla="*/ 2347414 h 3620936"/>
              <a:gd name="connsiteX4" fmla="*/ 4026331 w 6510224"/>
              <a:gd name="connsiteY4" fmla="*/ 2361063 h 3620936"/>
              <a:gd name="connsiteX5" fmla="*/ 4039979 w 6510224"/>
              <a:gd name="connsiteY5" fmla="*/ 3603008 h 3620936"/>
              <a:gd name="connsiteX6" fmla="*/ 6496576 w 6510224"/>
              <a:gd name="connsiteY6" fmla="*/ 3616656 h 3620936"/>
              <a:gd name="connsiteX7" fmla="*/ 6510224 w 6510224"/>
              <a:gd name="connsiteY7" fmla="*/ 0 h 3620936"/>
              <a:gd name="connsiteX0" fmla="*/ 242 w 6510224"/>
              <a:gd name="connsiteY0" fmla="*/ 81886 h 3689175"/>
              <a:gd name="connsiteX1" fmla="*/ 242 w 6510224"/>
              <a:gd name="connsiteY1" fmla="*/ 3575713 h 3689175"/>
              <a:gd name="connsiteX2" fmla="*/ 2456838 w 6510224"/>
              <a:gd name="connsiteY2" fmla="*/ 3575713 h 3689175"/>
              <a:gd name="connsiteX3" fmla="*/ 2484134 w 6510224"/>
              <a:gd name="connsiteY3" fmla="*/ 2415653 h 3689175"/>
              <a:gd name="connsiteX4" fmla="*/ 4026331 w 6510224"/>
              <a:gd name="connsiteY4" fmla="*/ 2429302 h 3689175"/>
              <a:gd name="connsiteX5" fmla="*/ 4039979 w 6510224"/>
              <a:gd name="connsiteY5" fmla="*/ 3671247 h 3689175"/>
              <a:gd name="connsiteX6" fmla="*/ 6496576 w 6510224"/>
              <a:gd name="connsiteY6" fmla="*/ 3684895 h 3689175"/>
              <a:gd name="connsiteX7" fmla="*/ 6510224 w 6510224"/>
              <a:gd name="connsiteY7" fmla="*/ 0 h 3689175"/>
              <a:gd name="connsiteX0" fmla="*/ 242 w 6510224"/>
              <a:gd name="connsiteY0" fmla="*/ 122829 h 3730118"/>
              <a:gd name="connsiteX1" fmla="*/ 242 w 6510224"/>
              <a:gd name="connsiteY1" fmla="*/ 3616656 h 3730118"/>
              <a:gd name="connsiteX2" fmla="*/ 2456838 w 6510224"/>
              <a:gd name="connsiteY2" fmla="*/ 3616656 h 3730118"/>
              <a:gd name="connsiteX3" fmla="*/ 2484134 w 6510224"/>
              <a:gd name="connsiteY3" fmla="*/ 2456596 h 3730118"/>
              <a:gd name="connsiteX4" fmla="*/ 4026331 w 6510224"/>
              <a:gd name="connsiteY4" fmla="*/ 2470245 h 3730118"/>
              <a:gd name="connsiteX5" fmla="*/ 4039979 w 6510224"/>
              <a:gd name="connsiteY5" fmla="*/ 3712190 h 3730118"/>
              <a:gd name="connsiteX6" fmla="*/ 6496576 w 6510224"/>
              <a:gd name="connsiteY6" fmla="*/ 3725838 h 3730118"/>
              <a:gd name="connsiteX7" fmla="*/ 6510224 w 6510224"/>
              <a:gd name="connsiteY7" fmla="*/ 0 h 3730118"/>
              <a:gd name="connsiteX0" fmla="*/ 242 w 6510224"/>
              <a:gd name="connsiteY0" fmla="*/ 122829 h 3725838"/>
              <a:gd name="connsiteX1" fmla="*/ 242 w 6510224"/>
              <a:gd name="connsiteY1" fmla="*/ 3616656 h 3725838"/>
              <a:gd name="connsiteX2" fmla="*/ 2456838 w 6510224"/>
              <a:gd name="connsiteY2" fmla="*/ 3616656 h 3725838"/>
              <a:gd name="connsiteX3" fmla="*/ 2484134 w 6510224"/>
              <a:gd name="connsiteY3" fmla="*/ 2456596 h 3725838"/>
              <a:gd name="connsiteX4" fmla="*/ 4026331 w 6510224"/>
              <a:gd name="connsiteY4" fmla="*/ 2470245 h 3725838"/>
              <a:gd name="connsiteX5" fmla="*/ 4039979 w 6510224"/>
              <a:gd name="connsiteY5" fmla="*/ 3589360 h 3725838"/>
              <a:gd name="connsiteX6" fmla="*/ 6496576 w 6510224"/>
              <a:gd name="connsiteY6" fmla="*/ 3725838 h 3725838"/>
              <a:gd name="connsiteX7" fmla="*/ 6510224 w 6510224"/>
              <a:gd name="connsiteY7" fmla="*/ 0 h 3725838"/>
              <a:gd name="connsiteX0" fmla="*/ 242 w 6510224"/>
              <a:gd name="connsiteY0" fmla="*/ 122829 h 3620814"/>
              <a:gd name="connsiteX1" fmla="*/ 242 w 6510224"/>
              <a:gd name="connsiteY1" fmla="*/ 3616656 h 3620814"/>
              <a:gd name="connsiteX2" fmla="*/ 2456838 w 6510224"/>
              <a:gd name="connsiteY2" fmla="*/ 3616656 h 3620814"/>
              <a:gd name="connsiteX3" fmla="*/ 2484134 w 6510224"/>
              <a:gd name="connsiteY3" fmla="*/ 2456596 h 3620814"/>
              <a:gd name="connsiteX4" fmla="*/ 4026331 w 6510224"/>
              <a:gd name="connsiteY4" fmla="*/ 2470245 h 3620814"/>
              <a:gd name="connsiteX5" fmla="*/ 4039979 w 6510224"/>
              <a:gd name="connsiteY5" fmla="*/ 3589360 h 3620814"/>
              <a:gd name="connsiteX6" fmla="*/ 6496576 w 6510224"/>
              <a:gd name="connsiteY6" fmla="*/ 3589360 h 3620814"/>
              <a:gd name="connsiteX7" fmla="*/ 6510224 w 6510224"/>
              <a:gd name="connsiteY7" fmla="*/ 0 h 362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0224" h="3620814">
                <a:moveTo>
                  <a:pt x="242" y="122829"/>
                </a:moveTo>
                <a:cubicBezTo>
                  <a:pt x="12753" y="126241"/>
                  <a:pt x="-2032" y="3596185"/>
                  <a:pt x="242" y="3616656"/>
                </a:cubicBezTo>
                <a:cubicBezTo>
                  <a:pt x="-11131" y="3596185"/>
                  <a:pt x="2438641" y="3632578"/>
                  <a:pt x="2456838" y="3616656"/>
                </a:cubicBezTo>
                <a:cubicBezTo>
                  <a:pt x="2475035" y="3600734"/>
                  <a:pt x="2481860" y="2447498"/>
                  <a:pt x="2484134" y="2456596"/>
                </a:cubicBezTo>
                <a:cubicBezTo>
                  <a:pt x="2486408" y="2465694"/>
                  <a:pt x="4012683" y="2452047"/>
                  <a:pt x="4026331" y="2470245"/>
                </a:cubicBezTo>
                <a:cubicBezTo>
                  <a:pt x="4039979" y="2488443"/>
                  <a:pt x="4017233" y="3559790"/>
                  <a:pt x="4039979" y="3589360"/>
                </a:cubicBezTo>
                <a:cubicBezTo>
                  <a:pt x="4062725" y="3618930"/>
                  <a:pt x="6467006" y="3589360"/>
                  <a:pt x="6496576" y="3589360"/>
                </a:cubicBezTo>
                <a:cubicBezTo>
                  <a:pt x="6526146" y="3589360"/>
                  <a:pt x="6485203" y="29570"/>
                  <a:pt x="6510224" y="0"/>
                </a:cubicBezTo>
              </a:path>
            </a:pathLst>
          </a:custGeom>
          <a:noFill/>
          <a:ln w="114300">
            <a:solidFill>
              <a:schemeClr val="accent1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 flipH="1">
            <a:off x="2208084" y="2333769"/>
            <a:ext cx="2800644" cy="1024451"/>
            <a:chOff x="1219200" y="4720928"/>
            <a:chExt cx="5181605" cy="1414755"/>
          </a:xfrm>
        </p:grpSpPr>
        <p:sp>
          <p:nvSpPr>
            <p:cNvPr id="17" name="Rectangular Callout 16"/>
            <p:cNvSpPr/>
            <p:nvPr/>
          </p:nvSpPr>
          <p:spPr>
            <a:xfrm>
              <a:off x="1219200" y="4750689"/>
              <a:ext cx="5181600" cy="1384994"/>
            </a:xfrm>
            <a:prstGeom prst="wedgeRectCallout">
              <a:avLst>
                <a:gd name="adj1" fmla="val 58708"/>
                <a:gd name="adj2" fmla="val 11821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19206" y="4720928"/>
              <a:ext cx="5181599" cy="1317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Label contains routing info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 flipH="1">
            <a:off x="4381500" y="2390775"/>
            <a:ext cx="2164020" cy="612226"/>
            <a:chOff x="1219200" y="4876799"/>
            <a:chExt cx="5181605" cy="1384995"/>
          </a:xfrm>
        </p:grpSpPr>
        <p:sp>
          <p:nvSpPr>
            <p:cNvPr id="20" name="Rectangular Callout 19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101999"/>
                <a:gd name="adj2" fmla="val 26461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19203" y="4876799"/>
              <a:ext cx="51816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Un-packing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 flipH="1">
            <a:off x="3487424" y="3425839"/>
            <a:ext cx="2932426" cy="954107"/>
            <a:chOff x="1219200" y="4876799"/>
            <a:chExt cx="5181605" cy="1384995"/>
          </a:xfrm>
        </p:grpSpPr>
        <p:sp>
          <p:nvSpPr>
            <p:cNvPr id="23" name="Rectangular Callout 2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8345"/>
                <a:gd name="adj2" fmla="val 9245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Doesn’t know contents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of letter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5114925" y="792801"/>
            <a:ext cx="3809052" cy="954107"/>
            <a:chOff x="1219200" y="4876799"/>
            <a:chExt cx="5181605" cy="1384995"/>
          </a:xfrm>
        </p:grpSpPr>
        <p:sp>
          <p:nvSpPr>
            <p:cNvPr id="26" name="Rectangular Callout 25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8211"/>
                <a:gd name="adj2" fmla="val 8959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Doesn’t know how the Postal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network 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works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50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Stack in Practice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32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93073" y="4562227"/>
            <a:ext cx="394420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593073" y="3952619"/>
            <a:ext cx="3944206" cy="7494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38822" y="2524861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11400" y="2524861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7582" y="3100349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00024" y="310034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7713" y="3673526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00155" y="367352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7713" y="4246703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00155" y="424670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7713" y="4819880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00155" y="481988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7713" y="5397614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00155" y="539761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7844" y="5970791"/>
            <a:ext cx="2269960" cy="573177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00286" y="597079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37207" y="4824437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3409649" y="482443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7207" y="5402171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409649" y="540217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437338" y="5975348"/>
            <a:ext cx="1134849" cy="573177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644303" y="2524860"/>
            <a:ext cx="226996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6644565" y="2524860"/>
            <a:ext cx="2215105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644303" y="3100348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6616745" y="310034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644434" y="3673525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6616876" y="36735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644434" y="4246702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6616876" y="42467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644434" y="4819879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6616876" y="48198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644434" y="5397613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6616876" y="539761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644565" y="5970790"/>
            <a:ext cx="2269960" cy="573177"/>
          </a:xfrm>
          <a:prstGeom prst="rect">
            <a:avLst/>
          </a:prstGeom>
          <a:pattFill prst="ltHorz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6617007" y="59707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41" name="Content Placeholder 5"/>
          <p:cNvSpPr txBox="1">
            <a:spLocks/>
          </p:cNvSpPr>
          <p:nvPr/>
        </p:nvSpPr>
        <p:spPr>
          <a:xfrm>
            <a:off x="607118" y="1982359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 smtClean="0"/>
              <a:t>Host 1</a:t>
            </a:r>
          </a:p>
        </p:txBody>
      </p:sp>
      <p:sp>
        <p:nvSpPr>
          <p:cNvPr id="42" name="Content Placeholder 5"/>
          <p:cNvSpPr txBox="1">
            <a:spLocks/>
          </p:cNvSpPr>
          <p:nvPr/>
        </p:nvSpPr>
        <p:spPr>
          <a:xfrm>
            <a:off x="3857954" y="2011906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 smtClean="0"/>
              <a:t>Switch</a:t>
            </a:r>
          </a:p>
        </p:txBody>
      </p:sp>
      <p:sp>
        <p:nvSpPr>
          <p:cNvPr id="43" name="Content Placeholder 5"/>
          <p:cNvSpPr txBox="1">
            <a:spLocks/>
          </p:cNvSpPr>
          <p:nvPr/>
        </p:nvSpPr>
        <p:spPr>
          <a:xfrm>
            <a:off x="7070670" y="1982359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 smtClean="0"/>
              <a:t>Host 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569057" y="5975348"/>
            <a:ext cx="1134849" cy="573177"/>
          </a:xfrm>
          <a:prstGeom prst="rect">
            <a:avLst/>
          </a:prstGeom>
          <a:pattFill prst="ltHorz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437206" y="5966233"/>
            <a:ext cx="2269961" cy="5731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3450859" y="596623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2579425" y="5688759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775273" y="5688759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579425" y="511102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775273" y="511102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ontent Placeholder 2"/>
          <p:cNvSpPr txBox="1">
            <a:spLocks/>
          </p:cNvSpPr>
          <p:nvPr/>
        </p:nvSpPr>
        <p:spPr>
          <a:xfrm>
            <a:off x="255150" y="366614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Video Client</a:t>
            </a: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255150" y="423932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UDP</a:t>
            </a: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6671871" y="366614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Video Server</a:t>
            </a:r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6671871" y="423932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UDP</a:t>
            </a:r>
          </a:p>
        </p:txBody>
      </p:sp>
      <p:sp>
        <p:nvSpPr>
          <p:cNvPr id="78" name="Content Placeholder 2"/>
          <p:cNvSpPr txBox="1">
            <a:spLocks/>
          </p:cNvSpPr>
          <p:nvPr/>
        </p:nvSpPr>
        <p:spPr>
          <a:xfrm>
            <a:off x="214196" y="367979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FTP Client</a:t>
            </a:r>
          </a:p>
        </p:txBody>
      </p:sp>
      <p:sp>
        <p:nvSpPr>
          <p:cNvPr id="79" name="Content Placeholder 2"/>
          <p:cNvSpPr txBox="1">
            <a:spLocks/>
          </p:cNvSpPr>
          <p:nvPr/>
        </p:nvSpPr>
        <p:spPr>
          <a:xfrm>
            <a:off x="214196" y="425297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TCP</a:t>
            </a:r>
          </a:p>
        </p:txBody>
      </p:sp>
      <p:sp>
        <p:nvSpPr>
          <p:cNvPr id="80" name="Content Placeholder 2"/>
          <p:cNvSpPr txBox="1">
            <a:spLocks/>
          </p:cNvSpPr>
          <p:nvPr/>
        </p:nvSpPr>
        <p:spPr>
          <a:xfrm>
            <a:off x="214196" y="482615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214196" y="540388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Ethernet</a:t>
            </a: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3423690" y="483070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3437211" y="5408442"/>
            <a:ext cx="220144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Ethernet</a:t>
            </a: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6630917" y="367979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FTP Server</a:t>
            </a:r>
          </a:p>
        </p:txBody>
      </p:sp>
      <p:sp>
        <p:nvSpPr>
          <p:cNvPr id="85" name="Content Placeholder 2"/>
          <p:cNvSpPr txBox="1">
            <a:spLocks/>
          </p:cNvSpPr>
          <p:nvPr/>
        </p:nvSpPr>
        <p:spPr>
          <a:xfrm>
            <a:off x="6630917" y="425297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TCP</a:t>
            </a:r>
          </a:p>
        </p:txBody>
      </p:sp>
      <p:sp>
        <p:nvSpPr>
          <p:cNvPr id="86" name="Content Placeholder 2"/>
          <p:cNvSpPr txBox="1">
            <a:spLocks/>
          </p:cNvSpPr>
          <p:nvPr/>
        </p:nvSpPr>
        <p:spPr>
          <a:xfrm>
            <a:off x="6630917" y="482615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87" name="Content Placeholder 2"/>
          <p:cNvSpPr txBox="1">
            <a:spLocks/>
          </p:cNvSpPr>
          <p:nvPr/>
        </p:nvSpPr>
        <p:spPr>
          <a:xfrm>
            <a:off x="6630917" y="540388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Ethernet</a:t>
            </a:r>
          </a:p>
        </p:txBody>
      </p:sp>
      <p:sp>
        <p:nvSpPr>
          <p:cNvPr id="88" name="Content Placeholder 2"/>
          <p:cNvSpPr txBox="1">
            <a:spLocks/>
          </p:cNvSpPr>
          <p:nvPr/>
        </p:nvSpPr>
        <p:spPr>
          <a:xfrm>
            <a:off x="214201" y="540670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802.11n</a:t>
            </a:r>
          </a:p>
        </p:txBody>
      </p:sp>
      <p:sp>
        <p:nvSpPr>
          <p:cNvPr id="89" name="Content Placeholder 2"/>
          <p:cNvSpPr txBox="1">
            <a:spLocks/>
          </p:cNvSpPr>
          <p:nvPr/>
        </p:nvSpPr>
        <p:spPr>
          <a:xfrm>
            <a:off x="3437216" y="5411261"/>
            <a:ext cx="220144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802.11n</a:t>
            </a:r>
          </a:p>
        </p:txBody>
      </p:sp>
      <p:sp>
        <p:nvSpPr>
          <p:cNvPr id="90" name="Content Placeholder 2"/>
          <p:cNvSpPr txBox="1">
            <a:spLocks/>
          </p:cNvSpPr>
          <p:nvPr/>
        </p:nvSpPr>
        <p:spPr>
          <a:xfrm>
            <a:off x="6630922" y="540670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802.11n</a:t>
            </a:r>
          </a:p>
        </p:txBody>
      </p:sp>
    </p:spTree>
    <p:extLst>
      <p:ext uri="{BB962C8B-B14F-4D97-AF65-F5344CB8AC3E}">
        <p14:creationId xmlns:p14="http://schemas.microsoft.com/office/powerpoint/2010/main" val="242673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6809E-6 L 8.33333E-7 0.1686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1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6809E-6 L 1.11111E-6 0.1686 " pathEditMode="relative" rAng="0" ptsTypes="AA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1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6809E-6 L -4.44444E-6 0.16444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21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6809E-6 L -3.05556E-6 0.16235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1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63737E-6 L -4.44444E-6 0.17044 " pathEditMode="relative" rAng="0" ptsTypes="AA">
                                      <p:cBhvr>
                                        <p:cTn id="4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1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4218E-6 L 0 0.15657 " pathEditMode="relative" rAng="0" ptsTypes="AA">
                                      <p:cBhvr>
                                        <p:cTn id="4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1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63737E-6 L 1.11111E-6 0.16651 " pathEditMode="relative" rAng="0" ptsTypes="AA">
                                      <p:cBhvr>
                                        <p:cTn id="5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9" grpId="1"/>
      <p:bldP spid="10" grpId="0" animBg="1"/>
      <p:bldP spid="11" grpId="0"/>
      <p:bldP spid="12" grpId="0" animBg="1"/>
      <p:bldP spid="13" grpId="0"/>
      <p:bldP spid="15" grpId="0"/>
      <p:bldP spid="17" grpId="0"/>
      <p:bldP spid="19" grpId="0"/>
      <p:bldP spid="20" grpId="0" animBg="1"/>
      <p:bldP spid="21" grpId="0"/>
      <p:bldP spid="23" grpId="0"/>
      <p:bldP spid="25" grpId="0"/>
      <p:bldP spid="26" grpId="0" animBg="1"/>
      <p:bldP spid="27" grpId="0" animBg="1"/>
      <p:bldP spid="28" grpId="0"/>
      <p:bldP spid="28" grpId="1"/>
      <p:bldP spid="29" grpId="0" animBg="1"/>
      <p:bldP spid="30" grpId="0"/>
      <p:bldP spid="31" grpId="0" animBg="1"/>
      <p:bldP spid="32" grpId="0"/>
      <p:bldP spid="34" grpId="0"/>
      <p:bldP spid="36" grpId="0"/>
      <p:bldP spid="38" grpId="0"/>
      <p:bldP spid="39" grpId="0" animBg="1"/>
      <p:bldP spid="40" grpId="0"/>
      <p:bldP spid="41" grpId="0"/>
      <p:bldP spid="42" grpId="0"/>
      <p:bldP spid="43" grpId="0"/>
      <p:bldP spid="44" grpId="0" animBg="1"/>
      <p:bldP spid="45" grpId="0" animBg="1"/>
      <p:bldP spid="46" grpId="0"/>
      <p:bldP spid="65" grpId="0"/>
      <p:bldP spid="66" grpId="0"/>
      <p:bldP spid="72" grpId="0"/>
      <p:bldP spid="73" grpId="0"/>
      <p:bldP spid="78" grpId="0"/>
      <p:bldP spid="78" grpId="1"/>
      <p:bldP spid="79" grpId="0"/>
      <p:bldP spid="79" grpId="1"/>
      <p:bldP spid="80" grpId="0"/>
      <p:bldP spid="81" grpId="0"/>
      <p:bldP spid="81" grpId="1"/>
      <p:bldP spid="82" grpId="0"/>
      <p:bldP spid="83" grpId="0"/>
      <p:bldP spid="83" grpId="1"/>
      <p:bldP spid="84" grpId="0"/>
      <p:bldP spid="84" grpId="1"/>
      <p:bldP spid="85" grpId="0"/>
      <p:bldP spid="85" grpId="1"/>
      <p:bldP spid="86" grpId="0"/>
      <p:bldP spid="87" grpId="0"/>
      <p:bldP spid="87" grpId="1"/>
      <p:bldP spid="88" grpId="0"/>
      <p:bldP spid="89" grpId="0"/>
      <p:bldP spid="9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/>
          <p:nvPr/>
        </p:nvCxnSpPr>
        <p:spPr>
          <a:xfrm>
            <a:off x="8047748" y="2033489"/>
            <a:ext cx="0" cy="385537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Encapsulation, Revisited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489901" y="1664999"/>
            <a:ext cx="1131919" cy="73698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Web Server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478973" y="2636200"/>
            <a:ext cx="1137551" cy="7369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TCP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478973" y="4110146"/>
            <a:ext cx="1137551" cy="73698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478973" y="5520369"/>
            <a:ext cx="1137551" cy="73698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Ethernet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778455" y="1664996"/>
            <a:ext cx="1311220" cy="73698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HTTP Header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559679" y="2636197"/>
            <a:ext cx="1218776" cy="7369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TCP Header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498971" y="4110143"/>
            <a:ext cx="1060708" cy="73698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IP Header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41654" y="5520369"/>
            <a:ext cx="1157317" cy="73698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Ethernet Header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6079196" y="5520372"/>
            <a:ext cx="1154120" cy="73698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Ethernet Trailer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5096959" y="1664996"/>
            <a:ext cx="963567" cy="73698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Web Page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3778455" y="2636200"/>
            <a:ext cx="1311220" cy="73698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HTTP Header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5096959" y="2636200"/>
            <a:ext cx="963567" cy="73698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Web Page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2559679" y="4110143"/>
            <a:ext cx="1218776" cy="7369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TCP Header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3778455" y="4110146"/>
            <a:ext cx="1311220" cy="73698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HTTP Header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096959" y="4110146"/>
            <a:ext cx="963567" cy="73698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Web Page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498971" y="5520369"/>
            <a:ext cx="1060708" cy="73698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IP Header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2559679" y="5520369"/>
            <a:ext cx="1218776" cy="7369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TCP Header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3778455" y="5520372"/>
            <a:ext cx="1311220" cy="73698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HTTP Header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5096959" y="5520372"/>
            <a:ext cx="963567" cy="73698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Web Page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2559679" y="3643948"/>
            <a:ext cx="3519517" cy="0"/>
          </a:xfrm>
          <a:prstGeom prst="line">
            <a:avLst/>
          </a:prstGeom>
          <a:ln w="57150">
            <a:headEnd type="arrow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424576" y="3415302"/>
            <a:ext cx="1789721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TCP Segment</a:t>
            </a:r>
            <a:endParaRPr lang="en-US" sz="2400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1498971" y="5106346"/>
            <a:ext cx="4580225" cy="2186"/>
          </a:xfrm>
          <a:prstGeom prst="line">
            <a:avLst/>
          </a:prstGeom>
          <a:ln w="57150">
            <a:headEnd type="arrow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916793" y="4877700"/>
            <a:ext cx="1744580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IP Datagram</a:t>
            </a:r>
            <a:endParaRPr lang="en-US" sz="2400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341654" y="6517653"/>
            <a:ext cx="6891662" cy="0"/>
          </a:xfrm>
          <a:prstGeom prst="line">
            <a:avLst/>
          </a:prstGeom>
          <a:ln w="57150">
            <a:headEnd type="arrow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780569" y="6289007"/>
            <a:ext cx="2017027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Ethernet Frame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171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2" grpId="0" animBg="1"/>
      <p:bldP spid="44" grpId="0" animBg="1"/>
      <p:bldP spid="4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Hourglass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>
            <a:off x="5822520" y="2049439"/>
            <a:ext cx="2019869" cy="4351361"/>
          </a:xfrm>
          <a:prstGeom prst="leftBrace">
            <a:avLst>
              <a:gd name="adj1" fmla="val 75913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0800000">
            <a:off x="1367049" y="2049439"/>
            <a:ext cx="2019869" cy="4351361"/>
          </a:xfrm>
          <a:prstGeom prst="leftBrace">
            <a:avLst>
              <a:gd name="adj1" fmla="val 75913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4650" y="6400800"/>
            <a:ext cx="6755642" cy="3411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4650" y="1708245"/>
            <a:ext cx="6755642" cy="3411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300160" y="2784143"/>
            <a:ext cx="457323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48282" y="3728114"/>
            <a:ext cx="411793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34634" y="4753970"/>
            <a:ext cx="414480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13808" y="5652447"/>
            <a:ext cx="457323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31553" y="3994286"/>
            <a:ext cx="710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IPv4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73713" y="3027569"/>
            <a:ext cx="2026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TCP, UDP, ICMP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117289" y="2197330"/>
            <a:ext cx="4938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HTTP, FTP, RTP, IMAP, Jabber, …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561930" y="4967825"/>
            <a:ext cx="4049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Ethernet, 802.11x, DOCSIS, …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300160" y="5816262"/>
            <a:ext cx="4573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Fiber, Coax, Twisted Pair, Radio, …</a:t>
            </a:r>
            <a:endParaRPr lang="en-US" dirty="0"/>
          </a:p>
        </p:txBody>
      </p:sp>
      <p:sp>
        <p:nvSpPr>
          <p:cNvPr id="32" name="Up Arrow 31"/>
          <p:cNvSpPr/>
          <p:nvPr/>
        </p:nvSpPr>
        <p:spPr>
          <a:xfrm rot="4566424">
            <a:off x="908406" y="2097005"/>
            <a:ext cx="1046338" cy="1211483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 rot="6300000">
            <a:off x="901538" y="5132939"/>
            <a:ext cx="1046338" cy="1211483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33"/>
          <p:cNvSpPr/>
          <p:nvPr/>
        </p:nvSpPr>
        <p:spPr>
          <a:xfrm rot="5400000">
            <a:off x="1016304" y="2652659"/>
            <a:ext cx="1046338" cy="1211483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 rot="5400000">
            <a:off x="1004833" y="4609770"/>
            <a:ext cx="1046338" cy="1211483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 rot="5400000">
            <a:off x="1378657" y="3634115"/>
            <a:ext cx="1046338" cy="1211483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618684" y="2400866"/>
            <a:ext cx="7936189" cy="3415396"/>
            <a:chOff x="414979" y="3333624"/>
            <a:chExt cx="8263530" cy="1523216"/>
          </a:xfrm>
        </p:grpSpPr>
        <p:sp>
          <p:nvSpPr>
            <p:cNvPr id="41" name="Rectangle 40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ontent Placeholder 2"/>
            <p:cNvSpPr txBox="1">
              <a:spLocks/>
            </p:cNvSpPr>
            <p:nvPr/>
          </p:nvSpPr>
          <p:spPr>
            <a:xfrm>
              <a:off x="514376" y="3459690"/>
              <a:ext cx="8118848" cy="1360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One Internet layer means all networks interoperate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All applications function on all networks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Room for development above and below IP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But, changing IP is insanely hard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 flipH="1">
            <a:off x="6048375" y="3501319"/>
            <a:ext cx="3000091" cy="1477074"/>
            <a:chOff x="1219200" y="4720928"/>
            <a:chExt cx="5181605" cy="1414755"/>
          </a:xfrm>
        </p:grpSpPr>
        <p:sp>
          <p:nvSpPr>
            <p:cNvPr id="38" name="Rectangular Callout 37"/>
            <p:cNvSpPr/>
            <p:nvPr/>
          </p:nvSpPr>
          <p:spPr>
            <a:xfrm>
              <a:off x="1219200" y="4750690"/>
              <a:ext cx="5181600" cy="1384993"/>
            </a:xfrm>
            <a:prstGeom prst="wedgeRectCallout">
              <a:avLst>
                <a:gd name="adj1" fmla="val 74516"/>
                <a:gd name="adj2" fmla="val -755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19206" y="4720928"/>
              <a:ext cx="5181599" cy="1326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Think about the difficulty of deploying IPv6…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051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Planes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4269" y="2517895"/>
            <a:ext cx="2269698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7825" y="2517895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64007" y="3093383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36449" y="309338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64138" y="3666560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36580" y="366656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138" y="4239737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36580" y="423973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138" y="4812914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36580" y="481291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4138" y="5390648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36580" y="539064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4269" y="5963825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36711" y="59638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50950" y="4812914"/>
            <a:ext cx="1234195" cy="5731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BGP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4108521" y="4812913"/>
            <a:ext cx="1234195" cy="573177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RIP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5461922" y="4812912"/>
            <a:ext cx="1234195" cy="573177"/>
          </a:xfrm>
          <a:prstGeom prst="rect">
            <a:avLst/>
          </a:prstGeom>
          <a:solidFill>
            <a:schemeClr val="tx2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OSPF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843911" y="4837892"/>
            <a:ext cx="2099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Control Plane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 flipH="1">
            <a:off x="4812509" y="3235041"/>
            <a:ext cx="2469235" cy="1000021"/>
            <a:chOff x="1219200" y="4720928"/>
            <a:chExt cx="5181605" cy="1414755"/>
          </a:xfrm>
        </p:grpSpPr>
        <p:sp>
          <p:nvSpPr>
            <p:cNvPr id="25" name="Rectangular Callout 24"/>
            <p:cNvSpPr/>
            <p:nvPr/>
          </p:nvSpPr>
          <p:spPr>
            <a:xfrm>
              <a:off x="1219200" y="4750690"/>
              <a:ext cx="5181599" cy="1384993"/>
            </a:xfrm>
            <a:prstGeom prst="wedgeRectCallout">
              <a:avLst>
                <a:gd name="adj1" fmla="val -48500"/>
                <a:gd name="adj2" fmla="val 11423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19206" y="4720928"/>
              <a:ext cx="5181599" cy="1349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Well cover this later…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Content Placeholder 5"/>
          <p:cNvSpPr txBox="1">
            <a:spLocks/>
          </p:cNvSpPr>
          <p:nvPr/>
        </p:nvSpPr>
        <p:spPr>
          <a:xfrm>
            <a:off x="618407" y="1645555"/>
            <a:ext cx="7876481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b="1" dirty="0" smtClean="0"/>
              <a:t>Control plane</a:t>
            </a:r>
            <a:r>
              <a:rPr lang="en-US" dirty="0" smtClean="0"/>
              <a:t>: How </a:t>
            </a:r>
            <a:r>
              <a:rPr lang="en-US" b="1" dirty="0" smtClean="0"/>
              <a:t>Internet</a:t>
            </a:r>
            <a:r>
              <a:rPr lang="en-US" dirty="0" smtClean="0"/>
              <a:t> </a:t>
            </a:r>
            <a:r>
              <a:rPr lang="en-US" b="1" dirty="0" smtClean="0"/>
              <a:t>paths</a:t>
            </a:r>
            <a:r>
              <a:rPr lang="en-US" dirty="0" smtClean="0"/>
              <a:t> are established</a:t>
            </a:r>
          </a:p>
        </p:txBody>
      </p:sp>
    </p:spTree>
    <p:extLst>
      <p:ext uri="{BB962C8B-B14F-4D97-AF65-F5344CB8AC3E}">
        <p14:creationId xmlns:p14="http://schemas.microsoft.com/office/powerpoint/2010/main" val="392567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63737E-6 L -4.44444E-6 0.17044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/>
      <p:bldP spid="2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Planes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9415" y="4105285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1994" y="4124100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7713" y="4707646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00155" y="470764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7713" y="5280823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00155" y="528082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7713" y="5858557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00155" y="585855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37207" y="5285380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409649" y="528538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37207" y="5863114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409649" y="586311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40" name="Content Placeholder 5"/>
          <p:cNvSpPr txBox="1">
            <a:spLocks/>
          </p:cNvSpPr>
          <p:nvPr/>
        </p:nvSpPr>
        <p:spPr>
          <a:xfrm>
            <a:off x="616526" y="3035969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 smtClean="0"/>
              <a:t>Host 1</a:t>
            </a:r>
          </a:p>
        </p:txBody>
      </p:sp>
      <p:sp>
        <p:nvSpPr>
          <p:cNvPr id="41" name="Content Placeholder 5"/>
          <p:cNvSpPr txBox="1">
            <a:spLocks/>
          </p:cNvSpPr>
          <p:nvPr/>
        </p:nvSpPr>
        <p:spPr>
          <a:xfrm>
            <a:off x="3867362" y="3065516"/>
            <a:ext cx="1428466" cy="542502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 smtClean="0"/>
              <a:t>Switch(</a:t>
            </a:r>
            <a:r>
              <a:rPr lang="en-US" dirty="0" err="1" smtClean="0"/>
              <a:t>es</a:t>
            </a:r>
            <a:r>
              <a:rPr lang="en-US" dirty="0" smtClean="0"/>
              <a:t>)</a:t>
            </a:r>
          </a:p>
        </p:txBody>
      </p:sp>
      <p:sp>
        <p:nvSpPr>
          <p:cNvPr id="42" name="Content Placeholder 5"/>
          <p:cNvSpPr txBox="1">
            <a:spLocks/>
          </p:cNvSpPr>
          <p:nvPr/>
        </p:nvSpPr>
        <p:spPr>
          <a:xfrm>
            <a:off x="7080078" y="3035969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 smtClean="0"/>
              <a:t>Host 2</a:t>
            </a:r>
          </a:p>
        </p:txBody>
      </p:sp>
      <p:sp>
        <p:nvSpPr>
          <p:cNvPr id="75" name="Rectangle 74"/>
          <p:cNvSpPr/>
          <p:nvPr/>
        </p:nvSpPr>
        <p:spPr>
          <a:xfrm>
            <a:off x="6703589" y="4144794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6676168" y="4163609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7" name="Rectangle 76"/>
          <p:cNvSpPr/>
          <p:nvPr/>
        </p:nvSpPr>
        <p:spPr>
          <a:xfrm>
            <a:off x="6701887" y="4747155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Content Placeholder 2"/>
          <p:cNvSpPr txBox="1">
            <a:spLocks/>
          </p:cNvSpPr>
          <p:nvPr/>
        </p:nvSpPr>
        <p:spPr>
          <a:xfrm>
            <a:off x="6674329" y="474715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79" name="Rectangle 78"/>
          <p:cNvSpPr/>
          <p:nvPr/>
        </p:nvSpPr>
        <p:spPr>
          <a:xfrm>
            <a:off x="6701887" y="5320332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Content Placeholder 2"/>
          <p:cNvSpPr txBox="1">
            <a:spLocks/>
          </p:cNvSpPr>
          <p:nvPr/>
        </p:nvSpPr>
        <p:spPr>
          <a:xfrm>
            <a:off x="6674329" y="532033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81" name="Rectangle 80"/>
          <p:cNvSpPr/>
          <p:nvPr/>
        </p:nvSpPr>
        <p:spPr>
          <a:xfrm>
            <a:off x="6701887" y="5898066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6674329" y="589806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83" name="Freeform 82"/>
          <p:cNvSpPr/>
          <p:nvPr/>
        </p:nvSpPr>
        <p:spPr>
          <a:xfrm>
            <a:off x="1337240" y="3744128"/>
            <a:ext cx="6510224" cy="2549408"/>
          </a:xfrm>
          <a:custGeom>
            <a:avLst/>
            <a:gdLst>
              <a:gd name="connsiteX0" fmla="*/ 196415 w 7225012"/>
              <a:gd name="connsiteY0" fmla="*/ 208102 h 4187963"/>
              <a:gd name="connsiteX1" fmla="*/ 251006 w 7225012"/>
              <a:gd name="connsiteY1" fmla="*/ 3824759 h 4187963"/>
              <a:gd name="connsiteX2" fmla="*/ 2666659 w 7225012"/>
              <a:gd name="connsiteY2" fmla="*/ 3852055 h 4187963"/>
              <a:gd name="connsiteX3" fmla="*/ 2734898 w 7225012"/>
              <a:gd name="connsiteY3" fmla="*/ 2664699 h 4187963"/>
              <a:gd name="connsiteX4" fmla="*/ 4236152 w 7225012"/>
              <a:gd name="connsiteY4" fmla="*/ 2596461 h 4187963"/>
              <a:gd name="connsiteX5" fmla="*/ 4290743 w 7225012"/>
              <a:gd name="connsiteY5" fmla="*/ 3920293 h 4187963"/>
              <a:gd name="connsiteX6" fmla="*/ 6747340 w 7225012"/>
              <a:gd name="connsiteY6" fmla="*/ 3838407 h 4187963"/>
              <a:gd name="connsiteX7" fmla="*/ 6760988 w 7225012"/>
              <a:gd name="connsiteY7" fmla="*/ 317285 h 4187963"/>
              <a:gd name="connsiteX8" fmla="*/ 7225012 w 7225012"/>
              <a:gd name="connsiteY8" fmla="*/ 385523 h 4187963"/>
              <a:gd name="connsiteX0" fmla="*/ 196415 w 6916918"/>
              <a:gd name="connsiteY0" fmla="*/ 0 h 3979861"/>
              <a:gd name="connsiteX1" fmla="*/ 251006 w 6916918"/>
              <a:gd name="connsiteY1" fmla="*/ 3616657 h 3979861"/>
              <a:gd name="connsiteX2" fmla="*/ 2666659 w 6916918"/>
              <a:gd name="connsiteY2" fmla="*/ 3643953 h 3979861"/>
              <a:gd name="connsiteX3" fmla="*/ 2734898 w 6916918"/>
              <a:gd name="connsiteY3" fmla="*/ 2456597 h 3979861"/>
              <a:gd name="connsiteX4" fmla="*/ 4236152 w 6916918"/>
              <a:gd name="connsiteY4" fmla="*/ 2388359 h 3979861"/>
              <a:gd name="connsiteX5" fmla="*/ 4290743 w 6916918"/>
              <a:gd name="connsiteY5" fmla="*/ 3712191 h 3979861"/>
              <a:gd name="connsiteX6" fmla="*/ 6747340 w 6916918"/>
              <a:gd name="connsiteY6" fmla="*/ 3630305 h 3979861"/>
              <a:gd name="connsiteX7" fmla="*/ 6760988 w 6916918"/>
              <a:gd name="connsiteY7" fmla="*/ 109183 h 3979861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0 w 6564573"/>
              <a:gd name="connsiteY0" fmla="*/ 0 h 3897581"/>
              <a:gd name="connsiteX1" fmla="*/ 54591 w 6564573"/>
              <a:gd name="connsiteY1" fmla="*/ 3616657 h 3897581"/>
              <a:gd name="connsiteX2" fmla="*/ 2470244 w 6564573"/>
              <a:gd name="connsiteY2" fmla="*/ 3643953 h 3897581"/>
              <a:gd name="connsiteX3" fmla="*/ 2538483 w 6564573"/>
              <a:gd name="connsiteY3" fmla="*/ 2456597 h 3897581"/>
              <a:gd name="connsiteX4" fmla="*/ 4039737 w 6564573"/>
              <a:gd name="connsiteY4" fmla="*/ 2388359 h 3897581"/>
              <a:gd name="connsiteX5" fmla="*/ 4094328 w 6564573"/>
              <a:gd name="connsiteY5" fmla="*/ 3712191 h 3897581"/>
              <a:gd name="connsiteX6" fmla="*/ 6550925 w 6564573"/>
              <a:gd name="connsiteY6" fmla="*/ 3630305 h 3897581"/>
              <a:gd name="connsiteX7" fmla="*/ 6564573 w 6564573"/>
              <a:gd name="connsiteY7" fmla="*/ 109183 h 3897581"/>
              <a:gd name="connsiteX0" fmla="*/ 0 w 6564573"/>
              <a:gd name="connsiteY0" fmla="*/ 0 h 3717182"/>
              <a:gd name="connsiteX1" fmla="*/ 54591 w 6564573"/>
              <a:gd name="connsiteY1" fmla="*/ 3616657 h 3717182"/>
              <a:gd name="connsiteX2" fmla="*/ 2470244 w 6564573"/>
              <a:gd name="connsiteY2" fmla="*/ 3643953 h 3717182"/>
              <a:gd name="connsiteX3" fmla="*/ 2538483 w 6564573"/>
              <a:gd name="connsiteY3" fmla="*/ 2456597 h 3717182"/>
              <a:gd name="connsiteX4" fmla="*/ 4039737 w 6564573"/>
              <a:gd name="connsiteY4" fmla="*/ 2388359 h 3717182"/>
              <a:gd name="connsiteX5" fmla="*/ 4094328 w 6564573"/>
              <a:gd name="connsiteY5" fmla="*/ 3712191 h 3717182"/>
              <a:gd name="connsiteX6" fmla="*/ 6550925 w 6564573"/>
              <a:gd name="connsiteY6" fmla="*/ 3630305 h 3717182"/>
              <a:gd name="connsiteX7" fmla="*/ 6564573 w 6564573"/>
              <a:gd name="connsiteY7" fmla="*/ 109183 h 3717182"/>
              <a:gd name="connsiteX0" fmla="*/ 41011 w 6510050"/>
              <a:gd name="connsiteY0" fmla="*/ 0 h 3717182"/>
              <a:gd name="connsiteX1" fmla="*/ 68 w 6510050"/>
              <a:gd name="connsiteY1" fmla="*/ 3616657 h 3717182"/>
              <a:gd name="connsiteX2" fmla="*/ 2415721 w 6510050"/>
              <a:gd name="connsiteY2" fmla="*/ 3643953 h 3717182"/>
              <a:gd name="connsiteX3" fmla="*/ 2483960 w 6510050"/>
              <a:gd name="connsiteY3" fmla="*/ 2456597 h 3717182"/>
              <a:gd name="connsiteX4" fmla="*/ 3985214 w 6510050"/>
              <a:gd name="connsiteY4" fmla="*/ 2388359 h 3717182"/>
              <a:gd name="connsiteX5" fmla="*/ 4039805 w 6510050"/>
              <a:gd name="connsiteY5" fmla="*/ 3712191 h 3717182"/>
              <a:gd name="connsiteX6" fmla="*/ 6496402 w 6510050"/>
              <a:gd name="connsiteY6" fmla="*/ 3630305 h 3717182"/>
              <a:gd name="connsiteX7" fmla="*/ 6510050 w 6510050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15895 w 6510224"/>
              <a:gd name="connsiteY2" fmla="*/ 3643953 h 3717182"/>
              <a:gd name="connsiteX3" fmla="*/ 2484134 w 6510224"/>
              <a:gd name="connsiteY3" fmla="*/ 2456597 h 3717182"/>
              <a:gd name="connsiteX4" fmla="*/ 3985388 w 6510224"/>
              <a:gd name="connsiteY4" fmla="*/ 2388359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56838 w 6510224"/>
              <a:gd name="connsiteY2" fmla="*/ 3616657 h 3717182"/>
              <a:gd name="connsiteX3" fmla="*/ 2484134 w 6510224"/>
              <a:gd name="connsiteY3" fmla="*/ 2456597 h 3717182"/>
              <a:gd name="connsiteX4" fmla="*/ 3985388 w 6510224"/>
              <a:gd name="connsiteY4" fmla="*/ 2388359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56838 w 6510224"/>
              <a:gd name="connsiteY2" fmla="*/ 3616657 h 3717182"/>
              <a:gd name="connsiteX3" fmla="*/ 2484134 w 6510224"/>
              <a:gd name="connsiteY3" fmla="*/ 2456597 h 3717182"/>
              <a:gd name="connsiteX4" fmla="*/ 4026331 w 6510224"/>
              <a:gd name="connsiteY4" fmla="*/ 2470246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30119"/>
              <a:gd name="connsiteX1" fmla="*/ 242 w 6510224"/>
              <a:gd name="connsiteY1" fmla="*/ 3616657 h 3730119"/>
              <a:gd name="connsiteX2" fmla="*/ 2456838 w 6510224"/>
              <a:gd name="connsiteY2" fmla="*/ 3616657 h 3730119"/>
              <a:gd name="connsiteX3" fmla="*/ 2484134 w 6510224"/>
              <a:gd name="connsiteY3" fmla="*/ 2456597 h 3730119"/>
              <a:gd name="connsiteX4" fmla="*/ 4026331 w 6510224"/>
              <a:gd name="connsiteY4" fmla="*/ 2470246 h 3730119"/>
              <a:gd name="connsiteX5" fmla="*/ 4039979 w 6510224"/>
              <a:gd name="connsiteY5" fmla="*/ 3712191 h 3730119"/>
              <a:gd name="connsiteX6" fmla="*/ 6496576 w 6510224"/>
              <a:gd name="connsiteY6" fmla="*/ 3725839 h 3730119"/>
              <a:gd name="connsiteX7" fmla="*/ 6510224 w 6510224"/>
              <a:gd name="connsiteY7" fmla="*/ 109183 h 3730119"/>
              <a:gd name="connsiteX0" fmla="*/ 242 w 6510224"/>
              <a:gd name="connsiteY0" fmla="*/ 13647 h 3620936"/>
              <a:gd name="connsiteX1" fmla="*/ 242 w 6510224"/>
              <a:gd name="connsiteY1" fmla="*/ 3507474 h 3620936"/>
              <a:gd name="connsiteX2" fmla="*/ 2456838 w 6510224"/>
              <a:gd name="connsiteY2" fmla="*/ 3507474 h 3620936"/>
              <a:gd name="connsiteX3" fmla="*/ 2484134 w 6510224"/>
              <a:gd name="connsiteY3" fmla="*/ 2347414 h 3620936"/>
              <a:gd name="connsiteX4" fmla="*/ 4026331 w 6510224"/>
              <a:gd name="connsiteY4" fmla="*/ 2361063 h 3620936"/>
              <a:gd name="connsiteX5" fmla="*/ 4039979 w 6510224"/>
              <a:gd name="connsiteY5" fmla="*/ 3603008 h 3620936"/>
              <a:gd name="connsiteX6" fmla="*/ 6496576 w 6510224"/>
              <a:gd name="connsiteY6" fmla="*/ 3616656 h 3620936"/>
              <a:gd name="connsiteX7" fmla="*/ 6510224 w 6510224"/>
              <a:gd name="connsiteY7" fmla="*/ 0 h 3620936"/>
              <a:gd name="connsiteX0" fmla="*/ 242 w 6510224"/>
              <a:gd name="connsiteY0" fmla="*/ 81886 h 3689175"/>
              <a:gd name="connsiteX1" fmla="*/ 242 w 6510224"/>
              <a:gd name="connsiteY1" fmla="*/ 3575713 h 3689175"/>
              <a:gd name="connsiteX2" fmla="*/ 2456838 w 6510224"/>
              <a:gd name="connsiteY2" fmla="*/ 3575713 h 3689175"/>
              <a:gd name="connsiteX3" fmla="*/ 2484134 w 6510224"/>
              <a:gd name="connsiteY3" fmla="*/ 2415653 h 3689175"/>
              <a:gd name="connsiteX4" fmla="*/ 4026331 w 6510224"/>
              <a:gd name="connsiteY4" fmla="*/ 2429302 h 3689175"/>
              <a:gd name="connsiteX5" fmla="*/ 4039979 w 6510224"/>
              <a:gd name="connsiteY5" fmla="*/ 3671247 h 3689175"/>
              <a:gd name="connsiteX6" fmla="*/ 6496576 w 6510224"/>
              <a:gd name="connsiteY6" fmla="*/ 3684895 h 3689175"/>
              <a:gd name="connsiteX7" fmla="*/ 6510224 w 6510224"/>
              <a:gd name="connsiteY7" fmla="*/ 0 h 3689175"/>
              <a:gd name="connsiteX0" fmla="*/ 242 w 6510224"/>
              <a:gd name="connsiteY0" fmla="*/ 122829 h 3730118"/>
              <a:gd name="connsiteX1" fmla="*/ 242 w 6510224"/>
              <a:gd name="connsiteY1" fmla="*/ 3616656 h 3730118"/>
              <a:gd name="connsiteX2" fmla="*/ 2456838 w 6510224"/>
              <a:gd name="connsiteY2" fmla="*/ 3616656 h 3730118"/>
              <a:gd name="connsiteX3" fmla="*/ 2484134 w 6510224"/>
              <a:gd name="connsiteY3" fmla="*/ 2456596 h 3730118"/>
              <a:gd name="connsiteX4" fmla="*/ 4026331 w 6510224"/>
              <a:gd name="connsiteY4" fmla="*/ 2470245 h 3730118"/>
              <a:gd name="connsiteX5" fmla="*/ 4039979 w 6510224"/>
              <a:gd name="connsiteY5" fmla="*/ 3712190 h 3730118"/>
              <a:gd name="connsiteX6" fmla="*/ 6496576 w 6510224"/>
              <a:gd name="connsiteY6" fmla="*/ 3725838 h 3730118"/>
              <a:gd name="connsiteX7" fmla="*/ 6510224 w 6510224"/>
              <a:gd name="connsiteY7" fmla="*/ 0 h 3730118"/>
              <a:gd name="connsiteX0" fmla="*/ 242 w 6510224"/>
              <a:gd name="connsiteY0" fmla="*/ 122829 h 3725838"/>
              <a:gd name="connsiteX1" fmla="*/ 242 w 6510224"/>
              <a:gd name="connsiteY1" fmla="*/ 3616656 h 3725838"/>
              <a:gd name="connsiteX2" fmla="*/ 2456838 w 6510224"/>
              <a:gd name="connsiteY2" fmla="*/ 3616656 h 3725838"/>
              <a:gd name="connsiteX3" fmla="*/ 2484134 w 6510224"/>
              <a:gd name="connsiteY3" fmla="*/ 2456596 h 3725838"/>
              <a:gd name="connsiteX4" fmla="*/ 4026331 w 6510224"/>
              <a:gd name="connsiteY4" fmla="*/ 2470245 h 3725838"/>
              <a:gd name="connsiteX5" fmla="*/ 4039979 w 6510224"/>
              <a:gd name="connsiteY5" fmla="*/ 3589360 h 3725838"/>
              <a:gd name="connsiteX6" fmla="*/ 6496576 w 6510224"/>
              <a:gd name="connsiteY6" fmla="*/ 3725838 h 3725838"/>
              <a:gd name="connsiteX7" fmla="*/ 6510224 w 6510224"/>
              <a:gd name="connsiteY7" fmla="*/ 0 h 3725838"/>
              <a:gd name="connsiteX0" fmla="*/ 242 w 6510224"/>
              <a:gd name="connsiteY0" fmla="*/ 122829 h 3620814"/>
              <a:gd name="connsiteX1" fmla="*/ 242 w 6510224"/>
              <a:gd name="connsiteY1" fmla="*/ 3616656 h 3620814"/>
              <a:gd name="connsiteX2" fmla="*/ 2456838 w 6510224"/>
              <a:gd name="connsiteY2" fmla="*/ 3616656 h 3620814"/>
              <a:gd name="connsiteX3" fmla="*/ 2484134 w 6510224"/>
              <a:gd name="connsiteY3" fmla="*/ 2456596 h 3620814"/>
              <a:gd name="connsiteX4" fmla="*/ 4026331 w 6510224"/>
              <a:gd name="connsiteY4" fmla="*/ 2470245 h 3620814"/>
              <a:gd name="connsiteX5" fmla="*/ 4039979 w 6510224"/>
              <a:gd name="connsiteY5" fmla="*/ 3589360 h 3620814"/>
              <a:gd name="connsiteX6" fmla="*/ 6496576 w 6510224"/>
              <a:gd name="connsiteY6" fmla="*/ 3589360 h 3620814"/>
              <a:gd name="connsiteX7" fmla="*/ 6510224 w 6510224"/>
              <a:gd name="connsiteY7" fmla="*/ 0 h 362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0224" h="3620814">
                <a:moveTo>
                  <a:pt x="242" y="122829"/>
                </a:moveTo>
                <a:cubicBezTo>
                  <a:pt x="12753" y="126241"/>
                  <a:pt x="-2032" y="3596185"/>
                  <a:pt x="242" y="3616656"/>
                </a:cubicBezTo>
                <a:cubicBezTo>
                  <a:pt x="-11131" y="3596185"/>
                  <a:pt x="2438641" y="3632578"/>
                  <a:pt x="2456838" y="3616656"/>
                </a:cubicBezTo>
                <a:cubicBezTo>
                  <a:pt x="2475035" y="3600734"/>
                  <a:pt x="2481860" y="2447498"/>
                  <a:pt x="2484134" y="2456596"/>
                </a:cubicBezTo>
                <a:cubicBezTo>
                  <a:pt x="2486408" y="2465694"/>
                  <a:pt x="4012683" y="2452047"/>
                  <a:pt x="4026331" y="2470245"/>
                </a:cubicBezTo>
                <a:cubicBezTo>
                  <a:pt x="4039979" y="2488443"/>
                  <a:pt x="4017233" y="3559790"/>
                  <a:pt x="4039979" y="3589360"/>
                </a:cubicBezTo>
                <a:cubicBezTo>
                  <a:pt x="4062725" y="3618930"/>
                  <a:pt x="6467006" y="3589360"/>
                  <a:pt x="6496576" y="3589360"/>
                </a:cubicBezTo>
                <a:cubicBezTo>
                  <a:pt x="6526146" y="3589360"/>
                  <a:pt x="6485203" y="29570"/>
                  <a:pt x="6510224" y="0"/>
                </a:cubicBezTo>
              </a:path>
            </a:pathLst>
          </a:custGeom>
          <a:noFill/>
          <a:ln w="114300">
            <a:solidFill>
              <a:schemeClr val="accent1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35185" y="1645555"/>
            <a:ext cx="8617185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b="1" dirty="0" smtClean="0"/>
              <a:t>Data plane</a:t>
            </a:r>
            <a:r>
              <a:rPr lang="en-US" dirty="0" smtClean="0"/>
              <a:t>: How data is </a:t>
            </a:r>
            <a:r>
              <a:rPr lang="en-US" b="1" dirty="0" smtClean="0"/>
              <a:t>forwarded</a:t>
            </a:r>
            <a:r>
              <a:rPr lang="en-US" dirty="0" smtClean="0"/>
              <a:t> over Internet paths</a:t>
            </a:r>
          </a:p>
        </p:txBody>
      </p:sp>
    </p:spTree>
    <p:extLst>
      <p:ext uri="{BB962C8B-B14F-4D97-AF65-F5344CB8AC3E}">
        <p14:creationId xmlns:p14="http://schemas.microsoft.com/office/powerpoint/2010/main" val="397955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Check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1920922"/>
          </a:xfrm>
        </p:spPr>
        <p:txBody>
          <a:bodyPr>
            <a:normAutofit/>
          </a:bodyPr>
          <a:lstStyle/>
          <a:p>
            <a:r>
              <a:rPr lang="en-US" dirty="0" smtClean="0"/>
              <a:t>The layered abstraction is very nice</a:t>
            </a:r>
          </a:p>
          <a:p>
            <a:r>
              <a:rPr lang="en-US" dirty="0" smtClean="0"/>
              <a:t>Does it hold in reality?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accent2"/>
                </a:solidFill>
              </a:rPr>
              <a:t>No.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C:\Users\t0ph3r\Documents\CS 4700\assets\firew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5" y="3559037"/>
            <a:ext cx="2114550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0" y="4736962"/>
            <a:ext cx="2961564" cy="167222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Firewalls</a:t>
            </a:r>
          </a:p>
          <a:p>
            <a:r>
              <a:rPr lang="en-US" sz="2400" dirty="0" smtClean="0"/>
              <a:t>Analyze application layer headers</a:t>
            </a:r>
            <a:endParaRPr lang="en-US" sz="240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961564" y="4736962"/>
            <a:ext cx="3475630" cy="167222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Transparent Proxies</a:t>
            </a:r>
          </a:p>
          <a:p>
            <a:r>
              <a:rPr lang="en-US" sz="2400" dirty="0" smtClean="0"/>
              <a:t>Simulate application endpoints within the network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6045959" y="4736962"/>
            <a:ext cx="3098042" cy="167222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NATs</a:t>
            </a:r>
          </a:p>
          <a:p>
            <a:r>
              <a:rPr lang="en-US" sz="2400" dirty="0" smtClean="0"/>
              <a:t>Break end-to-end network reachability</a:t>
            </a:r>
          </a:p>
        </p:txBody>
      </p:sp>
      <p:pic>
        <p:nvPicPr>
          <p:cNvPr id="4099" name="Picture 3" descr="C:\Users\t0ph3r\Documents\CS 4700\assets\2798539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480" y="3212962"/>
            <a:ext cx="1905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0ph3r\Desktop\Server_icons_lnx\Icons\128X128\proxy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779" y="355903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29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0376" y="2388359"/>
            <a:ext cx="8030689" cy="1673225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800" strike="sngStrike" dirty="0" smtClean="0"/>
              <a:t>Layering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600" strike="sngStrike" dirty="0" smtClean="0"/>
              <a:t>The OSI Model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800" dirty="0" smtClean="0"/>
              <a:t>Communicating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600" dirty="0" smtClean="0"/>
              <a:t>The End-to-End Argument</a:t>
            </a:r>
            <a:endParaRPr lang="en-US" sz="3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43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Layers to Eating Cake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39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47121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IP gives us best-effort datagram forwarding</a:t>
            </a:r>
          </a:p>
          <a:p>
            <a:pPr lvl="1"/>
            <a:r>
              <a:rPr lang="en-US" dirty="0" smtClean="0"/>
              <a:t>So simple anyone can do it</a:t>
            </a:r>
          </a:p>
          <a:p>
            <a:pPr lvl="1"/>
            <a:r>
              <a:rPr lang="en-US" dirty="0" smtClean="0"/>
              <a:t>Large part of why the Internet has succeeded</a:t>
            </a:r>
          </a:p>
          <a:p>
            <a:pPr lvl="1"/>
            <a:r>
              <a:rPr lang="en-US" dirty="0" smtClean="0"/>
              <a:t>…but it sure isn’t giving us much</a:t>
            </a:r>
          </a:p>
          <a:p>
            <a:endParaRPr lang="en-US" dirty="0" smtClean="0"/>
          </a:p>
          <a:p>
            <a:r>
              <a:rPr lang="en-US" dirty="0" smtClean="0"/>
              <a:t>Layers give us a way to </a:t>
            </a:r>
            <a:r>
              <a:rPr lang="en-US" b="1" dirty="0" smtClean="0"/>
              <a:t>compose</a:t>
            </a:r>
            <a:r>
              <a:rPr lang="en-US" dirty="0" smtClean="0"/>
              <a:t> functionality</a:t>
            </a:r>
            <a:endParaRPr lang="en-US" dirty="0"/>
          </a:p>
          <a:p>
            <a:pPr lvl="1"/>
            <a:r>
              <a:rPr lang="en-US" dirty="0" smtClean="0"/>
              <a:t>Example: HTTP over TCP for Web browsers with reliable connections</a:t>
            </a:r>
          </a:p>
          <a:p>
            <a:r>
              <a:rPr lang="en-US" dirty="0" smtClean="0"/>
              <a:t>…but they do not tell us where (in the network) to implement the functionality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84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smtClean="0"/>
              <a:t>The Role of the End Host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sv-SE" sz="3200" smtClean="0"/>
              <a:t>Network discovery and bootstrapping</a:t>
            </a:r>
          </a:p>
          <a:p>
            <a:pPr lvl="1"/>
            <a:r>
              <a:rPr lang="en-US" altLang="sv-SE" sz="2800" smtClean="0"/>
              <a:t>How does the host join the network?</a:t>
            </a:r>
          </a:p>
          <a:p>
            <a:pPr lvl="1"/>
            <a:r>
              <a:rPr lang="en-US" altLang="sv-SE" sz="2800" smtClean="0"/>
              <a:t>How does the host get an address?</a:t>
            </a:r>
          </a:p>
          <a:p>
            <a:r>
              <a:rPr lang="en-US" altLang="sv-SE" sz="3200" smtClean="0"/>
              <a:t>Interface to networked applications</a:t>
            </a:r>
          </a:p>
          <a:p>
            <a:pPr lvl="1"/>
            <a:r>
              <a:rPr lang="en-US" altLang="sv-SE" sz="2800" smtClean="0"/>
              <a:t>What interface to higher-level applications?</a:t>
            </a:r>
          </a:p>
          <a:p>
            <a:pPr lvl="1"/>
            <a:r>
              <a:rPr lang="en-US" altLang="sv-SE" sz="2800" smtClean="0"/>
              <a:t>How does the host realize that abstraction?</a:t>
            </a:r>
            <a:endParaRPr lang="en-US" altLang="sv-SE" sz="3200" smtClean="0"/>
          </a:p>
          <a:p>
            <a:r>
              <a:rPr lang="en-US" altLang="sv-SE" sz="3200" smtClean="0"/>
              <a:t>Distributed resource sharing</a:t>
            </a:r>
          </a:p>
          <a:p>
            <a:pPr lvl="1"/>
            <a:r>
              <a:rPr lang="en-US" altLang="sv-SE" sz="2800" smtClean="0"/>
              <a:t>What roles does the host play in network resource allocation decisions?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fld id="{F33F3A6B-BDF2-4955-ACF6-CF9A6C5C41CB}" type="slidenum">
              <a:rPr lang="en-US" altLang="sv-SE" sz="1400" b="0">
                <a:latin typeface="Times New Roman" pitchFamily="18" charset="0"/>
              </a:rPr>
              <a:pPr eaLnBrk="1" hangingPunct="1"/>
              <a:t>4</a:t>
            </a:fld>
            <a:endParaRPr lang="en-US" altLang="sv-SE" sz="14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12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Place Functionality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40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1143000"/>
          </a:xfrm>
        </p:spPr>
        <p:txBody>
          <a:bodyPr/>
          <a:lstStyle/>
          <a:p>
            <a:r>
              <a:rPr lang="en-US" dirty="0"/>
              <a:t>How do we distribute functionality across devices?</a:t>
            </a:r>
          </a:p>
          <a:p>
            <a:pPr lvl="1"/>
            <a:r>
              <a:rPr lang="en-US" dirty="0"/>
              <a:t>Example: who is responsible for security</a:t>
            </a:r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79918" y="4119438"/>
            <a:ext cx="729979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553" y="3795996"/>
            <a:ext cx="1212210" cy="5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360" y="3561385"/>
            <a:ext cx="1661354" cy="9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311" y="3795996"/>
            <a:ext cx="1212210" cy="5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56" y="344159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117" y="344159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40849" y="4229961"/>
            <a:ext cx="960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Switch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837581" y="4229961"/>
            <a:ext cx="960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Switch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008870" y="4447145"/>
            <a:ext cx="957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Router</a:t>
            </a:r>
            <a:endParaRPr lang="en-US" sz="2400" dirty="0"/>
          </a:p>
        </p:txBody>
      </p:sp>
      <p:sp>
        <p:nvSpPr>
          <p:cNvPr id="16" name="Up Arrow 15"/>
          <p:cNvSpPr/>
          <p:nvPr/>
        </p:nvSpPr>
        <p:spPr>
          <a:xfrm rot="10800000">
            <a:off x="476680" y="2638534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0800000">
            <a:off x="7880070" y="2638534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10800000">
            <a:off x="2247491" y="2985475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10800000">
            <a:off x="4180390" y="2747718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10800000">
            <a:off x="6140769" y="2985474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70013" y="272386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44998" y="307080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77897" y="283304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38277" y="307080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77577" y="272386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ontent Placeholder 5"/>
          <p:cNvSpPr txBox="1">
            <a:spLocks/>
          </p:cNvSpPr>
          <p:nvPr/>
        </p:nvSpPr>
        <p:spPr>
          <a:xfrm>
            <a:off x="157108" y="4773514"/>
            <a:ext cx="8839200" cy="208448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“The End-to-End Arguments in System Design”</a:t>
            </a:r>
          </a:p>
          <a:p>
            <a:pPr lvl="1"/>
            <a:r>
              <a:rPr lang="en-US" dirty="0" err="1" smtClean="0"/>
              <a:t>Saltzer</a:t>
            </a:r>
            <a:r>
              <a:rPr lang="en-US" dirty="0" smtClean="0"/>
              <a:t>, Reed, and Clark</a:t>
            </a:r>
          </a:p>
          <a:p>
            <a:pPr lvl="1"/>
            <a:r>
              <a:rPr lang="en-US" dirty="0" smtClean="0"/>
              <a:t>The Sacred Text of the Internet</a:t>
            </a:r>
          </a:p>
          <a:p>
            <a:pPr lvl="1"/>
            <a:r>
              <a:rPr lang="en-US" dirty="0" smtClean="0"/>
              <a:t>Endlessly debated by researchers and engineers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02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81518" y="3885061"/>
            <a:ext cx="6705600" cy="685800"/>
          </a:xfrm>
        </p:spPr>
        <p:txBody>
          <a:bodyPr/>
          <a:lstStyle/>
          <a:p>
            <a:r>
              <a:rPr lang="en-US" altLang="sv-SE" dirty="0" smtClean="0">
                <a:solidFill>
                  <a:schemeClr val="tx1"/>
                </a:solidFill>
              </a:rPr>
              <a:t>J. </a:t>
            </a:r>
            <a:r>
              <a:rPr lang="en-US" altLang="sv-SE" dirty="0" err="1" smtClean="0">
                <a:solidFill>
                  <a:schemeClr val="tx1"/>
                </a:solidFill>
              </a:rPr>
              <a:t>Saltzer</a:t>
            </a:r>
            <a:r>
              <a:rPr lang="en-US" altLang="sv-SE" dirty="0" smtClean="0">
                <a:solidFill>
                  <a:schemeClr val="tx1"/>
                </a:solidFill>
              </a:rPr>
              <a:t>, D. Reed, and D. Clark</a:t>
            </a:r>
          </a:p>
        </p:txBody>
      </p:sp>
      <p:sp>
        <p:nvSpPr>
          <p:cNvPr id="563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11150" y="2111375"/>
            <a:ext cx="8832850" cy="1470025"/>
          </a:xfrm>
        </p:spPr>
        <p:txBody>
          <a:bodyPr>
            <a:normAutofit fontScale="90000"/>
          </a:bodyPr>
          <a:lstStyle/>
          <a:p>
            <a:r>
              <a:rPr lang="en-US" altLang="sv-SE" smtClean="0"/>
              <a:t/>
            </a:r>
            <a:br>
              <a:rPr lang="en-US" altLang="sv-SE" smtClean="0"/>
            </a:br>
            <a:r>
              <a:rPr lang="ja-JP" altLang="en-US" smtClean="0"/>
              <a:t>“</a:t>
            </a:r>
            <a:r>
              <a:rPr lang="en-US" altLang="ja-JP" smtClean="0"/>
              <a:t>End-to-End Arguments </a:t>
            </a:r>
            <a:br>
              <a:rPr lang="en-US" altLang="ja-JP" smtClean="0"/>
            </a:br>
            <a:r>
              <a:rPr lang="en-US" altLang="ja-JP" smtClean="0"/>
              <a:t>in System Design</a:t>
            </a:r>
            <a:r>
              <a:rPr lang="ja-JP" altLang="en-US" smtClean="0"/>
              <a:t>”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z="2400" b="0" smtClean="0">
                <a:solidFill>
                  <a:schemeClr val="tx1"/>
                </a:solidFill>
              </a:rPr>
              <a:t>(</a:t>
            </a:r>
            <a:r>
              <a:rPr lang="en-US" altLang="ja-JP" sz="2400" b="0" i="1" smtClean="0">
                <a:solidFill>
                  <a:schemeClr val="tx1"/>
                </a:solidFill>
              </a:rPr>
              <a:t>ACM Trans. on Computer Systems</a:t>
            </a:r>
            <a:r>
              <a:rPr lang="en-US" altLang="ja-JP" sz="2400" b="0" smtClean="0">
                <a:solidFill>
                  <a:schemeClr val="tx1"/>
                </a:solidFill>
              </a:rPr>
              <a:t>, November 1984)</a:t>
            </a:r>
            <a:endParaRPr lang="en-US" altLang="sv-SE" sz="2400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40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Observation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Some applications have end-to-end requirements</a:t>
            </a:r>
          </a:p>
          <a:p>
            <a:pPr lvl="1"/>
            <a:r>
              <a:rPr lang="en-US" dirty="0" smtClean="0"/>
              <a:t>Security, reliability, etc.</a:t>
            </a:r>
          </a:p>
          <a:p>
            <a:r>
              <a:rPr lang="en-US" dirty="0" smtClean="0"/>
              <a:t>Implementing this stuff inside the network is hard</a:t>
            </a:r>
          </a:p>
          <a:p>
            <a:pPr lvl="1"/>
            <a:r>
              <a:rPr lang="en-US" dirty="0" smtClean="0"/>
              <a:t>Every step along the way must be fail-proof</a:t>
            </a:r>
          </a:p>
          <a:p>
            <a:pPr lvl="1"/>
            <a:r>
              <a:rPr lang="en-US" dirty="0" smtClean="0"/>
              <a:t>Different applications have different needs</a:t>
            </a:r>
          </a:p>
          <a:p>
            <a:r>
              <a:rPr lang="en-US" dirty="0" smtClean="0"/>
              <a:t>End hosts…</a:t>
            </a:r>
          </a:p>
          <a:p>
            <a:pPr lvl="1"/>
            <a:r>
              <a:rPr lang="en-US" dirty="0" smtClean="0"/>
              <a:t>Can’t depend on the network</a:t>
            </a:r>
          </a:p>
          <a:p>
            <a:pPr lvl="1"/>
            <a:r>
              <a:rPr lang="en-US" dirty="0" smtClean="0"/>
              <a:t>Can satisfy these requirements without network level support</a:t>
            </a:r>
          </a:p>
        </p:txBody>
      </p:sp>
    </p:spTree>
    <p:extLst>
      <p:ext uri="{BB962C8B-B14F-4D97-AF65-F5344CB8AC3E}">
        <p14:creationId xmlns:p14="http://schemas.microsoft.com/office/powerpoint/2010/main" val="37586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smtClean="0"/>
              <a:t>End-to-End Argument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sv-SE" smtClean="0"/>
              <a:t>Operations should occur only at the end points</a:t>
            </a:r>
          </a:p>
          <a:p>
            <a:r>
              <a:rPr lang="en-US" altLang="sv-SE" smtClean="0"/>
              <a:t>… unless needed for performance optimization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fld id="{062AF62C-A5C5-4235-9C51-2964F6235953}" type="slidenum">
              <a:rPr lang="en-US" altLang="sv-SE" sz="1400" b="0">
                <a:latin typeface="Times New Roman" pitchFamily="18" charset="0"/>
              </a:rPr>
              <a:pPr eaLnBrk="1" hangingPunct="1"/>
              <a:t>43</a:t>
            </a:fld>
            <a:endParaRPr lang="en-US" altLang="sv-SE" sz="1400" b="0">
              <a:latin typeface="Times New Roman" pitchFamily="18" charset="0"/>
            </a:endParaRPr>
          </a:p>
        </p:txBody>
      </p:sp>
      <p:pic>
        <p:nvPicPr>
          <p:cNvPr id="58372" name="Picture 2" descr="j02857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3124200"/>
            <a:ext cx="182403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 descr="j02857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94513" y="3124200"/>
            <a:ext cx="182403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>
            <a:off x="3389313" y="2895600"/>
            <a:ext cx="2743200" cy="1838325"/>
          </a:xfrm>
          <a:custGeom>
            <a:avLst/>
            <a:gdLst>
              <a:gd name="T0" fmla="*/ 8509 w 21600"/>
              <a:gd name="T1" fmla="*/ 919163 h 21600"/>
              <a:gd name="T2" fmla="*/ 1371600 w 21600"/>
              <a:gd name="T3" fmla="*/ 1836368 h 21600"/>
              <a:gd name="T4" fmla="*/ 2740914 w 21600"/>
              <a:gd name="T5" fmla="*/ 919163 h 21600"/>
              <a:gd name="T6" fmla="*/ 1371600 w 21600"/>
              <a:gd name="T7" fmla="*/ 10510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endParaRPr lang="sv-SE"/>
          </a:p>
        </p:txBody>
      </p:sp>
      <p:sp>
        <p:nvSpPr>
          <p:cNvPr id="58375" name="AutoShape 7"/>
          <p:cNvSpPr>
            <a:spLocks noChangeArrowheads="1"/>
          </p:cNvSpPr>
          <p:nvPr/>
        </p:nvSpPr>
        <p:spPr bwMode="auto">
          <a:xfrm>
            <a:off x="1027113" y="4572000"/>
            <a:ext cx="457200" cy="609600"/>
          </a:xfrm>
          <a:prstGeom prst="flowChartMagneticDisk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endParaRPr lang="sv-SE" altLang="sv-SE"/>
          </a:p>
        </p:txBody>
      </p:sp>
      <p:sp>
        <p:nvSpPr>
          <p:cNvPr id="58376" name="AutoShape 8"/>
          <p:cNvSpPr>
            <a:spLocks noChangeArrowheads="1"/>
          </p:cNvSpPr>
          <p:nvPr/>
        </p:nvSpPr>
        <p:spPr bwMode="auto">
          <a:xfrm>
            <a:off x="8266113" y="4648200"/>
            <a:ext cx="457200" cy="609600"/>
          </a:xfrm>
          <a:prstGeom prst="flowChartMagneticDisk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endParaRPr lang="sv-SE" altLang="sv-SE"/>
          </a:p>
        </p:txBody>
      </p:sp>
      <p:pic>
        <p:nvPicPr>
          <p:cNvPr id="58377" name="Picture 9" descr="0xx1z3fp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5124450"/>
            <a:ext cx="10191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8" name="Group 10"/>
          <p:cNvGrpSpPr>
            <a:grpSpLocks/>
          </p:cNvGrpSpPr>
          <p:nvPr/>
        </p:nvGrpSpPr>
        <p:grpSpPr bwMode="auto">
          <a:xfrm>
            <a:off x="1331913" y="2667000"/>
            <a:ext cx="1447800" cy="990600"/>
            <a:chOff x="672" y="2256"/>
            <a:chExt cx="912" cy="624"/>
          </a:xfrm>
        </p:grpSpPr>
        <p:sp>
          <p:nvSpPr>
            <p:cNvPr id="58392" name="Line 11"/>
            <p:cNvSpPr>
              <a:spLocks noChangeShapeType="1"/>
            </p:cNvSpPr>
            <p:nvPr/>
          </p:nvSpPr>
          <p:spPr bwMode="auto">
            <a:xfrm flipV="1">
              <a:off x="672" y="2880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393" name="Text Box 12"/>
            <p:cNvSpPr txBox="1">
              <a:spLocks noChangeArrowheads="1"/>
            </p:cNvSpPr>
            <p:nvPr/>
          </p:nvSpPr>
          <p:spPr bwMode="auto">
            <a:xfrm>
              <a:off x="960" y="2256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r>
                <a:rPr lang="en-US" altLang="sv-SE" sz="2800">
                  <a:latin typeface="Arial Black" pitchFamily="34" charset="0"/>
                </a:rPr>
                <a:t>2</a:t>
              </a:r>
            </a:p>
          </p:txBody>
        </p:sp>
      </p:grpSp>
      <p:grpSp>
        <p:nvGrpSpPr>
          <p:cNvPr id="58379" name="Group 13"/>
          <p:cNvGrpSpPr>
            <a:grpSpLocks/>
          </p:cNvGrpSpPr>
          <p:nvPr/>
        </p:nvGrpSpPr>
        <p:grpSpPr bwMode="auto">
          <a:xfrm>
            <a:off x="6818313" y="2667000"/>
            <a:ext cx="1447800" cy="990600"/>
            <a:chOff x="4128" y="2256"/>
            <a:chExt cx="912" cy="624"/>
          </a:xfrm>
        </p:grpSpPr>
        <p:sp>
          <p:nvSpPr>
            <p:cNvPr id="58390" name="Line 14"/>
            <p:cNvSpPr>
              <a:spLocks noChangeShapeType="1"/>
            </p:cNvSpPr>
            <p:nvPr/>
          </p:nvSpPr>
          <p:spPr bwMode="auto">
            <a:xfrm flipV="1">
              <a:off x="4128" y="2880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391" name="Text Box 15"/>
            <p:cNvSpPr txBox="1">
              <a:spLocks noChangeArrowheads="1"/>
            </p:cNvSpPr>
            <p:nvPr/>
          </p:nvSpPr>
          <p:spPr bwMode="auto">
            <a:xfrm>
              <a:off x="4608" y="2256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r>
                <a:rPr lang="en-US" altLang="sv-SE" sz="2800">
                  <a:latin typeface="Arial Black" pitchFamily="34" charset="0"/>
                </a:rPr>
                <a:t>4</a:t>
              </a:r>
            </a:p>
          </p:txBody>
        </p:sp>
      </p:grpSp>
      <p:grpSp>
        <p:nvGrpSpPr>
          <p:cNvPr id="58380" name="Group 16"/>
          <p:cNvGrpSpPr>
            <a:grpSpLocks/>
          </p:cNvGrpSpPr>
          <p:nvPr/>
        </p:nvGrpSpPr>
        <p:grpSpPr bwMode="auto">
          <a:xfrm>
            <a:off x="8494713" y="3810000"/>
            <a:ext cx="573087" cy="685800"/>
            <a:chOff x="5184" y="2976"/>
            <a:chExt cx="361" cy="432"/>
          </a:xfrm>
        </p:grpSpPr>
        <p:sp>
          <p:nvSpPr>
            <p:cNvPr id="58388" name="Line 17"/>
            <p:cNvSpPr>
              <a:spLocks noChangeShapeType="1"/>
            </p:cNvSpPr>
            <p:nvPr/>
          </p:nvSpPr>
          <p:spPr bwMode="auto">
            <a:xfrm flipH="1">
              <a:off x="5184" y="2976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389" name="Text Box 18"/>
            <p:cNvSpPr txBox="1">
              <a:spLocks noChangeArrowheads="1"/>
            </p:cNvSpPr>
            <p:nvPr/>
          </p:nvSpPr>
          <p:spPr bwMode="auto">
            <a:xfrm>
              <a:off x="5280" y="3024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r>
                <a:rPr lang="en-US" altLang="sv-SE" sz="2800">
                  <a:latin typeface="Arial Black" pitchFamily="34" charset="0"/>
                </a:rPr>
                <a:t>5</a:t>
              </a:r>
            </a:p>
          </p:txBody>
        </p:sp>
      </p:grpSp>
      <p:grpSp>
        <p:nvGrpSpPr>
          <p:cNvPr id="58381" name="Group 19"/>
          <p:cNvGrpSpPr>
            <a:grpSpLocks/>
          </p:cNvGrpSpPr>
          <p:nvPr/>
        </p:nvGrpSpPr>
        <p:grpSpPr bwMode="auto">
          <a:xfrm>
            <a:off x="2855913" y="3657600"/>
            <a:ext cx="3886200" cy="595313"/>
            <a:chOff x="1632" y="2880"/>
            <a:chExt cx="2448" cy="375"/>
          </a:xfrm>
        </p:grpSpPr>
        <p:sp>
          <p:nvSpPr>
            <p:cNvPr id="58386" name="Line 20"/>
            <p:cNvSpPr>
              <a:spLocks noChangeShapeType="1"/>
            </p:cNvSpPr>
            <p:nvPr/>
          </p:nvSpPr>
          <p:spPr bwMode="auto">
            <a:xfrm>
              <a:off x="1632" y="2880"/>
              <a:ext cx="24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387" name="Text Box 21"/>
            <p:cNvSpPr txBox="1">
              <a:spLocks noChangeArrowheads="1"/>
            </p:cNvSpPr>
            <p:nvPr/>
          </p:nvSpPr>
          <p:spPr bwMode="auto">
            <a:xfrm>
              <a:off x="2736" y="2928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r>
                <a:rPr lang="en-US" altLang="sv-SE" sz="2800">
                  <a:latin typeface="Arial Black" pitchFamily="34" charset="0"/>
                </a:rPr>
                <a:t>3</a:t>
              </a:r>
            </a:p>
          </p:txBody>
        </p:sp>
      </p:grpSp>
      <p:grpSp>
        <p:nvGrpSpPr>
          <p:cNvPr id="58382" name="Group 22"/>
          <p:cNvGrpSpPr>
            <a:grpSpLocks/>
          </p:cNvGrpSpPr>
          <p:nvPr/>
        </p:nvGrpSpPr>
        <p:grpSpPr bwMode="auto">
          <a:xfrm>
            <a:off x="722313" y="3810000"/>
            <a:ext cx="533400" cy="685800"/>
            <a:chOff x="288" y="2976"/>
            <a:chExt cx="336" cy="432"/>
          </a:xfrm>
        </p:grpSpPr>
        <p:sp>
          <p:nvSpPr>
            <p:cNvPr id="58384" name="Line 23"/>
            <p:cNvSpPr>
              <a:spLocks noChangeShapeType="1"/>
            </p:cNvSpPr>
            <p:nvPr/>
          </p:nvSpPr>
          <p:spPr bwMode="auto">
            <a:xfrm flipH="1" flipV="1">
              <a:off x="624" y="2976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385" name="Text Box 24"/>
            <p:cNvSpPr txBox="1">
              <a:spLocks noChangeArrowheads="1"/>
            </p:cNvSpPr>
            <p:nvPr/>
          </p:nvSpPr>
          <p:spPr bwMode="auto">
            <a:xfrm>
              <a:off x="288" y="3024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r>
                <a:rPr lang="en-US" altLang="sv-SE" sz="2800">
                  <a:latin typeface="Arial Black" pitchFamily="34" charset="0"/>
                </a:rPr>
                <a:t>1</a:t>
              </a:r>
            </a:p>
          </p:txBody>
        </p:sp>
      </p:grpSp>
      <p:sp>
        <p:nvSpPr>
          <p:cNvPr id="58383" name="TextBox 26"/>
          <p:cNvSpPr txBox="1">
            <a:spLocks noChangeArrowheads="1"/>
          </p:cNvSpPr>
          <p:nvPr/>
        </p:nvSpPr>
        <p:spPr bwMode="auto">
          <a:xfrm>
            <a:off x="1752600" y="5918200"/>
            <a:ext cx="6400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sv-SE"/>
              <a:t>Many things can go wrong: disk errors, software errors, hardware errors, communication errors, …</a:t>
            </a:r>
          </a:p>
        </p:txBody>
      </p:sp>
    </p:spTree>
    <p:extLst>
      <p:ext uri="{BB962C8B-B14F-4D97-AF65-F5344CB8AC3E}">
        <p14:creationId xmlns:p14="http://schemas.microsoft.com/office/powerpoint/2010/main" val="22373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dirty="0" smtClean="0"/>
              <a:t>Tradeoffs</a:t>
            </a:r>
            <a:endParaRPr lang="en-US" altLang="sv-SE" dirty="0" smtClean="0"/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sv-SE" sz="3200" smtClean="0"/>
              <a:t>Put functionality at each hop</a:t>
            </a:r>
          </a:p>
          <a:p>
            <a:pPr lvl="1"/>
            <a:r>
              <a:rPr lang="en-US" altLang="sv-SE" sz="2800" smtClean="0"/>
              <a:t>All applications pay the price</a:t>
            </a:r>
          </a:p>
          <a:p>
            <a:pPr lvl="1"/>
            <a:r>
              <a:rPr lang="en-US" altLang="sv-SE" sz="2800" smtClean="0"/>
              <a:t>End systems </a:t>
            </a:r>
            <a:r>
              <a:rPr lang="en-US" altLang="sv-SE" sz="2800" i="1" smtClean="0"/>
              <a:t>still </a:t>
            </a:r>
            <a:r>
              <a:rPr lang="en-US" altLang="sv-SE" sz="2800" smtClean="0"/>
              <a:t>need to check for errors</a:t>
            </a:r>
          </a:p>
          <a:p>
            <a:r>
              <a:rPr lang="en-US" altLang="sv-SE" sz="3200" smtClean="0"/>
              <a:t>Place functionality only at the ends</a:t>
            </a:r>
          </a:p>
          <a:p>
            <a:pPr lvl="1"/>
            <a:r>
              <a:rPr lang="en-US" altLang="sv-SE" sz="2800" smtClean="0"/>
              <a:t>Slower error detection</a:t>
            </a:r>
          </a:p>
          <a:p>
            <a:pPr lvl="1"/>
            <a:r>
              <a:rPr lang="en-US" altLang="sv-SE" sz="2800" smtClean="0"/>
              <a:t>End-to-end retransmission wastes bandwidth</a:t>
            </a:r>
          </a:p>
          <a:p>
            <a:pPr lvl="1"/>
            <a:endParaRPr lang="en-US" altLang="sv-SE" sz="2800" smtClean="0"/>
          </a:p>
          <a:p>
            <a:r>
              <a:rPr lang="en-US" altLang="sv-SE" sz="3200" smtClean="0"/>
              <a:t>Compromise solution?</a:t>
            </a:r>
          </a:p>
          <a:p>
            <a:pPr lvl="1"/>
            <a:r>
              <a:rPr lang="en-US" altLang="sv-SE" sz="2800" smtClean="0"/>
              <a:t>Reliable end-to-end transport protocol (TCP)</a:t>
            </a:r>
          </a:p>
          <a:p>
            <a:pPr lvl="1"/>
            <a:r>
              <a:rPr lang="en-US" altLang="sv-SE" sz="2800" smtClean="0"/>
              <a:t>Plus file checksums to detect file-system errors</a:t>
            </a: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fld id="{7A7D4464-C091-4EAE-BE94-B721AC3154A0}" type="slidenum">
              <a:rPr lang="en-US" altLang="sv-SE" sz="1400" b="0">
                <a:latin typeface="Times New Roman" pitchFamily="18" charset="0"/>
              </a:rPr>
              <a:pPr eaLnBrk="1" hangingPunct="1"/>
              <a:t>44</a:t>
            </a:fld>
            <a:endParaRPr lang="en-US" altLang="sv-SE" sz="14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33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Reliable File Transfer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45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14729" y="2656245"/>
            <a:ext cx="0" cy="887104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71262" y="3559531"/>
            <a:ext cx="7083188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690511" y="2699463"/>
            <a:ext cx="0" cy="887104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77" y="1980941"/>
            <a:ext cx="1219200" cy="1219200"/>
          </a:xfr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59" y="2024159"/>
            <a:ext cx="1219200" cy="1219200"/>
          </a:xfrm>
          <a:prstGeom prst="rect">
            <a:avLst/>
          </a:prstGeom>
        </p:spPr>
      </p:pic>
      <p:pic>
        <p:nvPicPr>
          <p:cNvPr id="512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584" y="3089157"/>
            <a:ext cx="1456543" cy="85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941" y="3252297"/>
            <a:ext cx="1289170" cy="54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389" y="3247182"/>
            <a:ext cx="1289170" cy="54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Left Bracket 33"/>
          <p:cNvSpPr/>
          <p:nvPr/>
        </p:nvSpPr>
        <p:spPr>
          <a:xfrm rot="16200000">
            <a:off x="4158370" y="-18832"/>
            <a:ext cx="663487" cy="5868542"/>
          </a:xfrm>
          <a:prstGeom prst="leftBracket">
            <a:avLst>
              <a:gd name="adj" fmla="val 31988"/>
            </a:avLst>
          </a:prstGeom>
          <a:ln w="76200">
            <a:solidFill>
              <a:schemeClr val="accent2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3"/>
          <p:cNvSpPr txBox="1">
            <a:spLocks/>
          </p:cNvSpPr>
          <p:nvPr/>
        </p:nvSpPr>
        <p:spPr>
          <a:xfrm>
            <a:off x="93256" y="5404513"/>
            <a:ext cx="8839200" cy="12555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Solution 1: Make the network reliable</a:t>
            </a:r>
          </a:p>
          <a:p>
            <a:r>
              <a:rPr lang="en-US" dirty="0" smtClean="0"/>
              <a:t>Solution 2: App level, end-to-end check, retry on failure</a:t>
            </a:r>
          </a:p>
        </p:txBody>
      </p:sp>
      <p:grpSp>
        <p:nvGrpSpPr>
          <p:cNvPr id="38" name="Group 37"/>
          <p:cNvGrpSpPr/>
          <p:nvPr/>
        </p:nvGrpSpPr>
        <p:grpSpPr>
          <a:xfrm flipH="1">
            <a:off x="1999941" y="1633738"/>
            <a:ext cx="1517387" cy="1000021"/>
            <a:chOff x="1219200" y="4720928"/>
            <a:chExt cx="5181605" cy="1414755"/>
          </a:xfrm>
        </p:grpSpPr>
        <p:sp>
          <p:nvSpPr>
            <p:cNvPr id="39" name="Rectangular Callout 38"/>
            <p:cNvSpPr/>
            <p:nvPr/>
          </p:nvSpPr>
          <p:spPr>
            <a:xfrm>
              <a:off x="1219200" y="4750690"/>
              <a:ext cx="5181598" cy="1384993"/>
            </a:xfrm>
            <a:prstGeom prst="wedgeRectCallout">
              <a:avLst>
                <a:gd name="adj1" fmla="val 7264"/>
                <a:gd name="adj2" fmla="val 12956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19206" y="4720928"/>
              <a:ext cx="5181599" cy="740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Integrity Check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 flipH="1">
            <a:off x="5386861" y="1654775"/>
            <a:ext cx="1517387" cy="1000021"/>
            <a:chOff x="1219200" y="4720928"/>
            <a:chExt cx="5181605" cy="1414755"/>
          </a:xfrm>
        </p:grpSpPr>
        <p:sp>
          <p:nvSpPr>
            <p:cNvPr id="42" name="Rectangular Callout 41"/>
            <p:cNvSpPr/>
            <p:nvPr/>
          </p:nvSpPr>
          <p:spPr>
            <a:xfrm>
              <a:off x="1219200" y="4750690"/>
              <a:ext cx="5181598" cy="1384993"/>
            </a:xfrm>
            <a:prstGeom prst="wedgeRectCallout">
              <a:avLst>
                <a:gd name="adj1" fmla="val -8026"/>
                <a:gd name="adj2" fmla="val 12259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19206" y="4720928"/>
              <a:ext cx="5181599" cy="740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Integrity Check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 flipH="1">
            <a:off x="3754162" y="4154590"/>
            <a:ext cx="1517387" cy="1000021"/>
            <a:chOff x="1219200" y="4720928"/>
            <a:chExt cx="5181605" cy="1414755"/>
          </a:xfrm>
        </p:grpSpPr>
        <p:sp>
          <p:nvSpPr>
            <p:cNvPr id="45" name="Rectangular Callout 44"/>
            <p:cNvSpPr/>
            <p:nvPr/>
          </p:nvSpPr>
          <p:spPr>
            <a:xfrm>
              <a:off x="1219200" y="4750690"/>
              <a:ext cx="5181598" cy="1384993"/>
            </a:xfrm>
            <a:prstGeom prst="wedgeRectCallout">
              <a:avLst>
                <a:gd name="adj1" fmla="val 9063"/>
                <a:gd name="adj2" fmla="val -10324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19206" y="4720928"/>
              <a:ext cx="5181599" cy="740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Integrity Check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36" name="Elbow Connector 35"/>
          <p:cNvCxnSpPr>
            <a:stCxn id="34" idx="0"/>
          </p:cNvCxnSpPr>
          <p:nvPr/>
        </p:nvCxnSpPr>
        <p:spPr>
          <a:xfrm>
            <a:off x="1555842" y="2583696"/>
            <a:ext cx="2552134" cy="659663"/>
          </a:xfrm>
          <a:prstGeom prst="bentConnector5">
            <a:avLst>
              <a:gd name="adj1" fmla="val -134"/>
              <a:gd name="adj2" fmla="val 101495"/>
              <a:gd name="adj3" fmla="val 91043"/>
            </a:avLst>
          </a:prstGeom>
          <a:ln w="76200">
            <a:solidFill>
              <a:schemeClr val="accent2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U-Turn Arrow 53"/>
          <p:cNvSpPr/>
          <p:nvPr/>
        </p:nvSpPr>
        <p:spPr>
          <a:xfrm flipH="1">
            <a:off x="2644529" y="2361062"/>
            <a:ext cx="1604476" cy="745259"/>
          </a:xfrm>
          <a:prstGeom prst="uturnArrow">
            <a:avLst>
              <a:gd name="adj1" fmla="val 20649"/>
              <a:gd name="adj2" fmla="val 25000"/>
              <a:gd name="adj3" fmla="val 25000"/>
              <a:gd name="adj4" fmla="val 67266"/>
              <a:gd name="adj5" fmla="val 10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U-Turn Arrow 56"/>
          <p:cNvSpPr/>
          <p:nvPr/>
        </p:nvSpPr>
        <p:spPr>
          <a:xfrm rot="10800000" flipH="1">
            <a:off x="2758633" y="3802997"/>
            <a:ext cx="1604476" cy="745259"/>
          </a:xfrm>
          <a:prstGeom prst="uturnArrow">
            <a:avLst>
              <a:gd name="adj1" fmla="val 20649"/>
              <a:gd name="adj2" fmla="val 25000"/>
              <a:gd name="adj3" fmla="val 25000"/>
              <a:gd name="adj4" fmla="val 67266"/>
              <a:gd name="adj5" fmla="val 10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Multiply 48"/>
          <p:cNvSpPr/>
          <p:nvPr/>
        </p:nvSpPr>
        <p:spPr>
          <a:xfrm>
            <a:off x="3891317" y="2767801"/>
            <a:ext cx="968991" cy="968991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Elbow Connector 55"/>
          <p:cNvCxnSpPr/>
          <p:nvPr/>
        </p:nvCxnSpPr>
        <p:spPr>
          <a:xfrm flipV="1">
            <a:off x="4813825" y="2715688"/>
            <a:ext cx="2633304" cy="536609"/>
          </a:xfrm>
          <a:prstGeom prst="bentConnector3">
            <a:avLst>
              <a:gd name="adj1" fmla="val 99916"/>
            </a:avLst>
          </a:prstGeom>
          <a:ln w="76200">
            <a:solidFill>
              <a:schemeClr val="accent2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27" name="Group 5126"/>
          <p:cNvGrpSpPr/>
          <p:nvPr/>
        </p:nvGrpSpPr>
        <p:grpSpPr>
          <a:xfrm>
            <a:off x="3822261" y="784673"/>
            <a:ext cx="1983128" cy="1983128"/>
            <a:chOff x="6883839" y="3789617"/>
            <a:chExt cx="1983128" cy="1983128"/>
          </a:xfrm>
        </p:grpSpPr>
        <p:sp>
          <p:nvSpPr>
            <p:cNvPr id="72" name="Rectangular Callout 71"/>
            <p:cNvSpPr/>
            <p:nvPr/>
          </p:nvSpPr>
          <p:spPr>
            <a:xfrm flipH="1">
              <a:off x="6980446" y="4239206"/>
              <a:ext cx="1687303" cy="1088611"/>
            </a:xfrm>
            <a:prstGeom prst="wedgeRectCallout">
              <a:avLst>
                <a:gd name="adj1" fmla="val -8026"/>
                <a:gd name="adj2" fmla="val 12259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pic>
          <p:nvPicPr>
            <p:cNvPr id="5126" name="Picture 4" descr="C:\Users\t0ph3r\Documents\CS 4700\assets\skull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3839" y="3789617"/>
              <a:ext cx="1983128" cy="1983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131" name="Straight Connector 5130"/>
          <p:cNvCxnSpPr/>
          <p:nvPr/>
        </p:nvCxnSpPr>
        <p:spPr>
          <a:xfrm>
            <a:off x="514350" y="5695950"/>
            <a:ext cx="546735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 flipH="1">
            <a:off x="5838825" y="4199647"/>
            <a:ext cx="2778132" cy="1000021"/>
            <a:chOff x="1219200" y="4720928"/>
            <a:chExt cx="5181605" cy="1414755"/>
          </a:xfrm>
        </p:grpSpPr>
        <p:sp>
          <p:nvSpPr>
            <p:cNvPr id="82" name="Rectangular Callout 81"/>
            <p:cNvSpPr/>
            <p:nvPr/>
          </p:nvSpPr>
          <p:spPr>
            <a:xfrm>
              <a:off x="1219200" y="4750690"/>
              <a:ext cx="5181599" cy="1384993"/>
            </a:xfrm>
            <a:prstGeom prst="wedgeRectCallout">
              <a:avLst>
                <a:gd name="adj1" fmla="val 38744"/>
                <a:gd name="adj2" fmla="val 9924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219206" y="4720928"/>
              <a:ext cx="5181599" cy="1349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App has to do a check anyway!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208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54" grpId="0" animBg="1"/>
      <p:bldP spid="54" grpId="1" animBg="1"/>
      <p:bldP spid="57" grpId="0" animBg="1"/>
      <p:bldP spid="57" grpId="1" animBg="1"/>
      <p:bldP spid="49" grpId="0" animBg="1"/>
      <p:bldP spid="49" grpId="1" animBg="1"/>
      <p:bldP spid="49" grpId="2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Reliable File Transfer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46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14729" y="2656245"/>
            <a:ext cx="0" cy="887104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71262" y="3559531"/>
            <a:ext cx="7083188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690511" y="2699463"/>
            <a:ext cx="0" cy="887104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77" y="1980941"/>
            <a:ext cx="1219200" cy="1219200"/>
          </a:xfr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59" y="2024159"/>
            <a:ext cx="1219200" cy="1219200"/>
          </a:xfrm>
          <a:prstGeom prst="rect">
            <a:avLst/>
          </a:prstGeom>
        </p:spPr>
      </p:pic>
      <p:pic>
        <p:nvPicPr>
          <p:cNvPr id="512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584" y="3089157"/>
            <a:ext cx="1456543" cy="85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941" y="3252297"/>
            <a:ext cx="1289170" cy="54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389" y="3247182"/>
            <a:ext cx="1289170" cy="54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Left Bracket 33"/>
          <p:cNvSpPr/>
          <p:nvPr/>
        </p:nvSpPr>
        <p:spPr>
          <a:xfrm rot="16200000">
            <a:off x="4158369" y="-18833"/>
            <a:ext cx="663487" cy="5868542"/>
          </a:xfrm>
          <a:prstGeom prst="leftBracket">
            <a:avLst>
              <a:gd name="adj" fmla="val 31988"/>
            </a:avLst>
          </a:prstGeom>
          <a:ln w="76200">
            <a:solidFill>
              <a:schemeClr val="accent2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3"/>
          <p:cNvSpPr txBox="1">
            <a:spLocks/>
          </p:cNvSpPr>
          <p:nvPr/>
        </p:nvSpPr>
        <p:spPr>
          <a:xfrm>
            <a:off x="93256" y="5404513"/>
            <a:ext cx="8839200" cy="12555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Solution 1: Make the network reliable</a:t>
            </a:r>
          </a:p>
          <a:p>
            <a:r>
              <a:rPr lang="en-US" dirty="0" smtClean="0"/>
              <a:t>Solution 2: App level, end-to-end check, retry on failure</a:t>
            </a:r>
          </a:p>
        </p:txBody>
      </p:sp>
      <p:sp>
        <p:nvSpPr>
          <p:cNvPr id="49" name="Multiply 48"/>
          <p:cNvSpPr/>
          <p:nvPr/>
        </p:nvSpPr>
        <p:spPr>
          <a:xfrm>
            <a:off x="6939889" y="1798810"/>
            <a:ext cx="968991" cy="968991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31" name="Straight Connector 5130"/>
          <p:cNvCxnSpPr/>
          <p:nvPr/>
        </p:nvCxnSpPr>
        <p:spPr>
          <a:xfrm>
            <a:off x="514350" y="5695950"/>
            <a:ext cx="546735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 flipH="1">
            <a:off x="5492334" y="1204129"/>
            <a:ext cx="1517387" cy="1000021"/>
            <a:chOff x="1219200" y="4720928"/>
            <a:chExt cx="5181605" cy="1414755"/>
          </a:xfrm>
          <a:solidFill>
            <a:schemeClr val="accent3"/>
          </a:solidFill>
        </p:grpSpPr>
        <p:sp>
          <p:nvSpPr>
            <p:cNvPr id="47" name="Rectangular Callout 46"/>
            <p:cNvSpPr/>
            <p:nvPr/>
          </p:nvSpPr>
          <p:spPr>
            <a:xfrm>
              <a:off x="1219200" y="4750690"/>
              <a:ext cx="5181598" cy="1384993"/>
            </a:xfrm>
            <a:prstGeom prst="wedgeRectCallout">
              <a:avLst>
                <a:gd name="adj1" fmla="val -58019"/>
                <a:gd name="adj2" fmla="val 135404"/>
              </a:avLst>
            </a:prstGeom>
            <a:grpFill/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219207" y="4720928"/>
              <a:ext cx="5181598" cy="13497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Please Retry</a:t>
              </a:r>
            </a:p>
          </p:txBody>
        </p:sp>
      </p:grpSp>
      <p:sp>
        <p:nvSpPr>
          <p:cNvPr id="50" name="Left Bracket 49"/>
          <p:cNvSpPr/>
          <p:nvPr/>
        </p:nvSpPr>
        <p:spPr>
          <a:xfrm rot="16200000" flipV="1">
            <a:off x="4196556" y="15530"/>
            <a:ext cx="587114" cy="5868543"/>
          </a:xfrm>
          <a:prstGeom prst="leftBracket">
            <a:avLst>
              <a:gd name="adj" fmla="val 31988"/>
            </a:avLst>
          </a:prstGeom>
          <a:ln w="76200">
            <a:solidFill>
              <a:schemeClr val="accent3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 flipH="1">
            <a:off x="5000625" y="4199647"/>
            <a:ext cx="3616332" cy="1000021"/>
            <a:chOff x="1219200" y="4720928"/>
            <a:chExt cx="5181605" cy="1414755"/>
          </a:xfrm>
        </p:grpSpPr>
        <p:sp>
          <p:nvSpPr>
            <p:cNvPr id="52" name="Rectangular Callout 51"/>
            <p:cNvSpPr/>
            <p:nvPr/>
          </p:nvSpPr>
          <p:spPr>
            <a:xfrm>
              <a:off x="1219200" y="4750690"/>
              <a:ext cx="5181599" cy="1384993"/>
            </a:xfrm>
            <a:prstGeom prst="wedgeRectCallout">
              <a:avLst>
                <a:gd name="adj1" fmla="val -8551"/>
                <a:gd name="adj2" fmla="val 13232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219206" y="4720928"/>
              <a:ext cx="5181599" cy="1349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Full functionality can be built at App level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18684" y="1804666"/>
            <a:ext cx="7936189" cy="3415396"/>
            <a:chOff x="414979" y="3333624"/>
            <a:chExt cx="8263530" cy="1523216"/>
          </a:xfrm>
        </p:grpSpPr>
        <p:sp>
          <p:nvSpPr>
            <p:cNvPr id="58" name="Rectangle 57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ontent Placeholder 2"/>
            <p:cNvSpPr txBox="1">
              <a:spLocks/>
            </p:cNvSpPr>
            <p:nvPr/>
          </p:nvSpPr>
          <p:spPr>
            <a:xfrm>
              <a:off x="514376" y="3459690"/>
              <a:ext cx="8118848" cy="1360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In-network implementation…</a:t>
              </a:r>
            </a:p>
            <a:p>
              <a:pPr marL="800100" lvl="1" indent="-388938">
                <a:buClr>
                  <a:schemeClr val="bg1"/>
                </a:buClr>
                <a:buFont typeface="Wingdings" pitchFamily="2" charset="2"/>
                <a:buChar char="Ø"/>
              </a:pPr>
              <a:r>
                <a:rPr lang="en-US" sz="2800" dirty="0">
                  <a:solidFill>
                    <a:schemeClr val="bg1"/>
                  </a:solidFill>
                </a:rPr>
                <a:t>D</a:t>
              </a:r>
              <a:r>
                <a:rPr lang="en-US" sz="2800" dirty="0" smtClean="0">
                  <a:solidFill>
                    <a:schemeClr val="bg1"/>
                  </a:solidFill>
                </a:rPr>
                <a:t>oesn’t reduce host complexity</a:t>
              </a:r>
            </a:p>
            <a:p>
              <a:pPr marL="800100" lvl="1" indent="-388938">
                <a:buClr>
                  <a:schemeClr val="bg1"/>
                </a:buClr>
                <a:buFont typeface="Wingdings" pitchFamily="2" charset="2"/>
                <a:buChar char="Ø"/>
              </a:pPr>
              <a:r>
                <a:rPr lang="en-US" sz="2800" dirty="0" smtClean="0">
                  <a:solidFill>
                    <a:schemeClr val="bg1"/>
                  </a:solidFill>
                </a:rPr>
                <a:t>Does increase network complexity</a:t>
              </a:r>
            </a:p>
            <a:p>
              <a:pPr marL="800100" lvl="1" indent="-388938">
                <a:buClr>
                  <a:schemeClr val="bg1"/>
                </a:buClr>
                <a:buFont typeface="Wingdings" pitchFamily="2" charset="2"/>
                <a:buChar char="Ø"/>
              </a:pPr>
              <a:r>
                <a:rPr lang="en-US" sz="2800" dirty="0" smtClean="0">
                  <a:solidFill>
                    <a:schemeClr val="bg1"/>
                  </a:solidFill>
                </a:rPr>
                <a:t>Increased overhead for apps that don’t need functionality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But, in-network performance may be better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638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49" grpId="0" animBg="1"/>
      <p:bldP spid="49" grpId="1" animBg="1"/>
      <p:bldP spid="50" grpId="0" animBg="1"/>
      <p:bldP spid="50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Conservative Interpretation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90550" y="1600200"/>
            <a:ext cx="7905750" cy="5105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“Don’t implement a function at the lower levels of </a:t>
            </a:r>
            <a:r>
              <a:rPr lang="en-US" dirty="0" smtClean="0"/>
              <a:t>the system </a:t>
            </a:r>
            <a:r>
              <a:rPr lang="en-US" dirty="0"/>
              <a:t>unless it can be completely implemented at </a:t>
            </a:r>
            <a:r>
              <a:rPr lang="en-US" dirty="0" smtClean="0"/>
              <a:t>this </a:t>
            </a:r>
            <a:r>
              <a:rPr lang="en-US" dirty="0"/>
              <a:t>level” (Peterson and Davie</a:t>
            </a:r>
            <a:r>
              <a:rPr lang="en-US" dirty="0" smtClean="0"/>
              <a:t>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Basically, unless you can completely remove the burden from end hosts, don’t bother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6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Radical Interpretation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Don’t implement anything in the network that can </a:t>
            </a:r>
            <a:r>
              <a:rPr lang="en-US" dirty="0" smtClean="0"/>
              <a:t>be implemented </a:t>
            </a:r>
            <a:r>
              <a:rPr lang="en-US" dirty="0"/>
              <a:t>correctly by the </a:t>
            </a:r>
            <a:r>
              <a:rPr lang="en-US" dirty="0" smtClean="0"/>
              <a:t>hosts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Make network layer absolutely </a:t>
            </a:r>
            <a:r>
              <a:rPr lang="en-US" dirty="0" smtClean="0"/>
              <a:t>minimal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Ignore performance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37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Moderate Interpretation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Think twice before implementing functionality in the </a:t>
            </a:r>
            <a:r>
              <a:rPr lang="en-US" dirty="0" smtClean="0"/>
              <a:t>network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hosts can implement functionality correctly, </a:t>
            </a:r>
            <a:r>
              <a:rPr lang="en-US" dirty="0" smtClean="0"/>
              <a:t>implement </a:t>
            </a:r>
            <a:r>
              <a:rPr lang="en-US" dirty="0"/>
              <a:t>it a lower layer only as a performance </a:t>
            </a:r>
            <a:r>
              <a:rPr lang="en-US" dirty="0" smtClean="0"/>
              <a:t>enhancement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But </a:t>
            </a:r>
            <a:r>
              <a:rPr lang="en-US" dirty="0"/>
              <a:t>do so only if it does not impose burden on </a:t>
            </a:r>
            <a:r>
              <a:rPr lang="en-US" dirty="0" smtClean="0"/>
              <a:t>applications </a:t>
            </a:r>
            <a:r>
              <a:rPr lang="en-US" dirty="0"/>
              <a:t>that do not require that </a:t>
            </a:r>
            <a:r>
              <a:rPr lang="en-US" dirty="0" smtClean="0"/>
              <a:t>functionality…</a:t>
            </a:r>
          </a:p>
          <a:p>
            <a:r>
              <a:rPr lang="en-US" dirty="0" smtClean="0"/>
              <a:t>…and if it doesn’t cost too much $ to implement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9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smtClean="0"/>
              <a:t>Three Kinds of Identifiers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335088"/>
          <a:ext cx="8458200" cy="5030787"/>
        </p:xfrm>
        <a:graphic>
          <a:graphicData uri="http://schemas.openxmlformats.org/drawingml/2006/table">
            <a:tbl>
              <a:tblPr/>
              <a:tblGrid>
                <a:gridCol w="1295400"/>
                <a:gridCol w="2514600"/>
                <a:gridCol w="2362200"/>
                <a:gridCol w="2286000"/>
              </a:tblGrid>
              <a:tr h="5064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Host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IP 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MAC 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747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Example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www.cs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E2E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princeton.edu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E2E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128.112.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7.156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E2E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00-15-C5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49-04-A9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CB"/>
                    </a:solidFill>
                  </a:tcPr>
                </a:tc>
              </a:tr>
              <a:tr h="91439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Hierarchical, human readable, variable length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Hierarchical, machine readable, 32 bits (in IPv4)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Flat, machine readable, 48 bits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7"/>
                    </a:solidFill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Read by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Humans, hosts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IP routers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Switches in LAN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CB"/>
                    </a:solidFill>
                  </a:tcPr>
                </a:tc>
              </a:tr>
              <a:tr h="135413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C5C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Allocation, top-level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Domain, assigned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by registrar (e.g., for .edu)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Variable-length prefixes, assigned by ICANN, RIR, or ISP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Fixed-sized blocks, assigned by IEEE to vendors (e.g., Dell)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7"/>
                    </a:solidFill>
                  </a:tcPr>
                </a:tc>
              </a:tr>
              <a:tr h="8747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Allocation, low-level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Host name, local administrator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Interface, by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DHCP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or an administrator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Interface, by vendor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7CB"/>
                    </a:solidFill>
                  </a:tcPr>
                </a:tc>
              </a:tr>
            </a:tbl>
          </a:graphicData>
        </a:graphic>
      </p:graphicFrame>
      <p:sp>
        <p:nvSpPr>
          <p:cNvPr id="2359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fld id="{6E13BDB5-DBA7-450E-B50B-D2EB59303C0C}" type="slidenum">
              <a:rPr lang="en-US" altLang="sv-SE" sz="1400" b="0">
                <a:latin typeface="Times New Roman" pitchFamily="18" charset="0"/>
              </a:rPr>
              <a:pPr eaLnBrk="1" hangingPunct="1"/>
              <a:t>5</a:t>
            </a:fld>
            <a:endParaRPr lang="en-US" altLang="sv-SE" sz="14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7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Check, Again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704850"/>
          </a:xfrm>
        </p:spPr>
        <p:txBody>
          <a:bodyPr>
            <a:normAutofit/>
          </a:bodyPr>
          <a:lstStyle/>
          <a:p>
            <a:r>
              <a:rPr lang="en-US" dirty="0" smtClean="0"/>
              <a:t>Layering and E2E principals regularly violated</a:t>
            </a:r>
          </a:p>
        </p:txBody>
      </p:sp>
      <p:pic>
        <p:nvPicPr>
          <p:cNvPr id="4098" name="Picture 2" descr="C:\Users\t0ph3r\Documents\CS 4700\assets\firew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5" y="2755762"/>
            <a:ext cx="2114550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0" y="3933688"/>
            <a:ext cx="2961564" cy="520838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Firewalls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961564" y="3933688"/>
            <a:ext cx="3475630" cy="520838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Transparent Proxies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6045959" y="3933688"/>
            <a:ext cx="3098042" cy="520838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NATs</a:t>
            </a:r>
          </a:p>
        </p:txBody>
      </p:sp>
      <p:pic>
        <p:nvPicPr>
          <p:cNvPr id="4099" name="Picture 3" descr="C:\Users\t0ph3r\Documents\CS 4700\assets\2798539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480" y="2409687"/>
            <a:ext cx="1905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0ph3r\Desktop\Server_icons_lnx\Icons\128X128\proxy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779" y="275576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3"/>
          <p:cNvSpPr txBox="1">
            <a:spLocks/>
          </p:cNvSpPr>
          <p:nvPr/>
        </p:nvSpPr>
        <p:spPr>
          <a:xfrm>
            <a:off x="152400" y="4733786"/>
            <a:ext cx="8839200" cy="181941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Conflicting interests</a:t>
            </a:r>
          </a:p>
          <a:p>
            <a:pPr lvl="1"/>
            <a:r>
              <a:rPr lang="en-US" dirty="0" smtClean="0"/>
              <a:t>Architectural purity</a:t>
            </a:r>
          </a:p>
          <a:p>
            <a:pPr lvl="1"/>
            <a:r>
              <a:rPr lang="en-US" dirty="0" smtClean="0"/>
              <a:t>Commercial necessity</a:t>
            </a:r>
          </a:p>
        </p:txBody>
      </p:sp>
    </p:spTree>
    <p:extLst>
      <p:ext uri="{BB962C8B-B14F-4D97-AF65-F5344CB8AC3E}">
        <p14:creationId xmlns:p14="http://schemas.microsoft.com/office/powerpoint/2010/main" val="379144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6200" y="1600200"/>
            <a:ext cx="8991600" cy="5105400"/>
          </a:xfrm>
        </p:spPr>
        <p:txBody>
          <a:bodyPr/>
          <a:lstStyle/>
          <a:p>
            <a:r>
              <a:rPr lang="en-US" dirty="0" smtClean="0"/>
              <a:t>Layering for network functions</a:t>
            </a:r>
          </a:p>
          <a:p>
            <a:pPr lvl="1"/>
            <a:r>
              <a:rPr lang="en-US" dirty="0" smtClean="0"/>
              <a:t>Helps manage diversity in computer networks</a:t>
            </a:r>
          </a:p>
          <a:p>
            <a:pPr lvl="1"/>
            <a:r>
              <a:rPr lang="en-US" dirty="0" smtClean="0"/>
              <a:t>Not optimal for everything, but simple</a:t>
            </a:r>
            <a:r>
              <a:rPr lang="en-US" dirty="0"/>
              <a:t> </a:t>
            </a:r>
            <a:r>
              <a:rPr lang="en-US" dirty="0" smtClean="0"/>
              <a:t>and flexible</a:t>
            </a:r>
          </a:p>
          <a:p>
            <a:r>
              <a:rPr lang="en-US" dirty="0" smtClean="0"/>
              <a:t>Narrow waist ensures interoperability, enables innovation</a:t>
            </a:r>
          </a:p>
          <a:p>
            <a:r>
              <a:rPr lang="en-US" dirty="0" smtClean="0"/>
              <a:t>E2E argument (attempts) to keep IP layer simple</a:t>
            </a:r>
          </a:p>
          <a:p>
            <a:r>
              <a:rPr lang="en-US" dirty="0" smtClean="0"/>
              <a:t>Think carefully when adding functionality into the network</a:t>
            </a:r>
          </a:p>
        </p:txBody>
      </p:sp>
    </p:spTree>
    <p:extLst>
      <p:ext uri="{BB962C8B-B14F-4D97-AF65-F5344CB8AC3E}">
        <p14:creationId xmlns:p14="http://schemas.microsoft.com/office/powerpoint/2010/main" val="339303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55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slides …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34965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smtClean="0"/>
              <a:t>Questions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sv-SE" smtClean="0"/>
              <a:t>Is a socket between two IP addresses the right abstraction?</a:t>
            </a:r>
          </a:p>
          <a:p>
            <a:pPr lvl="1"/>
            <a:r>
              <a:rPr lang="en-US" altLang="sv-SE" smtClean="0"/>
              <a:t>Mobile hosts?</a:t>
            </a:r>
          </a:p>
          <a:p>
            <a:pPr lvl="1"/>
            <a:r>
              <a:rPr lang="en-US" altLang="sv-SE" smtClean="0"/>
              <a:t>Replicated services?</a:t>
            </a:r>
          </a:p>
          <a:p>
            <a:r>
              <a:rPr lang="en-US" altLang="sv-SE" smtClean="0"/>
              <a:t>What does the network know about the traffic?</a:t>
            </a:r>
          </a:p>
          <a:p>
            <a:pPr lvl="1"/>
            <a:r>
              <a:rPr lang="en-US" altLang="sv-SE" smtClean="0"/>
              <a:t>Inferring the application from the port numbers?</a:t>
            </a:r>
          </a:p>
          <a:p>
            <a:r>
              <a:rPr lang="en-US" altLang="sv-SE" smtClean="0"/>
              <a:t>Is end-to-end error detection and correction the right model?</a:t>
            </a:r>
          </a:p>
          <a:p>
            <a:pPr lvl="1"/>
            <a:r>
              <a:rPr lang="en-US" altLang="sv-SE" smtClean="0"/>
              <a:t>High loss environments?</a:t>
            </a:r>
          </a:p>
          <a:p>
            <a:pPr lvl="1"/>
            <a:r>
              <a:rPr lang="en-US" altLang="sv-SE" smtClean="0"/>
              <a:t>Expense of retransmitting over the entire path?</a:t>
            </a:r>
          </a:p>
          <a:p>
            <a:endParaRPr lang="en-US" altLang="sv-SE" smtClean="0"/>
          </a:p>
          <a:p>
            <a:pPr lvl="1"/>
            <a:endParaRPr lang="en-US" altLang="sv-SE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fld id="{9757B26E-952D-4D4D-8095-E1B5523E3CBB}" type="slidenum">
              <a:rPr lang="en-US" altLang="sv-SE" sz="1400" b="0">
                <a:latin typeface="Times New Roman" pitchFamily="18" charset="0"/>
              </a:rPr>
              <a:pPr eaLnBrk="1" hangingPunct="1"/>
              <a:t>54</a:t>
            </a:fld>
            <a:endParaRPr lang="en-US" altLang="sv-SE" sz="14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18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19794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 Network Functionality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Networks are built from many components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etworking technologies</a:t>
            </a:r>
          </a:p>
          <a:p>
            <a:pPr lvl="2"/>
            <a:r>
              <a:rPr lang="en-US" dirty="0" smtClean="0"/>
              <a:t>Ethernet, </a:t>
            </a:r>
            <a:r>
              <a:rPr lang="en-US" dirty="0" err="1" smtClean="0"/>
              <a:t>Wifi</a:t>
            </a:r>
            <a:r>
              <a:rPr lang="en-US" dirty="0" smtClean="0"/>
              <a:t>, Bluetooth, Fiber Optic, Cable Modem, DSL</a:t>
            </a:r>
          </a:p>
          <a:p>
            <a:pPr lvl="1"/>
            <a:r>
              <a:rPr lang="en-US" dirty="0" smtClean="0"/>
              <a:t>Network styles</a:t>
            </a:r>
          </a:p>
          <a:p>
            <a:pPr lvl="2"/>
            <a:r>
              <a:rPr lang="en-US" dirty="0" smtClean="0"/>
              <a:t>Circuit switch, packet switch</a:t>
            </a:r>
          </a:p>
          <a:p>
            <a:pPr lvl="2"/>
            <a:r>
              <a:rPr lang="en-US" dirty="0" smtClean="0"/>
              <a:t>Wired, Wireless, Optical, Satellite</a:t>
            </a:r>
          </a:p>
          <a:p>
            <a:pPr lvl="1"/>
            <a:r>
              <a:rPr lang="en-US" dirty="0" smtClean="0"/>
              <a:t>Applications</a:t>
            </a:r>
          </a:p>
          <a:p>
            <a:pPr lvl="2"/>
            <a:r>
              <a:rPr lang="en-US" dirty="0" smtClean="0"/>
              <a:t>Email, Web (HTTP), FTP, </a:t>
            </a:r>
            <a:r>
              <a:rPr lang="en-US" dirty="0" err="1" smtClean="0"/>
              <a:t>BitTorrent</a:t>
            </a:r>
            <a:r>
              <a:rPr lang="en-US" dirty="0" smtClean="0"/>
              <a:t>, VoIP</a:t>
            </a:r>
          </a:p>
          <a:p>
            <a:pPr marL="685800" lvl="2" indent="0">
              <a:buNone/>
            </a:pPr>
            <a:endParaRPr lang="en-US" dirty="0" smtClean="0"/>
          </a:p>
          <a:p>
            <a:r>
              <a:rPr lang="en-US" dirty="0" smtClean="0"/>
              <a:t>How do we make all this stuff work together?!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20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549388" y="2674950"/>
            <a:ext cx="0" cy="252484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48471" y="2674950"/>
            <a:ext cx="1924805" cy="26340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549388" y="2674927"/>
            <a:ext cx="3847777" cy="252487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549388" y="2674927"/>
            <a:ext cx="5840056" cy="26340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439517" y="2788754"/>
            <a:ext cx="0" cy="25202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1548471" y="2788754"/>
            <a:ext cx="1891047" cy="2411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451176" y="2788754"/>
            <a:ext cx="1945989" cy="2411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5397165" y="2788754"/>
            <a:ext cx="1" cy="2411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411849" y="2788754"/>
            <a:ext cx="0" cy="25634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439517" y="2788754"/>
            <a:ext cx="3949927" cy="25202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1549388" y="2788754"/>
            <a:ext cx="3847777" cy="2411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3473276" y="2788754"/>
            <a:ext cx="1923889" cy="25202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397166" y="2788754"/>
            <a:ext cx="1992277" cy="25202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549388" y="2788754"/>
            <a:ext cx="5862461" cy="2411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5414480" y="2788754"/>
            <a:ext cx="1974963" cy="2411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3473276" y="2788754"/>
            <a:ext cx="3938573" cy="25202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Scenario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1027" name="Picture 3" descr="C:\Users\t0ph3r\Documents\CS 4700\assets\Chrome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55" y="2053432"/>
            <a:ext cx="1243037" cy="12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0ph3r\Documents\CS 4700\assets\Thunderbird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90" y="2075042"/>
            <a:ext cx="1199771" cy="119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t0ph3r\Documents\CS 4700\assets\utorrent-replacement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624" y="2053387"/>
            <a:ext cx="1243082" cy="124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5737" y="1613377"/>
            <a:ext cx="785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Web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36637" y="1613377"/>
            <a:ext cx="829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Email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45385" y="1613377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Bittorrent</a:t>
            </a:r>
            <a:endParaRPr lang="en-US" dirty="0"/>
          </a:p>
        </p:txBody>
      </p:sp>
      <p:pic>
        <p:nvPicPr>
          <p:cNvPr id="1036" name="Picture 12" descr="C:\Users\t0ph3r\Documents\CS 4700\assets\Ethernet-Cable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17" y="4904168"/>
            <a:ext cx="1363709" cy="136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t0ph3r\Documents\CS 4700\assets\wifi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3" r="12076"/>
          <a:stretch/>
        </p:blipFill>
        <p:spPr bwMode="auto">
          <a:xfrm>
            <a:off x="2673935" y="4904168"/>
            <a:ext cx="1554480" cy="150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t0ph3r\Documents\CS 4700\assets\bluetooth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578" y="4904168"/>
            <a:ext cx="1355176" cy="135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63458" y="6229781"/>
            <a:ext cx="1171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Ethernet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900382" y="6229781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802.11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745385" y="6229781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Bluetooth</a:t>
            </a:r>
            <a:endParaRPr lang="en-US" dirty="0"/>
          </a:p>
        </p:txBody>
      </p:sp>
      <p:pic>
        <p:nvPicPr>
          <p:cNvPr id="1039" name="Picture 15" descr="C:\Users\t0ph3r\Documents\CS 4700\assets\skyp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61" y="2000739"/>
            <a:ext cx="1348376" cy="134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025818" y="1613377"/>
            <a:ext cx="727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VoIP</a:t>
            </a:r>
            <a:endParaRPr lang="en-US" dirty="0"/>
          </a:p>
        </p:txBody>
      </p:sp>
      <p:pic>
        <p:nvPicPr>
          <p:cNvPr id="1040" name="Picture 16" descr="C:\Users\t0ph3r\Documents\CS 4700\assets\att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05" y="4974139"/>
            <a:ext cx="1631688" cy="122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822622" y="6249743"/>
            <a:ext cx="1133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Cellular</a:t>
            </a:r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150128" y="3123663"/>
            <a:ext cx="8843749" cy="2056160"/>
            <a:chOff x="414979" y="3333624"/>
            <a:chExt cx="8263530" cy="1523216"/>
          </a:xfrm>
        </p:grpSpPr>
        <p:sp>
          <p:nvSpPr>
            <p:cNvPr id="80" name="Rectangle 79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Content Placeholder 2"/>
            <p:cNvSpPr txBox="1">
              <a:spLocks/>
            </p:cNvSpPr>
            <p:nvPr/>
          </p:nvSpPr>
          <p:spPr>
            <a:xfrm>
              <a:off x="514376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2800" dirty="0" smtClean="0">
                  <a:solidFill>
                    <a:schemeClr val="bg1"/>
                  </a:solidFill>
                </a:rPr>
                <a:t>This is a nightmare scenario</a:t>
              </a:r>
            </a:p>
            <a:p>
              <a:pPr>
                <a:buClr>
                  <a:schemeClr val="bg1"/>
                </a:buClr>
              </a:pPr>
              <a:r>
                <a:rPr lang="en-US" sz="2800" dirty="0" smtClean="0">
                  <a:solidFill>
                    <a:schemeClr val="bg1"/>
                  </a:solidFill>
                </a:rPr>
                <a:t>Huge amounts of work to add new apps or media</a:t>
              </a:r>
            </a:p>
            <a:p>
              <a:pPr>
                <a:buClr>
                  <a:schemeClr val="bg1"/>
                </a:buClr>
              </a:pPr>
              <a:r>
                <a:rPr lang="en-US" sz="2800" dirty="0" smtClean="0">
                  <a:solidFill>
                    <a:schemeClr val="bg1"/>
                  </a:solidFill>
                </a:rPr>
                <a:t>Limits growth and adoption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701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21" grpId="0"/>
      <p:bldP spid="22" grpId="0"/>
      <p:bldP spid="23" grpId="0"/>
      <p:bldP spid="25" grpId="0"/>
      <p:bldP spid="2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1548470" y="2889453"/>
            <a:ext cx="0" cy="244682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308390" y="2989072"/>
            <a:ext cx="0" cy="244682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548470" y="5336276"/>
            <a:ext cx="5759920" cy="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Problems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58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896690" y="1827902"/>
            <a:ext cx="1303562" cy="1683092"/>
            <a:chOff x="896690" y="1978030"/>
            <a:chExt cx="1303562" cy="1683092"/>
          </a:xfrm>
        </p:grpSpPr>
        <p:pic>
          <p:nvPicPr>
            <p:cNvPr id="5" name="Picture 11" descr="C:\Users\t0ph3r\Documents\CS 4700\assets\utorrent-replacement-ic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929" y="2418040"/>
              <a:ext cx="1243082" cy="1243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96690" y="1978030"/>
              <a:ext cx="13035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 smtClean="0"/>
                <a:t>Bittorrent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66617" y="4754040"/>
            <a:ext cx="1363709" cy="1787278"/>
            <a:chOff x="866617" y="4904168"/>
            <a:chExt cx="1363709" cy="1787278"/>
          </a:xfrm>
        </p:grpSpPr>
        <p:pic>
          <p:nvPicPr>
            <p:cNvPr id="7" name="Picture 12" descr="C:\Users\t0ph3r\Documents\CS 4700\assets\Ethernet-Cable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617" y="4904168"/>
              <a:ext cx="1363709" cy="1363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963458" y="6229781"/>
              <a:ext cx="11718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Ethernet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49899" y="4658504"/>
            <a:ext cx="1554480" cy="1787278"/>
            <a:chOff x="6549899" y="4832994"/>
            <a:chExt cx="1554480" cy="1787278"/>
          </a:xfrm>
        </p:grpSpPr>
        <p:pic>
          <p:nvPicPr>
            <p:cNvPr id="8" name="Picture 13" descr="C:\Users\t0ph3r\Documents\CS 4700\assets\wifi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33" r="12076"/>
            <a:stretch/>
          </p:blipFill>
          <p:spPr bwMode="auto">
            <a:xfrm>
              <a:off x="6549899" y="4832994"/>
              <a:ext cx="1554480" cy="1506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776346" y="6158607"/>
              <a:ext cx="1101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802.11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75358" y="1827902"/>
            <a:ext cx="1303562" cy="1683092"/>
            <a:chOff x="6519660" y="2130430"/>
            <a:chExt cx="1303562" cy="1683092"/>
          </a:xfrm>
        </p:grpSpPr>
        <p:pic>
          <p:nvPicPr>
            <p:cNvPr id="11" name="Picture 11" descr="C:\Users\t0ph3r\Documents\CS 4700\assets\utorrent-replacement-ic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9899" y="2570440"/>
              <a:ext cx="1243082" cy="1243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519660" y="2130430"/>
              <a:ext cx="13035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 smtClean="0"/>
                <a:t>Bittorrent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2562225" y="3230785"/>
            <a:ext cx="3776608" cy="1384995"/>
            <a:chOff x="1219200" y="4876799"/>
            <a:chExt cx="5181605" cy="1396446"/>
          </a:xfrm>
        </p:grpSpPr>
        <p:sp>
          <p:nvSpPr>
            <p:cNvPr id="28" name="Rectangular Callout 27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33822"/>
                <a:gd name="adj2" fmla="val 9245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19204" y="4876799"/>
              <a:ext cx="5181601" cy="1396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Application endpoints may not be on the same media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746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/>
          <p:cNvCxnSpPr>
            <a:stCxn id="40" idx="2"/>
          </p:cNvCxnSpPr>
          <p:nvPr/>
        </p:nvCxnSpPr>
        <p:spPr>
          <a:xfrm>
            <a:off x="4585029" y="4544704"/>
            <a:ext cx="2741095" cy="8598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Use Indirection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59</a:t>
            </a:fld>
            <a:endParaRPr lang="en-US" dirty="0"/>
          </a:p>
        </p:txBody>
      </p:sp>
      <p:cxnSp>
        <p:nvCxnSpPr>
          <p:cNvPr id="5" name="Straight Connector 4"/>
          <p:cNvCxnSpPr>
            <a:endCxn id="40" idx="0"/>
          </p:cNvCxnSpPr>
          <p:nvPr/>
        </p:nvCxnSpPr>
        <p:spPr>
          <a:xfrm>
            <a:off x="1462746" y="2906973"/>
            <a:ext cx="3122283" cy="69603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0" idx="0"/>
          </p:cNvCxnSpPr>
          <p:nvPr/>
        </p:nvCxnSpPr>
        <p:spPr>
          <a:xfrm>
            <a:off x="3365450" y="2788754"/>
            <a:ext cx="1219579" cy="81425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0" idx="2"/>
          </p:cNvCxnSpPr>
          <p:nvPr/>
        </p:nvCxnSpPr>
        <p:spPr>
          <a:xfrm flipH="1">
            <a:off x="1463663" y="4544704"/>
            <a:ext cx="3121366" cy="7642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40" idx="0"/>
          </p:cNvCxnSpPr>
          <p:nvPr/>
        </p:nvCxnSpPr>
        <p:spPr>
          <a:xfrm flipH="1">
            <a:off x="4585029" y="2788754"/>
            <a:ext cx="726412" cy="81425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40" idx="0"/>
          </p:cNvCxnSpPr>
          <p:nvPr/>
        </p:nvCxnSpPr>
        <p:spPr>
          <a:xfrm flipH="1">
            <a:off x="4585029" y="2788754"/>
            <a:ext cx="2741096" cy="81425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0" idx="2"/>
          </p:cNvCxnSpPr>
          <p:nvPr/>
        </p:nvCxnSpPr>
        <p:spPr>
          <a:xfrm flipH="1">
            <a:off x="3365451" y="4544704"/>
            <a:ext cx="1219578" cy="8598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0" idx="2"/>
          </p:cNvCxnSpPr>
          <p:nvPr/>
        </p:nvCxnSpPr>
        <p:spPr>
          <a:xfrm>
            <a:off x="4585029" y="4544704"/>
            <a:ext cx="726412" cy="7642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3" descr="C:\Users\t0ph3r\Documents\CS 4700\assets\Chrome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55" y="2018645"/>
            <a:ext cx="1243037" cy="12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t0ph3r\Documents\CS 4700\assets\Thunderbird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90" y="2040255"/>
            <a:ext cx="1199771" cy="119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C:\Users\t0ph3r\Documents\CS 4700\assets\utorrent-replacement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624" y="2018600"/>
            <a:ext cx="1243082" cy="124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155737" y="1545137"/>
            <a:ext cx="785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Web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036637" y="1545137"/>
            <a:ext cx="829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Email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745385" y="1545137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Bittorrent</a:t>
            </a:r>
            <a:endParaRPr lang="en-US" dirty="0"/>
          </a:p>
        </p:txBody>
      </p:sp>
      <p:pic>
        <p:nvPicPr>
          <p:cNvPr id="27" name="Picture 12" descr="C:\Users\t0ph3r\Documents\CS 4700\assets\Ethernet-Cable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17" y="4958760"/>
            <a:ext cx="1363709" cy="136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3" descr="C:\Users\t0ph3r\Documents\CS 4700\assets\wifi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3" r="12076"/>
          <a:stretch/>
        </p:blipFill>
        <p:spPr bwMode="auto">
          <a:xfrm>
            <a:off x="2673935" y="4958760"/>
            <a:ext cx="1554480" cy="150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C:\Users\t0ph3r\Documents\CS 4700\assets\bluetooth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578" y="4958760"/>
            <a:ext cx="1355176" cy="135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963458" y="6284373"/>
            <a:ext cx="1171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Ethernet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900382" y="6284373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802.11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745385" y="6284373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Bluetooth</a:t>
            </a:r>
            <a:endParaRPr lang="en-US" dirty="0"/>
          </a:p>
        </p:txBody>
      </p:sp>
      <p:pic>
        <p:nvPicPr>
          <p:cNvPr id="33" name="Picture 15" descr="C:\Users\t0ph3r\Documents\CS 4700\assets\skyp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61" y="1932499"/>
            <a:ext cx="1348376" cy="134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7025818" y="1545137"/>
            <a:ext cx="727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VoIP</a:t>
            </a:r>
            <a:endParaRPr lang="en-US" dirty="0"/>
          </a:p>
        </p:txBody>
      </p:sp>
      <p:pic>
        <p:nvPicPr>
          <p:cNvPr id="35" name="Picture 16" descr="C:\Users\t0ph3r\Documents\CS 4700\assets\att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05" y="5028731"/>
            <a:ext cx="1631688" cy="122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6822622" y="6304335"/>
            <a:ext cx="1133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Cellular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1299516" y="3603009"/>
            <a:ext cx="6571026" cy="941695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Magical Network Abstraction Layer</a:t>
            </a:r>
            <a:endParaRPr lang="en-US" sz="3200" dirty="0"/>
          </a:p>
        </p:txBody>
      </p:sp>
      <p:grpSp>
        <p:nvGrpSpPr>
          <p:cNvPr id="76" name="Group 75"/>
          <p:cNvGrpSpPr/>
          <p:nvPr/>
        </p:nvGrpSpPr>
        <p:grpSpPr>
          <a:xfrm>
            <a:off x="992775" y="3366478"/>
            <a:ext cx="7453606" cy="1578530"/>
            <a:chOff x="414979" y="3333624"/>
            <a:chExt cx="8263530" cy="1523216"/>
          </a:xfrm>
        </p:grpSpPr>
        <p:sp>
          <p:nvSpPr>
            <p:cNvPr id="77" name="Rectangle 76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Content Placeholder 2"/>
            <p:cNvSpPr txBox="1">
              <a:spLocks/>
            </p:cNvSpPr>
            <p:nvPr/>
          </p:nvSpPr>
          <p:spPr>
            <a:xfrm>
              <a:off x="514376" y="3496212"/>
              <a:ext cx="8118848" cy="1360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O(1) work to add new apps, media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Few limits on new technology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 flipH="1">
            <a:off x="3690340" y="2542515"/>
            <a:ext cx="1018985" cy="686819"/>
            <a:chOff x="1219200" y="4876799"/>
            <a:chExt cx="5181605" cy="1384995"/>
          </a:xfrm>
        </p:grpSpPr>
        <p:sp>
          <p:nvSpPr>
            <p:cNvPr id="80" name="Rectangular Callout 7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33822"/>
                <a:gd name="adj2" fmla="val 9245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219205" y="5041929"/>
              <a:ext cx="5181600" cy="527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API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 flipH="1">
            <a:off x="1075938" y="4073855"/>
            <a:ext cx="1018985" cy="686819"/>
            <a:chOff x="1219200" y="4876799"/>
            <a:chExt cx="5181605" cy="1384995"/>
          </a:xfrm>
        </p:grpSpPr>
        <p:sp>
          <p:nvSpPr>
            <p:cNvPr id="83" name="Rectangular Callout 82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32483"/>
                <a:gd name="adj2" fmla="val 9643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219205" y="5041929"/>
              <a:ext cx="5181600" cy="1055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API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 flipH="1">
            <a:off x="2846726" y="4073943"/>
            <a:ext cx="1018985" cy="686819"/>
            <a:chOff x="1219200" y="4876799"/>
            <a:chExt cx="5181605" cy="1384995"/>
          </a:xfrm>
        </p:grpSpPr>
        <p:sp>
          <p:nvSpPr>
            <p:cNvPr id="86" name="Rectangular Callout 85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32483"/>
                <a:gd name="adj2" fmla="val 9643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219205" y="5041929"/>
              <a:ext cx="5181600" cy="1055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API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 flipH="1">
            <a:off x="4548118" y="4074031"/>
            <a:ext cx="1018985" cy="686819"/>
            <a:chOff x="1219200" y="4876799"/>
            <a:chExt cx="5181605" cy="1384995"/>
          </a:xfrm>
        </p:grpSpPr>
        <p:sp>
          <p:nvSpPr>
            <p:cNvPr id="89" name="Rectangular Callout 88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32483"/>
                <a:gd name="adj2" fmla="val 9643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219205" y="5041929"/>
              <a:ext cx="5181600" cy="1055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API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741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219200"/>
            <a:ext cx="12001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19200"/>
            <a:ext cx="13874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603" name="Straight Connector 11"/>
          <p:cNvCxnSpPr>
            <a:cxnSpLocks noChangeShapeType="1"/>
          </p:cNvCxnSpPr>
          <p:nvPr/>
        </p:nvCxnSpPr>
        <p:spPr bwMode="auto">
          <a:xfrm>
            <a:off x="5638800" y="22098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4" name="Straight Connector 13"/>
          <p:cNvCxnSpPr>
            <a:cxnSpLocks noChangeShapeType="1"/>
            <a:stCxn id="25611" idx="3"/>
          </p:cNvCxnSpPr>
          <p:nvPr/>
        </p:nvCxnSpPr>
        <p:spPr bwMode="auto">
          <a:xfrm>
            <a:off x="2819400" y="22098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smtClean="0"/>
              <a:t>Learning a Host</a:t>
            </a:r>
            <a:r>
              <a:rPr lang="ja-JP" altLang="en-US" smtClean="0"/>
              <a:t>’</a:t>
            </a:r>
            <a:r>
              <a:rPr lang="en-US" altLang="ja-JP" smtClean="0"/>
              <a:t>s Address</a:t>
            </a:r>
            <a:endParaRPr lang="en-US" altLang="sv-SE" smtClean="0"/>
          </a:p>
        </p:txBody>
      </p:sp>
      <p:sp>
        <p:nvSpPr>
          <p:cNvPr id="25606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458200" cy="3352800"/>
          </a:xfrm>
        </p:spPr>
        <p:txBody>
          <a:bodyPr>
            <a:normAutofit lnSpcReduction="10000"/>
          </a:bodyPr>
          <a:lstStyle/>
          <a:p>
            <a:r>
              <a:rPr lang="en-US" altLang="sv-SE" smtClean="0"/>
              <a:t>Who am I?</a:t>
            </a:r>
          </a:p>
          <a:p>
            <a:pPr lvl="1"/>
            <a:r>
              <a:rPr lang="en-US" altLang="sv-SE" smtClean="0"/>
              <a:t>Hard-wired: MAC address</a:t>
            </a:r>
          </a:p>
          <a:p>
            <a:pPr lvl="1"/>
            <a:r>
              <a:rPr lang="en-US" altLang="sv-SE" smtClean="0"/>
              <a:t>Static configuration: IP interface configuration</a:t>
            </a:r>
          </a:p>
          <a:p>
            <a:pPr lvl="1"/>
            <a:r>
              <a:rPr lang="en-US" altLang="sv-SE" smtClean="0"/>
              <a:t>Dynamically learned: IP address configured by DHCP</a:t>
            </a:r>
          </a:p>
          <a:p>
            <a:r>
              <a:rPr lang="en-US" altLang="sv-SE" smtClean="0"/>
              <a:t>Who are you?</a:t>
            </a:r>
          </a:p>
          <a:p>
            <a:pPr lvl="1"/>
            <a:r>
              <a:rPr lang="en-US" altLang="sv-SE" smtClean="0"/>
              <a:t>Hard-wired: IP address in a URL, or in the code</a:t>
            </a:r>
          </a:p>
          <a:p>
            <a:pPr lvl="1"/>
            <a:r>
              <a:rPr lang="en-US" altLang="sv-SE" smtClean="0"/>
              <a:t>Dynamically looked up: ARP or DNS</a:t>
            </a:r>
          </a:p>
        </p:txBody>
      </p:sp>
      <p:sp>
        <p:nvSpPr>
          <p:cNvPr id="2560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fld id="{17AF9B35-88B2-436E-A988-B0E0E81416D4}" type="slidenum">
              <a:rPr lang="en-US" altLang="sv-SE" sz="1400" b="0">
                <a:latin typeface="Times New Roman" pitchFamily="18" charset="0"/>
              </a:rPr>
              <a:pPr eaLnBrk="1" hangingPunct="1"/>
              <a:t>6</a:t>
            </a:fld>
            <a:endParaRPr lang="en-US" altLang="sv-SE" sz="1400" b="0">
              <a:latin typeface="Times New Roman" pitchFamily="18" charset="0"/>
            </a:endParaRPr>
          </a:p>
        </p:txBody>
      </p:sp>
      <p:graphicFrame>
        <p:nvGraphicFramePr>
          <p:cNvPr id="25608" name="Object 2"/>
          <p:cNvGraphicFramePr>
            <a:graphicFrameLocks noChangeAspect="1"/>
          </p:cNvGraphicFramePr>
          <p:nvPr/>
        </p:nvGraphicFramePr>
        <p:xfrm>
          <a:off x="3657600" y="1371600"/>
          <a:ext cx="238125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Photo Editor Photo" r:id="rId5" imgW="1905266" imgH="1390844" progId="MSPhotoEd.3">
                  <p:embed/>
                </p:oleObj>
              </mc:Choice>
              <mc:Fallback>
                <p:oleObj name="Photo Editor Photo" r:id="rId5" imgW="1905266" imgH="139084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371600"/>
                        <a:ext cx="238125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TextBox 17"/>
          <p:cNvSpPr txBox="1">
            <a:spLocks noChangeArrowheads="1"/>
          </p:cNvSpPr>
          <p:nvPr/>
        </p:nvSpPr>
        <p:spPr bwMode="auto">
          <a:xfrm>
            <a:off x="509588" y="1962150"/>
            <a:ext cx="557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sv-SE"/>
              <a:t>me</a:t>
            </a:r>
          </a:p>
        </p:txBody>
      </p:sp>
      <p:sp>
        <p:nvSpPr>
          <p:cNvPr id="25610" name="TextBox 18"/>
          <p:cNvSpPr txBox="1">
            <a:spLocks noChangeArrowheads="1"/>
          </p:cNvSpPr>
          <p:nvPr/>
        </p:nvSpPr>
        <p:spPr bwMode="auto">
          <a:xfrm>
            <a:off x="8197850" y="2038350"/>
            <a:ext cx="64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sv-SE"/>
              <a:t>you</a:t>
            </a:r>
          </a:p>
        </p:txBody>
      </p:sp>
      <p:sp>
        <p:nvSpPr>
          <p:cNvPr id="25611" name="Rectangle 18"/>
          <p:cNvSpPr>
            <a:spLocks noChangeArrowheads="1"/>
          </p:cNvSpPr>
          <p:nvPr/>
        </p:nvSpPr>
        <p:spPr bwMode="auto">
          <a:xfrm>
            <a:off x="2057400" y="2057400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endParaRPr lang="sv-SE" altLang="sv-SE"/>
          </a:p>
        </p:txBody>
      </p:sp>
      <p:sp>
        <p:nvSpPr>
          <p:cNvPr id="25612" name="Text Box 21"/>
          <p:cNvSpPr txBox="1">
            <a:spLocks noChangeArrowheads="1"/>
          </p:cNvSpPr>
          <p:nvPr/>
        </p:nvSpPr>
        <p:spPr bwMode="auto">
          <a:xfrm>
            <a:off x="2209800" y="2438400"/>
            <a:ext cx="958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r>
              <a:rPr lang="en-US" altLang="sv-SE"/>
              <a:t>adapter</a:t>
            </a:r>
          </a:p>
        </p:txBody>
      </p:sp>
      <p:sp>
        <p:nvSpPr>
          <p:cNvPr id="25613" name="Rectangle 18"/>
          <p:cNvSpPr>
            <a:spLocks noChangeArrowheads="1"/>
          </p:cNvSpPr>
          <p:nvPr/>
        </p:nvSpPr>
        <p:spPr bwMode="auto">
          <a:xfrm>
            <a:off x="6705600" y="2057400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endParaRPr lang="sv-SE" altLang="sv-SE"/>
          </a:p>
        </p:txBody>
      </p:sp>
      <p:sp>
        <p:nvSpPr>
          <p:cNvPr id="25614" name="Text Box 21"/>
          <p:cNvSpPr txBox="1">
            <a:spLocks noChangeArrowheads="1"/>
          </p:cNvSpPr>
          <p:nvPr/>
        </p:nvSpPr>
        <p:spPr bwMode="auto">
          <a:xfrm>
            <a:off x="6324600" y="2438400"/>
            <a:ext cx="958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r>
              <a:rPr lang="en-US" altLang="sv-SE"/>
              <a:t>adapter</a:t>
            </a:r>
          </a:p>
        </p:txBody>
      </p:sp>
    </p:spTree>
    <p:extLst>
      <p:ext uri="{BB962C8B-B14F-4D97-AF65-F5344CB8AC3E}">
        <p14:creationId xmlns:p14="http://schemas.microsoft.com/office/powerpoint/2010/main" val="62982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Layered Network Stack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838732" y="1600200"/>
            <a:ext cx="6237027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Modularity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Does not specify an implementation</a:t>
            </a:r>
          </a:p>
          <a:p>
            <a:pPr lvl="1"/>
            <a:r>
              <a:rPr lang="en-US" dirty="0" smtClean="0"/>
              <a:t>Instead, tells us how to organize functionality</a:t>
            </a:r>
          </a:p>
          <a:p>
            <a:r>
              <a:rPr lang="en-US" dirty="0" smtClean="0"/>
              <a:t>Encapsulation</a:t>
            </a:r>
          </a:p>
          <a:p>
            <a:pPr lvl="1"/>
            <a:r>
              <a:rPr lang="en-US" dirty="0"/>
              <a:t>Interfaces define cross-layer </a:t>
            </a:r>
            <a:r>
              <a:rPr lang="en-US" dirty="0" smtClean="0"/>
              <a:t>interaction</a:t>
            </a:r>
            <a:endParaRPr lang="en-US" dirty="0"/>
          </a:p>
          <a:p>
            <a:pPr lvl="1"/>
            <a:r>
              <a:rPr lang="en-US" dirty="0" smtClean="0"/>
              <a:t>Layers </a:t>
            </a:r>
            <a:r>
              <a:rPr lang="en-US" dirty="0"/>
              <a:t>only rely on those below them</a:t>
            </a:r>
          </a:p>
          <a:p>
            <a:r>
              <a:rPr lang="en-US" dirty="0" smtClean="0"/>
              <a:t>Flexibility</a:t>
            </a:r>
          </a:p>
          <a:p>
            <a:pPr lvl="1"/>
            <a:r>
              <a:rPr lang="en-US" dirty="0" smtClean="0"/>
              <a:t>Reuse </a:t>
            </a:r>
            <a:r>
              <a:rPr lang="en-US" dirty="0"/>
              <a:t>of </a:t>
            </a:r>
            <a:r>
              <a:rPr lang="en-US" dirty="0" smtClean="0"/>
              <a:t>code across the network</a:t>
            </a:r>
          </a:p>
          <a:p>
            <a:pPr lvl="1"/>
            <a:r>
              <a:rPr lang="en-US" dirty="0" smtClean="0"/>
              <a:t>Module implementations may change</a:t>
            </a:r>
          </a:p>
          <a:p>
            <a:r>
              <a:rPr lang="en-US" dirty="0" smtClean="0"/>
              <a:t>Unfortunately, there are tradeoffs</a:t>
            </a:r>
          </a:p>
          <a:p>
            <a:pPr lvl="1"/>
            <a:r>
              <a:rPr lang="en-US" dirty="0" smtClean="0"/>
              <a:t>Interfaces hide information</a:t>
            </a:r>
          </a:p>
          <a:p>
            <a:pPr lvl="1"/>
            <a:r>
              <a:rPr lang="en-US" dirty="0" smtClean="0"/>
              <a:t>As we will see, may hurt performance…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0456" y="1633211"/>
            <a:ext cx="2286142" cy="727851"/>
            <a:chOff x="314656" y="3333624"/>
            <a:chExt cx="8363853" cy="1523216"/>
          </a:xfrm>
        </p:grpSpPr>
        <p:sp>
          <p:nvSpPr>
            <p:cNvPr id="6" name="Rectangle 5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314656" y="3496212"/>
              <a:ext cx="8164128" cy="1360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925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Applications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4167" y="5704772"/>
            <a:ext cx="2258720" cy="1039504"/>
            <a:chOff x="414979" y="3333624"/>
            <a:chExt cx="8263530" cy="1523216"/>
          </a:xfrm>
        </p:grpSpPr>
        <p:sp>
          <p:nvSpPr>
            <p:cNvPr id="9" name="Rectangle 8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514380" y="3496213"/>
              <a:ext cx="7465329" cy="13606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Physical</a:t>
              </a:r>
            </a:p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Media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0456" y="2593104"/>
            <a:ext cx="2286142" cy="573177"/>
            <a:chOff x="314656" y="3333624"/>
            <a:chExt cx="8363853" cy="1523216"/>
          </a:xfrm>
          <a:solidFill>
            <a:schemeClr val="accent3"/>
          </a:solidFill>
        </p:grpSpPr>
        <p:sp>
          <p:nvSpPr>
            <p:cNvPr id="15" name="Rectangle 14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grpFill/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314656" y="3333624"/>
              <a:ext cx="8164128" cy="15232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Layer 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0456" y="4915506"/>
            <a:ext cx="2286142" cy="573177"/>
            <a:chOff x="314656" y="3333624"/>
            <a:chExt cx="8363853" cy="1523216"/>
          </a:xfrm>
          <a:solidFill>
            <a:schemeClr val="accent3"/>
          </a:solidFill>
        </p:grpSpPr>
        <p:sp>
          <p:nvSpPr>
            <p:cNvPr id="18" name="Rectangle 17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grpFill/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314656" y="3333624"/>
              <a:ext cx="8164128" cy="15232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Layer 1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70456" y="4110287"/>
            <a:ext cx="2286142" cy="573177"/>
            <a:chOff x="314656" y="3333624"/>
            <a:chExt cx="8363853" cy="1523216"/>
          </a:xfrm>
          <a:solidFill>
            <a:schemeClr val="accent3"/>
          </a:solidFill>
        </p:grpSpPr>
        <p:sp>
          <p:nvSpPr>
            <p:cNvPr id="21" name="Rectangle 20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grpFill/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314656" y="3333624"/>
              <a:ext cx="8164128" cy="15232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Layer 2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 rot="16200000">
            <a:off x="881177" y="331382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…</a:t>
            </a:r>
            <a:endParaRPr lang="en-US" sz="3600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94412" y="5600142"/>
            <a:ext cx="2289482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2497543" y="3313828"/>
            <a:ext cx="740957" cy="324722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518015" y="3636994"/>
            <a:ext cx="757448" cy="348969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11337" y="4804012"/>
            <a:ext cx="2289482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11337" y="2472519"/>
            <a:ext cx="2289482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85275" y="3978357"/>
            <a:ext cx="2289482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97878" y="3313828"/>
            <a:ext cx="2289482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27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887104" y="6083257"/>
            <a:ext cx="729979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do we divide functionality into layers?</a:t>
            </a:r>
          </a:p>
          <a:p>
            <a:pPr lvl="1"/>
            <a:r>
              <a:rPr lang="en-US" dirty="0" smtClean="0"/>
              <a:t>Routing</a:t>
            </a:r>
          </a:p>
          <a:p>
            <a:pPr lvl="1"/>
            <a:r>
              <a:rPr lang="en-US" dirty="0" smtClean="0"/>
              <a:t>Congestion control</a:t>
            </a:r>
          </a:p>
          <a:p>
            <a:pPr lvl="1"/>
            <a:r>
              <a:rPr lang="en-US" dirty="0" smtClean="0"/>
              <a:t>Error checking</a:t>
            </a:r>
          </a:p>
          <a:p>
            <a:r>
              <a:rPr lang="en-US" dirty="0" smtClean="0"/>
              <a:t>How do we distribute functionality across devices?</a:t>
            </a:r>
          </a:p>
          <a:p>
            <a:pPr lvl="1"/>
            <a:r>
              <a:rPr lang="en-US" dirty="0" smtClean="0"/>
              <a:t>Example: who is responsible for security?</a:t>
            </a:r>
          </a:p>
        </p:txBody>
      </p:sp>
      <p:pic>
        <p:nvPicPr>
          <p:cNvPr id="2050" name="Picture 2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739" y="5759815"/>
            <a:ext cx="1212210" cy="5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546" y="5525204"/>
            <a:ext cx="1661354" cy="9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497" y="5759815"/>
            <a:ext cx="1212210" cy="5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2" y="540541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303" y="540541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48035" y="6193780"/>
            <a:ext cx="960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Switch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844767" y="6193780"/>
            <a:ext cx="960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Switch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016056" y="6410964"/>
            <a:ext cx="957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Router</a:t>
            </a:r>
            <a:endParaRPr lang="en-US" sz="2400" dirty="0"/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3556638" y="2128372"/>
            <a:ext cx="3748586" cy="195231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Fairness</a:t>
            </a:r>
          </a:p>
          <a:p>
            <a:pPr lvl="1"/>
            <a:r>
              <a:rPr lang="en-US" dirty="0" smtClean="0"/>
              <a:t>And many more…</a:t>
            </a:r>
          </a:p>
        </p:txBody>
      </p:sp>
      <p:sp>
        <p:nvSpPr>
          <p:cNvPr id="16" name="Up Arrow 15"/>
          <p:cNvSpPr/>
          <p:nvPr/>
        </p:nvSpPr>
        <p:spPr>
          <a:xfrm rot="10800000">
            <a:off x="483866" y="4602353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0800000">
            <a:off x="7887256" y="4602353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10800000">
            <a:off x="2254677" y="4949294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10800000">
            <a:off x="4187576" y="4711537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10800000">
            <a:off x="6147955" y="4949293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7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9" grpId="0" animBg="1"/>
      <p:bldP spid="2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Features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98042" y="1600200"/>
            <a:ext cx="5893557" cy="5105400"/>
          </a:xfrm>
        </p:spPr>
        <p:txBody>
          <a:bodyPr anchor="ctr"/>
          <a:lstStyle/>
          <a:p>
            <a:r>
              <a:rPr lang="en-US" dirty="0" smtClean="0"/>
              <a:t>Service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hat does this layer </a:t>
            </a:r>
            <a:r>
              <a:rPr lang="en-US" dirty="0" smtClean="0">
                <a:solidFill>
                  <a:schemeClr val="accent1"/>
                </a:solidFill>
              </a:rPr>
              <a:t>do</a:t>
            </a:r>
            <a:r>
              <a:rPr lang="en-US" dirty="0" smtClean="0"/>
              <a:t>?</a:t>
            </a:r>
          </a:p>
          <a:p>
            <a:r>
              <a:rPr lang="en-US" dirty="0" smtClean="0"/>
              <a:t>Interface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ow do you </a:t>
            </a:r>
            <a:r>
              <a:rPr lang="en-US" dirty="0" smtClean="0">
                <a:solidFill>
                  <a:schemeClr val="accent1"/>
                </a:solidFill>
              </a:rPr>
              <a:t>access</a:t>
            </a:r>
            <a:r>
              <a:rPr lang="en-US" dirty="0" smtClean="0"/>
              <a:t> this layer?</a:t>
            </a:r>
          </a:p>
          <a:p>
            <a:r>
              <a:rPr lang="en-US" dirty="0" smtClean="0"/>
              <a:t>Protocol</a:t>
            </a:r>
          </a:p>
          <a:p>
            <a:pPr lvl="1"/>
            <a:r>
              <a:rPr lang="en-US" dirty="0" smtClean="0"/>
              <a:t>How is this layer </a:t>
            </a:r>
            <a:r>
              <a:rPr lang="en-US" dirty="0" smtClean="0">
                <a:solidFill>
                  <a:schemeClr val="accent1"/>
                </a:solidFill>
              </a:rPr>
              <a:t>implemented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4492" y="2088136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7070" y="2088136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252" y="2663624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5694" y="266362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383" y="3236801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5825" y="323680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3383" y="3809978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45825" y="380997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3383" y="4383155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5825" y="438315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3383" y="4960889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5825" y="496088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3514" y="5534066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45956" y="553406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</p:spTree>
    <p:extLst>
      <p:ext uri="{BB962C8B-B14F-4D97-AF65-F5344CB8AC3E}">
        <p14:creationId xmlns:p14="http://schemas.microsoft.com/office/powerpoint/2010/main" val="82937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Layer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138985" y="1600200"/>
            <a:ext cx="5852614" cy="5105400"/>
          </a:xfrm>
        </p:spPr>
        <p:txBody>
          <a:bodyPr anchor="ctr">
            <a:normAutofit lnSpcReduction="10000"/>
          </a:bodyPr>
          <a:lstStyle/>
          <a:p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Move information between two systems connected by a physical link</a:t>
            </a:r>
          </a:p>
          <a:p>
            <a:r>
              <a:rPr lang="en-US" dirty="0" smtClean="0"/>
              <a:t>Interface</a:t>
            </a:r>
          </a:p>
          <a:p>
            <a:pPr lvl="1"/>
            <a:r>
              <a:rPr lang="en-US" dirty="0" smtClean="0"/>
              <a:t>Specifies how to send one</a:t>
            </a:r>
            <a:r>
              <a:rPr lang="en-US" dirty="0" smtClean="0">
                <a:solidFill>
                  <a:schemeClr val="accent1"/>
                </a:solidFill>
              </a:rPr>
              <a:t> bit</a:t>
            </a:r>
          </a:p>
          <a:p>
            <a:r>
              <a:rPr lang="en-US" dirty="0" smtClean="0"/>
              <a:t>Protocol</a:t>
            </a:r>
          </a:p>
          <a:p>
            <a:pPr lvl="1"/>
            <a:r>
              <a:rPr lang="en-US" dirty="0" smtClean="0"/>
              <a:t>Encoding scheme for one bit</a:t>
            </a:r>
          </a:p>
          <a:p>
            <a:pPr lvl="1"/>
            <a:r>
              <a:rPr lang="en-US" dirty="0" smtClean="0"/>
              <a:t>Voltage levels</a:t>
            </a:r>
          </a:p>
          <a:p>
            <a:pPr lvl="1"/>
            <a:r>
              <a:rPr lang="en-US" dirty="0" smtClean="0"/>
              <a:t>Timing of signals</a:t>
            </a:r>
          </a:p>
          <a:p>
            <a:r>
              <a:rPr lang="en-US" dirty="0" smtClean="0"/>
              <a:t>Examples: coaxial cable, fiber optics, radio frequency transmitters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4492" y="2088136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7070" y="2088136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252" y="2663624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5694" y="266362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383" y="3236801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5825" y="323680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3383" y="3809978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45825" y="380997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3383" y="4383155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5825" y="438315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3383" y="4960889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5825" y="496088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3514" y="5534066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45956" y="553406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2579425" y="1842448"/>
            <a:ext cx="559559" cy="4653886"/>
          </a:xfrm>
          <a:prstGeom prst="leftBrace">
            <a:avLst>
              <a:gd name="adj1" fmla="val 8333"/>
              <a:gd name="adj2" fmla="val 8619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2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Link Layer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138985" y="1600200"/>
            <a:ext cx="5852614" cy="5105400"/>
          </a:xfrm>
        </p:spPr>
        <p:txBody>
          <a:bodyPr anchor="ctr">
            <a:normAutofit fontScale="92500"/>
          </a:bodyPr>
          <a:lstStyle/>
          <a:p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Data framing: boundaries between packets</a:t>
            </a:r>
          </a:p>
          <a:p>
            <a:pPr lvl="1"/>
            <a:r>
              <a:rPr lang="en-US" dirty="0" smtClean="0"/>
              <a:t>Media access control (MAC)</a:t>
            </a:r>
          </a:p>
          <a:p>
            <a:pPr lvl="1"/>
            <a:r>
              <a:rPr lang="en-US" dirty="0" smtClean="0"/>
              <a:t>Per-hop reliability and flow-control</a:t>
            </a:r>
          </a:p>
          <a:p>
            <a:r>
              <a:rPr lang="en-US" dirty="0" smtClean="0"/>
              <a:t>Interface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end one </a:t>
            </a:r>
            <a:r>
              <a:rPr lang="en-US" dirty="0" smtClean="0">
                <a:solidFill>
                  <a:schemeClr val="accent1"/>
                </a:solidFill>
              </a:rPr>
              <a:t>packet</a:t>
            </a:r>
            <a:r>
              <a:rPr lang="en-US" dirty="0" smtClean="0"/>
              <a:t> between two hosts connected to the </a:t>
            </a:r>
            <a:r>
              <a:rPr lang="en-US" dirty="0" smtClean="0">
                <a:solidFill>
                  <a:schemeClr val="accent1"/>
                </a:solidFill>
              </a:rPr>
              <a:t>same</a:t>
            </a:r>
            <a:r>
              <a:rPr lang="en-US" dirty="0" smtClean="0"/>
              <a:t> media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Protocol</a:t>
            </a:r>
          </a:p>
          <a:p>
            <a:pPr lvl="1"/>
            <a:r>
              <a:rPr lang="en-US" dirty="0" smtClean="0"/>
              <a:t>Physical addressing (e.g. MAC address)</a:t>
            </a:r>
          </a:p>
          <a:p>
            <a:r>
              <a:rPr lang="en-US" dirty="0" smtClean="0"/>
              <a:t>Examples: Ethernet, </a:t>
            </a:r>
            <a:r>
              <a:rPr lang="en-US" dirty="0" err="1" smtClean="0"/>
              <a:t>Wifi</a:t>
            </a:r>
            <a:r>
              <a:rPr lang="en-US" dirty="0" smtClean="0"/>
              <a:t>, DOCSIS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4492" y="2088136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7070" y="2088136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252" y="2663624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5694" y="266362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383" y="3236801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5825" y="323680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3383" y="3809978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45825" y="380997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3383" y="4383155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5825" y="438315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3383" y="4960889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5825" y="496088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3514" y="5534066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45956" y="553406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2579425" y="1842448"/>
            <a:ext cx="559559" cy="4653886"/>
          </a:xfrm>
          <a:prstGeom prst="leftBrace">
            <a:avLst>
              <a:gd name="adj1" fmla="val 8333"/>
              <a:gd name="adj2" fmla="val 73291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1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Layer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138985" y="1600200"/>
            <a:ext cx="5852614" cy="5105400"/>
          </a:xfrm>
        </p:spPr>
        <p:txBody>
          <a:bodyPr anchor="ctr">
            <a:normAutofit fontScale="92500"/>
          </a:bodyPr>
          <a:lstStyle/>
          <a:p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Deliver packets across the network</a:t>
            </a:r>
          </a:p>
          <a:p>
            <a:pPr lvl="1"/>
            <a:r>
              <a:rPr lang="en-US" dirty="0" smtClean="0"/>
              <a:t>Handle fragmentation/reassembly</a:t>
            </a:r>
          </a:p>
          <a:p>
            <a:pPr lvl="1"/>
            <a:r>
              <a:rPr lang="en-US" dirty="0" smtClean="0"/>
              <a:t>Packet scheduling</a:t>
            </a:r>
          </a:p>
          <a:p>
            <a:pPr lvl="1"/>
            <a:r>
              <a:rPr lang="en-US" dirty="0" smtClean="0"/>
              <a:t>Buffer management</a:t>
            </a:r>
          </a:p>
          <a:p>
            <a:r>
              <a:rPr lang="en-US" dirty="0" smtClean="0"/>
              <a:t>Interface</a:t>
            </a:r>
          </a:p>
          <a:p>
            <a:pPr lvl="1"/>
            <a:r>
              <a:rPr lang="en-US" dirty="0" smtClean="0"/>
              <a:t>Send one packet to a specific destination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Protocol</a:t>
            </a:r>
          </a:p>
          <a:p>
            <a:pPr lvl="1"/>
            <a:r>
              <a:rPr lang="en-US" dirty="0" smtClean="0"/>
              <a:t>Define globally unique addresses</a:t>
            </a:r>
          </a:p>
          <a:p>
            <a:pPr lvl="1"/>
            <a:r>
              <a:rPr lang="en-US" dirty="0" smtClean="0"/>
              <a:t>Maintain routing tables</a:t>
            </a:r>
          </a:p>
          <a:p>
            <a:r>
              <a:rPr lang="en-US" dirty="0" smtClean="0"/>
              <a:t>Example: Internet Protocol (IP), IPv6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4492" y="2088136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7070" y="2088136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252" y="2663624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5694" y="266362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383" y="3236801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5825" y="323680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3383" y="3809978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45825" y="380997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3383" y="4383155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5825" y="438315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3383" y="4960889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5825" y="496088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3514" y="5534066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45956" y="553406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2579425" y="1842448"/>
            <a:ext cx="559559" cy="4653886"/>
          </a:xfrm>
          <a:prstGeom prst="leftBrace">
            <a:avLst>
              <a:gd name="adj1" fmla="val 8333"/>
              <a:gd name="adj2" fmla="val 60681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4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Layer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138985" y="1600200"/>
            <a:ext cx="5852614" cy="5105400"/>
          </a:xfrm>
        </p:spPr>
        <p:txBody>
          <a:bodyPr anchor="ctr">
            <a:normAutofit lnSpcReduction="10000"/>
          </a:bodyPr>
          <a:lstStyle/>
          <a:p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Multiplexing/</a:t>
            </a:r>
            <a:r>
              <a:rPr lang="en-US" dirty="0" err="1" smtClean="0"/>
              <a:t>demultiplexing</a:t>
            </a:r>
            <a:endParaRPr lang="en-US" dirty="0" smtClean="0"/>
          </a:p>
          <a:p>
            <a:pPr lvl="1"/>
            <a:r>
              <a:rPr lang="en-US" dirty="0" smtClean="0"/>
              <a:t>Congestion control</a:t>
            </a:r>
          </a:p>
          <a:p>
            <a:pPr lvl="1"/>
            <a:r>
              <a:rPr lang="en-US" dirty="0" smtClean="0"/>
              <a:t>Reliable, in-order delivery</a:t>
            </a:r>
          </a:p>
          <a:p>
            <a:r>
              <a:rPr lang="en-US" dirty="0" smtClean="0"/>
              <a:t>Interface</a:t>
            </a:r>
          </a:p>
          <a:p>
            <a:pPr lvl="1"/>
            <a:r>
              <a:rPr lang="en-US" dirty="0" smtClean="0"/>
              <a:t>Send message to a destination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Protocol</a:t>
            </a:r>
          </a:p>
          <a:p>
            <a:pPr lvl="1"/>
            <a:r>
              <a:rPr lang="en-US" dirty="0" smtClean="0"/>
              <a:t>Port numbers</a:t>
            </a:r>
          </a:p>
          <a:p>
            <a:pPr lvl="1"/>
            <a:r>
              <a:rPr lang="en-US" dirty="0" smtClean="0"/>
              <a:t>Reliability/error correction</a:t>
            </a:r>
          </a:p>
          <a:p>
            <a:pPr lvl="1"/>
            <a:r>
              <a:rPr lang="en-US" dirty="0" smtClean="0"/>
              <a:t>Flow-control information</a:t>
            </a:r>
          </a:p>
          <a:p>
            <a:r>
              <a:rPr lang="en-US" dirty="0" smtClean="0"/>
              <a:t>Examples: UDP, TCP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4492" y="2088136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7070" y="2088136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252" y="2663624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5694" y="266362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383" y="3236801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5825" y="323680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3383" y="3809978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45825" y="380997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3383" y="4383155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5825" y="438315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3383" y="4960889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5825" y="496088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3514" y="5534066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45956" y="553406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2579425" y="1842448"/>
            <a:ext cx="559559" cy="4653886"/>
          </a:xfrm>
          <a:prstGeom prst="leftBrace">
            <a:avLst>
              <a:gd name="adj1" fmla="val 8333"/>
              <a:gd name="adj2" fmla="val 48951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3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Layer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138985" y="1600200"/>
            <a:ext cx="5852614" cy="5105400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Access management</a:t>
            </a:r>
          </a:p>
          <a:p>
            <a:pPr lvl="1"/>
            <a:r>
              <a:rPr lang="en-US" dirty="0" smtClean="0"/>
              <a:t>Synchronization</a:t>
            </a:r>
          </a:p>
          <a:p>
            <a:r>
              <a:rPr lang="en-US" dirty="0" smtClean="0"/>
              <a:t>Interface</a:t>
            </a:r>
          </a:p>
          <a:p>
            <a:pPr lvl="1"/>
            <a:r>
              <a:rPr lang="en-US" dirty="0" smtClean="0"/>
              <a:t>It depends…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Protocol</a:t>
            </a:r>
          </a:p>
          <a:p>
            <a:pPr lvl="1"/>
            <a:r>
              <a:rPr lang="en-US" dirty="0" smtClean="0"/>
              <a:t>Token management</a:t>
            </a:r>
          </a:p>
          <a:p>
            <a:pPr lvl="1"/>
            <a:r>
              <a:rPr lang="en-US" dirty="0" smtClean="0"/>
              <a:t>Insert checkpoints</a:t>
            </a:r>
          </a:p>
          <a:p>
            <a:r>
              <a:rPr lang="en-US" dirty="0" smtClean="0"/>
              <a:t>Examples: </a:t>
            </a:r>
            <a:r>
              <a:rPr lang="en-US" dirty="0" smtClean="0">
                <a:solidFill>
                  <a:schemeClr val="accent1"/>
                </a:solidFill>
              </a:rPr>
              <a:t>none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4492" y="2088136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7070" y="2088136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252" y="2663624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5694" y="266362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383" y="3236801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5825" y="323680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3383" y="3809978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45825" y="380997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3383" y="4383155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5825" y="438315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3383" y="4960889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5825" y="496088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3514" y="5534066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45956" y="553406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2579425" y="1842448"/>
            <a:ext cx="559559" cy="4653886"/>
          </a:xfrm>
          <a:prstGeom prst="leftBrace">
            <a:avLst>
              <a:gd name="adj1" fmla="val 8333"/>
              <a:gd name="adj2" fmla="val 36927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6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Layer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138985" y="1600200"/>
            <a:ext cx="5852614" cy="5105400"/>
          </a:xfrm>
        </p:spPr>
        <p:txBody>
          <a:bodyPr anchor="ctr">
            <a:normAutofit lnSpcReduction="10000"/>
          </a:bodyPr>
          <a:lstStyle/>
          <a:p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Convert data between different representations</a:t>
            </a:r>
          </a:p>
          <a:p>
            <a:pPr lvl="1"/>
            <a:r>
              <a:rPr lang="en-US" dirty="0" smtClean="0"/>
              <a:t>E.g. big endian to little endian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/>
              <a:t>Ascii</a:t>
            </a:r>
            <a:r>
              <a:rPr lang="en-US" dirty="0" smtClean="0"/>
              <a:t> to Unicode</a:t>
            </a:r>
          </a:p>
          <a:p>
            <a:r>
              <a:rPr lang="en-US" dirty="0" smtClean="0"/>
              <a:t>Interface</a:t>
            </a:r>
          </a:p>
          <a:p>
            <a:pPr lvl="1"/>
            <a:r>
              <a:rPr lang="en-US" dirty="0" smtClean="0"/>
              <a:t>It depends…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Protocol</a:t>
            </a:r>
          </a:p>
          <a:p>
            <a:pPr lvl="1"/>
            <a:r>
              <a:rPr lang="en-US" dirty="0" smtClean="0"/>
              <a:t>Define data formats</a:t>
            </a:r>
          </a:p>
          <a:p>
            <a:pPr lvl="1"/>
            <a:r>
              <a:rPr lang="en-US" dirty="0" smtClean="0"/>
              <a:t>Apply transformation rules</a:t>
            </a:r>
          </a:p>
          <a:p>
            <a:r>
              <a:rPr lang="en-US" dirty="0" smtClean="0"/>
              <a:t>Examples: </a:t>
            </a:r>
            <a:r>
              <a:rPr lang="en-US" dirty="0" smtClean="0">
                <a:solidFill>
                  <a:schemeClr val="accent1"/>
                </a:solidFill>
              </a:rPr>
              <a:t>none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4492" y="2088136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7070" y="2088136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252" y="2663624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5694" y="266362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383" y="3236801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5825" y="323680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3383" y="3809978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45825" y="380997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3383" y="4383155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5825" y="438315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3383" y="4960889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5825" y="496088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3514" y="5534066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45956" y="553406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2579425" y="1842448"/>
            <a:ext cx="559559" cy="4653886"/>
          </a:xfrm>
          <a:prstGeom prst="leftBrace">
            <a:avLst>
              <a:gd name="adj1" fmla="val 8333"/>
              <a:gd name="adj2" fmla="val 2402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9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Layer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138985" y="1600200"/>
            <a:ext cx="5852614" cy="5105400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Whatever you want :)</a:t>
            </a:r>
          </a:p>
          <a:p>
            <a:r>
              <a:rPr lang="en-US" dirty="0" smtClean="0"/>
              <a:t>Interface</a:t>
            </a:r>
          </a:p>
          <a:p>
            <a:pPr lvl="1"/>
            <a:r>
              <a:rPr lang="en-US" dirty="0" smtClean="0"/>
              <a:t>Whatever you want :D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Protocol</a:t>
            </a:r>
          </a:p>
          <a:p>
            <a:pPr lvl="1"/>
            <a:r>
              <a:rPr lang="en-US" dirty="0" smtClean="0"/>
              <a:t>Whatever you want ;)</a:t>
            </a:r>
          </a:p>
          <a:p>
            <a:r>
              <a:rPr lang="en-US" dirty="0" smtClean="0"/>
              <a:t>Examples: turn on your smartphone and look at the list of apps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4492" y="2088136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7070" y="2088136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252" y="2663624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5694" y="266362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383" y="3236801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5825" y="323680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3383" y="3809978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45825" y="380997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3383" y="4383155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5825" y="438315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3383" y="4960889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5825" y="496088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3514" y="5534066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45956" y="553406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2579425" y="1842448"/>
            <a:ext cx="559559" cy="4653886"/>
          </a:xfrm>
          <a:prstGeom prst="leftBrace">
            <a:avLst>
              <a:gd name="adj1" fmla="val 8333"/>
              <a:gd name="adj2" fmla="val 1141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9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fld id="{5C0EA999-13F4-40A9-A647-46FD47014A2E}" type="slidenum">
              <a:rPr lang="en-US" altLang="sv-SE" sz="1400" b="0">
                <a:latin typeface="Times New Roman" pitchFamily="18" charset="0"/>
              </a:rPr>
              <a:pPr eaLnBrk="1" hangingPunct="1"/>
              <a:t>7</a:t>
            </a:fld>
            <a:endParaRPr lang="en-US" altLang="sv-SE" sz="1400" b="0">
              <a:latin typeface="Times New Roman" pitchFamily="18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smtClean="0"/>
              <a:t>Mapping Between Identifiers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sv-SE" smtClean="0"/>
              <a:t>Dynamic Host Configuration Protocol (DHCP)</a:t>
            </a:r>
          </a:p>
          <a:p>
            <a:pPr lvl="1"/>
            <a:r>
              <a:rPr lang="en-US" altLang="sv-SE" smtClean="0"/>
              <a:t>Given a MAC address, assign a unique IP address</a:t>
            </a:r>
          </a:p>
          <a:p>
            <a:pPr lvl="1"/>
            <a:r>
              <a:rPr lang="en-US" altLang="sv-SE" smtClean="0"/>
              <a:t>… and tell host other stuff about the Local Area Network</a:t>
            </a:r>
          </a:p>
          <a:p>
            <a:pPr lvl="1"/>
            <a:r>
              <a:rPr lang="en-US" altLang="sv-SE" smtClean="0"/>
              <a:t>To automate the boot-strapping process</a:t>
            </a:r>
          </a:p>
          <a:p>
            <a:r>
              <a:rPr lang="en-US" altLang="sv-SE" smtClean="0"/>
              <a:t>Address Resolution Protocol (ARP)</a:t>
            </a:r>
          </a:p>
          <a:p>
            <a:pPr lvl="1"/>
            <a:r>
              <a:rPr lang="en-US" altLang="sv-SE" smtClean="0"/>
              <a:t>Given an IP address, provide the MAC address</a:t>
            </a:r>
          </a:p>
          <a:p>
            <a:pPr lvl="1"/>
            <a:r>
              <a:rPr lang="en-US" altLang="sv-SE" smtClean="0"/>
              <a:t>To enable communication within the Local Area Network</a:t>
            </a:r>
          </a:p>
          <a:p>
            <a:r>
              <a:rPr lang="en-US" altLang="sv-SE" smtClean="0"/>
              <a:t>Domain Name System (DNS)</a:t>
            </a:r>
          </a:p>
          <a:p>
            <a:pPr lvl="1"/>
            <a:r>
              <a:rPr lang="en-US" altLang="sv-SE" smtClean="0"/>
              <a:t>Given a host name, provide the IP address</a:t>
            </a:r>
          </a:p>
          <a:p>
            <a:pPr lvl="1"/>
            <a:r>
              <a:rPr lang="en-US" altLang="sv-SE" smtClean="0"/>
              <a:t>Given an IP address, provide the host name</a:t>
            </a:r>
          </a:p>
        </p:txBody>
      </p:sp>
    </p:spTree>
    <p:extLst>
      <p:ext uri="{BB962C8B-B14F-4D97-AF65-F5344CB8AC3E}">
        <p14:creationId xmlns:p14="http://schemas.microsoft.com/office/powerpoint/2010/main" val="316882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fld id="{D9527751-013D-4483-A222-4FF47E9B9A0E}" type="slidenum">
              <a:rPr lang="en-US" altLang="sv-SE" sz="1400" b="0">
                <a:latin typeface="Times New Roman" pitchFamily="18" charset="0"/>
              </a:rPr>
              <a:pPr eaLnBrk="1" hangingPunct="1"/>
              <a:t>8</a:t>
            </a:fld>
            <a:endParaRPr lang="en-US" altLang="sv-SE" sz="1400" b="0">
              <a:latin typeface="Times New Roman" pitchFamily="18" charset="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sz="3200" smtClean="0"/>
              <a:t>Dynamic Host Configuration Protocol</a:t>
            </a:r>
          </a:p>
        </p:txBody>
      </p:sp>
      <p:pic>
        <p:nvPicPr>
          <p:cNvPr id="28675" name="Picture 6" descr="j02857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1470025"/>
            <a:ext cx="24590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7" descr="j019538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3188" y="1219200"/>
            <a:ext cx="132715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1525588" y="2667000"/>
            <a:ext cx="11096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sv-SE"/>
              <a:t>arriving</a:t>
            </a:r>
            <a:br>
              <a:rPr lang="en-US" altLang="sv-SE"/>
            </a:br>
            <a:r>
              <a:rPr lang="en-US" altLang="sv-SE"/>
              <a:t>client</a:t>
            </a:r>
          </a:p>
        </p:txBody>
      </p:sp>
      <p:sp>
        <p:nvSpPr>
          <p:cNvPr id="28678" name="Text Box 9"/>
          <p:cNvSpPr txBox="1">
            <a:spLocks noChangeArrowheads="1"/>
          </p:cNvSpPr>
          <p:nvPr/>
        </p:nvSpPr>
        <p:spPr bwMode="auto">
          <a:xfrm>
            <a:off x="7086600" y="3044825"/>
            <a:ext cx="174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sv-SE"/>
              <a:t>DHCP server</a:t>
            </a:r>
          </a:p>
        </p:txBody>
      </p:sp>
      <p:sp>
        <p:nvSpPr>
          <p:cNvPr id="28679" name="Line 10"/>
          <p:cNvSpPr>
            <a:spLocks noChangeShapeType="1"/>
          </p:cNvSpPr>
          <p:nvPr/>
        </p:nvSpPr>
        <p:spPr bwMode="auto">
          <a:xfrm>
            <a:off x="2727325" y="1816100"/>
            <a:ext cx="4032250" cy="9985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8680" name="Text Box 11"/>
          <p:cNvSpPr txBox="1">
            <a:spLocks noChangeArrowheads="1"/>
          </p:cNvSpPr>
          <p:nvPr/>
        </p:nvSpPr>
        <p:spPr bwMode="auto">
          <a:xfrm rot="795519">
            <a:off x="3571875" y="1841500"/>
            <a:ext cx="201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sv-SE">
                <a:solidFill>
                  <a:srgbClr val="FF3300"/>
                </a:solidFill>
              </a:rPr>
              <a:t>DHCP discover</a:t>
            </a:r>
          </a:p>
        </p:txBody>
      </p:sp>
      <p:sp>
        <p:nvSpPr>
          <p:cNvPr id="28681" name="Text Box 12"/>
          <p:cNvSpPr txBox="1">
            <a:spLocks noChangeArrowheads="1"/>
          </p:cNvSpPr>
          <p:nvPr/>
        </p:nvSpPr>
        <p:spPr bwMode="auto">
          <a:xfrm rot="795519">
            <a:off x="3571875" y="2225675"/>
            <a:ext cx="1566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sv-SE">
                <a:solidFill>
                  <a:srgbClr val="FF3300"/>
                </a:solidFill>
              </a:rPr>
              <a:t>(broadcast)</a:t>
            </a:r>
          </a:p>
        </p:txBody>
      </p:sp>
      <p:sp>
        <p:nvSpPr>
          <p:cNvPr id="28682" name="Line 13"/>
          <p:cNvSpPr>
            <a:spLocks noChangeShapeType="1"/>
          </p:cNvSpPr>
          <p:nvPr/>
        </p:nvSpPr>
        <p:spPr bwMode="auto">
          <a:xfrm flipH="1">
            <a:off x="2689225" y="2968625"/>
            <a:ext cx="4032250" cy="9985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8683" name="Text Box 14"/>
          <p:cNvSpPr txBox="1">
            <a:spLocks noChangeArrowheads="1"/>
          </p:cNvSpPr>
          <p:nvPr/>
        </p:nvSpPr>
        <p:spPr bwMode="auto">
          <a:xfrm rot="-847892">
            <a:off x="3646488" y="3121025"/>
            <a:ext cx="1539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sv-SE">
                <a:solidFill>
                  <a:srgbClr val="FF3300"/>
                </a:solidFill>
              </a:rPr>
              <a:t>DHCP offer</a:t>
            </a:r>
          </a:p>
        </p:txBody>
      </p:sp>
      <p:sp>
        <p:nvSpPr>
          <p:cNvPr id="28684" name="Line 15"/>
          <p:cNvSpPr>
            <a:spLocks noChangeShapeType="1"/>
          </p:cNvSpPr>
          <p:nvPr/>
        </p:nvSpPr>
        <p:spPr bwMode="auto">
          <a:xfrm>
            <a:off x="2727325" y="4119563"/>
            <a:ext cx="4032250" cy="9985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8685" name="Text Box 16"/>
          <p:cNvSpPr txBox="1">
            <a:spLocks noChangeArrowheads="1"/>
          </p:cNvSpPr>
          <p:nvPr/>
        </p:nvSpPr>
        <p:spPr bwMode="auto">
          <a:xfrm rot="795519">
            <a:off x="3635375" y="4144963"/>
            <a:ext cx="1893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sv-SE">
                <a:solidFill>
                  <a:srgbClr val="0000FF"/>
                </a:solidFill>
              </a:rPr>
              <a:t>DHCP request</a:t>
            </a:r>
          </a:p>
        </p:txBody>
      </p:sp>
      <p:sp>
        <p:nvSpPr>
          <p:cNvPr id="28686" name="Line 17"/>
          <p:cNvSpPr>
            <a:spLocks noChangeShapeType="1"/>
          </p:cNvSpPr>
          <p:nvPr/>
        </p:nvSpPr>
        <p:spPr bwMode="auto">
          <a:xfrm flipH="1">
            <a:off x="2689225" y="5310188"/>
            <a:ext cx="4032250" cy="9985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8687" name="Text Box 18"/>
          <p:cNvSpPr txBox="1">
            <a:spLocks noChangeArrowheads="1"/>
          </p:cNvSpPr>
          <p:nvPr/>
        </p:nvSpPr>
        <p:spPr bwMode="auto">
          <a:xfrm rot="-847892">
            <a:off x="3651250" y="5462588"/>
            <a:ext cx="1528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sv-SE">
                <a:solidFill>
                  <a:srgbClr val="0000FF"/>
                </a:solidFill>
              </a:rPr>
              <a:t>DHCP ACK</a:t>
            </a:r>
          </a:p>
        </p:txBody>
      </p:sp>
      <p:sp>
        <p:nvSpPr>
          <p:cNvPr id="28688" name="Text Box 21"/>
          <p:cNvSpPr txBox="1">
            <a:spLocks noChangeArrowheads="1"/>
          </p:cNvSpPr>
          <p:nvPr/>
        </p:nvSpPr>
        <p:spPr bwMode="auto">
          <a:xfrm rot="795519">
            <a:off x="3571875" y="4530725"/>
            <a:ext cx="1566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sv-SE">
                <a:solidFill>
                  <a:srgbClr val="0000FF"/>
                </a:solidFill>
              </a:rPr>
              <a:t>(broadcast)</a:t>
            </a:r>
          </a:p>
        </p:txBody>
      </p:sp>
      <p:sp>
        <p:nvSpPr>
          <p:cNvPr id="28689" name="TextBox 17"/>
          <p:cNvSpPr txBox="1">
            <a:spLocks noChangeArrowheads="1"/>
          </p:cNvSpPr>
          <p:nvPr/>
        </p:nvSpPr>
        <p:spPr bwMode="auto">
          <a:xfrm>
            <a:off x="228600" y="3549650"/>
            <a:ext cx="2438400" cy="19399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altLang="sv-SE" u="sng"/>
              <a:t>Host learns</a:t>
            </a:r>
            <a:r>
              <a:rPr lang="en-US" altLang="sv-SE"/>
              <a:t/>
            </a:r>
            <a:br>
              <a:rPr lang="en-US" altLang="sv-SE"/>
            </a:br>
            <a:r>
              <a:rPr lang="en-US" altLang="sv-SE"/>
              <a:t>IP address,</a:t>
            </a:r>
          </a:p>
          <a:p>
            <a:pPr algn="l" eaLnBrk="1" hangingPunct="1"/>
            <a:r>
              <a:rPr lang="en-US" altLang="sv-SE"/>
              <a:t>Subnet mask, Gateway address, DNS server(s), and a lease time.</a:t>
            </a:r>
          </a:p>
        </p:txBody>
      </p:sp>
    </p:spTree>
    <p:extLst>
      <p:ext uri="{BB962C8B-B14F-4D97-AF65-F5344CB8AC3E}">
        <p14:creationId xmlns:p14="http://schemas.microsoft.com/office/powerpoint/2010/main" val="402598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fld id="{BBF8B1C4-E4BB-4D93-92C0-37E193580B63}" type="slidenum">
              <a:rPr lang="en-US" altLang="sv-SE" sz="1400" b="0">
                <a:latin typeface="Times New Roman" pitchFamily="18" charset="0"/>
              </a:rPr>
              <a:pPr eaLnBrk="1" hangingPunct="1"/>
              <a:t>9</a:t>
            </a:fld>
            <a:endParaRPr lang="en-US" altLang="sv-SE" sz="1400" b="0">
              <a:latin typeface="Times New Roman" pitchFamily="18" charset="0"/>
            </a:endParaRPr>
          </a:p>
        </p:txBody>
      </p:sp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smtClean="0"/>
              <a:t>Address Resolution Protocol (ARP)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sv-SE" smtClean="0"/>
              <a:t>Every host maintains an ARP table</a:t>
            </a:r>
          </a:p>
          <a:p>
            <a:pPr lvl="1"/>
            <a:r>
              <a:rPr lang="en-US" altLang="sv-SE" smtClean="0"/>
              <a:t>(IP address, MAC address) pair</a:t>
            </a:r>
          </a:p>
          <a:p>
            <a:r>
              <a:rPr lang="en-US" altLang="sv-SE" smtClean="0"/>
              <a:t>Consult the table when sending a packet</a:t>
            </a:r>
          </a:p>
          <a:p>
            <a:pPr lvl="1"/>
            <a:r>
              <a:rPr lang="en-US" altLang="sv-SE" smtClean="0"/>
              <a:t>Map destination IP address to destination MAC address</a:t>
            </a:r>
          </a:p>
          <a:p>
            <a:pPr lvl="1"/>
            <a:r>
              <a:rPr lang="en-US" altLang="sv-SE" smtClean="0"/>
              <a:t>Encapsulate and transmit the data packet</a:t>
            </a:r>
          </a:p>
          <a:p>
            <a:pPr lvl="1"/>
            <a:endParaRPr lang="en-US" altLang="sv-SE" smtClean="0"/>
          </a:p>
          <a:p>
            <a:r>
              <a:rPr lang="en-US" altLang="sv-SE" smtClean="0"/>
              <a:t>But, what if the IP address is not in the table?</a:t>
            </a:r>
          </a:p>
          <a:p>
            <a:pPr lvl="1"/>
            <a:r>
              <a:rPr lang="en-US" altLang="sv-SE" smtClean="0"/>
              <a:t>Sender broadcasts: </a:t>
            </a:r>
            <a:r>
              <a:rPr lang="ja-JP" altLang="en-US" smtClean="0">
                <a:ea typeface="MS PGothic" pitchFamily="34" charset="-128"/>
              </a:rPr>
              <a:t>“</a:t>
            </a:r>
            <a:r>
              <a:rPr lang="en-US" altLang="ja-JP" smtClean="0">
                <a:ea typeface="MS PGothic" pitchFamily="34" charset="-128"/>
              </a:rPr>
              <a:t>Who has IP address 1.2.3.156?</a:t>
            </a:r>
            <a:r>
              <a:rPr lang="ja-JP" altLang="en-US" smtClean="0">
                <a:ea typeface="MS PGothic" pitchFamily="34" charset="-128"/>
              </a:rPr>
              <a:t>”</a:t>
            </a:r>
            <a:endParaRPr lang="en-US" altLang="ja-JP" smtClean="0">
              <a:ea typeface="MS PGothic" pitchFamily="34" charset="-128"/>
            </a:endParaRPr>
          </a:p>
          <a:p>
            <a:pPr lvl="1"/>
            <a:r>
              <a:rPr lang="en-US" altLang="sv-SE" smtClean="0"/>
              <a:t>Receiver responds: </a:t>
            </a:r>
            <a:r>
              <a:rPr lang="ja-JP" altLang="en-US" smtClean="0">
                <a:ea typeface="MS PGothic" pitchFamily="34" charset="-128"/>
              </a:rPr>
              <a:t>“</a:t>
            </a:r>
            <a:r>
              <a:rPr lang="en-US" altLang="ja-JP" smtClean="0">
                <a:ea typeface="MS PGothic" pitchFamily="34" charset="-128"/>
              </a:rPr>
              <a:t>MAC address 58-23-D7-FA-20-B0</a:t>
            </a:r>
            <a:r>
              <a:rPr lang="ja-JP" altLang="en-US" smtClean="0">
                <a:ea typeface="MS PGothic" pitchFamily="34" charset="-128"/>
              </a:rPr>
              <a:t>”</a:t>
            </a:r>
            <a:endParaRPr lang="en-US" altLang="ja-JP" smtClean="0">
              <a:ea typeface="MS PGothic" pitchFamily="34" charset="-128"/>
            </a:endParaRPr>
          </a:p>
          <a:p>
            <a:pPr lvl="1"/>
            <a:r>
              <a:rPr lang="en-US" altLang="sv-SE" smtClean="0"/>
              <a:t>Sender caches the result in its ARP table</a:t>
            </a:r>
          </a:p>
          <a:p>
            <a:pPr lvl="1">
              <a:buFont typeface="Helvetica" charset="0"/>
              <a:buNone/>
            </a:pPr>
            <a:endParaRPr lang="en-US" altLang="sv-SE" smtClean="0"/>
          </a:p>
        </p:txBody>
      </p:sp>
    </p:spTree>
    <p:extLst>
      <p:ext uri="{BB962C8B-B14F-4D97-AF65-F5344CB8AC3E}">
        <p14:creationId xmlns:p14="http://schemas.microsoft.com/office/powerpoint/2010/main" val="407755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lnDef>
      <a:spPr>
        <a:ln w="571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68124</TotalTime>
  <Words>3042</Words>
  <Application>Microsoft Office PowerPoint</Application>
  <PresentationFormat>On-screen Show (4:3)</PresentationFormat>
  <Paragraphs>867</Paragraphs>
  <Slides>69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2" baseType="lpstr">
      <vt:lpstr>Median</vt:lpstr>
      <vt:lpstr>Photo Editor Photo</vt:lpstr>
      <vt:lpstr>Clip</vt:lpstr>
      <vt:lpstr>TDTS21 Advanced Networking</vt:lpstr>
      <vt:lpstr>PowerPoint Presentation</vt:lpstr>
      <vt:lpstr>Host-Network Division of Labor</vt:lpstr>
      <vt:lpstr>The Role of the End Host</vt:lpstr>
      <vt:lpstr>Three Kinds of Identifiers</vt:lpstr>
      <vt:lpstr>Learning a Host’s Address</vt:lpstr>
      <vt:lpstr>Mapping Between Identifiers</vt:lpstr>
      <vt:lpstr>Dynamic Host Configuration Protocol</vt:lpstr>
      <vt:lpstr>Address Resolution Protocol (ARP)</vt:lpstr>
      <vt:lpstr>Domain Name System</vt:lpstr>
      <vt:lpstr>Questions</vt:lpstr>
      <vt:lpstr>Interface to Applications</vt:lpstr>
      <vt:lpstr>Socket Abstraction</vt:lpstr>
      <vt:lpstr>Two Basic Transport Features</vt:lpstr>
      <vt:lpstr>Two Main Transport Layers</vt:lpstr>
      <vt:lpstr>PowerPoint Presentation</vt:lpstr>
      <vt:lpstr>Life in the 1970s…</vt:lpstr>
      <vt:lpstr>Handling Heterogeneity</vt:lpstr>
      <vt:lpstr>Internetwork Layer and Gateways</vt:lpstr>
      <vt:lpstr>The design philosophy of the DARPA Internet Protocols                                              Clark ‘88</vt:lpstr>
      <vt:lpstr>Goals of the Internet Architecture (Clark ‘88)</vt:lpstr>
      <vt:lpstr>Robust</vt:lpstr>
      <vt:lpstr>Types of Services</vt:lpstr>
      <vt:lpstr>Variety of Networks</vt:lpstr>
      <vt:lpstr>Real Goals</vt:lpstr>
      <vt:lpstr>Internet Motto</vt:lpstr>
      <vt:lpstr>Questions</vt:lpstr>
      <vt:lpstr>Outline</vt:lpstr>
      <vt:lpstr>The ISO OSI Model</vt:lpstr>
      <vt:lpstr>Encapsulation</vt:lpstr>
      <vt:lpstr>Real Life Analogy</vt:lpstr>
      <vt:lpstr>Network Stack in Practice</vt:lpstr>
      <vt:lpstr>Encapsulation, Revisited</vt:lpstr>
      <vt:lpstr>The Hourglass</vt:lpstr>
      <vt:lpstr>Orthogonal Planes</vt:lpstr>
      <vt:lpstr>Orthogonal Planes</vt:lpstr>
      <vt:lpstr>Reality Check</vt:lpstr>
      <vt:lpstr>Outline</vt:lpstr>
      <vt:lpstr>From Layers to Eating Cake</vt:lpstr>
      <vt:lpstr>Where to Place Functionality</vt:lpstr>
      <vt:lpstr> “End-to-End Arguments  in System Design” (ACM Trans. on Computer Systems, November 1984)</vt:lpstr>
      <vt:lpstr>Basic Observation</vt:lpstr>
      <vt:lpstr>End-to-End Argument</vt:lpstr>
      <vt:lpstr>Tradeoffs</vt:lpstr>
      <vt:lpstr>Example: Reliable File Transfer</vt:lpstr>
      <vt:lpstr>Example: Reliable File Transfer</vt:lpstr>
      <vt:lpstr>Conservative Interpretation</vt:lpstr>
      <vt:lpstr>Radical Interpretation</vt:lpstr>
      <vt:lpstr>Moderate Interpretation</vt:lpstr>
      <vt:lpstr>Reality Check, Again</vt:lpstr>
      <vt:lpstr>Takeaways</vt:lpstr>
      <vt:lpstr>PowerPoint Presentation</vt:lpstr>
      <vt:lpstr>More slides …</vt:lpstr>
      <vt:lpstr>Questions</vt:lpstr>
      <vt:lpstr>PowerPoint Presentation</vt:lpstr>
      <vt:lpstr>Organizing Network Functionality</vt:lpstr>
      <vt:lpstr>Problem Scenario</vt:lpstr>
      <vt:lpstr>More Problems</vt:lpstr>
      <vt:lpstr>Solution: Use Indirection</vt:lpstr>
      <vt:lpstr>Layered Network Stack</vt:lpstr>
      <vt:lpstr>Key Questions</vt:lpstr>
      <vt:lpstr>Layer Features</vt:lpstr>
      <vt:lpstr>Physical Layer</vt:lpstr>
      <vt:lpstr>Data Link Layer</vt:lpstr>
      <vt:lpstr>Network Layer</vt:lpstr>
      <vt:lpstr>Transport Layer</vt:lpstr>
      <vt:lpstr>Session Layer</vt:lpstr>
      <vt:lpstr>Presentation Layer</vt:lpstr>
      <vt:lpstr>Application Layer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nikca</cp:lastModifiedBy>
  <cp:revision>858</cp:revision>
  <cp:lastPrinted>2012-08-22T04:00:45Z</cp:lastPrinted>
  <dcterms:created xsi:type="dcterms:W3CDTF">2012-01-03T02:22:46Z</dcterms:created>
  <dcterms:modified xsi:type="dcterms:W3CDTF">2015-01-27T18:29:42Z</dcterms:modified>
</cp:coreProperties>
</file>