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71" r:id="rId3"/>
    <p:sldId id="323" r:id="rId4"/>
    <p:sldId id="327" r:id="rId5"/>
    <p:sldId id="329" r:id="rId6"/>
    <p:sldId id="373" r:id="rId7"/>
    <p:sldId id="330" r:id="rId8"/>
    <p:sldId id="375" r:id="rId9"/>
    <p:sldId id="397" r:id="rId10"/>
    <p:sldId id="377" r:id="rId11"/>
    <p:sldId id="393" r:id="rId12"/>
    <p:sldId id="391" r:id="rId13"/>
    <p:sldId id="392" r:id="rId14"/>
    <p:sldId id="390" r:id="rId15"/>
    <p:sldId id="387" r:id="rId16"/>
    <p:sldId id="388" r:id="rId17"/>
    <p:sldId id="389" r:id="rId18"/>
    <p:sldId id="384" r:id="rId19"/>
    <p:sldId id="385" r:id="rId20"/>
    <p:sldId id="386" r:id="rId21"/>
    <p:sldId id="372" r:id="rId22"/>
    <p:sldId id="396" r:id="rId23"/>
    <p:sldId id="407" r:id="rId24"/>
    <p:sldId id="408" r:id="rId25"/>
    <p:sldId id="431" r:id="rId26"/>
    <p:sldId id="432" r:id="rId27"/>
    <p:sldId id="433" r:id="rId28"/>
    <p:sldId id="409" r:id="rId29"/>
    <p:sldId id="410" r:id="rId30"/>
    <p:sldId id="411" r:id="rId31"/>
    <p:sldId id="412" r:id="rId32"/>
    <p:sldId id="413" r:id="rId33"/>
    <p:sldId id="414" r:id="rId34"/>
    <p:sldId id="416" r:id="rId35"/>
    <p:sldId id="395" r:id="rId36"/>
    <p:sldId id="398" r:id="rId37"/>
    <p:sldId id="402" r:id="rId38"/>
    <p:sldId id="399" r:id="rId39"/>
    <p:sldId id="403" r:id="rId40"/>
    <p:sldId id="404" r:id="rId41"/>
    <p:sldId id="405" r:id="rId42"/>
    <p:sldId id="406" r:id="rId43"/>
    <p:sldId id="420" r:id="rId44"/>
    <p:sldId id="421" r:id="rId45"/>
    <p:sldId id="423" r:id="rId46"/>
    <p:sldId id="424" r:id="rId47"/>
    <p:sldId id="422" r:id="rId48"/>
    <p:sldId id="425" r:id="rId49"/>
    <p:sldId id="428" r:id="rId50"/>
    <p:sldId id="298" r:id="rId51"/>
    <p:sldId id="358" r:id="rId52"/>
    <p:sldId id="347" r:id="rId53"/>
    <p:sldId id="429" r:id="rId54"/>
    <p:sldId id="430" r:id="rId5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11C40-4743-4B43-9122-C71D533409CD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DC157-A395-49F0-B1FD-45783EF9D2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51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53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02739" indent="-270284" defTabSz="905453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081137" indent="-216227" defTabSz="905453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513591" indent="-216227" defTabSz="905453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1946046" indent="-216227" defTabSz="905453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378501" indent="-216227" algn="ctr" defTabSz="90545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810955" indent="-216227" algn="ctr" defTabSz="90545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243410" indent="-216227" algn="ctr" defTabSz="90545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675865" indent="-216227" algn="ctr" defTabSz="90545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BE465A6C-7DBC-4D22-867E-9EEEF20D8CF5}" type="slidenum">
              <a:rPr lang="en-US" altLang="sv-SE" sz="1200" b="0">
                <a:latin typeface="Times New Roman" pitchFamily="18" charset="0"/>
              </a:rPr>
              <a:pPr eaLnBrk="1" hangingPunct="1"/>
              <a:t>8</a:t>
            </a:fld>
            <a:endParaRPr lang="en-US" altLang="sv-SE" sz="1200" b="0"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39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40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41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sv-SE" smtClean="0">
                <a:latin typeface="Times New Roman" pitchFamily="18" charset="0"/>
              </a:rPr>
              <a:t>I</a:t>
            </a:r>
            <a:r>
              <a:rPr lang="en-GB" altLang="en-US" smtClean="0">
                <a:latin typeface="Times New Roman" pitchFamily="18" charset="0"/>
              </a:rPr>
              <a:t>’</a:t>
            </a:r>
            <a:r>
              <a:rPr lang="en-GB" altLang="sv-SE" smtClean="0">
                <a:latin typeface="Times New Roman" pitchFamily="18" charset="0"/>
              </a:rPr>
              <a:t>m thinking of the paths as given. MPTCP has the choice of how to split its traffic over those given paths.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53" eaLnBrk="0" hangingPunct="0">
              <a:defRPr sz="19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1pPr>
            <a:lvl2pPr marL="702739" indent="-270284" defTabSz="905453" eaLnBrk="0" hangingPunct="0">
              <a:defRPr sz="19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2pPr>
            <a:lvl3pPr marL="1081137" indent="-216227" defTabSz="905453" eaLnBrk="0" hangingPunct="0">
              <a:defRPr sz="19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3pPr>
            <a:lvl4pPr marL="1513591" indent="-216227" defTabSz="905453" eaLnBrk="0" hangingPunct="0">
              <a:defRPr sz="19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4pPr>
            <a:lvl5pPr marL="1946046" indent="-216227" defTabSz="905453" eaLnBrk="0" hangingPunct="0">
              <a:defRPr sz="19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5pPr>
            <a:lvl6pPr marL="2378501" indent="-216227" algn="ctr" defTabSz="90545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6pPr>
            <a:lvl7pPr marL="2810955" indent="-216227" algn="ctr" defTabSz="90545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7pPr>
            <a:lvl8pPr marL="3243410" indent="-216227" algn="ctr" defTabSz="90545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8pPr>
            <a:lvl9pPr marL="3675865" indent="-216227" algn="ctr" defTabSz="90545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9pPr>
          </a:lstStyle>
          <a:p>
            <a:pPr eaLnBrk="1" hangingPunct="1"/>
            <a:fld id="{357CD639-8B8F-460D-8913-DC9064104288}" type="slidenum">
              <a:rPr lang="en-GB" altLang="sv-SE" sz="1200" b="0">
                <a:latin typeface="Times New Roman" pitchFamily="18" charset="0"/>
              </a:rPr>
              <a:pPr eaLnBrk="1" hangingPunct="1"/>
              <a:t>44</a:t>
            </a:fld>
            <a:endParaRPr lang="en-GB" altLang="sv-SE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6824C-22B6-4908-A494-53A69DAF4C3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types of services: e.g., even those that don’t want TCP (network debugging)</a:t>
            </a:r>
          </a:p>
          <a:p>
            <a:r>
              <a:rPr lang="en-US" baseline="0" dirty="0" smtClean="0"/>
              <a:t>Cost effective: efficiently use the expensive communication resource. -&gt; 40 B header “long”</a:t>
            </a:r>
            <a:endParaRPr lang="en-US" dirty="0" smtClean="0"/>
          </a:p>
          <a:p>
            <a:r>
              <a:rPr lang="en-US" dirty="0" smtClean="0"/>
              <a:t>Accountability becomes more important as non-military folks start to use the network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9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15BA7-9EE9-6548-B478-256EE812C107}" type="slidenum">
              <a:rPr lang="en-US"/>
              <a:pPr/>
              <a:t>13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53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02739" indent="-270284" defTabSz="905453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081137" indent="-216227" defTabSz="905453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513591" indent="-216227" defTabSz="905453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1946046" indent="-216227" defTabSz="905453" eaLnBrk="0" hangingPunct="0"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378501" indent="-216227" algn="ctr" defTabSz="90545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810955" indent="-216227" algn="ctr" defTabSz="90545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243410" indent="-216227" algn="ctr" defTabSz="90545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675865" indent="-216227" algn="ctr" defTabSz="90545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31B6BE1D-AF22-46C4-B1E0-C690D0BEA9D7}" type="slidenum">
              <a:rPr lang="en-US" altLang="sv-SE" sz="1200" b="0">
                <a:latin typeface="Times New Roman" pitchFamily="18" charset="0"/>
              </a:rPr>
              <a:pPr eaLnBrk="1" hangingPunct="1"/>
              <a:t>14</a:t>
            </a:fld>
            <a:endParaRPr lang="en-US" altLang="sv-SE" sz="1200" b="0">
              <a:latin typeface="Times New Roman" pitchFamily="18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2C7A1-342C-477F-B6FA-1A84ABDFBAED}" type="slidenum">
              <a:rPr lang="en-US"/>
              <a:pPr/>
              <a:t>24</a:t>
            </a:fld>
            <a:endParaRPr lang="en-US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8825" cy="3427413"/>
          </a:xfrm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B78D6-E512-4DE2-8202-B82B352C4A17}" type="slidenum">
              <a:rPr lang="en-US"/>
              <a:pPr/>
              <a:t>25</a:t>
            </a:fld>
            <a:endParaRPr lang="en-US"/>
          </a:p>
        </p:txBody>
      </p:sp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8825" cy="3427413"/>
          </a:xfrm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92E8A-83D8-4C9D-BE06-AD1416DBFB01}" type="slidenum">
              <a:rPr lang="en-US"/>
              <a:pPr/>
              <a:t>30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70412" cy="3427413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6" y="4341045"/>
            <a:ext cx="5028988" cy="4115495"/>
          </a:xfrm>
        </p:spPr>
        <p:txBody>
          <a:bodyPr wrap="square" lIns="90214" tIns="45107" rIns="90214" bIns="45107" anchor="t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AB491-8B13-43F6-822A-B3DD47EDFA33}" type="slidenum">
              <a:rPr lang="en-US"/>
              <a:pPr/>
              <a:t>31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70412" cy="3427413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6" y="4341045"/>
            <a:ext cx="5028988" cy="4115495"/>
          </a:xfrm>
        </p:spPr>
        <p:txBody>
          <a:bodyPr wrap="square" lIns="90214" tIns="45107" rIns="90214" bIns="45107" anchor="t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2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625A-6453-4079-BC2E-AC224C7185FE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F0B7-7F22-4F1A-8FC1-9BF564D5A5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463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625A-6453-4079-BC2E-AC224C7185FE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F0B7-7F22-4F1A-8FC1-9BF564D5A5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36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625A-6453-4079-BC2E-AC224C7185FE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F0B7-7F22-4F1A-8FC1-9BF564D5A5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7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625A-6453-4079-BC2E-AC224C7185FE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F0B7-7F22-4F1A-8FC1-9BF564D5A5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328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625A-6453-4079-BC2E-AC224C7185FE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F0B7-7F22-4F1A-8FC1-9BF564D5A5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044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625A-6453-4079-BC2E-AC224C7185FE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F0B7-7F22-4F1A-8FC1-9BF564D5A5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62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625A-6453-4079-BC2E-AC224C7185FE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F0B7-7F22-4F1A-8FC1-9BF564D5A5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50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625A-6453-4079-BC2E-AC224C7185FE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F0B7-7F22-4F1A-8FC1-9BF564D5A5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91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625A-6453-4079-BC2E-AC224C7185FE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F0B7-7F22-4F1A-8FC1-9BF564D5A5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13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625A-6453-4079-BC2E-AC224C7185FE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F0B7-7F22-4F1A-8FC1-9BF564D5A5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30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625A-6453-4079-BC2E-AC224C7185FE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F0B7-7F22-4F1A-8FC1-9BF564D5A5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428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625A-6453-4079-BC2E-AC224C7185FE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F0B7-7F22-4F1A-8FC1-9BF564D5A5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442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g"/><Relationship Id="rId4" Type="http://schemas.openxmlformats.org/officeDocument/2006/relationships/image" Target="../media/image39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5" y="44624"/>
            <a:ext cx="4132073" cy="1470025"/>
          </a:xfrm>
        </p:spPr>
        <p:txBody>
          <a:bodyPr/>
          <a:lstStyle/>
          <a:p>
            <a:r>
              <a:rPr lang="en-US" sz="2800" dirty="0" smtClean="0"/>
              <a:t>High-level summary </a:t>
            </a:r>
            <a:r>
              <a:rPr lang="en-US" sz="2800" dirty="0" smtClean="0"/>
              <a:t>…</a:t>
            </a:r>
            <a:endParaRPr lang="sv-SE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424936" cy="352839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TDTS21 Advanced Networking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1667" y="6021288"/>
            <a:ext cx="3512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sv-SE" dirty="0" err="1"/>
              <a:t>Niklas</a:t>
            </a:r>
            <a:r>
              <a:rPr lang="en-US" altLang="sv-SE" dirty="0"/>
              <a:t> </a:t>
            </a:r>
            <a:r>
              <a:rPr lang="en-US" altLang="sv-SE" dirty="0" err="1"/>
              <a:t>Carlsson</a:t>
            </a:r>
            <a:r>
              <a:rPr lang="en-US" altLang="sv-SE" dirty="0"/>
              <a:t>, Associate </a:t>
            </a:r>
            <a:r>
              <a:rPr lang="en-US" altLang="sv-SE" dirty="0" smtClean="0"/>
              <a:t>Professor</a:t>
            </a:r>
          </a:p>
          <a:p>
            <a:r>
              <a:rPr lang="en-US" dirty="0" smtClean="0"/>
              <a:t>http://www.ida.liu.se/~nikca/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527843" cy="41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484784"/>
            <a:ext cx="1200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84784"/>
            <a:ext cx="13874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3" name="Straight Connector 11"/>
          <p:cNvCxnSpPr>
            <a:cxnSpLocks noChangeShapeType="1"/>
          </p:cNvCxnSpPr>
          <p:nvPr/>
        </p:nvCxnSpPr>
        <p:spPr bwMode="auto">
          <a:xfrm>
            <a:off x="5638800" y="2475384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4" name="Straight Connector 13"/>
          <p:cNvCxnSpPr>
            <a:cxnSpLocks noChangeShapeType="1"/>
            <a:stCxn id="25611" idx="3"/>
          </p:cNvCxnSpPr>
          <p:nvPr/>
        </p:nvCxnSpPr>
        <p:spPr bwMode="auto">
          <a:xfrm>
            <a:off x="2819400" y="2475384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sv-SE" sz="3600" b="1" dirty="0" smtClean="0"/>
              <a:t>Learning a Host</a:t>
            </a:r>
            <a:r>
              <a:rPr lang="ja-JP" altLang="en-US" sz="3600" b="1" dirty="0" smtClean="0"/>
              <a:t>’</a:t>
            </a:r>
            <a:r>
              <a:rPr lang="en-US" altLang="ja-JP" sz="3600" b="1" dirty="0" smtClean="0"/>
              <a:t>s Address</a:t>
            </a:r>
            <a:endParaRPr lang="en-US" altLang="sv-SE" sz="3600" b="1" dirty="0" smtClean="0"/>
          </a:p>
        </p:txBody>
      </p:sp>
      <p:sp>
        <p:nvSpPr>
          <p:cNvPr id="25606" name="Content Placeholder 2"/>
          <p:cNvSpPr>
            <a:spLocks noGrp="1"/>
          </p:cNvSpPr>
          <p:nvPr>
            <p:ph idx="1"/>
          </p:nvPr>
        </p:nvSpPr>
        <p:spPr>
          <a:xfrm>
            <a:off x="457200" y="3542184"/>
            <a:ext cx="84582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altLang="sv-SE" smtClean="0"/>
              <a:t>Who am I?</a:t>
            </a:r>
          </a:p>
          <a:p>
            <a:pPr lvl="1"/>
            <a:r>
              <a:rPr lang="en-US" altLang="sv-SE" smtClean="0"/>
              <a:t>Hard-wired: MAC address</a:t>
            </a:r>
          </a:p>
          <a:p>
            <a:pPr lvl="1"/>
            <a:r>
              <a:rPr lang="en-US" altLang="sv-SE" smtClean="0"/>
              <a:t>Static configuration: IP interface configuration</a:t>
            </a:r>
          </a:p>
          <a:p>
            <a:pPr lvl="1"/>
            <a:r>
              <a:rPr lang="en-US" altLang="sv-SE" smtClean="0"/>
              <a:t>Dynamically learned: IP address configured by DHCP</a:t>
            </a:r>
          </a:p>
          <a:p>
            <a:r>
              <a:rPr lang="en-US" altLang="sv-SE" smtClean="0"/>
              <a:t>Who are you?</a:t>
            </a:r>
          </a:p>
          <a:p>
            <a:pPr lvl="1"/>
            <a:r>
              <a:rPr lang="en-US" altLang="sv-SE" smtClean="0"/>
              <a:t>Hard-wired: IP address in a URL, or in the code</a:t>
            </a:r>
          </a:p>
          <a:p>
            <a:pPr lvl="1"/>
            <a:r>
              <a:rPr lang="en-US" altLang="sv-SE" smtClean="0"/>
              <a:t>Dynamically looked up: ARP or DNS</a:t>
            </a:r>
          </a:p>
        </p:txBody>
      </p:sp>
      <p:sp>
        <p:nvSpPr>
          <p:cNvPr id="2560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17AF9B35-88B2-436E-A988-B0E0E81416D4}" type="slidenum">
              <a:rPr lang="en-US" altLang="sv-SE" sz="1400" b="0">
                <a:latin typeface="Times New Roman" pitchFamily="18" charset="0"/>
              </a:rPr>
              <a:pPr eaLnBrk="1" hangingPunct="1"/>
              <a:t>10</a:t>
            </a:fld>
            <a:endParaRPr lang="en-US" altLang="sv-SE" sz="1400" b="0">
              <a:latin typeface="Times New Roman" pitchFamily="18" charset="0"/>
            </a:endParaRPr>
          </a:p>
        </p:txBody>
      </p:sp>
      <p:graphicFrame>
        <p:nvGraphicFramePr>
          <p:cNvPr id="2560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907002"/>
              </p:ext>
            </p:extLst>
          </p:nvPr>
        </p:nvGraphicFramePr>
        <p:xfrm>
          <a:off x="3657600" y="1637184"/>
          <a:ext cx="23812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hoto Editor Photo" r:id="rId5" imgW="1905266" imgH="1390844" progId="MSPhotoEd.3">
                  <p:embed/>
                </p:oleObj>
              </mc:Choice>
              <mc:Fallback>
                <p:oleObj name="Photo Editor Photo" r:id="rId5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637184"/>
                        <a:ext cx="23812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Box 17"/>
          <p:cNvSpPr txBox="1">
            <a:spLocks noChangeArrowheads="1"/>
          </p:cNvSpPr>
          <p:nvPr/>
        </p:nvSpPr>
        <p:spPr bwMode="auto">
          <a:xfrm>
            <a:off x="509588" y="2227734"/>
            <a:ext cx="55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/>
              <a:t>me</a:t>
            </a:r>
          </a:p>
        </p:txBody>
      </p:sp>
      <p:sp>
        <p:nvSpPr>
          <p:cNvPr id="25610" name="TextBox 18"/>
          <p:cNvSpPr txBox="1">
            <a:spLocks noChangeArrowheads="1"/>
          </p:cNvSpPr>
          <p:nvPr/>
        </p:nvSpPr>
        <p:spPr bwMode="auto">
          <a:xfrm>
            <a:off x="8197850" y="2303934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/>
              <a:t>you</a:t>
            </a:r>
          </a:p>
        </p:txBody>
      </p:sp>
      <p:sp>
        <p:nvSpPr>
          <p:cNvPr id="25611" name="Rectangle 18"/>
          <p:cNvSpPr>
            <a:spLocks noChangeArrowheads="1"/>
          </p:cNvSpPr>
          <p:nvPr/>
        </p:nvSpPr>
        <p:spPr bwMode="auto">
          <a:xfrm>
            <a:off x="2057400" y="2322984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25612" name="Text Box 21"/>
          <p:cNvSpPr txBox="1">
            <a:spLocks noChangeArrowheads="1"/>
          </p:cNvSpPr>
          <p:nvPr/>
        </p:nvSpPr>
        <p:spPr bwMode="auto">
          <a:xfrm>
            <a:off x="2209800" y="2703984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/>
              <a:t>adapter</a:t>
            </a:r>
          </a:p>
        </p:txBody>
      </p:sp>
      <p:sp>
        <p:nvSpPr>
          <p:cNvPr id="25613" name="Rectangle 18"/>
          <p:cNvSpPr>
            <a:spLocks noChangeArrowheads="1"/>
          </p:cNvSpPr>
          <p:nvPr/>
        </p:nvSpPr>
        <p:spPr bwMode="auto">
          <a:xfrm>
            <a:off x="6705600" y="2322984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6324600" y="2703984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r>
              <a:rPr lang="en-US" altLang="sv-SE"/>
              <a:t>adapter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10" y="41176"/>
            <a:ext cx="2142127" cy="14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3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Goals of the Internet Architecture </a:t>
            </a:r>
            <a:r>
              <a:rPr lang="en-US" sz="3600" dirty="0" smtClean="0"/>
              <a:t>(Clark ‘88)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3200" b="1" dirty="0"/>
              <a:t>Connect existing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Robust in face of failures (not nuclear war…)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Support multiple types of services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Accommodate a variety of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Allow distributed management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Easy host attachment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Cost effective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Allow resource accountability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3AAFF263-7D7B-9E4C-BA44-7861D4565F5D}" type="slidenum">
              <a:rPr lang="en-US"/>
              <a:pPr/>
              <a:t>13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Goals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724400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en-US" sz="2800" b="1" dirty="0"/>
              <a:t>Something that works…..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Connect existing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Survivability (not nuclear war…)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Support multiple types of services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Accommodate a variety of networks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Allow distributed management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Easy host attachment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Cost effective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/>
              <a:t>Allow resource accountability </a:t>
            </a:r>
          </a:p>
        </p:txBody>
      </p:sp>
    </p:spTree>
    <p:extLst>
      <p:ext uri="{BB962C8B-B14F-4D97-AF65-F5344CB8AC3E}">
        <p14:creationId xmlns:p14="http://schemas.microsoft.com/office/powerpoint/2010/main" val="9946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F255C930-F259-445A-975F-3E6FBE92EA78}" type="slidenum">
              <a:rPr lang="en-US" altLang="sv-SE" sz="1400" b="0">
                <a:latin typeface="Times New Roman" pitchFamily="18" charset="0"/>
              </a:rPr>
              <a:pPr eaLnBrk="1" hangingPunct="1"/>
              <a:t>14</a:t>
            </a:fld>
            <a:endParaRPr lang="en-US" altLang="sv-SE" sz="1400" b="0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sv-SE" sz="3200" b="1" dirty="0" smtClean="0"/>
              <a:t>Host-Network Division of Labor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8822"/>
            <a:ext cx="84582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sv-SE" sz="3200" dirty="0" smtClean="0"/>
              <a:t>Network</a:t>
            </a:r>
          </a:p>
          <a:p>
            <a:pPr lvl="1">
              <a:lnSpc>
                <a:spcPct val="90000"/>
              </a:lnSpc>
            </a:pPr>
            <a:r>
              <a:rPr lang="en-US" altLang="sv-SE" sz="2800" dirty="0" smtClean="0"/>
              <a:t>Best-effort packet delivery</a:t>
            </a:r>
          </a:p>
          <a:p>
            <a:pPr lvl="1">
              <a:lnSpc>
                <a:spcPct val="90000"/>
              </a:lnSpc>
            </a:pPr>
            <a:r>
              <a:rPr lang="en-US" altLang="sv-SE" sz="2800" dirty="0" smtClean="0"/>
              <a:t>Between two (or more) end-point addresses</a:t>
            </a:r>
          </a:p>
          <a:p>
            <a:pPr>
              <a:lnSpc>
                <a:spcPct val="90000"/>
              </a:lnSpc>
            </a:pPr>
            <a:r>
              <a:rPr lang="en-US" altLang="sv-SE" sz="3200" dirty="0" smtClean="0"/>
              <a:t>Hosts</a:t>
            </a:r>
          </a:p>
          <a:p>
            <a:pPr lvl="1">
              <a:lnSpc>
                <a:spcPct val="90000"/>
              </a:lnSpc>
            </a:pPr>
            <a:r>
              <a:rPr lang="en-US" altLang="sv-SE" sz="2800" dirty="0" smtClean="0"/>
              <a:t>Everything else</a:t>
            </a:r>
          </a:p>
        </p:txBody>
      </p:sp>
      <p:pic>
        <p:nvPicPr>
          <p:cNvPr id="18436" name="Picture 4" descr="j02857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25" y="5149850"/>
            <a:ext cx="1730375" cy="1062038"/>
          </a:xfrm>
          <a:noFill/>
        </p:spPr>
      </p:pic>
      <p:graphicFrame>
        <p:nvGraphicFramePr>
          <p:cNvPr id="18437" name="Object 2"/>
          <p:cNvGraphicFramePr>
            <a:graphicFrameLocks noChangeAspect="1"/>
          </p:cNvGraphicFramePr>
          <p:nvPr/>
        </p:nvGraphicFramePr>
        <p:xfrm>
          <a:off x="2724150" y="4648200"/>
          <a:ext cx="3608388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Photo Editor Photo" r:id="rId5" imgW="1905266" imgH="1390844" progId="MSPhotoEd.3">
                  <p:embed/>
                </p:oleObj>
              </mc:Choice>
              <mc:Fallback>
                <p:oleObj name="Photo Editor Photo" r:id="rId5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648200"/>
                        <a:ext cx="3608388" cy="206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1714500" y="5807075"/>
            <a:ext cx="13446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6122988" y="5659438"/>
            <a:ext cx="109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33400" y="44958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sv-SE" sz="2400" b="0">
                <a:latin typeface="Times New Roman" pitchFamily="18" charset="0"/>
              </a:rPr>
              <a:t>host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772400" y="4648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altLang="sv-SE" sz="2400" b="0">
                <a:latin typeface="Times New Roman" pitchFamily="18" charset="0"/>
              </a:rPr>
              <a:t>host</a:t>
            </a:r>
          </a:p>
        </p:txBody>
      </p:sp>
      <p:pic>
        <p:nvPicPr>
          <p:cNvPr id="18442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32363"/>
            <a:ext cx="1928813" cy="1630362"/>
          </a:xfrm>
          <a:noFill/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725863" y="5375275"/>
            <a:ext cx="147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 sz="2800" b="0">
                <a:latin typeface="Tahoma" pitchFamily="34" charset="0"/>
              </a:rPr>
              <a:t>network</a:t>
            </a:r>
          </a:p>
        </p:txBody>
      </p: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2089150" y="5268913"/>
            <a:ext cx="327025" cy="457200"/>
            <a:chOff x="4505" y="1615"/>
            <a:chExt cx="206" cy="288"/>
          </a:xfrm>
        </p:grpSpPr>
        <p:sp>
          <p:nvSpPr>
            <p:cNvPr id="18451" name="Rectangle 13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8452" name="Rectangle 14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pSp>
        <p:nvGrpSpPr>
          <p:cNvPr id="18445" name="Group 15"/>
          <p:cNvGrpSpPr>
            <a:grpSpLocks/>
          </p:cNvGrpSpPr>
          <p:nvPr/>
        </p:nvGrpSpPr>
        <p:grpSpPr bwMode="auto">
          <a:xfrm>
            <a:off x="2584450" y="5273675"/>
            <a:ext cx="327025" cy="457200"/>
            <a:chOff x="4505" y="1615"/>
            <a:chExt cx="206" cy="288"/>
          </a:xfrm>
        </p:grpSpPr>
        <p:sp>
          <p:nvSpPr>
            <p:cNvPr id="18449" name="Rectangle 16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8450" name="Rectangle 17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grpSp>
        <p:nvGrpSpPr>
          <p:cNvPr id="18446" name="Group 18"/>
          <p:cNvGrpSpPr>
            <a:grpSpLocks/>
          </p:cNvGrpSpPr>
          <p:nvPr/>
        </p:nvGrpSpPr>
        <p:grpSpPr bwMode="auto">
          <a:xfrm>
            <a:off x="6438900" y="5127625"/>
            <a:ext cx="327025" cy="457200"/>
            <a:chOff x="4505" y="1615"/>
            <a:chExt cx="206" cy="288"/>
          </a:xfrm>
        </p:grpSpPr>
        <p:sp>
          <p:nvSpPr>
            <p:cNvPr id="18447" name="Rectangle 19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18448" name="Rectangle 20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10" y="185192"/>
            <a:ext cx="2142127" cy="14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Stack in Practice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3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93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8822" y="2524861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1400" y="2524861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582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0024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7713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00155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7713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0155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7713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00155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713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0155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7844" y="5970791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00286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7207" y="4824437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409649" y="482443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7207" y="5402171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409649" y="540217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37338" y="5975348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44303" y="2524860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644565" y="2524860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44303" y="3100348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616745" y="31003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44434" y="3673525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616876" y="36735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44434" y="4246702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616876" y="42467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44434" y="4819879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616876" y="48198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434" y="5397613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616876" y="539761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44565" y="5970790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6617007" y="59707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607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3857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Switch</a:t>
            </a: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7070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69057" y="5975348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437206" y="5966233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3450859" y="596623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579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775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579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775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255150" y="366614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Video Client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255150" y="42393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6671871" y="366614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Video Server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6671871" y="423932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214196" y="367979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FTP Client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214196" y="425297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214196" y="482615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214196" y="540388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3423690" y="483070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3437211" y="5408442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6630917" y="367979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FTP Server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6630917" y="425297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6630917" y="482615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6630917" y="540388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214201" y="540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3437216" y="5411261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6630922" y="540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802.11n</a:t>
            </a:r>
          </a:p>
        </p:txBody>
      </p:sp>
    </p:spTree>
    <p:extLst>
      <p:ext uri="{BB962C8B-B14F-4D97-AF65-F5344CB8AC3E}">
        <p14:creationId xmlns:p14="http://schemas.microsoft.com/office/powerpoint/2010/main" val="22235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6809E-6 L 8.33333E-7 0.16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6809E-6 L 1.11111E-6 0.168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6809E-6 L -4.44444E-6 0.1644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6809E-6 L -3.05556E-6 0.16235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4218E-6 L 0 0.15657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3737E-6 L 1.11111E-6 0.16651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 animBg="1"/>
      <p:bldP spid="11" grpId="0"/>
      <p:bldP spid="12" grpId="0" animBg="1"/>
      <p:bldP spid="13" grpId="0"/>
      <p:bldP spid="15" grpId="0"/>
      <p:bldP spid="17" grpId="0"/>
      <p:bldP spid="19" grpId="0"/>
      <p:bldP spid="20" grpId="0" animBg="1"/>
      <p:bldP spid="21" grpId="0"/>
      <p:bldP spid="23" grpId="0"/>
      <p:bldP spid="25" grpId="0"/>
      <p:bldP spid="26" grpId="0" animBg="1"/>
      <p:bldP spid="27" grpId="0" animBg="1"/>
      <p:bldP spid="28" grpId="0"/>
      <p:bldP spid="28" grpId="1"/>
      <p:bldP spid="29" grpId="0" animBg="1"/>
      <p:bldP spid="30" grpId="0"/>
      <p:bldP spid="31" grpId="0" animBg="1"/>
      <p:bldP spid="32" grpId="0"/>
      <p:bldP spid="34" grpId="0"/>
      <p:bldP spid="36" grpId="0"/>
      <p:bldP spid="38" grpId="0"/>
      <p:bldP spid="39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6" grpId="0"/>
      <p:bldP spid="65" grpId="0"/>
      <p:bldP spid="66" grpId="0"/>
      <p:bldP spid="72" grpId="0"/>
      <p:bldP spid="73" grpId="0"/>
      <p:bldP spid="78" grpId="0"/>
      <p:bldP spid="78" grpId="1"/>
      <p:bldP spid="79" grpId="0"/>
      <p:bldP spid="79" grpId="1"/>
      <p:bldP spid="80" grpId="0"/>
      <p:bldP spid="81" grpId="0"/>
      <p:bldP spid="81" grpId="1"/>
      <p:bldP spid="82" grpId="0"/>
      <p:bldP spid="83" grpId="0"/>
      <p:bldP spid="83" grpId="1"/>
      <p:bldP spid="84" grpId="0"/>
      <p:bldP spid="84" grpId="1"/>
      <p:bldP spid="85" grpId="0"/>
      <p:bldP spid="85" grpId="1"/>
      <p:bldP spid="86" grpId="0"/>
      <p:bldP spid="87" grpId="0"/>
      <p:bldP spid="87" grpId="1"/>
      <p:bldP spid="88" grpId="0"/>
      <p:bldP spid="89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>
            <a:off x="8047748" y="2033489"/>
            <a:ext cx="0" cy="385537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Encapsulation, Revisited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89901" y="1664999"/>
            <a:ext cx="1131919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78973" y="2636200"/>
            <a:ext cx="1137551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478973" y="4110146"/>
            <a:ext cx="1137551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478973" y="5520369"/>
            <a:ext cx="1137551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778455" y="166499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59679" y="2636197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98971" y="4110143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41654" y="5520369"/>
            <a:ext cx="1157317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Ethernet Header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079196" y="5520372"/>
            <a:ext cx="1154120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Ethernet Trailer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096959" y="166499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778455" y="2636200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096959" y="2636200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559679" y="4110143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778455" y="411014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096959" y="411014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498971" y="5520369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2559679" y="5520369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778455" y="5520372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096959" y="5520372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559679" y="3643948"/>
            <a:ext cx="3519517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24576" y="3415302"/>
            <a:ext cx="1789721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 Segment</a:t>
            </a:r>
            <a:endParaRPr lang="en-US" sz="2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498971" y="5106346"/>
            <a:ext cx="4580225" cy="2186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16793" y="4877700"/>
            <a:ext cx="1744580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IP Datagram</a:t>
            </a:r>
            <a:endParaRPr lang="en-US" sz="2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341654" y="6517653"/>
            <a:ext cx="6891662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80569" y="6289007"/>
            <a:ext cx="2017027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Ethernet Frame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507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4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Hourglass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5822520" y="2049439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0800000">
            <a:off x="1367049" y="2049439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4650" y="6400800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4650" y="1708245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00160" y="2784143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48282" y="3728114"/>
            <a:ext cx="41179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34634" y="4753970"/>
            <a:ext cx="41448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3808" y="5652447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31553" y="3994286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IPv4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73713" y="3027569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TCP, UDP, ICMP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17289" y="2197330"/>
            <a:ext cx="4938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HTTP, FTP, RTP, IMAP, Jabber, 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61930" y="4967825"/>
            <a:ext cx="40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Ethernet, 802.11x, DOCSIS, 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00160" y="5816262"/>
            <a:ext cx="457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Fiber, Coax, Twisted Pair, Radio,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Planes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4269" y="2517895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7825" y="2517895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007" y="3093383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6449" y="309338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138" y="3666560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6580" y="366656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138" y="4239737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6580" y="423973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138" y="4812914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36580" y="48129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4138" y="5390648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36580" y="53906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4269" y="5963825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6711" y="59638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50950" y="4812914"/>
            <a:ext cx="1234195" cy="57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BGP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4108521" y="4812913"/>
            <a:ext cx="1234195" cy="57317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RIP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5461922" y="4812912"/>
            <a:ext cx="1234195" cy="573177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OSPF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843911" y="4837892"/>
            <a:ext cx="209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 Plane</a:t>
            </a:r>
            <a:endParaRPr lang="en-US" sz="2800" dirty="0"/>
          </a:p>
        </p:txBody>
      </p:sp>
      <p:sp>
        <p:nvSpPr>
          <p:cNvPr id="27" name="Content Placeholder 5"/>
          <p:cNvSpPr txBox="1">
            <a:spLocks/>
          </p:cNvSpPr>
          <p:nvPr/>
        </p:nvSpPr>
        <p:spPr>
          <a:xfrm>
            <a:off x="618407" y="1645555"/>
            <a:ext cx="7876481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b="1" dirty="0" smtClean="0"/>
              <a:t>Control plane</a:t>
            </a:r>
            <a:r>
              <a:rPr lang="en-US" dirty="0" smtClean="0"/>
              <a:t>: How </a:t>
            </a:r>
            <a:r>
              <a:rPr lang="en-US" b="1" dirty="0" smtClean="0"/>
              <a:t>Internet</a:t>
            </a:r>
            <a:r>
              <a:rPr lang="en-US" dirty="0" smtClean="0"/>
              <a:t> </a:t>
            </a:r>
            <a:r>
              <a:rPr lang="en-US" b="1" dirty="0" smtClean="0"/>
              <a:t>paths</a:t>
            </a:r>
            <a:r>
              <a:rPr lang="en-US" dirty="0" smtClean="0"/>
              <a:t> are established</a:t>
            </a:r>
          </a:p>
        </p:txBody>
      </p:sp>
    </p:spTree>
    <p:extLst>
      <p:ext uri="{BB962C8B-B14F-4D97-AF65-F5344CB8AC3E}">
        <p14:creationId xmlns:p14="http://schemas.microsoft.com/office/powerpoint/2010/main" val="1658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Planes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9415" y="4105285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1994" y="4124100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713" y="4707646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0155" y="470764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713" y="5280823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0155" y="528082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7713" y="5858557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0155" y="585855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37207" y="52853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409649" y="52853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37207" y="58631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409649" y="58631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40" name="Content Placeholder 5"/>
          <p:cNvSpPr txBox="1">
            <a:spLocks/>
          </p:cNvSpPr>
          <p:nvPr/>
        </p:nvSpPr>
        <p:spPr>
          <a:xfrm>
            <a:off x="616526" y="303596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3867362" y="3065516"/>
            <a:ext cx="1428466" cy="54250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Routers and Switch(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7080078" y="303596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703589" y="4144794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6676168" y="4163609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701887" y="4747155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6674329" y="4747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701887" y="5320332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6674329" y="532033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701887" y="5898066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674329" y="5898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83" name="Freeform 82"/>
          <p:cNvSpPr/>
          <p:nvPr/>
        </p:nvSpPr>
        <p:spPr>
          <a:xfrm>
            <a:off x="1337240" y="3744128"/>
            <a:ext cx="6510224" cy="2549408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35185" y="1645555"/>
            <a:ext cx="8617185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b="1" dirty="0" smtClean="0"/>
              <a:t>Data plane</a:t>
            </a:r>
            <a:r>
              <a:rPr lang="en-US" dirty="0" smtClean="0"/>
              <a:t>: How data is </a:t>
            </a:r>
            <a:r>
              <a:rPr lang="en-US" b="1" dirty="0" smtClean="0"/>
              <a:t>forwarded</a:t>
            </a:r>
            <a:r>
              <a:rPr lang="en-US" dirty="0" smtClean="0"/>
              <a:t> over Internet paths</a:t>
            </a:r>
          </a:p>
        </p:txBody>
      </p:sp>
    </p:spTree>
    <p:extLst>
      <p:ext uri="{BB962C8B-B14F-4D97-AF65-F5344CB8AC3E}">
        <p14:creationId xmlns:p14="http://schemas.microsoft.com/office/powerpoint/2010/main" val="19805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0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920922"/>
          </a:xfrm>
        </p:spPr>
        <p:txBody>
          <a:bodyPr>
            <a:normAutofit/>
          </a:bodyPr>
          <a:lstStyle/>
          <a:p>
            <a:r>
              <a:rPr lang="en-US" dirty="0" smtClean="0"/>
              <a:t>The layered abstraction is very nice</a:t>
            </a:r>
          </a:p>
          <a:p>
            <a:r>
              <a:rPr lang="en-US" dirty="0" smtClean="0"/>
              <a:t>Does it hold in reality?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No.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5" y="3559037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0" y="4736962"/>
            <a:ext cx="2961564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Firewalls</a:t>
            </a:r>
          </a:p>
          <a:p>
            <a:r>
              <a:rPr lang="en-US" sz="2400" dirty="0" smtClean="0"/>
              <a:t>Analyze application layer headers</a:t>
            </a:r>
            <a:endParaRPr lang="en-US" sz="24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961564" y="4736962"/>
            <a:ext cx="3475630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Transparent Proxies</a:t>
            </a:r>
          </a:p>
          <a:p>
            <a:r>
              <a:rPr lang="en-US" sz="2400" dirty="0" smtClean="0"/>
              <a:t>Simulate application endpoints within the network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45959" y="4736962"/>
            <a:ext cx="3098042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NATs</a:t>
            </a:r>
          </a:p>
          <a:p>
            <a:r>
              <a:rPr lang="en-US" sz="2400" dirty="0" smtClean="0"/>
              <a:t>Break end-to-end network reachability</a:t>
            </a:r>
          </a:p>
        </p:txBody>
      </p:sp>
      <p:pic>
        <p:nvPicPr>
          <p:cNvPr id="4099" name="Picture 3" descr="C:\Users\t0ph3r\Documents\CS 4700\assets\2798539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80" y="3212962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79" y="35590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7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Holding the Internet Together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" y="1340768"/>
            <a:ext cx="8839200" cy="3995737"/>
          </a:xfrm>
        </p:spPr>
        <p:txBody>
          <a:bodyPr/>
          <a:lstStyle/>
          <a:p>
            <a:r>
              <a:rPr lang="en-US" altLang="sv-SE" dirty="0" smtClean="0"/>
              <a:t>Distributed cooperation for resource allocation</a:t>
            </a:r>
          </a:p>
          <a:p>
            <a:pPr lvl="1"/>
            <a:r>
              <a:rPr lang="en-US" altLang="sv-SE" dirty="0" smtClean="0"/>
              <a:t>BGP: what end-to-end </a:t>
            </a:r>
            <a:r>
              <a:rPr lang="en-US" altLang="sv-SE" i="1" dirty="0" smtClean="0"/>
              <a:t>paths</a:t>
            </a:r>
            <a:r>
              <a:rPr lang="en-US" altLang="sv-SE" dirty="0" smtClean="0"/>
              <a:t> to take (for ~50K </a:t>
            </a:r>
            <a:r>
              <a:rPr lang="en-US" altLang="sv-SE" dirty="0" err="1" smtClean="0"/>
              <a:t>ASes</a:t>
            </a:r>
            <a:r>
              <a:rPr lang="en-US" altLang="sv-SE" dirty="0" smtClean="0"/>
              <a:t>)</a:t>
            </a:r>
          </a:p>
          <a:p>
            <a:pPr lvl="1"/>
            <a:r>
              <a:rPr lang="en-US" altLang="sv-SE" dirty="0" smtClean="0"/>
              <a:t>TCP: what </a:t>
            </a:r>
            <a:r>
              <a:rPr lang="en-US" altLang="sv-SE" i="1" dirty="0" smtClean="0"/>
              <a:t>rate</a:t>
            </a:r>
            <a:r>
              <a:rPr lang="en-US" altLang="sv-SE" dirty="0" smtClean="0"/>
              <a:t> to send over each path (for ~3B hosts)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324600"/>
            <a:ext cx="914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fld id="{8EAE2DF6-E5B5-4F44-8441-D37B5D00152D}" type="slidenum">
              <a:rPr lang="en-US" altLang="sv-SE" sz="1400" b="0">
                <a:latin typeface="Times New Roman" pitchFamily="18" charset="0"/>
              </a:rPr>
              <a:pPr eaLnBrk="1" hangingPunct="1"/>
              <a:t>22</a:t>
            </a:fld>
            <a:endParaRPr lang="en-US" altLang="sv-SE" sz="1400" b="0">
              <a:latin typeface="Times New Roman" pitchFamily="18" charset="0"/>
            </a:endParaRPr>
          </a:p>
        </p:txBody>
      </p:sp>
      <p:sp>
        <p:nvSpPr>
          <p:cNvPr id="18452" name="Freeform 30"/>
          <p:cNvSpPr>
            <a:spLocks/>
          </p:cNvSpPr>
          <p:nvPr/>
        </p:nvSpPr>
        <p:spPr bwMode="auto">
          <a:xfrm>
            <a:off x="-2303463" y="819150"/>
            <a:ext cx="13766801" cy="3524250"/>
          </a:xfrm>
          <a:custGeom>
            <a:avLst/>
            <a:gdLst>
              <a:gd name="T0" fmla="*/ 12833485 w 13767274"/>
              <a:gd name="T1" fmla="*/ 0 h 3524137"/>
              <a:gd name="T2" fmla="*/ 12608425 w 13767274"/>
              <a:gd name="T3" fmla="*/ 3520766 h 3524137"/>
              <a:gd name="T4" fmla="*/ 1371507 w 13767274"/>
              <a:gd name="T5" fmla="*/ 675217 h 3524137"/>
              <a:gd name="T6" fmla="*/ 985689 w 13767274"/>
              <a:gd name="T7" fmla="*/ 659139 h 35241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767274" h="3524137">
                <a:moveTo>
                  <a:pt x="12834808" y="0"/>
                </a:moveTo>
                <a:cubicBezTo>
                  <a:pt x="13677529" y="1703951"/>
                  <a:pt x="14520251" y="3407902"/>
                  <a:pt x="12609724" y="3520427"/>
                </a:cubicBezTo>
                <a:cubicBezTo>
                  <a:pt x="10699197" y="3632952"/>
                  <a:pt x="3308970" y="1152043"/>
                  <a:pt x="1371648" y="675151"/>
                </a:cubicBezTo>
                <a:cubicBezTo>
                  <a:pt x="-565674" y="198259"/>
                  <a:pt x="-220011" y="1077026"/>
                  <a:pt x="985791" y="659076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" name="Group 1"/>
          <p:cNvGrpSpPr/>
          <p:nvPr/>
        </p:nvGrpSpPr>
        <p:grpSpPr>
          <a:xfrm>
            <a:off x="1719738" y="3007360"/>
            <a:ext cx="5896769" cy="3716338"/>
            <a:chOff x="1346200" y="2562225"/>
            <a:chExt cx="6376988" cy="4100513"/>
          </a:xfrm>
        </p:grpSpPr>
        <p:pic>
          <p:nvPicPr>
            <p:cNvPr id="18436" name="Picture 5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375" y="2946400"/>
              <a:ext cx="222885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5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75" y="4943475"/>
              <a:ext cx="222885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5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338" y="3944938"/>
              <a:ext cx="222885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5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3830638"/>
              <a:ext cx="222885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5251450"/>
              <a:ext cx="506413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888" y="2562225"/>
              <a:ext cx="892175" cy="130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825" y="5310188"/>
              <a:ext cx="1766888" cy="132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Line 25"/>
            <p:cNvSpPr>
              <a:spLocks noChangeShapeType="1"/>
            </p:cNvSpPr>
            <p:nvPr/>
          </p:nvSpPr>
          <p:spPr bwMode="auto">
            <a:xfrm flipV="1">
              <a:off x="3035300" y="3868738"/>
              <a:ext cx="538163" cy="152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44" name="Line 25"/>
            <p:cNvSpPr>
              <a:spLocks noChangeShapeType="1"/>
            </p:cNvSpPr>
            <p:nvPr/>
          </p:nvSpPr>
          <p:spPr bwMode="auto">
            <a:xfrm flipV="1">
              <a:off x="5378450" y="5019675"/>
              <a:ext cx="844550" cy="3841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45" name="Line 25"/>
            <p:cNvSpPr>
              <a:spLocks noChangeShapeType="1"/>
            </p:cNvSpPr>
            <p:nvPr/>
          </p:nvSpPr>
          <p:spPr bwMode="auto">
            <a:xfrm>
              <a:off x="5494338" y="3444875"/>
              <a:ext cx="1228725" cy="396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46" name="Line 25"/>
            <p:cNvSpPr>
              <a:spLocks noChangeShapeType="1"/>
            </p:cNvSpPr>
            <p:nvPr/>
          </p:nvSpPr>
          <p:spPr bwMode="auto">
            <a:xfrm flipH="1">
              <a:off x="4533900" y="4252913"/>
              <a:ext cx="38100" cy="7286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47" name="Line 25"/>
            <p:cNvSpPr>
              <a:spLocks noChangeShapeType="1"/>
            </p:cNvSpPr>
            <p:nvPr/>
          </p:nvSpPr>
          <p:spPr bwMode="auto">
            <a:xfrm>
              <a:off x="3074988" y="5059363"/>
              <a:ext cx="460375" cy="34448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48" name="Line 25"/>
            <p:cNvSpPr>
              <a:spLocks noChangeShapeType="1"/>
            </p:cNvSpPr>
            <p:nvPr/>
          </p:nvSpPr>
          <p:spPr bwMode="auto">
            <a:xfrm flipH="1">
              <a:off x="1576388" y="4905375"/>
              <a:ext cx="500062" cy="4222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8449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25" y="5827713"/>
              <a:ext cx="506413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Line 25"/>
            <p:cNvSpPr>
              <a:spLocks noChangeShapeType="1"/>
            </p:cNvSpPr>
            <p:nvPr/>
          </p:nvSpPr>
          <p:spPr bwMode="auto">
            <a:xfrm flipH="1">
              <a:off x="2959100" y="5827713"/>
              <a:ext cx="498475" cy="4222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1" name="Freeform 24"/>
            <p:cNvSpPr>
              <a:spLocks/>
            </p:cNvSpPr>
            <p:nvPr/>
          </p:nvSpPr>
          <p:spPr bwMode="auto">
            <a:xfrm>
              <a:off x="1687513" y="2843213"/>
              <a:ext cx="4373562" cy="2217737"/>
            </a:xfrm>
            <a:custGeom>
              <a:avLst/>
              <a:gdLst>
                <a:gd name="T0" fmla="*/ 0 w 4373043"/>
                <a:gd name="T1" fmla="*/ 2216509 h 2218351"/>
                <a:gd name="T2" fmla="*/ 4374600 w 4373043"/>
                <a:gd name="T3" fmla="*/ 0 h 22183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73043" h="2218351">
                  <a:moveTo>
                    <a:pt x="0" y="2218351"/>
                  </a:moveTo>
                  <a:cubicBezTo>
                    <a:pt x="1788607" y="1561955"/>
                    <a:pt x="3577214" y="905559"/>
                    <a:pt x="4373043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3" name="TextBox 31"/>
            <p:cNvSpPr txBox="1">
              <a:spLocks noChangeArrowheads="1"/>
            </p:cNvSpPr>
            <p:nvPr/>
          </p:nvSpPr>
          <p:spPr bwMode="auto">
            <a:xfrm>
              <a:off x="2103206" y="4291013"/>
              <a:ext cx="754063" cy="40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sv-SE"/>
                <a:t>AS 1</a:t>
              </a:r>
            </a:p>
          </p:txBody>
        </p:sp>
        <p:sp>
          <p:nvSpPr>
            <p:cNvPr id="18454" name="TextBox 32"/>
            <p:cNvSpPr txBox="1">
              <a:spLocks noChangeArrowheads="1"/>
            </p:cNvSpPr>
            <p:nvPr/>
          </p:nvSpPr>
          <p:spPr bwMode="auto">
            <a:xfrm>
              <a:off x="4149725" y="3406775"/>
              <a:ext cx="7540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sv-SE"/>
                <a:t>AS 2</a:t>
              </a:r>
            </a:p>
          </p:txBody>
        </p:sp>
        <p:sp>
          <p:nvSpPr>
            <p:cNvPr id="18455" name="TextBox 33"/>
            <p:cNvSpPr txBox="1">
              <a:spLocks noChangeArrowheads="1"/>
            </p:cNvSpPr>
            <p:nvPr/>
          </p:nvSpPr>
          <p:spPr bwMode="auto">
            <a:xfrm>
              <a:off x="6261100" y="4367213"/>
              <a:ext cx="7556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sv-SE"/>
                <a:t>AS 3</a:t>
              </a:r>
            </a:p>
          </p:txBody>
        </p:sp>
        <p:sp>
          <p:nvSpPr>
            <p:cNvPr id="18456" name="TextBox 34"/>
            <p:cNvSpPr txBox="1">
              <a:spLocks noChangeArrowheads="1"/>
            </p:cNvSpPr>
            <p:nvPr/>
          </p:nvSpPr>
          <p:spPr bwMode="auto">
            <a:xfrm>
              <a:off x="4073525" y="5403850"/>
              <a:ext cx="7540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sv-SE"/>
                <a:t>AS 4</a:t>
              </a:r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 flipH="1" flipV="1">
              <a:off x="5416550" y="5848350"/>
              <a:ext cx="422275" cy="1158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8" name="Line 25"/>
            <p:cNvSpPr>
              <a:spLocks noChangeShapeType="1"/>
            </p:cNvSpPr>
            <p:nvPr/>
          </p:nvSpPr>
          <p:spPr bwMode="auto">
            <a:xfrm flipH="1" flipV="1">
              <a:off x="5532438" y="3736975"/>
              <a:ext cx="384175" cy="4222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1081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find a path?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2"/>
          <a:stretch/>
        </p:blipFill>
        <p:spPr>
          <a:xfrm>
            <a:off x="899592" y="1268760"/>
            <a:ext cx="5112568" cy="4194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28" y="3528392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on a Graph</a:t>
            </a:r>
            <a:endParaRPr lang="en-US" dirty="0"/>
          </a:p>
        </p:txBody>
      </p:sp>
      <p:sp>
        <p:nvSpPr>
          <p:cNvPr id="787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991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Goal: determine a “good” path through the network from source to destination</a:t>
            </a:r>
          </a:p>
          <a:p>
            <a:r>
              <a:rPr lang="en-US" dirty="0" smtClean="0"/>
              <a:t>What is a good path?</a:t>
            </a:r>
          </a:p>
          <a:p>
            <a:pPr lvl="1"/>
            <a:r>
              <a:rPr lang="en-US" dirty="0" smtClean="0"/>
              <a:t>Usually means the shortest path</a:t>
            </a:r>
          </a:p>
          <a:p>
            <a:pPr lvl="1"/>
            <a:r>
              <a:rPr lang="en-US" dirty="0" smtClean="0"/>
              <a:t>Load balanced</a:t>
            </a:r>
          </a:p>
          <a:p>
            <a:pPr lvl="1"/>
            <a:r>
              <a:rPr lang="en-US" dirty="0" smtClean="0"/>
              <a:t>Lowest $$$ cost</a:t>
            </a:r>
          </a:p>
          <a:p>
            <a:r>
              <a:rPr lang="en-US" dirty="0" smtClean="0"/>
              <a:t>Network modeled as a graph</a:t>
            </a:r>
          </a:p>
          <a:p>
            <a:pPr lvl="1"/>
            <a:r>
              <a:rPr lang="en-US" dirty="0" smtClean="0"/>
              <a:t>Routers </a:t>
            </a:r>
            <a:r>
              <a:rPr lang="en-US" dirty="0" smtClean="0">
                <a:sym typeface="Wingdings" pitchFamily="2" charset="2"/>
              </a:rPr>
              <a:t> nodes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Link  edges</a:t>
            </a:r>
          </a:p>
          <a:p>
            <a:pPr lvl="2"/>
            <a:r>
              <a:rPr lang="en-US" dirty="0" smtClean="0"/>
              <a:t>Edge cost: delay, congestion level, etc.</a:t>
            </a:r>
            <a:endParaRPr lang="en-US" dirty="0"/>
          </a:p>
        </p:txBody>
      </p:sp>
      <p:sp>
        <p:nvSpPr>
          <p:cNvPr id="76" name="Cloud 75"/>
          <p:cNvSpPr/>
          <p:nvPr/>
        </p:nvSpPr>
        <p:spPr>
          <a:xfrm>
            <a:off x="5083625" y="2991427"/>
            <a:ext cx="3929743" cy="2655785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77" name="Straight Connector 76"/>
          <p:cNvCxnSpPr>
            <a:stCxn id="94" idx="3"/>
            <a:endCxn id="93" idx="4"/>
          </p:cNvCxnSpPr>
          <p:nvPr/>
        </p:nvCxnSpPr>
        <p:spPr>
          <a:xfrm flipH="1">
            <a:off x="8013928" y="4534330"/>
            <a:ext cx="504508" cy="46602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91" idx="4"/>
            <a:endCxn id="94" idx="1"/>
          </p:cNvCxnSpPr>
          <p:nvPr/>
        </p:nvCxnSpPr>
        <p:spPr>
          <a:xfrm>
            <a:off x="8013928" y="3633758"/>
            <a:ext cx="504508" cy="53634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90" idx="4"/>
            <a:endCxn id="91" idx="2"/>
          </p:cNvCxnSpPr>
          <p:nvPr/>
        </p:nvCxnSpPr>
        <p:spPr>
          <a:xfrm>
            <a:off x="6849156" y="3633758"/>
            <a:ext cx="421108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93" idx="2"/>
            <a:endCxn id="92" idx="4"/>
          </p:cNvCxnSpPr>
          <p:nvPr/>
        </p:nvCxnSpPr>
        <p:spPr>
          <a:xfrm flipH="1">
            <a:off x="6849156" y="5000356"/>
            <a:ext cx="421108" cy="500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9" idx="3"/>
            <a:endCxn id="92" idx="2"/>
          </p:cNvCxnSpPr>
          <p:nvPr/>
        </p:nvCxnSpPr>
        <p:spPr>
          <a:xfrm>
            <a:off x="5674984" y="4534330"/>
            <a:ext cx="430508" cy="47102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9" idx="1"/>
            <a:endCxn id="90" idx="3"/>
          </p:cNvCxnSpPr>
          <p:nvPr/>
        </p:nvCxnSpPr>
        <p:spPr>
          <a:xfrm flipV="1">
            <a:off x="5674984" y="3815873"/>
            <a:ext cx="802340" cy="35422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90" idx="3"/>
          </p:cNvCxnSpPr>
          <p:nvPr/>
        </p:nvCxnSpPr>
        <p:spPr>
          <a:xfrm flipV="1">
            <a:off x="6477324" y="3815873"/>
            <a:ext cx="0" cy="10023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5303152" y="4170100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</a:t>
            </a:r>
            <a:endParaRPr lang="en-US" dirty="0"/>
          </a:p>
        </p:txBody>
      </p:sp>
      <p:sp>
        <p:nvSpPr>
          <p:cNvPr id="90" name="Flowchart: Magnetic Disk 89"/>
          <p:cNvSpPr/>
          <p:nvPr/>
        </p:nvSpPr>
        <p:spPr>
          <a:xfrm>
            <a:off x="6105492" y="3451643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endParaRPr lang="en-US" dirty="0"/>
          </a:p>
        </p:txBody>
      </p:sp>
      <p:sp>
        <p:nvSpPr>
          <p:cNvPr id="91" name="Flowchart: Magnetic Disk 90"/>
          <p:cNvSpPr/>
          <p:nvPr/>
        </p:nvSpPr>
        <p:spPr>
          <a:xfrm>
            <a:off x="7270264" y="3451643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  <a:endParaRPr lang="en-US" dirty="0"/>
          </a:p>
        </p:txBody>
      </p:sp>
      <p:sp>
        <p:nvSpPr>
          <p:cNvPr id="92" name="Flowchart: Magnetic Disk 91"/>
          <p:cNvSpPr/>
          <p:nvPr/>
        </p:nvSpPr>
        <p:spPr>
          <a:xfrm>
            <a:off x="6105492" y="4823243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  <a:endParaRPr lang="en-US" dirty="0"/>
          </a:p>
        </p:txBody>
      </p:sp>
      <p:sp>
        <p:nvSpPr>
          <p:cNvPr id="93" name="Flowchart: Magnetic Disk 92"/>
          <p:cNvSpPr/>
          <p:nvPr/>
        </p:nvSpPr>
        <p:spPr>
          <a:xfrm>
            <a:off x="7270264" y="4818241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  <a:endParaRPr lang="en-US" dirty="0"/>
          </a:p>
        </p:txBody>
      </p:sp>
      <p:sp>
        <p:nvSpPr>
          <p:cNvPr id="94" name="Flowchart: Magnetic Disk 93"/>
          <p:cNvSpPr/>
          <p:nvPr/>
        </p:nvSpPr>
        <p:spPr>
          <a:xfrm>
            <a:off x="8146604" y="4170100"/>
            <a:ext cx="743664" cy="3642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endParaRPr lang="en-US" dirty="0"/>
          </a:p>
        </p:txBody>
      </p:sp>
      <p:cxnSp>
        <p:nvCxnSpPr>
          <p:cNvPr id="109" name="Straight Connector 108"/>
          <p:cNvCxnSpPr>
            <a:stCxn id="91" idx="3"/>
            <a:endCxn id="92" idx="4"/>
          </p:cNvCxnSpPr>
          <p:nvPr/>
        </p:nvCxnSpPr>
        <p:spPr>
          <a:xfrm flipH="1">
            <a:off x="6849156" y="3815873"/>
            <a:ext cx="792940" cy="118948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9" idx="1"/>
            <a:endCxn id="91" idx="1"/>
          </p:cNvCxnSpPr>
          <p:nvPr/>
        </p:nvCxnSpPr>
        <p:spPr>
          <a:xfrm rot="5400000" flipH="1" flipV="1">
            <a:off x="6299312" y="2827316"/>
            <a:ext cx="718457" cy="1967112"/>
          </a:xfrm>
          <a:prstGeom prst="bentConnector3">
            <a:avLst>
              <a:gd name="adj1" fmla="val 151515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46816" y="265610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5784169" y="36033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6870402" y="32208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75341" y="35008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8162248" y="46953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6870403" y="50053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635086" y="474116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457597" y="40862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</a:t>
            </a:r>
            <a:endParaRPr lang="en-US" dirty="0"/>
          </a:p>
        </p:txBody>
      </p:sp>
      <p:cxnSp>
        <p:nvCxnSpPr>
          <p:cNvPr id="123" name="Straight Connector 122"/>
          <p:cNvCxnSpPr>
            <a:stCxn id="91" idx="3"/>
            <a:endCxn id="93" idx="1"/>
          </p:cNvCxnSpPr>
          <p:nvPr/>
        </p:nvCxnSpPr>
        <p:spPr>
          <a:xfrm>
            <a:off x="7642096" y="3815873"/>
            <a:ext cx="0" cy="10023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7186220" y="43012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7631210" y="40884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12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5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Intra-domain Routing Protocols</a:t>
            </a:r>
            <a:endParaRPr lang="en-US"/>
          </a:p>
        </p:txBody>
      </p:sp>
      <p:sp>
        <p:nvSpPr>
          <p:cNvPr id="786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760"/>
            <a:ext cx="8964488" cy="506916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Distance vector</a:t>
            </a:r>
          </a:p>
          <a:p>
            <a:pPr lvl="1"/>
            <a:r>
              <a:rPr lang="en-US" sz="2200" dirty="0" smtClean="0"/>
              <a:t>Routing Information Protocol (RIP), based on Bellman-Ford</a:t>
            </a:r>
          </a:p>
          <a:p>
            <a:pPr lvl="1"/>
            <a:r>
              <a:rPr lang="en-US" sz="2200" dirty="0" smtClean="0"/>
              <a:t>Routers periodically exchange reachability </a:t>
            </a:r>
            <a:r>
              <a:rPr lang="en-US" sz="2200" dirty="0" smtClean="0"/>
              <a:t>info </a:t>
            </a:r>
            <a:r>
              <a:rPr lang="en-US" sz="2200" dirty="0" smtClean="0"/>
              <a:t>with neighbors</a:t>
            </a:r>
          </a:p>
          <a:p>
            <a:r>
              <a:rPr lang="en-US" sz="2200" dirty="0" smtClean="0"/>
              <a:t>Link state</a:t>
            </a:r>
          </a:p>
          <a:p>
            <a:pPr lvl="1"/>
            <a:r>
              <a:rPr lang="en-US" sz="2200" dirty="0" smtClean="0"/>
              <a:t>Open Shortest Path First (OSPF), based on </a:t>
            </a:r>
            <a:r>
              <a:rPr lang="en-US" sz="2200" dirty="0" err="1" smtClean="0"/>
              <a:t>Dijkstra</a:t>
            </a:r>
            <a:endParaRPr lang="en-US" sz="2200" dirty="0" smtClean="0"/>
          </a:p>
          <a:p>
            <a:pPr lvl="1"/>
            <a:r>
              <a:rPr lang="en-US" sz="2200" dirty="0" smtClean="0"/>
              <a:t>Each network periodically </a:t>
            </a:r>
            <a:r>
              <a:rPr lang="en-US" sz="2200" dirty="0" smtClean="0">
                <a:solidFill>
                  <a:schemeClr val="accent1"/>
                </a:solidFill>
              </a:rPr>
              <a:t>floods </a:t>
            </a:r>
            <a:r>
              <a:rPr lang="en-US" sz="2200" dirty="0" smtClean="0"/>
              <a:t>neighbor </a:t>
            </a:r>
            <a:r>
              <a:rPr lang="en-US" sz="2200" dirty="0" smtClean="0"/>
              <a:t>information to all </a:t>
            </a:r>
            <a:r>
              <a:rPr lang="en-US" sz="2200" dirty="0" smtClean="0"/>
              <a:t>routers</a:t>
            </a:r>
            <a:endParaRPr lang="en-US" sz="2200" dirty="0" smtClean="0"/>
          </a:p>
          <a:p>
            <a:pPr lvl="1"/>
            <a:r>
              <a:rPr lang="en-US" sz="2200" dirty="0" smtClean="0"/>
              <a:t>Routers locally compute routes</a:t>
            </a:r>
            <a:endParaRPr lang="en-US" sz="22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D338D17C-2FFB-4D3A-A05F-9E9060B5E41E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754702"/>
              </p:ext>
            </p:extLst>
          </p:nvPr>
        </p:nvGraphicFramePr>
        <p:xfrm>
          <a:off x="228600" y="4149080"/>
          <a:ext cx="8752114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171"/>
                <a:gridCol w="2928258"/>
                <a:gridCol w="33636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Link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 Vector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/>
                        <a:t>Message Complexity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*e)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O(d*n*k)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Time Complexity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O(n*log 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Convergence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Robustness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Nodes may advertise incorrect 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link</a:t>
                      </a:r>
                      <a:r>
                        <a:rPr lang="en-US" dirty="0" smtClean="0"/>
                        <a:t> costs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Each</a:t>
                      </a:r>
                      <a:r>
                        <a:rPr lang="en-US" baseline="0" dirty="0" smtClean="0"/>
                        <a:t> node computes their own 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Nodes</a:t>
                      </a:r>
                      <a:r>
                        <a:rPr lang="en-US" baseline="0" dirty="0" smtClean="0"/>
                        <a:t> may advertise incorrect 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path</a:t>
                      </a:r>
                      <a:r>
                        <a:rPr lang="en-US" baseline="0" dirty="0" smtClean="0"/>
                        <a:t> cost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Errors propagate due to sharing of DV tables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9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0188680-DDBC-486F-A597-0512A15CF063}" type="slidenum">
              <a:rPr lang="en-US" altLang="sv-SE" smtClean="0"/>
              <a:pPr/>
              <a:t>26</a:t>
            </a:fld>
            <a:endParaRPr lang="en-US" altLang="sv-SE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16913" cy="1143000"/>
          </a:xfrm>
        </p:spPr>
        <p:txBody>
          <a:bodyPr/>
          <a:lstStyle/>
          <a:p>
            <a:r>
              <a:rPr lang="en-US" altLang="sv-SE" sz="3200" smtClean="0"/>
              <a:t>Hierarchical addressing: route aggregation</a:t>
            </a:r>
            <a:endParaRPr lang="en-US" altLang="sv-SE" smtClean="0"/>
          </a:p>
        </p:txBody>
      </p:sp>
      <p:sp>
        <p:nvSpPr>
          <p:cNvPr id="16388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019300 w 1272"/>
              <a:gd name="T3" fmla="*/ 295275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392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696912 w 1117"/>
              <a:gd name="T1" fmla="*/ 153987 h 617"/>
              <a:gd name="T2" fmla="*/ 325437 w 1117"/>
              <a:gd name="T3" fmla="*/ 30162 h 617"/>
              <a:gd name="T4" fmla="*/ 87312 w 1117"/>
              <a:gd name="T5" fmla="*/ 115887 h 617"/>
              <a:gd name="T6" fmla="*/ 6350 w 1117"/>
              <a:gd name="T7" fmla="*/ 723900 h 617"/>
              <a:gd name="T8" fmla="*/ 122237 w 1117"/>
              <a:gd name="T9" fmla="*/ 923925 h 617"/>
              <a:gd name="T10" fmla="*/ 715962 w 1117"/>
              <a:gd name="T11" fmla="*/ 931862 h 617"/>
              <a:gd name="T12" fmla="*/ 1087437 w 1117"/>
              <a:gd name="T13" fmla="*/ 973137 h 617"/>
              <a:gd name="T14" fmla="*/ 1468437 w 1117"/>
              <a:gd name="T15" fmla="*/ 896937 h 617"/>
              <a:gd name="T16" fmla="*/ 1744662 w 1117"/>
              <a:gd name="T17" fmla="*/ 523875 h 617"/>
              <a:gd name="T18" fmla="*/ 1644650 w 1117"/>
              <a:gd name="T19" fmla="*/ 219075 h 617"/>
              <a:gd name="T20" fmla="*/ 1096962 w 1117"/>
              <a:gd name="T21" fmla="*/ 144462 h 617"/>
              <a:gd name="T22" fmla="*/ 696912 w 1117"/>
              <a:gd name="T23" fmla="*/ 15398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5407025" y="3297238"/>
            <a:ext cx="17129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sv-SE" sz="1400"/>
              <a:t>“Send me anything</a:t>
            </a:r>
          </a:p>
          <a:p>
            <a:r>
              <a:rPr lang="en-US" altLang="sv-SE" sz="1400"/>
              <a:t>with addresses </a:t>
            </a:r>
          </a:p>
          <a:p>
            <a:r>
              <a:rPr lang="en-US" altLang="sv-SE" sz="1400"/>
              <a:t>beginning </a:t>
            </a:r>
          </a:p>
          <a:p>
            <a:r>
              <a:rPr lang="en-US" altLang="sv-SE" sz="1400"/>
              <a:t>200.23.16.0/20”</a:t>
            </a:r>
          </a:p>
        </p:txBody>
      </p:sp>
      <p:grpSp>
        <p:nvGrpSpPr>
          <p:cNvPr id="16394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16427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8" name="Text Box 11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sv-SE" sz="1600"/>
                <a:t>200.23.16.0/23</a:t>
              </a:r>
              <a:endParaRPr lang="en-US" altLang="sv-SE"/>
            </a:p>
          </p:txBody>
        </p:sp>
      </p:grpSp>
      <p:grpSp>
        <p:nvGrpSpPr>
          <p:cNvPr id="16395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16425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6" name="Text Box 1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sv-SE" sz="1600"/>
                <a:t>200.23.18.0/23</a:t>
              </a:r>
              <a:endParaRPr lang="en-US" altLang="sv-SE"/>
            </a:p>
          </p:txBody>
        </p:sp>
      </p:grpSp>
      <p:grpSp>
        <p:nvGrpSpPr>
          <p:cNvPr id="16396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16423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4" name="Text Box 17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sv-SE" sz="1600"/>
                <a:t>200.23.30.0/23</a:t>
              </a:r>
              <a:endParaRPr lang="en-US" altLang="sv-SE"/>
            </a:p>
          </p:txBody>
        </p:sp>
      </p:grpSp>
      <p:sp>
        <p:nvSpPr>
          <p:cNvPr id="16397" name="Text Box 18"/>
          <p:cNvSpPr txBox="1">
            <a:spLocks noChangeArrowheads="1"/>
          </p:cNvSpPr>
          <p:nvPr/>
        </p:nvSpPr>
        <p:spPr bwMode="auto">
          <a:xfrm>
            <a:off x="3606800" y="4002088"/>
            <a:ext cx="164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sv-SE" sz="1400"/>
              <a:t>Fly-By-Night-ISP</a:t>
            </a:r>
            <a:endParaRPr lang="en-US" altLang="sv-SE"/>
          </a:p>
        </p:txBody>
      </p:sp>
      <p:sp>
        <p:nvSpPr>
          <p:cNvPr id="16398" name="Freeform 19"/>
          <p:cNvSpPr>
            <a:spLocks/>
          </p:cNvSpPr>
          <p:nvPr/>
        </p:nvSpPr>
        <p:spPr bwMode="auto">
          <a:xfrm>
            <a:off x="7169150" y="3184525"/>
            <a:ext cx="730250" cy="2535238"/>
          </a:xfrm>
          <a:custGeom>
            <a:avLst/>
            <a:gdLst>
              <a:gd name="T0" fmla="*/ 520700 w 460"/>
              <a:gd name="T1" fmla="*/ 88900 h 1597"/>
              <a:gd name="T2" fmla="*/ 330200 w 460"/>
              <a:gd name="T3" fmla="*/ 346075 h 1597"/>
              <a:gd name="T4" fmla="*/ 92075 w 460"/>
              <a:gd name="T5" fmla="*/ 850900 h 1597"/>
              <a:gd name="T6" fmla="*/ 11113 w 460"/>
              <a:gd name="T7" fmla="*/ 1458913 h 1597"/>
              <a:gd name="T8" fmla="*/ 158750 w 460"/>
              <a:gd name="T9" fmla="*/ 1774826 h 1597"/>
              <a:gd name="T10" fmla="*/ 349250 w 460"/>
              <a:gd name="T11" fmla="*/ 2146301 h 1597"/>
              <a:gd name="T12" fmla="*/ 673100 w 460"/>
              <a:gd name="T13" fmla="*/ 2479676 h 1597"/>
              <a:gd name="T14" fmla="*/ 692150 w 460"/>
              <a:gd name="T15" fmla="*/ 1812926 h 1597"/>
              <a:gd name="T16" fmla="*/ 673100 w 460"/>
              <a:gd name="T17" fmla="*/ 1660526 h 1597"/>
              <a:gd name="T18" fmla="*/ 549275 w 460"/>
              <a:gd name="T19" fmla="*/ 1355725 h 1597"/>
              <a:gd name="T20" fmla="*/ 492125 w 460"/>
              <a:gd name="T21" fmla="*/ 955675 h 1597"/>
              <a:gd name="T22" fmla="*/ 520700 w 460"/>
              <a:gd name="T23" fmla="*/ 88900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0"/>
              <a:gd name="T37" fmla="*/ 0 h 1597"/>
              <a:gd name="T38" fmla="*/ 460 w 460"/>
              <a:gd name="T39" fmla="*/ 1597 h 15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399" name="Text Box 20"/>
          <p:cNvSpPr txBox="1">
            <a:spLocks noChangeArrowheads="1"/>
          </p:cNvSpPr>
          <p:nvPr/>
        </p:nvSpPr>
        <p:spPr bwMode="auto">
          <a:xfrm>
            <a:off x="758825" y="2506663"/>
            <a:ext cx="1404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sv-SE" sz="1400"/>
              <a:t>Organization 0</a:t>
            </a:r>
          </a:p>
        </p:txBody>
      </p:sp>
      <p:sp>
        <p:nvSpPr>
          <p:cNvPr id="16400" name="Text Box 21"/>
          <p:cNvSpPr txBox="1">
            <a:spLocks noChangeArrowheads="1"/>
          </p:cNvSpPr>
          <p:nvPr/>
        </p:nvSpPr>
        <p:spPr bwMode="auto">
          <a:xfrm>
            <a:off x="787400" y="4516438"/>
            <a:ext cx="1404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sv-SE" sz="1400"/>
              <a:t>Organization 7</a:t>
            </a:r>
          </a:p>
        </p:txBody>
      </p:sp>
      <p:sp>
        <p:nvSpPr>
          <p:cNvPr id="16401" name="Text Box 22"/>
          <p:cNvSpPr txBox="1">
            <a:spLocks noChangeArrowheads="1"/>
          </p:cNvSpPr>
          <p:nvPr/>
        </p:nvSpPr>
        <p:spPr bwMode="auto">
          <a:xfrm>
            <a:off x="7407275" y="4325938"/>
            <a:ext cx="915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sv-SE" sz="1400"/>
              <a:t>Internet</a:t>
            </a:r>
          </a:p>
        </p:txBody>
      </p:sp>
      <p:sp>
        <p:nvSpPr>
          <p:cNvPr id="16402" name="Text Box 23"/>
          <p:cNvSpPr txBox="1">
            <a:spLocks noChangeArrowheads="1"/>
          </p:cNvSpPr>
          <p:nvPr/>
        </p:nvSpPr>
        <p:spPr bwMode="auto">
          <a:xfrm>
            <a:off x="768350" y="3154363"/>
            <a:ext cx="1376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sv-SE" sz="1400"/>
              <a:t>Organization 1</a:t>
            </a:r>
          </a:p>
        </p:txBody>
      </p:sp>
      <p:sp>
        <p:nvSpPr>
          <p:cNvPr id="16403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696912 w 1117"/>
              <a:gd name="T1" fmla="*/ 153987 h 617"/>
              <a:gd name="T2" fmla="*/ 325437 w 1117"/>
              <a:gd name="T3" fmla="*/ 30162 h 617"/>
              <a:gd name="T4" fmla="*/ 87312 w 1117"/>
              <a:gd name="T5" fmla="*/ 115887 h 617"/>
              <a:gd name="T6" fmla="*/ 6350 w 1117"/>
              <a:gd name="T7" fmla="*/ 723900 h 617"/>
              <a:gd name="T8" fmla="*/ 122237 w 1117"/>
              <a:gd name="T9" fmla="*/ 923925 h 617"/>
              <a:gd name="T10" fmla="*/ 715962 w 1117"/>
              <a:gd name="T11" fmla="*/ 931862 h 617"/>
              <a:gd name="T12" fmla="*/ 1087437 w 1117"/>
              <a:gd name="T13" fmla="*/ 973137 h 617"/>
              <a:gd name="T14" fmla="*/ 1468437 w 1117"/>
              <a:gd name="T15" fmla="*/ 896937 h 617"/>
              <a:gd name="T16" fmla="*/ 1744662 w 1117"/>
              <a:gd name="T17" fmla="*/ 523875 h 617"/>
              <a:gd name="T18" fmla="*/ 1644650 w 1117"/>
              <a:gd name="T19" fmla="*/ 219075 h 617"/>
              <a:gd name="T20" fmla="*/ 1096962 w 1117"/>
              <a:gd name="T21" fmla="*/ 144462 h 617"/>
              <a:gd name="T22" fmla="*/ 696912 w 1117"/>
              <a:gd name="T23" fmla="*/ 15398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404" name="Text Box 25"/>
          <p:cNvSpPr txBox="1">
            <a:spLocks noChangeArrowheads="1"/>
          </p:cNvSpPr>
          <p:nvPr/>
        </p:nvSpPr>
        <p:spPr bwMode="auto">
          <a:xfrm>
            <a:off x="3816350" y="5259388"/>
            <a:ext cx="1063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sv-SE" sz="1400"/>
              <a:t>ISPs-R-Us</a:t>
            </a:r>
            <a:endParaRPr lang="en-US" altLang="sv-SE"/>
          </a:p>
        </p:txBody>
      </p:sp>
      <p:sp>
        <p:nvSpPr>
          <p:cNvPr id="16405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019300 w 1272"/>
              <a:gd name="T3" fmla="*/ 295275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406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407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408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409" name="Text Box 30"/>
          <p:cNvSpPr txBox="1">
            <a:spLocks noChangeArrowheads="1"/>
          </p:cNvSpPr>
          <p:nvPr/>
        </p:nvSpPr>
        <p:spPr bwMode="auto">
          <a:xfrm>
            <a:off x="5530850" y="5154613"/>
            <a:ext cx="17129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sv-SE" sz="1400"/>
              <a:t>“Send me anything</a:t>
            </a:r>
          </a:p>
          <a:p>
            <a:r>
              <a:rPr lang="en-US" altLang="sv-SE" sz="1400"/>
              <a:t>with addresses </a:t>
            </a:r>
          </a:p>
          <a:p>
            <a:r>
              <a:rPr lang="en-US" altLang="sv-SE" sz="1400"/>
              <a:t>beginning </a:t>
            </a:r>
          </a:p>
          <a:p>
            <a:r>
              <a:rPr lang="en-US" altLang="sv-SE" sz="1400"/>
              <a:t>199.31.0.0/16”</a:t>
            </a:r>
          </a:p>
        </p:txBody>
      </p:sp>
      <p:grpSp>
        <p:nvGrpSpPr>
          <p:cNvPr id="16410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16421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2" name="Text Box 33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sv-SE" sz="1600"/>
                <a:t>200.23.20.0/23</a:t>
              </a:r>
              <a:endParaRPr lang="en-US" altLang="sv-SE"/>
            </a:p>
          </p:txBody>
        </p:sp>
      </p:grpSp>
      <p:sp>
        <p:nvSpPr>
          <p:cNvPr id="16411" name="Text Box 34"/>
          <p:cNvSpPr txBox="1">
            <a:spLocks noChangeArrowheads="1"/>
          </p:cNvSpPr>
          <p:nvPr/>
        </p:nvSpPr>
        <p:spPr bwMode="auto">
          <a:xfrm>
            <a:off x="787400" y="3744913"/>
            <a:ext cx="1404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sv-SE" sz="1400"/>
              <a:t>Organization 2</a:t>
            </a:r>
          </a:p>
        </p:txBody>
      </p:sp>
      <p:grpSp>
        <p:nvGrpSpPr>
          <p:cNvPr id="16412" name="Group 35"/>
          <p:cNvGrpSpPr>
            <a:grpSpLocks/>
          </p:cNvGrpSpPr>
          <p:nvPr/>
        </p:nvGrpSpPr>
        <p:grpSpPr bwMode="auto">
          <a:xfrm>
            <a:off x="2155825" y="4205288"/>
            <a:ext cx="296863" cy="663575"/>
            <a:chOff x="870" y="2945"/>
            <a:chExt cx="187" cy="418"/>
          </a:xfrm>
        </p:grpSpPr>
        <p:sp>
          <p:nvSpPr>
            <p:cNvPr id="16418" name="Text Box 36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16419" name="Text Box 37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16420" name="Text Box 38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sv-SE" sz="2000" b="1"/>
                <a:t>.</a:t>
              </a:r>
              <a:endParaRPr lang="en-US" altLang="sv-SE" sz="2000"/>
            </a:p>
          </p:txBody>
        </p:sp>
      </p:grpSp>
      <p:grpSp>
        <p:nvGrpSpPr>
          <p:cNvPr id="16413" name="Group 39"/>
          <p:cNvGrpSpPr>
            <a:grpSpLocks/>
          </p:cNvGrpSpPr>
          <p:nvPr/>
        </p:nvGrpSpPr>
        <p:grpSpPr bwMode="auto">
          <a:xfrm>
            <a:off x="3184525" y="3910013"/>
            <a:ext cx="296863" cy="663575"/>
            <a:chOff x="870" y="2945"/>
            <a:chExt cx="187" cy="418"/>
          </a:xfrm>
        </p:grpSpPr>
        <p:sp>
          <p:nvSpPr>
            <p:cNvPr id="16415" name="Text Box 40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16416" name="Text Box 41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16417" name="Text Box 42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sv-SE" sz="2000" b="1"/>
                <a:t>.</a:t>
              </a:r>
              <a:endParaRPr lang="en-US" altLang="sv-SE" sz="2000"/>
            </a:p>
          </p:txBody>
        </p:sp>
      </p:grpSp>
      <p:sp>
        <p:nvSpPr>
          <p:cNvPr id="16414" name="Text Box 43"/>
          <p:cNvSpPr txBox="1">
            <a:spLocks noChangeArrowheads="1"/>
          </p:cNvSpPr>
          <p:nvPr/>
        </p:nvSpPr>
        <p:spPr bwMode="auto">
          <a:xfrm>
            <a:off x="933450" y="1431925"/>
            <a:ext cx="7940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sv-SE"/>
              <a:t>ISP has an address block; it can further divide this block into sub blocks</a:t>
            </a:r>
          </a:p>
          <a:p>
            <a:r>
              <a:rPr lang="en-US" altLang="sv-SE"/>
              <a:t> and assign them to subscriber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42552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CIDR Routing Table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65959529"/>
              </p:ext>
            </p:extLst>
          </p:nvPr>
        </p:nvGraphicFramePr>
        <p:xfrm>
          <a:off x="921326" y="2421666"/>
          <a:ext cx="730694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193"/>
                <a:gridCol w="1540193"/>
                <a:gridCol w="1773555"/>
                <a:gridCol w="19450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Address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Netmask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Third Byte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Byte</a:t>
                      </a:r>
                      <a:r>
                        <a:rPr lang="en-US" sz="2400" baseline="0" dirty="0" smtClean="0"/>
                        <a:t> Range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207.46.0.0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000xxxxx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 – 31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207.46.32.0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001xxxxx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32</a:t>
                      </a:r>
                      <a:r>
                        <a:rPr lang="en-US" sz="2400" baseline="0" dirty="0" smtClean="0"/>
                        <a:t> – 63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207.46.64.0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010xxxxx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64 – 95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207.46.128.0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10xxxxxx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128 – 191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207.46.192.0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11xxxxxx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192</a:t>
                      </a:r>
                      <a:r>
                        <a:rPr lang="en-US" sz="2400" baseline="0" dirty="0" smtClean="0"/>
                        <a:t> – 255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Up Arrow 5"/>
          <p:cNvSpPr/>
          <p:nvPr/>
        </p:nvSpPr>
        <p:spPr>
          <a:xfrm rot="10800000">
            <a:off x="4949995" y="1805547"/>
            <a:ext cx="846247" cy="71296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78181" y="1631370"/>
            <a:ext cx="0" cy="133003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5755320"/>
            <a:ext cx="7267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Hole in the Routing Table: No coverage for 96 – 127</a:t>
            </a:r>
          </a:p>
          <a:p>
            <a:pPr algn="r"/>
            <a:r>
              <a:rPr lang="en-US" sz="2400" dirty="0" smtClean="0"/>
              <a:t>207.46.96.0/19</a:t>
            </a:r>
            <a:endParaRPr lang="en-US" sz="2400" dirty="0"/>
          </a:p>
        </p:txBody>
      </p:sp>
      <p:sp>
        <p:nvSpPr>
          <p:cNvPr id="18" name="Curved Up Arrow 17"/>
          <p:cNvSpPr/>
          <p:nvPr/>
        </p:nvSpPr>
        <p:spPr>
          <a:xfrm rot="16200000">
            <a:off x="7375075" y="4718956"/>
            <a:ext cx="2514599" cy="740228"/>
          </a:xfrm>
          <a:prstGeom prst="curvedUpArrow">
            <a:avLst>
              <a:gd name="adj1" fmla="val 50000"/>
              <a:gd name="adj2" fmla="val 113166"/>
              <a:gd name="adj3" fmla="val 4117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4234543"/>
            <a:ext cx="726711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of networks: BGP and </a:t>
            </a:r>
            <a:r>
              <a:rPr lang="en-US" dirty="0" err="1" smtClean="0"/>
              <a:t>ASes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827028" y="1864805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AS-1</a:t>
            </a:r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5860918" y="2334681"/>
            <a:ext cx="2762494" cy="198627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930885" y="4150829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0" name="Straight Connector 9"/>
          <p:cNvCxnSpPr>
            <a:endCxn id="14" idx="2"/>
          </p:cNvCxnSpPr>
          <p:nvPr/>
        </p:nvCxnSpPr>
        <p:spPr>
          <a:xfrm flipV="1">
            <a:off x="2942725" y="5890230"/>
            <a:ext cx="762432" cy="4864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3" idx="1"/>
          </p:cNvCxnSpPr>
          <p:nvPr/>
        </p:nvCxnSpPr>
        <p:spPr>
          <a:xfrm flipV="1">
            <a:off x="2208275" y="5135206"/>
            <a:ext cx="722610" cy="19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75" y="502190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60" y="611793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3219260" y="1986420"/>
            <a:ext cx="775522" cy="3034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17" y="1727681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>
            <a:endCxn id="42" idx="1"/>
          </p:cNvCxnSpPr>
          <p:nvPr/>
        </p:nvCxnSpPr>
        <p:spPr>
          <a:xfrm>
            <a:off x="469192" y="2123544"/>
            <a:ext cx="439874" cy="6556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7" y="186480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>
            <a:endCxn id="51" idx="2"/>
          </p:cNvCxnSpPr>
          <p:nvPr/>
        </p:nvCxnSpPr>
        <p:spPr>
          <a:xfrm flipV="1">
            <a:off x="6965630" y="4183624"/>
            <a:ext cx="55801" cy="64560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65" y="45704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>
            <a:endCxn id="49" idx="0"/>
          </p:cNvCxnSpPr>
          <p:nvPr/>
        </p:nvCxnSpPr>
        <p:spPr>
          <a:xfrm flipH="1">
            <a:off x="8218241" y="2366764"/>
            <a:ext cx="649224" cy="49117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00" y="198641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>
            <a:stCxn id="134" idx="1"/>
            <a:endCxn id="12" idx="3"/>
          </p:cNvCxnSpPr>
          <p:nvPr/>
        </p:nvCxnSpPr>
        <p:spPr>
          <a:xfrm flipH="1">
            <a:off x="3214695" y="2783617"/>
            <a:ext cx="2750725" cy="7498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0"/>
            <a:endCxn id="12" idx="2"/>
          </p:cNvCxnSpPr>
          <p:nvPr/>
        </p:nvCxnSpPr>
        <p:spPr>
          <a:xfrm flipH="1" flipV="1">
            <a:off x="2892138" y="3723623"/>
            <a:ext cx="683863" cy="5756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2"/>
            <a:endCxn id="132" idx="3"/>
          </p:cNvCxnSpPr>
          <p:nvPr/>
        </p:nvCxnSpPr>
        <p:spPr>
          <a:xfrm flipH="1">
            <a:off x="5788742" y="4104018"/>
            <a:ext cx="227195" cy="72768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5" idx="0"/>
            <a:endCxn id="44" idx="2"/>
          </p:cNvCxnSpPr>
          <p:nvPr/>
        </p:nvCxnSpPr>
        <p:spPr>
          <a:xfrm flipH="1" flipV="1">
            <a:off x="2892138" y="2480116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3" idx="3"/>
          </p:cNvCxnSpPr>
          <p:nvPr/>
        </p:nvCxnSpPr>
        <p:spPr>
          <a:xfrm flipV="1">
            <a:off x="2208275" y="2334680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1" idx="3"/>
            <a:endCxn id="44" idx="2"/>
          </p:cNvCxnSpPr>
          <p:nvPr/>
        </p:nvCxnSpPr>
        <p:spPr>
          <a:xfrm flipV="1">
            <a:off x="2049923" y="2480116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2" idx="0"/>
            <a:endCxn id="45" idx="2"/>
          </p:cNvCxnSpPr>
          <p:nvPr/>
        </p:nvCxnSpPr>
        <p:spPr>
          <a:xfrm flipV="1">
            <a:off x="2892138" y="3159579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1" idx="3"/>
            <a:endCxn id="12" idx="1"/>
          </p:cNvCxnSpPr>
          <p:nvPr/>
        </p:nvCxnSpPr>
        <p:spPr>
          <a:xfrm>
            <a:off x="2049923" y="3495628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2" idx="0"/>
            <a:endCxn id="43" idx="1"/>
          </p:cNvCxnSpPr>
          <p:nvPr/>
        </p:nvCxnSpPr>
        <p:spPr>
          <a:xfrm flipV="1">
            <a:off x="1231624" y="2334681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1" idx="0"/>
            <a:endCxn id="42" idx="2"/>
          </p:cNvCxnSpPr>
          <p:nvPr/>
        </p:nvCxnSpPr>
        <p:spPr>
          <a:xfrm flipH="1" flipV="1">
            <a:off x="1231624" y="2969382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2"/>
            <a:endCxn id="13" idx="0"/>
          </p:cNvCxnSpPr>
          <p:nvPr/>
        </p:nvCxnSpPr>
        <p:spPr>
          <a:xfrm flipH="1">
            <a:off x="3253443" y="4679638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3898558" y="4489441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132" idx="0"/>
          </p:cNvCxnSpPr>
          <p:nvPr/>
        </p:nvCxnSpPr>
        <p:spPr>
          <a:xfrm>
            <a:off x="4916433" y="4506426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H="1" flipV="1">
            <a:off x="3253443" y="5325403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5" idx="1"/>
            <a:endCxn id="14" idx="3"/>
          </p:cNvCxnSpPr>
          <p:nvPr/>
        </p:nvCxnSpPr>
        <p:spPr>
          <a:xfrm flipH="1">
            <a:off x="4027714" y="5700033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5" idx="3"/>
          </p:cNvCxnSpPr>
          <p:nvPr/>
        </p:nvCxnSpPr>
        <p:spPr>
          <a:xfrm flipH="1">
            <a:off x="4989904" y="5021903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5" idx="0"/>
            <a:endCxn id="133" idx="2"/>
          </p:cNvCxnSpPr>
          <p:nvPr/>
        </p:nvCxnSpPr>
        <p:spPr>
          <a:xfrm flipH="1" flipV="1">
            <a:off x="3576001" y="4679638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1" idx="1"/>
            <a:endCxn id="131" idx="3"/>
          </p:cNvCxnSpPr>
          <p:nvPr/>
        </p:nvCxnSpPr>
        <p:spPr>
          <a:xfrm flipH="1" flipV="1">
            <a:off x="6338494" y="3913821"/>
            <a:ext cx="360379" cy="796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4" idx="2"/>
            <a:endCxn id="131" idx="0"/>
          </p:cNvCxnSpPr>
          <p:nvPr/>
        </p:nvCxnSpPr>
        <p:spPr>
          <a:xfrm flipH="1">
            <a:off x="6015937" y="2973814"/>
            <a:ext cx="272041" cy="7498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48" idx="1"/>
            <a:endCxn id="134" idx="3"/>
          </p:cNvCxnSpPr>
          <p:nvPr/>
        </p:nvCxnSpPr>
        <p:spPr>
          <a:xfrm flipH="1">
            <a:off x="6610535" y="2697982"/>
            <a:ext cx="415506" cy="8563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48" idx="2"/>
            <a:endCxn id="51" idx="0"/>
          </p:cNvCxnSpPr>
          <p:nvPr/>
        </p:nvCxnSpPr>
        <p:spPr>
          <a:xfrm flipH="1">
            <a:off x="7021431" y="2888179"/>
            <a:ext cx="327168" cy="9150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48" idx="3"/>
            <a:endCxn id="49" idx="1"/>
          </p:cNvCxnSpPr>
          <p:nvPr/>
        </p:nvCxnSpPr>
        <p:spPr>
          <a:xfrm>
            <a:off x="7671156" y="2697982"/>
            <a:ext cx="224527" cy="350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9" idx="2"/>
            <a:endCxn id="50" idx="0"/>
          </p:cNvCxnSpPr>
          <p:nvPr/>
        </p:nvCxnSpPr>
        <p:spPr>
          <a:xfrm flipH="1">
            <a:off x="7892825" y="3238336"/>
            <a:ext cx="325416" cy="42254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0" idx="1"/>
            <a:endCxn id="51" idx="3"/>
          </p:cNvCxnSpPr>
          <p:nvPr/>
        </p:nvCxnSpPr>
        <p:spPr>
          <a:xfrm flipH="1">
            <a:off x="7343988" y="3851077"/>
            <a:ext cx="226279" cy="1423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150862" y="473598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AS-2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264298" y="305802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AS-3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80" y="334322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85" y="494500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99" y="550983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789" y="550983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17" y="429924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08" y="330543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66" y="258898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60" y="214448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80" y="209972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53" y="27791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41" y="25077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683" y="285794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67" y="366087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73" y="380322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79" y="372362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27" y="464150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43" y="429924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20" y="2593419"/>
            <a:ext cx="645115" cy="380395"/>
          </a:xfrm>
          <a:prstGeom prst="rect">
            <a:avLst/>
          </a:prstGeom>
          <a:noFill/>
          <a:extLst/>
        </p:spPr>
      </p:pic>
      <p:grpSp>
        <p:nvGrpSpPr>
          <p:cNvPr id="148" name="Group 147"/>
          <p:cNvGrpSpPr/>
          <p:nvPr/>
        </p:nvGrpSpPr>
        <p:grpSpPr>
          <a:xfrm flipH="1">
            <a:off x="157064" y="3953624"/>
            <a:ext cx="1582577" cy="954107"/>
            <a:chOff x="1219200" y="4876799"/>
            <a:chExt cx="5181605" cy="1384995"/>
          </a:xfrm>
        </p:grpSpPr>
        <p:sp>
          <p:nvSpPr>
            <p:cNvPr id="149" name="Rectangular Callout 14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7261"/>
                <a:gd name="adj2" fmla="val -878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Interior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Routers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 flipH="1">
            <a:off x="5438853" y="5467326"/>
            <a:ext cx="1582577" cy="954107"/>
            <a:chOff x="1219200" y="4876799"/>
            <a:chExt cx="5181605" cy="1384995"/>
          </a:xfrm>
        </p:grpSpPr>
        <p:sp>
          <p:nvSpPr>
            <p:cNvPr id="152" name="Rectangular Callout 15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BGP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Routers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6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BGP Relationships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7318"/>
            <a:ext cx="533400" cy="3048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544193" y="5611871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73899" y="598230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Customer</a:t>
            </a:r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7134273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237695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74932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338143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697151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2179837" y="1541362"/>
            <a:ext cx="4954435" cy="115553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2" name="Straight Connector 11"/>
          <p:cNvCxnSpPr>
            <a:stCxn id="10" idx="1"/>
            <a:endCxn id="6" idx="3"/>
          </p:cNvCxnSpPr>
          <p:nvPr/>
        </p:nvCxnSpPr>
        <p:spPr>
          <a:xfrm>
            <a:off x="8023963" y="4904995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  <a:endCxn id="7" idx="3"/>
          </p:cNvCxnSpPr>
          <p:nvPr/>
        </p:nvCxnSpPr>
        <p:spPr>
          <a:xfrm>
            <a:off x="1127385" y="4904995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1"/>
            <a:endCxn id="4" idx="3"/>
          </p:cNvCxnSpPr>
          <p:nvPr/>
        </p:nvCxnSpPr>
        <p:spPr>
          <a:xfrm>
            <a:off x="4433883" y="4904995"/>
            <a:ext cx="0" cy="775632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21397" y="2534856"/>
            <a:ext cx="1111170" cy="10304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41985" y="2534856"/>
            <a:ext cx="1180618" cy="11828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ent Arrow 33"/>
          <p:cNvSpPr/>
          <p:nvPr/>
        </p:nvSpPr>
        <p:spPr>
          <a:xfrm>
            <a:off x="4738080" y="3402957"/>
            <a:ext cx="1141861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flipH="1">
            <a:off x="2932749" y="3402957"/>
            <a:ext cx="1222887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67677" y="3964412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Provider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 flipH="1">
            <a:off x="5339738" y="4771939"/>
            <a:ext cx="2585112" cy="1041743"/>
            <a:chOff x="1219200" y="4876799"/>
            <a:chExt cx="5181605" cy="1384995"/>
          </a:xfrm>
        </p:grpSpPr>
        <p:sp>
          <p:nvSpPr>
            <p:cNvPr id="32" name="Rectangular Callout 3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77115"/>
                <a:gd name="adj2" fmla="val -1276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2" y="4922966"/>
              <a:ext cx="5181603" cy="126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Customer pays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provider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6" name="Straight Connector 35"/>
          <p:cNvCxnSpPr>
            <a:stCxn id="8" idx="0"/>
            <a:endCxn id="9" idx="2"/>
          </p:cNvCxnSpPr>
          <p:nvPr/>
        </p:nvCxnSpPr>
        <p:spPr>
          <a:xfrm>
            <a:off x="2178084" y="4195245"/>
            <a:ext cx="1209875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9" idx="0"/>
          </p:cNvCxnSpPr>
          <p:nvPr/>
        </p:nvCxnSpPr>
        <p:spPr>
          <a:xfrm flipH="1">
            <a:off x="5484582" y="4195245"/>
            <a:ext cx="149345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1402" y="4017188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Peer 1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887901" y="3964412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Peer 2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7477979" y="3964412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Peer 3</a:t>
            </a:r>
            <a:endParaRPr lang="en-US" sz="2400" dirty="0"/>
          </a:p>
        </p:txBody>
      </p:sp>
      <p:grpSp>
        <p:nvGrpSpPr>
          <p:cNvPr id="45" name="Group 44"/>
          <p:cNvGrpSpPr/>
          <p:nvPr/>
        </p:nvGrpSpPr>
        <p:grpSpPr>
          <a:xfrm flipH="1">
            <a:off x="5193867" y="2361214"/>
            <a:ext cx="2585112" cy="1041743"/>
            <a:chOff x="1219200" y="4876799"/>
            <a:chExt cx="5181605" cy="1384995"/>
          </a:xfrm>
        </p:grpSpPr>
        <p:sp>
          <p:nvSpPr>
            <p:cNvPr id="46" name="Rectangular Callout 45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19202" y="4922966"/>
              <a:ext cx="5181603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Peers do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not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pay each other</a:t>
              </a:r>
            </a:p>
          </p:txBody>
        </p:sp>
      </p:grpSp>
      <p:sp>
        <p:nvSpPr>
          <p:cNvPr id="48" name="U-Turn Arrow 47"/>
          <p:cNvSpPr/>
          <p:nvPr/>
        </p:nvSpPr>
        <p:spPr>
          <a:xfrm>
            <a:off x="1412113" y="4426076"/>
            <a:ext cx="2893671" cy="1708507"/>
          </a:xfrm>
          <a:prstGeom prst="uturnArrow">
            <a:avLst>
              <a:gd name="adj1" fmla="val 11512"/>
              <a:gd name="adj2" fmla="val 13760"/>
              <a:gd name="adj3" fmla="val 16008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U-Turn Arrow 48"/>
          <p:cNvSpPr/>
          <p:nvPr/>
        </p:nvSpPr>
        <p:spPr>
          <a:xfrm>
            <a:off x="1006996" y="4017188"/>
            <a:ext cx="6894703" cy="2120783"/>
          </a:xfrm>
          <a:prstGeom prst="uturnArrow">
            <a:avLst>
              <a:gd name="adj1" fmla="val 9875"/>
              <a:gd name="adj2" fmla="val 12123"/>
              <a:gd name="adj3" fmla="val 13279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3137483" y="3564996"/>
            <a:ext cx="1086864" cy="108686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2820842" y="2176029"/>
            <a:ext cx="4050712" cy="1041743"/>
            <a:chOff x="1219200" y="4876799"/>
            <a:chExt cx="5181605" cy="138499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1" y="4922966"/>
              <a:ext cx="5181604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Peer 2 has no incentive to route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1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 3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263979" y="395862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Customer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67401" y="3964412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Customer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3991157" y="1887975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Provider</a:t>
            </a:r>
            <a:endParaRPr lang="en-US" sz="2400" dirty="0"/>
          </a:p>
        </p:txBody>
      </p:sp>
      <p:sp>
        <p:nvSpPr>
          <p:cNvPr id="61" name="U-Turn Arrow 60"/>
          <p:cNvSpPr/>
          <p:nvPr/>
        </p:nvSpPr>
        <p:spPr>
          <a:xfrm>
            <a:off x="1006996" y="2349640"/>
            <a:ext cx="6917855" cy="3940731"/>
          </a:xfrm>
          <a:prstGeom prst="uturnArrow">
            <a:avLst>
              <a:gd name="adj1" fmla="val 5763"/>
              <a:gd name="adj2" fmla="val 7423"/>
              <a:gd name="adj3" fmla="val 8286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59106" y="3214616"/>
            <a:ext cx="609600" cy="769441"/>
            <a:chOff x="-2057400" y="3695700"/>
            <a:chExt cx="609600" cy="769441"/>
          </a:xfrm>
        </p:grpSpPr>
        <p:sp>
          <p:nvSpPr>
            <p:cNvPr id="55" name="TextBox 54"/>
            <p:cNvSpPr txBox="1"/>
            <p:nvPr/>
          </p:nvSpPr>
          <p:spPr>
            <a:xfrm>
              <a:off x="-2057400" y="3695700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400" dirty="0" smtClean="0">
                  <a:solidFill>
                    <a:schemeClr val="accent3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rPr>
                <a:t>$</a:t>
              </a:r>
              <a:endParaRPr lang="en-CA" sz="4400" dirty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56" name="&quot;No&quot; Symbol 55"/>
            <p:cNvSpPr/>
            <p:nvPr/>
          </p:nvSpPr>
          <p:spPr>
            <a:xfrm>
              <a:off x="-2055125" y="3843176"/>
              <a:ext cx="457200" cy="510303"/>
            </a:xfrm>
            <a:prstGeom prst="noSmoking">
              <a:avLst>
                <a:gd name="adj" fmla="val 954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  <p:bldP spid="10" grpId="0" animBg="1"/>
      <p:bldP spid="11" grpId="0" animBg="1"/>
      <p:bldP spid="34" grpId="0" animBg="1"/>
      <p:bldP spid="34" grpId="1" animBg="1"/>
      <p:bldP spid="35" grpId="0" animBg="1"/>
      <p:bldP spid="35" grpId="1" animBg="1"/>
      <p:bldP spid="30" grpId="0"/>
      <p:bldP spid="30" grpId="1"/>
      <p:bldP spid="42" grpId="0"/>
      <p:bldP spid="42" grpId="1"/>
      <p:bldP spid="43" grpId="0"/>
      <p:bldP spid="43" grpId="1"/>
      <p:bldP spid="44" grpId="0"/>
      <p:bldP spid="44" grpId="1"/>
      <p:bldP spid="48" grpId="0" animBg="1"/>
      <p:bldP spid="49" grpId="0" animBg="1"/>
      <p:bldP spid="49" grpId="1" animBg="1"/>
      <p:bldP spid="50" grpId="0" animBg="1"/>
      <p:bldP spid="50" grpId="1" animBg="1"/>
      <p:bldP spid="54" grpId="0"/>
      <p:bldP spid="59" grpId="0"/>
      <p:bldP spid="60" grpId="0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 starting science ...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6" y="1758414"/>
            <a:ext cx="7483688" cy="41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loud 79"/>
          <p:cNvSpPr/>
          <p:nvPr/>
        </p:nvSpPr>
        <p:spPr>
          <a:xfrm>
            <a:off x="1713684" y="2896800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00F7BD7-F7E1-4108-BB47-F30ECAC203FC}" type="slidenum">
              <a:rPr lang="en-US" sz="1600"/>
              <a:pPr/>
              <a:t>30</a:t>
            </a:fld>
            <a:endParaRPr lang="en-US" sz="1600"/>
          </a:p>
        </p:txBody>
      </p:sp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59" name="AutoShape 7"/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0" name="AutoShape 8"/>
          <p:cNvSpPr>
            <a:spLocks noChangeArrowheads="1"/>
          </p:cNvSpPr>
          <p:nvPr/>
        </p:nvSpPr>
        <p:spPr bwMode="auto">
          <a:xfrm>
            <a:off x="3733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1" name="AutoShape 9"/>
          <p:cNvSpPr>
            <a:spLocks noChangeArrowheads="1"/>
          </p:cNvSpPr>
          <p:nvPr/>
        </p:nvSpPr>
        <p:spPr bwMode="auto">
          <a:xfrm>
            <a:off x="5791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2" name="AutoShape 10"/>
          <p:cNvSpPr>
            <a:spLocks noChangeArrowheads="1"/>
          </p:cNvSpPr>
          <p:nvPr/>
        </p:nvSpPr>
        <p:spPr bwMode="auto">
          <a:xfrm>
            <a:off x="3810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3" name="AutoShape 1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4" name="AutoShape 12"/>
          <p:cNvSpPr>
            <a:spLocks noChangeArrowheads="1"/>
          </p:cNvSpPr>
          <p:nvPr/>
        </p:nvSpPr>
        <p:spPr bwMode="auto">
          <a:xfrm>
            <a:off x="4800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5" name="AutoShape 13"/>
          <p:cNvSpPr>
            <a:spLocks noChangeArrowheads="1"/>
          </p:cNvSpPr>
          <p:nvPr/>
        </p:nvSpPr>
        <p:spPr bwMode="auto">
          <a:xfrm>
            <a:off x="4419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6" name="AutoShape 14"/>
          <p:cNvSpPr>
            <a:spLocks noChangeArrowheads="1"/>
          </p:cNvSpPr>
          <p:nvPr/>
        </p:nvSpPr>
        <p:spPr bwMode="auto">
          <a:xfrm>
            <a:off x="2895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7" name="AutoShape 15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8" name="AutoShape 16"/>
          <p:cNvSpPr>
            <a:spLocks noChangeArrowheads="1"/>
          </p:cNvSpPr>
          <p:nvPr/>
        </p:nvSpPr>
        <p:spPr bwMode="auto">
          <a:xfrm>
            <a:off x="2514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9" name="AutoShape 17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0" name="AutoShape 18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1" name="AutoShape 19"/>
          <p:cNvSpPr>
            <a:spLocks noChangeArrowheads="1"/>
          </p:cNvSpPr>
          <p:nvPr/>
        </p:nvSpPr>
        <p:spPr bwMode="auto">
          <a:xfrm>
            <a:off x="5715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2" name="AutoShape 20"/>
          <p:cNvSpPr>
            <a:spLocks noChangeArrowheads="1"/>
          </p:cNvSpPr>
          <p:nvPr/>
        </p:nvSpPr>
        <p:spPr bwMode="auto">
          <a:xfrm>
            <a:off x="2743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3" name="AutoShape 21"/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4" name="AutoShape 22"/>
          <p:cNvSpPr>
            <a:spLocks noChangeArrowheads="1"/>
          </p:cNvSpPr>
          <p:nvPr/>
        </p:nvSpPr>
        <p:spPr bwMode="auto">
          <a:xfrm>
            <a:off x="5105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5" name="AutoShape 23"/>
          <p:cNvSpPr>
            <a:spLocks noChangeArrowheads="1"/>
          </p:cNvSpPr>
          <p:nvPr/>
        </p:nvSpPr>
        <p:spPr bwMode="auto">
          <a:xfrm>
            <a:off x="3352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6" name="AutoShape 24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7" name="AutoShape 25"/>
          <p:cNvSpPr>
            <a:spLocks noChangeArrowheads="1"/>
          </p:cNvSpPr>
          <p:nvPr/>
        </p:nvSpPr>
        <p:spPr bwMode="auto">
          <a:xfrm>
            <a:off x="4800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8" name="AutoShape 26"/>
          <p:cNvSpPr>
            <a:spLocks noChangeArrowheads="1"/>
          </p:cNvSpPr>
          <p:nvPr/>
        </p:nvSpPr>
        <p:spPr bwMode="auto">
          <a:xfrm>
            <a:off x="2590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9" name="AutoShape 27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0" name="AutoShape 28"/>
          <p:cNvSpPr>
            <a:spLocks noChangeArrowheads="1"/>
          </p:cNvSpPr>
          <p:nvPr/>
        </p:nvSpPr>
        <p:spPr bwMode="auto">
          <a:xfrm>
            <a:off x="6172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1" name="AutoShape 29"/>
          <p:cNvSpPr>
            <a:spLocks noChangeArrowheads="1"/>
          </p:cNvSpPr>
          <p:nvPr/>
        </p:nvSpPr>
        <p:spPr bwMode="auto">
          <a:xfrm>
            <a:off x="4495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2" name="AutoShape 30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3" name="AutoShape 31"/>
          <p:cNvSpPr>
            <a:spLocks noChangeArrowheads="1"/>
          </p:cNvSpPr>
          <p:nvPr/>
        </p:nvSpPr>
        <p:spPr bwMode="auto">
          <a:xfrm>
            <a:off x="5334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4" name="AutoShape 32"/>
          <p:cNvSpPr>
            <a:spLocks noChangeArrowheads="1"/>
          </p:cNvSpPr>
          <p:nvPr/>
        </p:nvSpPr>
        <p:spPr bwMode="auto">
          <a:xfrm>
            <a:off x="3124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5" name="AutoShape 33"/>
          <p:cNvSpPr>
            <a:spLocks noChangeArrowheads="1"/>
          </p:cNvSpPr>
          <p:nvPr/>
        </p:nvSpPr>
        <p:spPr bwMode="auto">
          <a:xfrm>
            <a:off x="3124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6" name="AutoShape 34"/>
          <p:cNvSpPr>
            <a:spLocks noChangeArrowheads="1"/>
          </p:cNvSpPr>
          <p:nvPr/>
        </p:nvSpPr>
        <p:spPr bwMode="auto">
          <a:xfrm>
            <a:off x="3048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7" name="AutoShape 35"/>
          <p:cNvSpPr>
            <a:spLocks noChangeArrowheads="1"/>
          </p:cNvSpPr>
          <p:nvPr/>
        </p:nvSpPr>
        <p:spPr bwMode="auto">
          <a:xfrm>
            <a:off x="4114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8" name="AutoShape 36"/>
          <p:cNvSpPr>
            <a:spLocks noChangeArrowheads="1"/>
          </p:cNvSpPr>
          <p:nvPr/>
        </p:nvSpPr>
        <p:spPr bwMode="auto">
          <a:xfrm>
            <a:off x="4953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9" name="AutoShape 37"/>
          <p:cNvSpPr>
            <a:spLocks noChangeArrowheads="1"/>
          </p:cNvSpPr>
          <p:nvPr/>
        </p:nvSpPr>
        <p:spPr bwMode="auto">
          <a:xfrm>
            <a:off x="4191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0" name="AutoShape 38"/>
          <p:cNvSpPr>
            <a:spLocks noChangeArrowheads="1"/>
          </p:cNvSpPr>
          <p:nvPr/>
        </p:nvSpPr>
        <p:spPr bwMode="auto">
          <a:xfrm>
            <a:off x="6096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1" name="AutoShape 39"/>
          <p:cNvSpPr>
            <a:spLocks noChangeArrowheads="1"/>
          </p:cNvSpPr>
          <p:nvPr/>
        </p:nvSpPr>
        <p:spPr bwMode="auto">
          <a:xfrm>
            <a:off x="5410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3" name="AutoShape 41"/>
          <p:cNvSpPr>
            <a:spLocks noChangeArrowheads="1"/>
          </p:cNvSpPr>
          <p:nvPr/>
        </p:nvSpPr>
        <p:spPr bwMode="auto">
          <a:xfrm>
            <a:off x="8258067" y="41910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4" name="AutoShape 42"/>
          <p:cNvSpPr>
            <a:spLocks noChangeArrowheads="1"/>
          </p:cNvSpPr>
          <p:nvPr/>
        </p:nvSpPr>
        <p:spPr bwMode="auto">
          <a:xfrm>
            <a:off x="190035" y="4114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5" name="AutoShape 43"/>
          <p:cNvSpPr>
            <a:spLocks noChangeArrowheads="1"/>
          </p:cNvSpPr>
          <p:nvPr/>
        </p:nvSpPr>
        <p:spPr bwMode="auto">
          <a:xfrm>
            <a:off x="571035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6" name="AutoShape 44"/>
          <p:cNvSpPr>
            <a:spLocks noChangeArrowheads="1"/>
          </p:cNvSpPr>
          <p:nvPr/>
        </p:nvSpPr>
        <p:spPr bwMode="auto">
          <a:xfrm>
            <a:off x="37635" y="3886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7" name="AutoShape 45"/>
          <p:cNvSpPr>
            <a:spLocks noChangeArrowheads="1"/>
          </p:cNvSpPr>
          <p:nvPr/>
        </p:nvSpPr>
        <p:spPr bwMode="auto">
          <a:xfrm>
            <a:off x="494835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9" name="AutoShape 47"/>
          <p:cNvSpPr>
            <a:spLocks noChangeArrowheads="1"/>
          </p:cNvSpPr>
          <p:nvPr/>
        </p:nvSpPr>
        <p:spPr bwMode="auto">
          <a:xfrm>
            <a:off x="8258067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0" name="AutoShape 48"/>
          <p:cNvSpPr>
            <a:spLocks noChangeArrowheads="1"/>
          </p:cNvSpPr>
          <p:nvPr/>
        </p:nvSpPr>
        <p:spPr bwMode="auto">
          <a:xfrm>
            <a:off x="8791467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2" name="AutoShape 50"/>
          <p:cNvSpPr>
            <a:spLocks noChangeArrowheads="1"/>
          </p:cNvSpPr>
          <p:nvPr/>
        </p:nvSpPr>
        <p:spPr bwMode="auto">
          <a:xfrm>
            <a:off x="46454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3" name="AutoShape 51"/>
          <p:cNvSpPr>
            <a:spLocks noChangeArrowheads="1"/>
          </p:cNvSpPr>
          <p:nvPr/>
        </p:nvSpPr>
        <p:spPr bwMode="auto">
          <a:xfrm>
            <a:off x="37310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8" name="AutoShape 56"/>
          <p:cNvSpPr>
            <a:spLocks noChangeArrowheads="1"/>
          </p:cNvSpPr>
          <p:nvPr/>
        </p:nvSpPr>
        <p:spPr bwMode="auto">
          <a:xfrm>
            <a:off x="50264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2" name="AutoShape 60"/>
          <p:cNvSpPr>
            <a:spLocks noChangeArrowheads="1"/>
          </p:cNvSpPr>
          <p:nvPr/>
        </p:nvSpPr>
        <p:spPr bwMode="auto">
          <a:xfrm>
            <a:off x="4317515" y="66174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3" name="AutoShape 61"/>
          <p:cNvSpPr>
            <a:spLocks noChangeArrowheads="1"/>
          </p:cNvSpPr>
          <p:nvPr/>
        </p:nvSpPr>
        <p:spPr bwMode="auto">
          <a:xfrm>
            <a:off x="4698515" y="65412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4" name="AutoShape 62"/>
          <p:cNvSpPr>
            <a:spLocks noChangeArrowheads="1"/>
          </p:cNvSpPr>
          <p:nvPr/>
        </p:nvSpPr>
        <p:spPr bwMode="auto">
          <a:xfrm>
            <a:off x="39365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5" name="AutoShape 63"/>
          <p:cNvSpPr>
            <a:spLocks noChangeArrowheads="1"/>
          </p:cNvSpPr>
          <p:nvPr/>
        </p:nvSpPr>
        <p:spPr bwMode="auto">
          <a:xfrm>
            <a:off x="49271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9" name="AutoShape 67"/>
          <p:cNvSpPr>
            <a:spLocks noChangeArrowheads="1"/>
          </p:cNvSpPr>
          <p:nvPr/>
        </p:nvSpPr>
        <p:spPr bwMode="auto">
          <a:xfrm>
            <a:off x="44699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30" name="AutoShape 78"/>
          <p:cNvSpPr>
            <a:spLocks noChangeArrowheads="1"/>
          </p:cNvSpPr>
          <p:nvPr/>
        </p:nvSpPr>
        <p:spPr bwMode="auto">
          <a:xfrm>
            <a:off x="41120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Routes</a:t>
            </a:r>
            <a:endParaRPr lang="en-US" dirty="0"/>
          </a:p>
        </p:txBody>
      </p:sp>
      <p:sp>
        <p:nvSpPr>
          <p:cNvPr id="81" name="Down Arrow 80"/>
          <p:cNvSpPr/>
          <p:nvPr/>
        </p:nvSpPr>
        <p:spPr>
          <a:xfrm>
            <a:off x="3138172" y="2038120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From Provider</a:t>
            </a:r>
            <a:endParaRPr lang="en-US" sz="2400" dirty="0"/>
          </a:p>
        </p:txBody>
      </p:sp>
      <p:sp>
        <p:nvSpPr>
          <p:cNvPr id="82" name="Right Arrow 81"/>
          <p:cNvSpPr/>
          <p:nvPr/>
        </p:nvSpPr>
        <p:spPr>
          <a:xfrm flipH="1">
            <a:off x="6780857" y="32563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From Peer</a:t>
            </a:r>
            <a:endParaRPr lang="en-US" sz="2400" dirty="0"/>
          </a:p>
        </p:txBody>
      </p:sp>
      <p:sp>
        <p:nvSpPr>
          <p:cNvPr id="83" name="Right Arrow 82"/>
          <p:cNvSpPr/>
          <p:nvPr/>
        </p:nvSpPr>
        <p:spPr>
          <a:xfrm>
            <a:off x="923339" y="33325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From Peer</a:t>
            </a:r>
            <a:endParaRPr lang="en-US" sz="2400" dirty="0"/>
          </a:p>
        </p:txBody>
      </p:sp>
      <p:sp>
        <p:nvSpPr>
          <p:cNvPr id="4" name="Up Arrow 3"/>
          <p:cNvSpPr/>
          <p:nvPr/>
        </p:nvSpPr>
        <p:spPr>
          <a:xfrm>
            <a:off x="2937372" y="5122843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From Customer</a:t>
            </a:r>
            <a:endParaRPr lang="en-US" sz="2400" dirty="0"/>
          </a:p>
        </p:txBody>
      </p:sp>
      <p:grpSp>
        <p:nvGrpSpPr>
          <p:cNvPr id="86" name="Group 85"/>
          <p:cNvGrpSpPr/>
          <p:nvPr/>
        </p:nvGrpSpPr>
        <p:grpSpPr>
          <a:xfrm flipH="1">
            <a:off x="6997594" y="2031694"/>
            <a:ext cx="1407122" cy="1061231"/>
            <a:chOff x="1219200" y="4876799"/>
            <a:chExt cx="5181605" cy="1384995"/>
          </a:xfrm>
        </p:grpSpPr>
        <p:sp>
          <p:nvSpPr>
            <p:cNvPr id="87" name="Rectangular Callout 8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7908"/>
                <a:gd name="adj2" fmla="val 658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ISP Routes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9" name="AutoShape 28"/>
          <p:cNvSpPr>
            <a:spLocks noChangeArrowheads="1"/>
          </p:cNvSpPr>
          <p:nvPr/>
        </p:nvSpPr>
        <p:spPr bwMode="auto">
          <a:xfrm>
            <a:off x="6112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9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9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9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9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9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9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9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9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9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9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9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9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9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9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9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1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9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19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9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19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1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9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19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9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9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9" grpId="0" animBg="1"/>
      <p:bldP spid="919560" grpId="0" animBg="1"/>
      <p:bldP spid="919561" grpId="0" animBg="1"/>
      <p:bldP spid="919562" grpId="0" animBg="1"/>
      <p:bldP spid="919563" grpId="0" animBg="1"/>
      <p:bldP spid="919564" grpId="0" animBg="1"/>
      <p:bldP spid="919565" grpId="0" animBg="1"/>
      <p:bldP spid="919566" grpId="0" animBg="1"/>
      <p:bldP spid="919567" grpId="0" animBg="1"/>
      <p:bldP spid="919568" grpId="0" animBg="1"/>
      <p:bldP spid="919569" grpId="0" animBg="1"/>
      <p:bldP spid="919570" grpId="0" animBg="1"/>
      <p:bldP spid="919571" grpId="0" animBg="1"/>
      <p:bldP spid="919572" grpId="0" animBg="1"/>
      <p:bldP spid="919573" grpId="0" animBg="1"/>
      <p:bldP spid="919574" grpId="0" animBg="1"/>
      <p:bldP spid="919575" grpId="0" animBg="1"/>
      <p:bldP spid="919582" grpId="0" animBg="1"/>
      <p:bldP spid="919583" grpId="0" animBg="1"/>
      <p:bldP spid="919584" grpId="0" animBg="1"/>
      <p:bldP spid="919585" grpId="0" animBg="1"/>
      <p:bldP spid="919586" grpId="0" animBg="1"/>
      <p:bldP spid="919587" grpId="0" animBg="1"/>
      <p:bldP spid="919588" grpId="0" animBg="1"/>
      <p:bldP spid="919589" grpId="0" animBg="1"/>
      <p:bldP spid="919590" grpId="0" animBg="1"/>
      <p:bldP spid="919591" grpId="0" animBg="1"/>
      <p:bldP spid="919593" grpId="0" animBg="1"/>
      <p:bldP spid="919594" grpId="0" animBg="1"/>
      <p:bldP spid="919595" grpId="0" animBg="1"/>
      <p:bldP spid="919596" grpId="0" animBg="1"/>
      <p:bldP spid="919597" grpId="0" animBg="1"/>
      <p:bldP spid="919599" grpId="0" animBg="1"/>
      <p:bldP spid="919600" grpId="0" animBg="1"/>
      <p:bldP spid="919602" grpId="0" animBg="1"/>
      <p:bldP spid="919603" grpId="0" animBg="1"/>
      <p:bldP spid="919608" grpId="0" animBg="1"/>
      <p:bldP spid="919612" grpId="0" animBg="1"/>
      <p:bldP spid="919613" grpId="0" animBg="1"/>
      <p:bldP spid="919614" grpId="0" animBg="1"/>
      <p:bldP spid="919615" grpId="0" animBg="1"/>
      <p:bldP spid="919619" grpId="0" animBg="1"/>
      <p:bldP spid="919630" grpId="0" animBg="1"/>
      <p:bldP spid="81" grpId="0" animBg="1"/>
      <p:bldP spid="82" grpId="0" animBg="1"/>
      <p:bldP spid="8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31</a:t>
            </a:fld>
            <a:endParaRPr lang="en-US" sz="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Routes</a:t>
            </a:r>
            <a:endParaRPr lang="en-US" dirty="0"/>
          </a:p>
        </p:txBody>
      </p:sp>
      <p:sp>
        <p:nvSpPr>
          <p:cNvPr id="103" name="Cloud 102"/>
          <p:cNvSpPr/>
          <p:nvPr/>
        </p:nvSpPr>
        <p:spPr>
          <a:xfrm>
            <a:off x="1713684" y="2896800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3733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>
            <a:off x="5791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3810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AutoShape 1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AutoShape 12"/>
          <p:cNvSpPr>
            <a:spLocks noChangeArrowheads="1"/>
          </p:cNvSpPr>
          <p:nvPr/>
        </p:nvSpPr>
        <p:spPr bwMode="auto">
          <a:xfrm>
            <a:off x="4800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AutoShape 13"/>
          <p:cNvSpPr>
            <a:spLocks noChangeArrowheads="1"/>
          </p:cNvSpPr>
          <p:nvPr/>
        </p:nvSpPr>
        <p:spPr bwMode="auto">
          <a:xfrm>
            <a:off x="4419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2895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15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6"/>
          <p:cNvSpPr>
            <a:spLocks noChangeArrowheads="1"/>
          </p:cNvSpPr>
          <p:nvPr/>
        </p:nvSpPr>
        <p:spPr bwMode="auto">
          <a:xfrm>
            <a:off x="2514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AutoShape 17"/>
          <p:cNvSpPr>
            <a:spLocks noChangeArrowheads="1"/>
          </p:cNvSpPr>
          <p:nvPr/>
        </p:nvSpPr>
        <p:spPr bwMode="auto">
          <a:xfrm>
            <a:off x="3962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AutoShape 18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9"/>
          <p:cNvSpPr>
            <a:spLocks noChangeArrowheads="1"/>
          </p:cNvSpPr>
          <p:nvPr/>
        </p:nvSpPr>
        <p:spPr bwMode="auto">
          <a:xfrm>
            <a:off x="5715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2743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AutoShape 21"/>
          <p:cNvSpPr>
            <a:spLocks noChangeArrowheads="1"/>
          </p:cNvSpPr>
          <p:nvPr/>
        </p:nvSpPr>
        <p:spPr bwMode="auto">
          <a:xfrm>
            <a:off x="3505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AutoShape 22"/>
          <p:cNvSpPr>
            <a:spLocks noChangeArrowheads="1"/>
          </p:cNvSpPr>
          <p:nvPr/>
        </p:nvSpPr>
        <p:spPr bwMode="auto">
          <a:xfrm>
            <a:off x="5105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23"/>
          <p:cNvSpPr>
            <a:spLocks noChangeArrowheads="1"/>
          </p:cNvSpPr>
          <p:nvPr/>
        </p:nvSpPr>
        <p:spPr bwMode="auto">
          <a:xfrm>
            <a:off x="3352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AutoShape 24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AutoShape 25"/>
          <p:cNvSpPr>
            <a:spLocks noChangeArrowheads="1"/>
          </p:cNvSpPr>
          <p:nvPr/>
        </p:nvSpPr>
        <p:spPr bwMode="auto">
          <a:xfrm>
            <a:off x="4800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26"/>
          <p:cNvSpPr>
            <a:spLocks noChangeArrowheads="1"/>
          </p:cNvSpPr>
          <p:nvPr/>
        </p:nvSpPr>
        <p:spPr bwMode="auto">
          <a:xfrm>
            <a:off x="2590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AutoShape 27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AutoShape 28"/>
          <p:cNvSpPr>
            <a:spLocks noChangeArrowheads="1"/>
          </p:cNvSpPr>
          <p:nvPr/>
        </p:nvSpPr>
        <p:spPr bwMode="auto">
          <a:xfrm>
            <a:off x="6172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AutoShape 29"/>
          <p:cNvSpPr>
            <a:spLocks noChangeArrowheads="1"/>
          </p:cNvSpPr>
          <p:nvPr/>
        </p:nvSpPr>
        <p:spPr bwMode="auto">
          <a:xfrm>
            <a:off x="4495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AutoShape 30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AutoShape 31"/>
          <p:cNvSpPr>
            <a:spLocks noChangeArrowheads="1"/>
          </p:cNvSpPr>
          <p:nvPr/>
        </p:nvSpPr>
        <p:spPr bwMode="auto">
          <a:xfrm>
            <a:off x="5334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AutoShape 32"/>
          <p:cNvSpPr>
            <a:spLocks noChangeArrowheads="1"/>
          </p:cNvSpPr>
          <p:nvPr/>
        </p:nvSpPr>
        <p:spPr bwMode="auto">
          <a:xfrm>
            <a:off x="3124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AutoShape 33"/>
          <p:cNvSpPr>
            <a:spLocks noChangeArrowheads="1"/>
          </p:cNvSpPr>
          <p:nvPr/>
        </p:nvSpPr>
        <p:spPr bwMode="auto">
          <a:xfrm>
            <a:off x="3124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AutoShape 34"/>
          <p:cNvSpPr>
            <a:spLocks noChangeArrowheads="1"/>
          </p:cNvSpPr>
          <p:nvPr/>
        </p:nvSpPr>
        <p:spPr bwMode="auto">
          <a:xfrm>
            <a:off x="3048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AutoShape 35"/>
          <p:cNvSpPr>
            <a:spLocks noChangeArrowheads="1"/>
          </p:cNvSpPr>
          <p:nvPr/>
        </p:nvSpPr>
        <p:spPr bwMode="auto">
          <a:xfrm>
            <a:off x="4114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AutoShape 36"/>
          <p:cNvSpPr>
            <a:spLocks noChangeArrowheads="1"/>
          </p:cNvSpPr>
          <p:nvPr/>
        </p:nvSpPr>
        <p:spPr bwMode="auto">
          <a:xfrm>
            <a:off x="4953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AutoShape 37"/>
          <p:cNvSpPr>
            <a:spLocks noChangeArrowheads="1"/>
          </p:cNvSpPr>
          <p:nvPr/>
        </p:nvSpPr>
        <p:spPr bwMode="auto">
          <a:xfrm>
            <a:off x="4191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AutoShape 38"/>
          <p:cNvSpPr>
            <a:spLocks noChangeArrowheads="1"/>
          </p:cNvSpPr>
          <p:nvPr/>
        </p:nvSpPr>
        <p:spPr bwMode="auto">
          <a:xfrm>
            <a:off x="6096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AutoShape 39"/>
          <p:cNvSpPr>
            <a:spLocks noChangeArrowheads="1"/>
          </p:cNvSpPr>
          <p:nvPr/>
        </p:nvSpPr>
        <p:spPr bwMode="auto">
          <a:xfrm>
            <a:off x="5410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Down Arrow 137"/>
          <p:cNvSpPr/>
          <p:nvPr/>
        </p:nvSpPr>
        <p:spPr>
          <a:xfrm>
            <a:off x="3169286" y="5100809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Customer</a:t>
            </a:r>
            <a:endParaRPr lang="en-US" sz="2400" dirty="0"/>
          </a:p>
        </p:txBody>
      </p:sp>
      <p:sp>
        <p:nvSpPr>
          <p:cNvPr id="139" name="Right Arrow 138"/>
          <p:cNvSpPr/>
          <p:nvPr/>
        </p:nvSpPr>
        <p:spPr>
          <a:xfrm flipH="1">
            <a:off x="981280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Peer</a:t>
            </a:r>
            <a:endParaRPr lang="en-US" sz="2400" dirty="0"/>
          </a:p>
        </p:txBody>
      </p:sp>
      <p:sp>
        <p:nvSpPr>
          <p:cNvPr id="140" name="Right Arrow 139"/>
          <p:cNvSpPr/>
          <p:nvPr/>
        </p:nvSpPr>
        <p:spPr>
          <a:xfrm>
            <a:off x="6630076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Peer</a:t>
            </a:r>
            <a:endParaRPr lang="en-US" sz="2400" dirty="0"/>
          </a:p>
        </p:txBody>
      </p:sp>
      <p:sp>
        <p:nvSpPr>
          <p:cNvPr id="141" name="Up Arrow 140"/>
          <p:cNvSpPr/>
          <p:nvPr/>
        </p:nvSpPr>
        <p:spPr>
          <a:xfrm>
            <a:off x="2908682" y="2122135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Provider</a:t>
            </a:r>
            <a:endParaRPr lang="en-US" sz="2400" dirty="0"/>
          </a:p>
        </p:txBody>
      </p:sp>
      <p:sp>
        <p:nvSpPr>
          <p:cNvPr id="142" name="AutoShape 28"/>
          <p:cNvSpPr>
            <a:spLocks noChangeArrowheads="1"/>
          </p:cNvSpPr>
          <p:nvPr/>
        </p:nvSpPr>
        <p:spPr bwMode="auto">
          <a:xfrm>
            <a:off x="6112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AutoShape 8"/>
          <p:cNvSpPr>
            <a:spLocks noChangeArrowheads="1"/>
          </p:cNvSpPr>
          <p:nvPr/>
        </p:nvSpPr>
        <p:spPr bwMode="auto">
          <a:xfrm>
            <a:off x="4802438" y="64903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AutoShape 14"/>
          <p:cNvSpPr>
            <a:spLocks noChangeArrowheads="1"/>
          </p:cNvSpPr>
          <p:nvPr/>
        </p:nvSpPr>
        <p:spPr bwMode="auto">
          <a:xfrm>
            <a:off x="3964238" y="63379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AutoShape 21"/>
          <p:cNvSpPr>
            <a:spLocks noChangeArrowheads="1"/>
          </p:cNvSpPr>
          <p:nvPr/>
        </p:nvSpPr>
        <p:spPr bwMode="auto">
          <a:xfrm>
            <a:off x="4573838" y="6261701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AutoShape 24"/>
          <p:cNvSpPr>
            <a:spLocks noChangeArrowheads="1"/>
          </p:cNvSpPr>
          <p:nvPr/>
        </p:nvSpPr>
        <p:spPr bwMode="auto">
          <a:xfrm>
            <a:off x="5214651" y="65334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AutoShape 26"/>
          <p:cNvSpPr>
            <a:spLocks noChangeArrowheads="1"/>
          </p:cNvSpPr>
          <p:nvPr/>
        </p:nvSpPr>
        <p:spPr bwMode="auto">
          <a:xfrm>
            <a:off x="3659438" y="649030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AutoShape 32"/>
          <p:cNvSpPr>
            <a:spLocks noChangeArrowheads="1"/>
          </p:cNvSpPr>
          <p:nvPr/>
        </p:nvSpPr>
        <p:spPr bwMode="auto">
          <a:xfrm>
            <a:off x="4192838" y="6566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AutoShape 35"/>
          <p:cNvSpPr>
            <a:spLocks noChangeArrowheads="1"/>
          </p:cNvSpPr>
          <p:nvPr/>
        </p:nvSpPr>
        <p:spPr bwMode="auto">
          <a:xfrm>
            <a:off x="5183438" y="6185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AutoShape 18"/>
          <p:cNvSpPr>
            <a:spLocks noChangeArrowheads="1"/>
          </p:cNvSpPr>
          <p:nvPr/>
        </p:nvSpPr>
        <p:spPr bwMode="auto">
          <a:xfrm>
            <a:off x="3659438" y="6072578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AutoShape 33"/>
          <p:cNvSpPr>
            <a:spLocks noChangeArrowheads="1"/>
          </p:cNvSpPr>
          <p:nvPr/>
        </p:nvSpPr>
        <p:spPr bwMode="auto">
          <a:xfrm>
            <a:off x="632552" y="35433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AutoShape 33"/>
          <p:cNvSpPr>
            <a:spLocks noChangeArrowheads="1"/>
          </p:cNvSpPr>
          <p:nvPr/>
        </p:nvSpPr>
        <p:spPr bwMode="auto">
          <a:xfrm>
            <a:off x="278176" y="3942128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AutoShape 33"/>
          <p:cNvSpPr>
            <a:spLocks noChangeArrowheads="1"/>
          </p:cNvSpPr>
          <p:nvPr/>
        </p:nvSpPr>
        <p:spPr bwMode="auto">
          <a:xfrm>
            <a:off x="631175" y="415244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AutoShape 33"/>
          <p:cNvSpPr>
            <a:spLocks noChangeArrowheads="1"/>
          </p:cNvSpPr>
          <p:nvPr/>
        </p:nvSpPr>
        <p:spPr bwMode="auto">
          <a:xfrm>
            <a:off x="294702" y="4724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AutoShape 33"/>
          <p:cNvSpPr>
            <a:spLocks noChangeArrowheads="1"/>
          </p:cNvSpPr>
          <p:nvPr/>
        </p:nvSpPr>
        <p:spPr bwMode="auto">
          <a:xfrm>
            <a:off x="7869498" y="335922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AutoShape 33"/>
          <p:cNvSpPr>
            <a:spLocks noChangeArrowheads="1"/>
          </p:cNvSpPr>
          <p:nvPr/>
        </p:nvSpPr>
        <p:spPr bwMode="auto">
          <a:xfrm>
            <a:off x="8233973" y="40767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AutoShape 33"/>
          <p:cNvSpPr>
            <a:spLocks noChangeArrowheads="1"/>
          </p:cNvSpPr>
          <p:nvPr/>
        </p:nvSpPr>
        <p:spPr bwMode="auto">
          <a:xfrm>
            <a:off x="8462573" y="357581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8038665" y="4533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AutoShape 33"/>
          <p:cNvSpPr>
            <a:spLocks noChangeArrowheads="1"/>
          </p:cNvSpPr>
          <p:nvPr/>
        </p:nvSpPr>
        <p:spPr bwMode="auto">
          <a:xfrm>
            <a:off x="4916738" y="189353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AutoShape 33"/>
          <p:cNvSpPr>
            <a:spLocks noChangeArrowheads="1"/>
          </p:cNvSpPr>
          <p:nvPr/>
        </p:nvSpPr>
        <p:spPr bwMode="auto">
          <a:xfrm>
            <a:off x="5415710" y="181506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AutoShape 33"/>
          <p:cNvSpPr>
            <a:spLocks noChangeArrowheads="1"/>
          </p:cNvSpPr>
          <p:nvPr/>
        </p:nvSpPr>
        <p:spPr bwMode="auto">
          <a:xfrm>
            <a:off x="4191000" y="16938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AutoShape 33"/>
          <p:cNvSpPr>
            <a:spLocks noChangeArrowheads="1"/>
          </p:cNvSpPr>
          <p:nvPr/>
        </p:nvSpPr>
        <p:spPr bwMode="auto">
          <a:xfrm>
            <a:off x="3238500" y="1985812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AutoShape 25"/>
          <p:cNvSpPr>
            <a:spLocks noChangeArrowheads="1"/>
          </p:cNvSpPr>
          <p:nvPr/>
        </p:nvSpPr>
        <p:spPr bwMode="auto">
          <a:xfrm>
            <a:off x="981280" y="34299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AutoShape 25"/>
          <p:cNvSpPr>
            <a:spLocks noChangeArrowheads="1"/>
          </p:cNvSpPr>
          <p:nvPr/>
        </p:nvSpPr>
        <p:spPr bwMode="auto">
          <a:xfrm>
            <a:off x="180402" y="4304382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AutoShape 25"/>
          <p:cNvSpPr>
            <a:spLocks noChangeArrowheads="1"/>
          </p:cNvSpPr>
          <p:nvPr/>
        </p:nvSpPr>
        <p:spPr bwMode="auto">
          <a:xfrm>
            <a:off x="180402" y="3587827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AutoShape 25"/>
          <p:cNvSpPr>
            <a:spLocks noChangeArrowheads="1"/>
          </p:cNvSpPr>
          <p:nvPr/>
        </p:nvSpPr>
        <p:spPr bwMode="auto">
          <a:xfrm>
            <a:off x="759107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AutoShape 25"/>
          <p:cNvSpPr>
            <a:spLocks noChangeArrowheads="1"/>
          </p:cNvSpPr>
          <p:nvPr/>
        </p:nvSpPr>
        <p:spPr bwMode="auto">
          <a:xfrm>
            <a:off x="3581400" y="200783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AutoShape 25"/>
          <p:cNvSpPr>
            <a:spLocks noChangeArrowheads="1"/>
          </p:cNvSpPr>
          <p:nvPr/>
        </p:nvSpPr>
        <p:spPr bwMode="auto">
          <a:xfrm>
            <a:off x="3810000" y="17402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AutoShape 25"/>
          <p:cNvSpPr>
            <a:spLocks noChangeArrowheads="1"/>
          </p:cNvSpPr>
          <p:nvPr/>
        </p:nvSpPr>
        <p:spPr bwMode="auto">
          <a:xfrm>
            <a:off x="4567410" y="174576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AutoShape 25"/>
          <p:cNvSpPr>
            <a:spLocks noChangeArrowheads="1"/>
          </p:cNvSpPr>
          <p:nvPr/>
        </p:nvSpPr>
        <p:spPr bwMode="auto">
          <a:xfrm>
            <a:off x="5145338" y="16259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AutoShape 25"/>
          <p:cNvSpPr>
            <a:spLocks noChangeArrowheads="1"/>
          </p:cNvSpPr>
          <p:nvPr/>
        </p:nvSpPr>
        <p:spPr bwMode="auto">
          <a:xfrm>
            <a:off x="8038665" y="37135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AutoShape 25"/>
          <p:cNvSpPr>
            <a:spLocks noChangeArrowheads="1"/>
          </p:cNvSpPr>
          <p:nvPr/>
        </p:nvSpPr>
        <p:spPr bwMode="auto">
          <a:xfrm>
            <a:off x="8276929" y="331539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AutoShape 25"/>
          <p:cNvSpPr>
            <a:spLocks noChangeArrowheads="1"/>
          </p:cNvSpPr>
          <p:nvPr/>
        </p:nvSpPr>
        <p:spPr bwMode="auto">
          <a:xfrm>
            <a:off x="8684771" y="392384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AutoShape 25"/>
          <p:cNvSpPr>
            <a:spLocks noChangeArrowheads="1"/>
          </p:cNvSpPr>
          <p:nvPr/>
        </p:nvSpPr>
        <p:spPr bwMode="auto">
          <a:xfrm>
            <a:off x="8462573" y="42681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 flipH="1">
            <a:off x="6092424" y="5541962"/>
            <a:ext cx="2311659" cy="1061231"/>
            <a:chOff x="1219200" y="4876799"/>
            <a:chExt cx="5181605" cy="1384995"/>
          </a:xfrm>
        </p:grpSpPr>
        <p:sp>
          <p:nvSpPr>
            <p:cNvPr id="177" name="Rectangular Callout 1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462"/>
                <a:gd name="adj2" fmla="val 367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Customers get all routes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 flipH="1">
            <a:off x="6400800" y="1747115"/>
            <a:ext cx="2624526" cy="1095238"/>
            <a:chOff x="1219200" y="4876799"/>
            <a:chExt cx="5181605" cy="1384995"/>
          </a:xfrm>
        </p:grpSpPr>
        <p:sp>
          <p:nvSpPr>
            <p:cNvPr id="180" name="Rectangular Callout 1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5526"/>
                <a:gd name="adj2" fmla="val 855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219204" y="4936467"/>
              <a:ext cx="5181601" cy="113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Customer and ISP routes only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 flipH="1">
            <a:off x="133821" y="1677372"/>
            <a:ext cx="2624526" cy="1095238"/>
            <a:chOff x="1219200" y="4876799"/>
            <a:chExt cx="5181605" cy="1384995"/>
          </a:xfrm>
        </p:grpSpPr>
        <p:sp>
          <p:nvSpPr>
            <p:cNvPr id="183" name="Rectangular Callout 1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2046"/>
                <a:gd name="adj2" fmla="val -19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219204" y="4936467"/>
              <a:ext cx="5181601" cy="120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$$$ generating routes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3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BGP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65475"/>
            <a:ext cx="8839200" cy="40422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relationships</a:t>
            </a:r>
          </a:p>
          <a:p>
            <a:pPr lvl="1"/>
            <a:r>
              <a:rPr lang="en-US" dirty="0" smtClean="0"/>
              <a:t>Customer/provider</a:t>
            </a:r>
          </a:p>
          <a:p>
            <a:pPr lvl="1"/>
            <a:r>
              <a:rPr lang="en-US" dirty="0" smtClean="0"/>
              <a:t>Peer</a:t>
            </a:r>
          </a:p>
          <a:p>
            <a:pPr lvl="1"/>
            <a:r>
              <a:rPr lang="en-US" dirty="0" smtClean="0"/>
              <a:t>Sibling, IXP</a:t>
            </a:r>
          </a:p>
          <a:p>
            <a:r>
              <a:rPr lang="en-US" dirty="0" err="1" smtClean="0"/>
              <a:t>Gao</a:t>
            </a:r>
            <a:r>
              <a:rPr lang="en-US" dirty="0" smtClean="0"/>
              <a:t>-Rexford model</a:t>
            </a:r>
          </a:p>
          <a:p>
            <a:pPr lvl="1"/>
            <a:r>
              <a:rPr lang="en-US" dirty="0" smtClean="0"/>
              <a:t>AS prefers to use customer path, then peer, then provider</a:t>
            </a:r>
          </a:p>
          <a:p>
            <a:pPr lvl="2"/>
            <a:r>
              <a:rPr lang="en-US" dirty="0" smtClean="0"/>
              <a:t>Follow the money!</a:t>
            </a:r>
          </a:p>
          <a:p>
            <a:pPr lvl="1"/>
            <a:r>
              <a:rPr lang="en-US" dirty="0" smtClean="0"/>
              <a:t>Valley-free routing</a:t>
            </a:r>
          </a:p>
          <a:p>
            <a:pPr lvl="1"/>
            <a:r>
              <a:rPr lang="en-US" dirty="0" smtClean="0"/>
              <a:t>Hierarchical view of routing (incorrect but frequently used)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30508" y="5933673"/>
            <a:ext cx="809179" cy="707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602178" y="5996169"/>
            <a:ext cx="1110022" cy="1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77992" y="554034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P-P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69375" y="592874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C-P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310653" y="6097313"/>
            <a:ext cx="690495" cy="656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170615" y="5979999"/>
            <a:ext cx="1110022" cy="1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46429" y="552417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642897" y="6002475"/>
            <a:ext cx="51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P-C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463288" y="5980001"/>
            <a:ext cx="690495" cy="656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188857" y="6570682"/>
            <a:ext cx="1110022" cy="1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74762" y="614856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P-P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795532" y="5885163"/>
            <a:ext cx="51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P-C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7288906" y="5771408"/>
            <a:ext cx="809179" cy="707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318" y="5855006"/>
            <a:ext cx="853089" cy="75575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381" y="5906264"/>
            <a:ext cx="853089" cy="755757"/>
          </a:xfrm>
          <a:prstGeom prst="rect">
            <a:avLst/>
          </a:prstGeom>
        </p:spPr>
      </p:pic>
      <p:sp>
        <p:nvSpPr>
          <p:cNvPr id="21" name="Multiply 20"/>
          <p:cNvSpPr/>
          <p:nvPr/>
        </p:nvSpPr>
        <p:spPr>
          <a:xfrm>
            <a:off x="6181226" y="5394248"/>
            <a:ext cx="914400" cy="914400"/>
          </a:xfrm>
          <a:prstGeom prst="mathMultiply">
            <a:avLst/>
          </a:prstGeom>
          <a:solidFill>
            <a:srgbClr val="DA1F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0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1" grpId="0"/>
      <p:bldP spid="45" grpId="0"/>
      <p:bldP spid="47" grpId="0"/>
      <p:bldP spid="51" grpId="0"/>
      <p:bldP spid="53" grpId="0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Internet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rcRect t="-2900" b="-2900"/>
          <a:stretch>
            <a:fillRect/>
          </a:stretch>
        </p:blipFill>
        <p:spPr>
          <a:xfrm>
            <a:off x="157747" y="1511968"/>
            <a:ext cx="883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9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</a:t>
            </a:r>
            <a:r>
              <a:rPr lang="en-US" b="1" dirty="0" smtClean="0"/>
              <a:t>avoid sending too much</a:t>
            </a:r>
            <a:r>
              <a:rPr lang="en-US" dirty="0" smtClean="0"/>
              <a:t> for the receiver and network to handle?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520067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168352" cy="31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/>
          <p:cNvCxnSpPr/>
          <p:nvPr/>
        </p:nvCxnSpPr>
        <p:spPr>
          <a:xfrm flipH="1">
            <a:off x="3212332" y="227794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212332" y="2648541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3212332" y="2968720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212332" y="3641875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212332" y="4319925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201804" y="489725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3201804" y="550730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27268" y="1584097"/>
            <a:ext cx="0" cy="505785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71849" y="1580411"/>
            <a:ext cx="12806" cy="506153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7979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6111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4243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2375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0507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8639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6771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4903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30357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579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711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0843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8975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7107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5239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3371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1503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96357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45799" y="1708440"/>
            <a:ext cx="843960" cy="1190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212332" y="1683422"/>
            <a:ext cx="2290108" cy="552330"/>
            <a:chOff x="2850395" y="3694550"/>
            <a:chExt cx="4810245" cy="55233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1429636" y="1697804"/>
            <a:ext cx="1632542" cy="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220416" y="2004226"/>
            <a:ext cx="2290108" cy="552330"/>
            <a:chOff x="2850395" y="3694550"/>
            <a:chExt cx="4810245" cy="552330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212332" y="2325030"/>
            <a:ext cx="2290108" cy="552330"/>
            <a:chOff x="2850395" y="3694550"/>
            <a:chExt cx="4810245" cy="55233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212332" y="2963363"/>
            <a:ext cx="2290108" cy="552330"/>
            <a:chOff x="2850395" y="3694550"/>
            <a:chExt cx="4810245" cy="552330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12332" y="3284167"/>
            <a:ext cx="1653969" cy="493918"/>
            <a:chOff x="2850395" y="3694550"/>
            <a:chExt cx="3474070" cy="493918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2850395" y="3694550"/>
              <a:ext cx="3235569" cy="37152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212332" y="3647293"/>
            <a:ext cx="2290108" cy="552330"/>
            <a:chOff x="2850395" y="3694550"/>
            <a:chExt cx="4810245" cy="55233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12332" y="4284683"/>
            <a:ext cx="2290108" cy="552330"/>
            <a:chOff x="2850395" y="3694550"/>
            <a:chExt cx="4810245" cy="552330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sp>
        <p:nvSpPr>
          <p:cNvPr id="70" name="Multiply 69"/>
          <p:cNvSpPr/>
          <p:nvPr/>
        </p:nvSpPr>
        <p:spPr>
          <a:xfrm rot="812648">
            <a:off x="4669750" y="3509528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3201804" y="4896994"/>
            <a:ext cx="2290108" cy="552330"/>
            <a:chOff x="2850395" y="3694550"/>
            <a:chExt cx="4810245" cy="552330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214709" y="5173159"/>
            <a:ext cx="2290108" cy="552330"/>
            <a:chOff x="2850395" y="3694550"/>
            <a:chExt cx="4810245" cy="552330"/>
          </a:xfrm>
        </p:grpSpPr>
        <p:cxnSp>
          <p:nvCxnSpPr>
            <p:cNvPr id="78" name="Straight Arrow Connector 77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01423" y="5493963"/>
            <a:ext cx="2290108" cy="552330"/>
            <a:chOff x="2850395" y="3694550"/>
            <a:chExt cx="4810245" cy="552330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27119" y="2899287"/>
            <a:ext cx="2224428" cy="340241"/>
            <a:chOff x="827119" y="2955849"/>
            <a:chExt cx="2224428" cy="340241"/>
          </a:xfrm>
        </p:grpSpPr>
        <p:sp>
          <p:nvSpPr>
            <p:cNvPr id="31" name="Rectangle 30"/>
            <p:cNvSpPr/>
            <p:nvPr/>
          </p:nvSpPr>
          <p:spPr>
            <a:xfrm>
              <a:off x="827119" y="2955849"/>
              <a:ext cx="843960" cy="3402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1741518" y="2967928"/>
              <a:ext cx="1310029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108439" y="3239528"/>
            <a:ext cx="1943108" cy="340241"/>
            <a:chOff x="1108439" y="3296090"/>
            <a:chExt cx="1943108" cy="340241"/>
          </a:xfrm>
        </p:grpSpPr>
        <p:sp>
          <p:nvSpPr>
            <p:cNvPr id="32" name="Rectangle 31"/>
            <p:cNvSpPr/>
            <p:nvPr/>
          </p:nvSpPr>
          <p:spPr>
            <a:xfrm>
              <a:off x="1108439" y="3296090"/>
              <a:ext cx="843960" cy="3402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1952399" y="3296090"/>
              <a:ext cx="1099148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389759" y="3579769"/>
            <a:ext cx="1661788" cy="669852"/>
            <a:chOff x="1389759" y="3636331"/>
            <a:chExt cx="1661788" cy="669852"/>
          </a:xfrm>
        </p:grpSpPr>
        <p:sp>
          <p:nvSpPr>
            <p:cNvPr id="33" name="Rectangle 32"/>
            <p:cNvSpPr/>
            <p:nvPr/>
          </p:nvSpPr>
          <p:spPr>
            <a:xfrm>
              <a:off x="1389759" y="3636331"/>
              <a:ext cx="843960" cy="669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2264283" y="3647230"/>
              <a:ext cx="78726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677720" y="4249621"/>
            <a:ext cx="1373159" cy="1828804"/>
            <a:chOff x="1677720" y="4306183"/>
            <a:chExt cx="1373159" cy="1828804"/>
          </a:xfrm>
        </p:grpSpPr>
        <p:sp>
          <p:nvSpPr>
            <p:cNvPr id="34" name="Rectangle 33"/>
            <p:cNvSpPr/>
            <p:nvPr/>
          </p:nvSpPr>
          <p:spPr>
            <a:xfrm>
              <a:off x="1677720" y="4306183"/>
              <a:ext cx="843960" cy="18288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2605637" y="4306183"/>
              <a:ext cx="445242" cy="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Straight Connector 107"/>
          <p:cNvCxnSpPr/>
          <p:nvPr/>
        </p:nvCxnSpPr>
        <p:spPr>
          <a:xfrm>
            <a:off x="2606303" y="4871016"/>
            <a:ext cx="445242" cy="3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1952399" y="6076040"/>
            <a:ext cx="1129788" cy="342626"/>
            <a:chOff x="1952399" y="6132602"/>
            <a:chExt cx="1129788" cy="342626"/>
          </a:xfrm>
        </p:grpSpPr>
        <p:sp>
          <p:nvSpPr>
            <p:cNvPr id="35" name="Rectangle 34"/>
            <p:cNvSpPr/>
            <p:nvPr/>
          </p:nvSpPr>
          <p:spPr>
            <a:xfrm>
              <a:off x="1952399" y="6134987"/>
              <a:ext cx="843960" cy="3402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2840573" y="6132602"/>
              <a:ext cx="24161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5879799" y="1709887"/>
            <a:ext cx="843960" cy="504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627552" y="2203854"/>
            <a:ext cx="1376635" cy="352702"/>
            <a:chOff x="5627552" y="2260416"/>
            <a:chExt cx="1376635" cy="352702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5627552" y="2260416"/>
              <a:ext cx="241614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6160227" y="2271049"/>
              <a:ext cx="843960" cy="34206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664393" y="2540766"/>
            <a:ext cx="1622006" cy="358521"/>
            <a:chOff x="5664393" y="2597328"/>
            <a:chExt cx="1622006" cy="358521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5664393" y="2597328"/>
              <a:ext cx="445242" cy="3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6442439" y="2613780"/>
              <a:ext cx="843960" cy="34206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627552" y="2883276"/>
            <a:ext cx="1940167" cy="696492"/>
            <a:chOff x="5627552" y="2939838"/>
            <a:chExt cx="1940167" cy="696492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5627552" y="2939838"/>
              <a:ext cx="787264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6723759" y="2951233"/>
              <a:ext cx="843960" cy="68509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663818" y="3560332"/>
            <a:ext cx="2195178" cy="1888991"/>
            <a:chOff x="5663818" y="3616894"/>
            <a:chExt cx="2195178" cy="1888991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5663818" y="3616894"/>
              <a:ext cx="971554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7015036" y="3636330"/>
              <a:ext cx="843960" cy="186955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653760" y="5436244"/>
            <a:ext cx="2476599" cy="355149"/>
            <a:chOff x="5653760" y="5492806"/>
            <a:chExt cx="2476599" cy="355149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5653760" y="5492806"/>
              <a:ext cx="1310029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286399" y="5505886"/>
              <a:ext cx="843960" cy="34206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637902" y="5771219"/>
            <a:ext cx="2773777" cy="319713"/>
            <a:chOff x="5637902" y="5827781"/>
            <a:chExt cx="2773777" cy="319713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5637902" y="5827781"/>
              <a:ext cx="1632542" cy="3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7567719" y="5847955"/>
              <a:ext cx="843960" cy="29953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5637902" y="4197035"/>
            <a:ext cx="1325887" cy="0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5675123" y="6081963"/>
            <a:ext cx="3017876" cy="304016"/>
            <a:chOff x="5675123" y="6138525"/>
            <a:chExt cx="3017876" cy="304016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5675123" y="6138525"/>
              <a:ext cx="1793792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/>
            <p:cNvSpPr/>
            <p:nvPr/>
          </p:nvSpPr>
          <p:spPr>
            <a:xfrm>
              <a:off x="7849039" y="6143002"/>
              <a:ext cx="843960" cy="29953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3" name="Straight Connector 142"/>
          <p:cNvCxnSpPr/>
          <p:nvPr/>
        </p:nvCxnSpPr>
        <p:spPr>
          <a:xfrm>
            <a:off x="5637901" y="4844825"/>
            <a:ext cx="1325887" cy="0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2616936" y="5444935"/>
            <a:ext cx="445242" cy="3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82750" y="6554657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5233734" y="6554657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 flipH="1">
            <a:off x="103695" y="4138163"/>
            <a:ext cx="8898902" cy="1409080"/>
            <a:chOff x="1219200" y="4872043"/>
            <a:chExt cx="5181606" cy="1389751"/>
          </a:xfrm>
        </p:grpSpPr>
        <p:sp>
          <p:nvSpPr>
            <p:cNvPr id="121" name="Rectangular Callout 120"/>
            <p:cNvSpPr/>
            <p:nvPr/>
          </p:nvSpPr>
          <p:spPr>
            <a:xfrm>
              <a:off x="1219200" y="4876798"/>
              <a:ext cx="5181598" cy="1384996"/>
            </a:xfrm>
            <a:prstGeom prst="wedgeRectCallout">
              <a:avLst>
                <a:gd name="adj1" fmla="val -37959"/>
                <a:gd name="adj2" fmla="val 212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19207" y="4872043"/>
              <a:ext cx="5181599" cy="136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TCP is ACK Clocked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Short RTT </a:t>
              </a:r>
              <a:r>
                <a:rPr lang="en-US" sz="2800" kern="0" dirty="0" smtClean="0">
                  <a:solidFill>
                    <a:sysClr val="window" lastClr="FFFFFF"/>
                  </a:solidFill>
                  <a:sym typeface="Wingdings" pitchFamily="2" charset="2"/>
                </a:rPr>
                <a:t> quick ACK  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w</a:t>
              </a:r>
              <a:r>
                <a:rPr lang="en-US" sz="2800" kern="0" dirty="0" smtClean="0">
                  <a:solidFill>
                    <a:sysClr val="window" lastClr="FFFFFF"/>
                  </a:solidFill>
                  <a:sym typeface="Wingdings" pitchFamily="2" charset="2"/>
                </a:rPr>
                <a:t>indow slides quickly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Long RTT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 slow ACK  window slides slowly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4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Window (</a:t>
            </a:r>
            <a:r>
              <a:rPr lang="en-US" i="1" dirty="0" err="1" smtClean="0"/>
              <a:t>cwnd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3357390"/>
          </a:xfrm>
        </p:spPr>
        <p:txBody>
          <a:bodyPr/>
          <a:lstStyle/>
          <a:p>
            <a:r>
              <a:rPr lang="en-US" dirty="0" smtClean="0"/>
              <a:t>Limits how much data is in transit</a:t>
            </a:r>
          </a:p>
          <a:p>
            <a:r>
              <a:rPr lang="en-US" dirty="0" smtClean="0"/>
              <a:t>Denominated in bytes</a:t>
            </a:r>
          </a:p>
          <a:p>
            <a:pPr marL="0" indent="0">
              <a:buNone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wnd</a:t>
            </a:r>
            <a:r>
              <a:rPr lang="en-US" dirty="0" smtClean="0"/>
              <a:t> = min(</a:t>
            </a:r>
            <a:r>
              <a:rPr lang="en-US" i="1" dirty="0" err="1" smtClean="0"/>
              <a:t>cwnd</a:t>
            </a:r>
            <a:r>
              <a:rPr lang="en-US" dirty="0" smtClean="0"/>
              <a:t>, </a:t>
            </a:r>
            <a:r>
              <a:rPr lang="en-US" i="1" dirty="0" err="1" smtClean="0"/>
              <a:t>adv_wnd</a:t>
            </a:r>
            <a:r>
              <a:rPr lang="en-US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effective_wnd</a:t>
            </a:r>
            <a:r>
              <a:rPr lang="en-US" dirty="0" smtClean="0"/>
              <a:t> = </a:t>
            </a:r>
            <a:r>
              <a:rPr lang="en-US" i="1" dirty="0" err="1" smtClean="0"/>
              <a:t>wnd</a:t>
            </a:r>
            <a:r>
              <a:rPr lang="en-US" dirty="0" smtClean="0"/>
              <a:t> –</a:t>
            </a:r>
          </a:p>
          <a:p>
            <a:pPr marL="0" indent="0">
              <a:buNone/>
            </a:pPr>
            <a:r>
              <a:rPr lang="en-US" dirty="0" smtClean="0"/>
              <a:t>		(</a:t>
            </a:r>
            <a:r>
              <a:rPr lang="en-US" i="1" dirty="0" err="1" smtClean="0"/>
              <a:t>last_byte_sent</a:t>
            </a:r>
            <a:r>
              <a:rPr lang="en-US" dirty="0" smtClean="0"/>
              <a:t> – </a:t>
            </a:r>
            <a:r>
              <a:rPr lang="en-US" i="1" dirty="0" err="1" smtClean="0"/>
              <a:t>last_byte_acked</a:t>
            </a:r>
            <a:r>
              <a:rPr lang="en-US" dirty="0" smtClean="0"/>
              <a:t>);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54201" y="5833297"/>
            <a:ext cx="7635567" cy="4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27956" y="5727716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85714" y="5727716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83840" y="5727716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16200000">
            <a:off x="4920399" y="3143952"/>
            <a:ext cx="391337" cy="6155886"/>
          </a:xfrm>
          <a:prstGeom prst="lef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2544" y="4643121"/>
            <a:ext cx="2411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 smtClean="0"/>
              <a:t>last_byte_acked</a:t>
            </a:r>
            <a:endParaRPr lang="en-US" sz="2400" i="1" dirty="0"/>
          </a:p>
        </p:txBody>
      </p:sp>
      <p:cxnSp>
        <p:nvCxnSpPr>
          <p:cNvPr id="17" name="Straight Arrow Connector 16"/>
          <p:cNvCxnSpPr>
            <a:endCxn id="9" idx="0"/>
          </p:cNvCxnSpPr>
          <p:nvPr/>
        </p:nvCxnSpPr>
        <p:spPr>
          <a:xfrm>
            <a:off x="2038124" y="5093188"/>
            <a:ext cx="1" cy="63452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10489" y="4631523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 smtClean="0"/>
              <a:t>last_byte_sent</a:t>
            </a:r>
            <a:endParaRPr lang="en-US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40803" y="6349024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 smtClean="0"/>
              <a:t>wnd</a:t>
            </a:r>
            <a:endParaRPr lang="en-US" sz="2400" i="1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6045011" y="3504355"/>
            <a:ext cx="510038" cy="3787956"/>
          </a:xfrm>
          <a:prstGeom prst="leftBrace">
            <a:avLst>
              <a:gd name="adj1" fmla="val 8333"/>
              <a:gd name="adj2" fmla="val 36203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903695" y="4643120"/>
            <a:ext cx="2062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 smtClean="0"/>
              <a:t>effective_wnd</a:t>
            </a:r>
            <a:endParaRPr lang="en-US" sz="2400" i="1" dirty="0"/>
          </a:p>
        </p:txBody>
      </p:sp>
      <p:cxnSp>
        <p:nvCxnSpPr>
          <p:cNvPr id="35" name="Straight Arrow Connector 34"/>
          <p:cNvCxnSpPr>
            <a:endCxn id="10" idx="0"/>
          </p:cNvCxnSpPr>
          <p:nvPr/>
        </p:nvCxnSpPr>
        <p:spPr>
          <a:xfrm>
            <a:off x="4295883" y="5093188"/>
            <a:ext cx="0" cy="63452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4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/>
      <p:bldP spid="23" grpId="0"/>
      <p:bldP spid="26" grpId="0"/>
      <p:bldP spid="27" grpId="0" animBg="1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Avoidance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999044"/>
              </p:ext>
            </p:extLst>
          </p:nvPr>
        </p:nvGraphicFramePr>
        <p:xfrm>
          <a:off x="263824" y="2561022"/>
          <a:ext cx="3751262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Chart" r:id="rId3" imgW="3552930" imgH="3648165" progId="MSGraph.Chart.8">
                  <p:embed followColorScheme="full"/>
                </p:oleObj>
              </mc:Choice>
              <mc:Fallback>
                <p:oleObj name="Chart" r:id="rId3" imgW="3552930" imgH="364816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24" y="2561022"/>
                        <a:ext cx="3751262" cy="386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54295" y="6321982"/>
            <a:ext cx="2706478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2400" dirty="0" smtClean="0"/>
              <a:t>Round Trip </a:t>
            </a:r>
            <a:r>
              <a:rPr lang="en-US" sz="2400" dirty="0"/>
              <a:t>T</a:t>
            </a:r>
            <a:r>
              <a:rPr lang="en-US" sz="2400" dirty="0" smtClean="0"/>
              <a:t>imes</a:t>
            </a:r>
            <a:endParaRPr lang="en-US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-5400000">
            <a:off x="-1319548" y="4038343"/>
            <a:ext cx="3207326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2400" i="1" dirty="0" err="1"/>
              <a:t>c</a:t>
            </a:r>
            <a:r>
              <a:rPr lang="en-US" sz="2400" i="1" dirty="0" err="1" smtClean="0"/>
              <a:t>wnd</a:t>
            </a:r>
            <a:r>
              <a:rPr lang="en-US" sz="2400" dirty="0" smtClean="0"/>
              <a:t> </a:t>
            </a:r>
            <a:r>
              <a:rPr lang="en-US" sz="2400" dirty="0"/>
              <a:t>(in segments)</a:t>
            </a:r>
          </a:p>
        </p:txBody>
      </p:sp>
      <p:grpSp>
        <p:nvGrpSpPr>
          <p:cNvPr id="12" name="Group 11"/>
          <p:cNvGrpSpPr/>
          <p:nvPr/>
        </p:nvGrpSpPr>
        <p:grpSpPr>
          <a:xfrm flipH="1">
            <a:off x="2410351" y="4579483"/>
            <a:ext cx="1197034" cy="953399"/>
            <a:chOff x="1191443" y="4863146"/>
            <a:chExt cx="5209363" cy="1398648"/>
          </a:xfrm>
        </p:grpSpPr>
        <p:sp>
          <p:nvSpPr>
            <p:cNvPr id="13" name="Rectangular Callout 12"/>
            <p:cNvSpPr/>
            <p:nvPr/>
          </p:nvSpPr>
          <p:spPr>
            <a:xfrm>
              <a:off x="1191443" y="4876798"/>
              <a:ext cx="5181602" cy="1384996"/>
            </a:xfrm>
            <a:prstGeom prst="wedgeRectCallout">
              <a:avLst>
                <a:gd name="adj1" fmla="val 80228"/>
                <a:gd name="adj2" fmla="val -306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9" y="4863146"/>
              <a:ext cx="5181597" cy="76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Slow Start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835922" y="2307036"/>
            <a:ext cx="3148857" cy="556781"/>
            <a:chOff x="1191443" y="4863146"/>
            <a:chExt cx="5209363" cy="1398648"/>
          </a:xfrm>
        </p:grpSpPr>
        <p:sp>
          <p:nvSpPr>
            <p:cNvPr id="16" name="Rectangular Callout 15"/>
            <p:cNvSpPr/>
            <p:nvPr/>
          </p:nvSpPr>
          <p:spPr>
            <a:xfrm>
              <a:off x="1191443" y="4876799"/>
              <a:ext cx="5181603" cy="1384995"/>
            </a:xfrm>
            <a:prstGeom prst="wedgeRectCallout">
              <a:avLst>
                <a:gd name="adj1" fmla="val -23986"/>
                <a:gd name="adj2" fmla="val 17299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8" y="4863146"/>
              <a:ext cx="5181598" cy="76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 kern="0" dirty="0" err="1">
                  <a:solidFill>
                    <a:sysClr val="window" lastClr="FFFFFF"/>
                  </a:solidFill>
                </a:rPr>
                <a:t>c</a:t>
              </a:r>
              <a:r>
                <a:rPr lang="en-US" sz="2800" i="1" kern="0" dirty="0" err="1" smtClean="0">
                  <a:solidFill>
                    <a:sysClr val="window" lastClr="FFFFFF"/>
                  </a:solidFill>
                </a:rPr>
                <a:t>wnd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&gt;= </a:t>
              </a:r>
              <a:r>
                <a:rPr lang="en-US" sz="2800" i="1" kern="0" dirty="0" err="1" smtClean="0">
                  <a:solidFill>
                    <a:sysClr val="window" lastClr="FFFFFF"/>
                  </a:solidFill>
                </a:rPr>
                <a:t>ssthresh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H="1">
            <a:off x="6656494" y="201286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13962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048901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086894" y="155120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1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086894" y="2144277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2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086894" y="3039999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4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5086894" y="456760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8</a:t>
            </a:r>
            <a:endParaRPr lang="en-US" sz="2400" dirty="0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6646245" y="2732814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646245" y="3840361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086894" y="5906347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cwnd</a:t>
            </a:r>
            <a:r>
              <a:rPr lang="en-US" sz="2400" dirty="0" smtClean="0"/>
              <a:t> = 9</a:t>
            </a:r>
            <a:endParaRPr lang="en-US" sz="2400" dirty="0"/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6646245" y="2509668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647013" y="320512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6646245" y="341741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6656494" y="3628468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6656494" y="495331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6657262" y="431807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6656494" y="4530366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6666743" y="474142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6656494" y="577493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6657262" y="513969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6656494" y="5351986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6666743" y="556304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6645477" y="648114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6655726" y="626924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699026" y="17685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677760" y="228449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677760" y="249198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688777" y="2970958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688777" y="3178443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688777" y="3392043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688777" y="3599528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688777" y="410082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688777" y="43083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688777" y="45219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88777" y="472939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688777" y="492770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88777" y="513518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88777" y="534878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688777" y="555627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689545" y="6050894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689545" y="6258379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10093" y="4137968"/>
            <a:ext cx="295790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882038" y="3860332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ssthresh</a:t>
            </a:r>
            <a:r>
              <a:rPr lang="en-US" sz="2400" i="1" dirty="0" smtClean="0"/>
              <a:t> </a:t>
            </a:r>
            <a:r>
              <a:rPr lang="en-US" sz="2400" dirty="0" smtClean="0"/>
              <a:t>= 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68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7263713" y="4244551"/>
            <a:ext cx="859561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Fast Retransmit and Fast Recovery</a:t>
            </a:r>
            <a:endParaRPr lang="en-US"/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296729"/>
            <a:ext cx="8839200" cy="15612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steady state, </a:t>
            </a:r>
            <a:r>
              <a:rPr lang="en-US" i="1" dirty="0" err="1" smtClean="0"/>
              <a:t>cwnd</a:t>
            </a:r>
            <a:r>
              <a:rPr lang="en-US" dirty="0" smtClean="0"/>
              <a:t> oscillates around the optimal window size</a:t>
            </a:r>
          </a:p>
          <a:p>
            <a:r>
              <a:rPr lang="en-US" dirty="0" smtClean="0"/>
              <a:t>TCP always forces packet drops</a:t>
            </a:r>
            <a:endParaRPr lang="en-US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515118" y="1943300"/>
            <a:ext cx="2129809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328514" y="3700576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021260" y="4834422"/>
            <a:ext cx="85901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-223964" y="2899421"/>
            <a:ext cx="9056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616702" y="2303862"/>
            <a:ext cx="110299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515118" y="3424800"/>
            <a:ext cx="13545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3147228" y="2485216"/>
            <a:ext cx="344067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/>
              <a:t>Congestion Avoidance</a:t>
            </a:r>
          </a:p>
          <a:p>
            <a:pPr algn="ctr"/>
            <a:r>
              <a:rPr lang="en-US" sz="2000" dirty="0" smtClean="0"/>
              <a:t>Fast Retransmit/Recovery</a:t>
            </a:r>
            <a:endParaRPr lang="en-US" sz="2000" dirty="0"/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489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2018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317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11"/>
          <p:cNvSpPr>
            <a:spLocks/>
          </p:cNvSpPr>
          <p:nvPr/>
        </p:nvSpPr>
        <p:spPr bwMode="auto">
          <a:xfrm>
            <a:off x="2317880" y="3690801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3425381" y="3212766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6779296" y="2869135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4021259" y="3193744"/>
            <a:ext cx="1" cy="9839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rc 16"/>
          <p:cNvSpPr>
            <a:spLocks/>
          </p:cNvSpPr>
          <p:nvPr/>
        </p:nvSpPr>
        <p:spPr bwMode="auto">
          <a:xfrm>
            <a:off x="7205037" y="4244551"/>
            <a:ext cx="918237" cy="562601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V="1">
            <a:off x="8123274" y="3666150"/>
            <a:ext cx="608297" cy="57181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489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991715" y="1542548"/>
            <a:ext cx="115416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 smtClean="0"/>
              <a:t>ssthresh</a:t>
            </a:r>
            <a:endParaRPr lang="en-US" sz="2000" i="1" dirty="0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7205037" y="2858444"/>
            <a:ext cx="0" cy="197597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4021259" y="3183761"/>
            <a:ext cx="1210398" cy="99389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5231657" y="3183761"/>
            <a:ext cx="0" cy="99389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 flipV="1">
            <a:off x="5231657" y="2858502"/>
            <a:ext cx="1558272" cy="127954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6440780" y="2468383"/>
            <a:ext cx="110299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460038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065533" y="2303093"/>
            <a:ext cx="3813732" cy="212625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76867" grpId="0" build="p"/>
      <p:bldP spid="21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well, cable into wall …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4"/>
          <a:stretch/>
        </p:blipFill>
        <p:spPr>
          <a:xfrm>
            <a:off x="1451816" y="1570378"/>
            <a:ext cx="6434447" cy="42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65309" y="1622269"/>
            <a:ext cx="874913" cy="3212153"/>
            <a:chOff x="5965309" y="1622269"/>
            <a:chExt cx="874913" cy="3212153"/>
          </a:xfrm>
        </p:grpSpPr>
        <p:sp>
          <p:nvSpPr>
            <p:cNvPr id="50" name="Rectangle 49"/>
            <p:cNvSpPr/>
            <p:nvPr/>
          </p:nvSpPr>
          <p:spPr>
            <a:xfrm>
              <a:off x="5965309" y="1622269"/>
              <a:ext cx="874913" cy="321215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88096" y="1629249"/>
              <a:ext cx="629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Low</a:t>
              </a:r>
            </a:p>
            <a:p>
              <a:pPr algn="ctr"/>
              <a:r>
                <a:rPr lang="en-US" dirty="0" smtClean="0"/>
                <a:t>RTT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02406" y="1626772"/>
            <a:ext cx="795838" cy="3212153"/>
            <a:chOff x="4002406" y="1626772"/>
            <a:chExt cx="795838" cy="3212153"/>
          </a:xfrm>
        </p:grpSpPr>
        <p:sp>
          <p:nvSpPr>
            <p:cNvPr id="2" name="Rectangle 1"/>
            <p:cNvSpPr/>
            <p:nvPr/>
          </p:nvSpPr>
          <p:spPr>
            <a:xfrm>
              <a:off x="4002406" y="1626772"/>
              <a:ext cx="795838" cy="32121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70747" y="1629250"/>
              <a:ext cx="6591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High</a:t>
              </a:r>
            </a:p>
            <a:p>
              <a:pPr algn="ctr"/>
              <a:r>
                <a:rPr lang="en-US" dirty="0" smtClean="0"/>
                <a:t>RTT</a:t>
              </a:r>
              <a:endParaRPr lang="en-US" dirty="0"/>
            </a:p>
          </p:txBody>
        </p:sp>
      </p:grpSp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7585990" y="3769517"/>
            <a:ext cx="1096097" cy="1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Compound TCP Example</a:t>
            </a:r>
            <a:endParaRPr lang="en-US" dirty="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5401559"/>
            <a:ext cx="9144000" cy="14564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Aggressiveness corresponds to changes in RTT</a:t>
            </a:r>
          </a:p>
          <a:p>
            <a:r>
              <a:rPr lang="en-US" sz="2400" dirty="0" smtClean="0"/>
              <a:t>Advantages: fast ramp up, more fair to flows with different RTTs</a:t>
            </a:r>
          </a:p>
          <a:p>
            <a:r>
              <a:rPr lang="en-US" sz="2400" dirty="0" smtClean="0"/>
              <a:t>Disadvantage: must estimate RTT, which is very challenging</a:t>
            </a:r>
            <a:endParaRPr lang="en-US" sz="2400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328514" y="3700576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021260" y="4834422"/>
            <a:ext cx="85901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-223964" y="2899421"/>
            <a:ext cx="9056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616702" y="2303862"/>
            <a:ext cx="110299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515118" y="3424800"/>
            <a:ext cx="13545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489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2018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317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11"/>
          <p:cNvSpPr>
            <a:spLocks/>
          </p:cNvSpPr>
          <p:nvPr/>
        </p:nvSpPr>
        <p:spPr bwMode="auto">
          <a:xfrm>
            <a:off x="2317880" y="3690801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3425381" y="3212766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7130912" y="2687006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5394121" y="2594518"/>
            <a:ext cx="1" cy="110605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rc 16"/>
          <p:cNvSpPr>
            <a:spLocks/>
          </p:cNvSpPr>
          <p:nvPr/>
        </p:nvSpPr>
        <p:spPr bwMode="auto">
          <a:xfrm>
            <a:off x="7556653" y="3769519"/>
            <a:ext cx="1125434" cy="99691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V="1">
            <a:off x="8682087" y="3420642"/>
            <a:ext cx="395403" cy="37169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489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7556653" y="2676315"/>
            <a:ext cx="0" cy="212198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5394121" y="3212766"/>
            <a:ext cx="58580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6410227" y="2504238"/>
            <a:ext cx="0" cy="11209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 flipV="1">
            <a:off x="6830796" y="2690576"/>
            <a:ext cx="300972" cy="2471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6801823" y="2275563"/>
            <a:ext cx="110299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460038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flipV="1">
            <a:off x="4002406" y="3077048"/>
            <a:ext cx="805264" cy="14412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flipV="1">
            <a:off x="4798243" y="2601218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V="1">
            <a:off x="5965310" y="2504238"/>
            <a:ext cx="444917" cy="72635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 flipV="1">
            <a:off x="6410227" y="2913164"/>
            <a:ext cx="444917" cy="72635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 flipH="1">
            <a:off x="2871630" y="2031845"/>
            <a:ext cx="950994" cy="944786"/>
            <a:chOff x="1191443" y="4863146"/>
            <a:chExt cx="5209363" cy="1398648"/>
          </a:xfrm>
        </p:grpSpPr>
        <p:sp>
          <p:nvSpPr>
            <p:cNvPr id="54" name="Rectangular Callout 53"/>
            <p:cNvSpPr/>
            <p:nvPr/>
          </p:nvSpPr>
          <p:spPr>
            <a:xfrm>
              <a:off x="1191443" y="4876800"/>
              <a:ext cx="5181607" cy="1384994"/>
            </a:xfrm>
            <a:prstGeom prst="wedgeRectCallout">
              <a:avLst>
                <a:gd name="adj1" fmla="val -107942"/>
                <a:gd name="adj2" fmla="val 5891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6" y="4863146"/>
              <a:ext cx="5181600" cy="136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noProof="0" dirty="0" smtClean="0">
                  <a:solidFill>
                    <a:sysClr val="window" lastClr="FFFFFF"/>
                  </a:solidFill>
                </a:rPr>
                <a:t>Slower </a:t>
              </a:r>
              <a:r>
                <a:rPr lang="en-US" i="1" kern="0" noProof="0" dirty="0" err="1" smtClean="0">
                  <a:solidFill>
                    <a:sysClr val="window" lastClr="FFFFFF"/>
                  </a:solidFill>
                </a:rPr>
                <a:t>cwnd</a:t>
              </a:r>
              <a:r>
                <a:rPr lang="en-US" kern="0" noProof="0" dirty="0" smtClean="0">
                  <a:solidFill>
                    <a:sysClr val="window" lastClr="FFFFFF"/>
                  </a:solidFill>
                </a:rPr>
                <a:t> growth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flipH="1">
            <a:off x="4954776" y="1479470"/>
            <a:ext cx="934847" cy="944786"/>
            <a:chOff x="1191443" y="4863146"/>
            <a:chExt cx="5209363" cy="1398648"/>
          </a:xfrm>
        </p:grpSpPr>
        <p:sp>
          <p:nvSpPr>
            <p:cNvPr id="57" name="Rectangular Callout 56"/>
            <p:cNvSpPr/>
            <p:nvPr/>
          </p:nvSpPr>
          <p:spPr>
            <a:xfrm>
              <a:off x="1191443" y="4876800"/>
              <a:ext cx="5181607" cy="1384994"/>
            </a:xfrm>
            <a:prstGeom prst="wedgeRectCallout">
              <a:avLst>
                <a:gd name="adj1" fmla="val -71818"/>
                <a:gd name="adj2" fmla="val 9519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19206" y="4863146"/>
              <a:ext cx="5181600" cy="136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noProof="0" dirty="0" smtClean="0">
                  <a:solidFill>
                    <a:sysClr val="window" lastClr="FFFFFF"/>
                  </a:solidFill>
                </a:rPr>
                <a:t>Faster </a:t>
              </a:r>
              <a:r>
                <a:rPr lang="en-US" i="1" kern="0" noProof="0" dirty="0" err="1" smtClean="0">
                  <a:solidFill>
                    <a:sysClr val="window" lastClr="FFFFFF"/>
                  </a:solidFill>
                </a:rPr>
                <a:t>cwnd</a:t>
              </a:r>
              <a:r>
                <a:rPr lang="en-US" kern="0" noProof="0" dirty="0" smtClean="0">
                  <a:solidFill>
                    <a:sysClr val="window" lastClr="FFFFFF"/>
                  </a:solidFill>
                </a:rPr>
                <a:t> growth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67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76867" grpId="0" build="p"/>
      <p:bldP spid="21" grpId="0" animBg="1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/>
      <p:bldP spid="47" grpId="0" animBg="1"/>
      <p:bldP spid="48" grpId="0" animBg="1"/>
      <p:bldP spid="49" grpId="0" animBg="1"/>
      <p:bldP spid="5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TCP CUBIC Example</a:t>
            </a:r>
            <a:endParaRPr lang="en-US" dirty="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296729"/>
            <a:ext cx="8839200" cy="156127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Less wasted bandwidth due to fast ramp up</a:t>
            </a:r>
          </a:p>
          <a:p>
            <a:r>
              <a:rPr lang="en-US" sz="2400" dirty="0" smtClean="0"/>
              <a:t>Stable region and slow acceleration help maintain fairness</a:t>
            </a:r>
          </a:p>
          <a:p>
            <a:pPr lvl="1"/>
            <a:r>
              <a:rPr lang="en-US" sz="2100" dirty="0"/>
              <a:t>F</a:t>
            </a:r>
            <a:r>
              <a:rPr lang="en-US" sz="2100" dirty="0" smtClean="0"/>
              <a:t>ast ramp up is more aggressive than additive increase</a:t>
            </a:r>
          </a:p>
          <a:p>
            <a:pPr lvl="1"/>
            <a:r>
              <a:rPr lang="en-US" sz="2100" dirty="0" smtClean="0"/>
              <a:t>To be fair to Tahoe/Reno, CUBIC needs to be less aggressive</a:t>
            </a:r>
            <a:endParaRPr lang="en-US" sz="2100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320960" y="2697951"/>
            <a:ext cx="2129809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4735965" y="2177370"/>
            <a:ext cx="11075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021260" y="4834422"/>
            <a:ext cx="85901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-223964" y="2899421"/>
            <a:ext cx="9056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343319" y="2303862"/>
            <a:ext cx="110299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515118" y="3424800"/>
            <a:ext cx="13545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2521599" y="1571988"/>
            <a:ext cx="260307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/>
              <a:t>CUBIC Function</a:t>
            </a:r>
            <a:endParaRPr lang="en-US" sz="2000" dirty="0"/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489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2018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317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489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2605778" y="2276974"/>
            <a:ext cx="11076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 smtClean="0"/>
              <a:t>cwnd</a:t>
            </a:r>
            <a:r>
              <a:rPr lang="en-US" sz="2000" i="1" baseline="-25000" dirty="0" err="1" smtClean="0"/>
              <a:t>max</a:t>
            </a:r>
            <a:endParaRPr lang="en-US" sz="2000" i="1" baseline="-25000" dirty="0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4735965" y="2177370"/>
            <a:ext cx="0" cy="1406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460038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309568" y="2704614"/>
            <a:ext cx="1989056" cy="211248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0800000">
            <a:off x="4229745" y="2177370"/>
            <a:ext cx="493834" cy="524478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735965" y="2177370"/>
            <a:ext cx="1323901" cy="140605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6041012" y="2177370"/>
            <a:ext cx="0" cy="1406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6033407" y="2177369"/>
            <a:ext cx="1323901" cy="140605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8098" y="2125850"/>
            <a:ext cx="1362656" cy="86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041012" y="2177370"/>
            <a:ext cx="711691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6289500" y="2988299"/>
            <a:ext cx="6578" cy="101809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292348" y="3001332"/>
            <a:ext cx="952837" cy="101196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800000">
            <a:off x="7216156" y="2148211"/>
            <a:ext cx="799765" cy="84939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6224017" y="2988298"/>
            <a:ext cx="165190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578033" y="1998481"/>
            <a:ext cx="2490211" cy="169284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 flipH="1">
            <a:off x="2857482" y="4006393"/>
            <a:ext cx="1144921" cy="707009"/>
            <a:chOff x="1191443" y="4863146"/>
            <a:chExt cx="5209363" cy="1398648"/>
          </a:xfrm>
        </p:grpSpPr>
        <p:sp>
          <p:nvSpPr>
            <p:cNvPr id="57" name="Rectangular Callout 56"/>
            <p:cNvSpPr/>
            <p:nvPr/>
          </p:nvSpPr>
          <p:spPr>
            <a:xfrm>
              <a:off x="1191443" y="4876800"/>
              <a:ext cx="5181604" cy="1384994"/>
            </a:xfrm>
            <a:prstGeom prst="wedgeRectCallout">
              <a:avLst>
                <a:gd name="adj1" fmla="val 38925"/>
                <a:gd name="adj2" fmla="val -13655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19208" y="4863146"/>
              <a:ext cx="5181598" cy="92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noProof="0" dirty="0" smtClean="0">
                  <a:solidFill>
                    <a:sysClr val="window" lastClr="FFFFFF"/>
                  </a:solidFill>
                </a:rPr>
                <a:t>Fast ramp up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3401694" y="3081129"/>
            <a:ext cx="1144921" cy="657449"/>
            <a:chOff x="1191443" y="4863146"/>
            <a:chExt cx="5209363" cy="1398648"/>
          </a:xfrm>
        </p:grpSpPr>
        <p:sp>
          <p:nvSpPr>
            <p:cNvPr id="60" name="Rectangular Callout 59"/>
            <p:cNvSpPr/>
            <p:nvPr/>
          </p:nvSpPr>
          <p:spPr>
            <a:xfrm>
              <a:off x="1191443" y="4876800"/>
              <a:ext cx="5181604" cy="1384994"/>
            </a:xfrm>
            <a:prstGeom prst="wedgeRectCallout">
              <a:avLst>
                <a:gd name="adj1" fmla="val 5814"/>
                <a:gd name="adj2" fmla="val -938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7" y="4863146"/>
              <a:ext cx="5181599" cy="1267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noProof="0" dirty="0" smtClean="0">
                  <a:solidFill>
                    <a:sysClr val="window" lastClr="FFFFFF"/>
                  </a:solidFill>
                </a:rPr>
                <a:t>Stable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Region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5055088" y="1244224"/>
            <a:ext cx="2468824" cy="707009"/>
            <a:chOff x="1191443" y="4863146"/>
            <a:chExt cx="5209363" cy="1398648"/>
          </a:xfrm>
        </p:grpSpPr>
        <p:sp>
          <p:nvSpPr>
            <p:cNvPr id="63" name="Rectangular Callout 62"/>
            <p:cNvSpPr/>
            <p:nvPr/>
          </p:nvSpPr>
          <p:spPr>
            <a:xfrm>
              <a:off x="1191443" y="4876800"/>
              <a:ext cx="5181603" cy="1384994"/>
            </a:xfrm>
            <a:prstGeom prst="wedgeRectCallout">
              <a:avLst>
                <a:gd name="adj1" fmla="val 60038"/>
                <a:gd name="adj2" fmla="val 1111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19207" y="4863146"/>
              <a:ext cx="5181599" cy="127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noProof="0" dirty="0" smtClean="0">
                  <a:solidFill>
                    <a:sysClr val="window" lastClr="FFFFFF"/>
                  </a:solidFill>
                </a:rPr>
                <a:t>Slowly accelerate to probe for bandwidth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5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build="p"/>
      <p:bldP spid="20" grpId="0" animBg="1"/>
      <p:bldP spid="21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9" grpId="0"/>
      <p:bldP spid="40" grpId="0" animBg="1"/>
      <p:bldP spid="5" grpId="0" animBg="1"/>
      <p:bldP spid="47" grpId="0" animBg="1"/>
      <p:bldP spid="48" grpId="0" animBg="1"/>
      <p:bldP spid="49" grpId="0" animBg="1"/>
      <p:bldP spid="51" grpId="0" animBg="1"/>
      <p:bldP spid="50" grpId="0" animBg="1"/>
      <p:bldP spid="53" grpId="0" animBg="1"/>
      <p:bldP spid="54" grpId="0" animBg="1"/>
      <p:bldP spid="55" grpId="0" animBg="1"/>
      <p:bldP spid="52" grpId="0" animBg="1"/>
      <p:bldP spid="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TCP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vast majority of Internet traffic is TCP</a:t>
            </a:r>
          </a:p>
          <a:p>
            <a:r>
              <a:rPr lang="en-US" dirty="0" smtClean="0"/>
              <a:t>However, many issues with the protocol</a:t>
            </a:r>
          </a:p>
          <a:p>
            <a:pPr lvl="1"/>
            <a:r>
              <a:rPr lang="en-US" dirty="0" smtClean="0"/>
              <a:t>Lack of fairness</a:t>
            </a:r>
          </a:p>
          <a:p>
            <a:pPr lvl="1"/>
            <a:r>
              <a:rPr lang="en-US" dirty="0" smtClean="0"/>
              <a:t>Synchronization of flows</a:t>
            </a:r>
          </a:p>
          <a:p>
            <a:pPr lvl="1"/>
            <a:r>
              <a:rPr lang="en-US" dirty="0" smtClean="0"/>
              <a:t>Poor performance with small flows</a:t>
            </a:r>
          </a:p>
          <a:p>
            <a:pPr lvl="1"/>
            <a:r>
              <a:rPr lang="en-US" dirty="0" smtClean="0"/>
              <a:t>Really poor performance on wireless networks</a:t>
            </a:r>
          </a:p>
          <a:p>
            <a:pPr lvl="1"/>
            <a:r>
              <a:rPr lang="en-US" dirty="0" smtClean="0"/>
              <a:t>Susceptibility to denial of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8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Multipath TCP</a:t>
            </a:r>
            <a:endParaRPr lang="en-GB" sz="3400" b="1" dirty="0">
              <a:ea typeface="ＭＳ Ｐゴシック" charset="-128"/>
            </a:endParaRPr>
          </a:p>
        </p:txBody>
      </p:sp>
      <p:sp>
        <p:nvSpPr>
          <p:cNvPr id="60418" name="Slide Number Placeholder 2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9pPr>
          </a:lstStyle>
          <a:p>
            <a:pPr eaLnBrk="1" hangingPunct="1"/>
            <a:fld id="{E9F370F8-E120-499D-A175-E1631D69E02C}" type="slidenum">
              <a:rPr lang="en-GB" altLang="sv-SE" sz="1400" b="0">
                <a:latin typeface="Times New Roman" pitchFamily="18" charset="0"/>
              </a:rPr>
              <a:pPr eaLnBrk="1" hangingPunct="1"/>
              <a:t>44</a:t>
            </a:fld>
            <a:endParaRPr lang="en-GB" altLang="sv-SE" sz="1400" b="0">
              <a:latin typeface="Times New Roman" pitchFamily="18" charset="0"/>
            </a:endParaRPr>
          </a:p>
        </p:txBody>
      </p:sp>
      <p:sp>
        <p:nvSpPr>
          <p:cNvPr id="60419" name="Content Placeholder 4"/>
          <p:cNvSpPr>
            <a:spLocks noGrp="1"/>
          </p:cNvSpPr>
          <p:nvPr>
            <p:ph idx="4294967295"/>
          </p:nvPr>
        </p:nvSpPr>
        <p:spPr>
          <a:xfrm>
            <a:off x="769938" y="1854200"/>
            <a:ext cx="7775575" cy="3313113"/>
          </a:xfrm>
        </p:spPr>
        <p:txBody>
          <a:bodyPr anchor="b"/>
          <a:lstStyle/>
          <a:p>
            <a:pPr marL="0" indent="0">
              <a:buFontTx/>
              <a:buNone/>
            </a:pPr>
            <a:r>
              <a:rPr lang="en-US" altLang="sv-SE" sz="2400" i="1" smtClean="0"/>
              <a:t>Each flow has a choice of a 1-hop and a 2-hop path. </a:t>
            </a:r>
          </a:p>
          <a:p>
            <a:pPr marL="0" indent="0">
              <a:buFontTx/>
              <a:buNone/>
            </a:pPr>
            <a:r>
              <a:rPr lang="en-US" altLang="sv-SE" sz="2400" i="1" smtClean="0"/>
              <a:t>How should split its traffic?</a:t>
            </a:r>
          </a:p>
        </p:txBody>
      </p:sp>
      <p:sp>
        <p:nvSpPr>
          <p:cNvPr id="4" name="Oval 18"/>
          <p:cNvSpPr>
            <a:spLocks noChangeArrowheads="1"/>
          </p:cNvSpPr>
          <p:nvPr/>
        </p:nvSpPr>
        <p:spPr bwMode="auto">
          <a:xfrm rot="16200000" flipV="1">
            <a:off x="5289550" y="3319463"/>
            <a:ext cx="485775" cy="171450"/>
          </a:xfrm>
          <a:prstGeom prst="ellipse">
            <a:avLst/>
          </a:prstGeom>
          <a:solidFill>
            <a:srgbClr val="6792C5"/>
          </a:solidFill>
          <a:ln w="19050">
            <a:solidFill>
              <a:srgbClr val="95B3D7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latin typeface="+mn-lt"/>
              <a:ea typeface="+mn-ea"/>
            </a:endParaRPr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 rot="16200000" flipV="1">
            <a:off x="2127250" y="2557463"/>
            <a:ext cx="485775" cy="171450"/>
          </a:xfrm>
          <a:prstGeom prst="ellipse">
            <a:avLst/>
          </a:prstGeom>
          <a:solidFill>
            <a:srgbClr val="6792C5"/>
          </a:solidFill>
          <a:ln w="19050">
            <a:solidFill>
              <a:srgbClr val="95B3D7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latin typeface="+mn-lt"/>
              <a:ea typeface="+mn-ea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 rot="16200000" flipV="1">
            <a:off x="3727450" y="2938463"/>
            <a:ext cx="485775" cy="171450"/>
          </a:xfrm>
          <a:prstGeom prst="ellipse">
            <a:avLst/>
          </a:prstGeom>
          <a:solidFill>
            <a:srgbClr val="6792C5"/>
          </a:solidFill>
          <a:ln w="19050">
            <a:solidFill>
              <a:srgbClr val="95B3D7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latin typeface="+mn-lt"/>
              <a:ea typeface="+mn-ea"/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525588" y="2762250"/>
            <a:ext cx="5851525" cy="785813"/>
            <a:chOff x="661958" y="1428960"/>
            <a:chExt cx="5852026" cy="786106"/>
          </a:xfrm>
        </p:grpSpPr>
        <p:sp>
          <p:nvSpPr>
            <p:cNvPr id="9" name="Line 1066"/>
            <p:cNvSpPr>
              <a:spLocks noChangeShapeType="1"/>
            </p:cNvSpPr>
            <p:nvPr/>
          </p:nvSpPr>
          <p:spPr bwMode="auto">
            <a:xfrm>
              <a:off x="684185" y="2205537"/>
              <a:ext cx="5829799" cy="0"/>
            </a:xfrm>
            <a:prstGeom prst="line">
              <a:avLst/>
            </a:prstGeom>
            <a:noFill/>
            <a:ln w="76200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61958" y="1428960"/>
              <a:ext cx="5777407" cy="786106"/>
            </a:xfrm>
            <a:custGeom>
              <a:avLst/>
              <a:gdLst>
                <a:gd name="connsiteX0" fmla="*/ 0 w 5778111"/>
                <a:gd name="connsiteY0" fmla="*/ 792853 h 834927"/>
                <a:gd name="connsiteX1" fmla="*/ 224393 w 5778111"/>
                <a:gd name="connsiteY1" fmla="*/ 792853 h 834927"/>
                <a:gd name="connsiteX2" fmla="*/ 353419 w 5778111"/>
                <a:gd name="connsiteY2" fmla="*/ 697487 h 834927"/>
                <a:gd name="connsiteX3" fmla="*/ 645129 w 5778111"/>
                <a:gd name="connsiteY3" fmla="*/ 170164 h 834927"/>
                <a:gd name="connsiteX4" fmla="*/ 841473 w 5778111"/>
                <a:gd name="connsiteY4" fmla="*/ 24309 h 834927"/>
                <a:gd name="connsiteX5" fmla="*/ 1918557 w 5778111"/>
                <a:gd name="connsiteY5" fmla="*/ 24309 h 834927"/>
                <a:gd name="connsiteX6" fmla="*/ 2098071 w 5778111"/>
                <a:gd name="connsiteY6" fmla="*/ 97236 h 834927"/>
                <a:gd name="connsiteX7" fmla="*/ 2294415 w 5778111"/>
                <a:gd name="connsiteY7" fmla="*/ 102846 h 834927"/>
                <a:gd name="connsiteX8" fmla="*/ 4689806 w 5778111"/>
                <a:gd name="connsiteY8" fmla="*/ 108456 h 834927"/>
                <a:gd name="connsiteX9" fmla="*/ 5127372 w 5778111"/>
                <a:gd name="connsiteY9" fmla="*/ 316019 h 834927"/>
                <a:gd name="connsiteX10" fmla="*/ 5458351 w 5778111"/>
                <a:gd name="connsiteY10" fmla="*/ 753585 h 834927"/>
                <a:gd name="connsiteX11" fmla="*/ 5778111 w 5778111"/>
                <a:gd name="connsiteY11" fmla="*/ 804073 h 834927"/>
                <a:gd name="connsiteX12" fmla="*/ 5778111 w 5778111"/>
                <a:gd name="connsiteY12" fmla="*/ 804073 h 834927"/>
                <a:gd name="connsiteX0" fmla="*/ 0 w 5778111"/>
                <a:gd name="connsiteY0" fmla="*/ 794394 h 836468"/>
                <a:gd name="connsiteX1" fmla="*/ 224393 w 5778111"/>
                <a:gd name="connsiteY1" fmla="*/ 794394 h 836468"/>
                <a:gd name="connsiteX2" fmla="*/ 353419 w 5778111"/>
                <a:gd name="connsiteY2" fmla="*/ 699028 h 836468"/>
                <a:gd name="connsiteX3" fmla="*/ 645129 w 5778111"/>
                <a:gd name="connsiteY3" fmla="*/ 171705 h 836468"/>
                <a:gd name="connsiteX4" fmla="*/ 885706 w 5778111"/>
                <a:gd name="connsiteY4" fmla="*/ 24309 h 836468"/>
                <a:gd name="connsiteX5" fmla="*/ 1918557 w 5778111"/>
                <a:gd name="connsiteY5" fmla="*/ 25850 h 836468"/>
                <a:gd name="connsiteX6" fmla="*/ 2098071 w 5778111"/>
                <a:gd name="connsiteY6" fmla="*/ 98777 h 836468"/>
                <a:gd name="connsiteX7" fmla="*/ 2294415 w 5778111"/>
                <a:gd name="connsiteY7" fmla="*/ 104387 h 836468"/>
                <a:gd name="connsiteX8" fmla="*/ 4689806 w 5778111"/>
                <a:gd name="connsiteY8" fmla="*/ 109997 h 836468"/>
                <a:gd name="connsiteX9" fmla="*/ 5127372 w 5778111"/>
                <a:gd name="connsiteY9" fmla="*/ 317560 h 836468"/>
                <a:gd name="connsiteX10" fmla="*/ 5458351 w 5778111"/>
                <a:gd name="connsiteY10" fmla="*/ 755126 h 836468"/>
                <a:gd name="connsiteX11" fmla="*/ 5778111 w 5778111"/>
                <a:gd name="connsiteY11" fmla="*/ 805614 h 836468"/>
                <a:gd name="connsiteX12" fmla="*/ 5778111 w 5778111"/>
                <a:gd name="connsiteY12" fmla="*/ 805614 h 836468"/>
                <a:gd name="connsiteX0" fmla="*/ 0 w 5778111"/>
                <a:gd name="connsiteY0" fmla="*/ 770085 h 812159"/>
                <a:gd name="connsiteX1" fmla="*/ 224393 w 5778111"/>
                <a:gd name="connsiteY1" fmla="*/ 770085 h 812159"/>
                <a:gd name="connsiteX2" fmla="*/ 353419 w 5778111"/>
                <a:gd name="connsiteY2" fmla="*/ 674719 h 812159"/>
                <a:gd name="connsiteX3" fmla="*/ 645129 w 5778111"/>
                <a:gd name="connsiteY3" fmla="*/ 14739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098071 w 5778111"/>
                <a:gd name="connsiteY6" fmla="*/ 7446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24393 w 5778111"/>
                <a:gd name="connsiteY1" fmla="*/ 770085 h 812159"/>
                <a:gd name="connsiteX2" fmla="*/ 353419 w 5778111"/>
                <a:gd name="connsiteY2" fmla="*/ 674719 h 812159"/>
                <a:gd name="connsiteX3" fmla="*/ 645129 w 5778111"/>
                <a:gd name="connsiteY3" fmla="*/ 14739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098071 w 5778111"/>
                <a:gd name="connsiteY6" fmla="*/ 7446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24393 w 5778111"/>
                <a:gd name="connsiteY1" fmla="*/ 770085 h 812159"/>
                <a:gd name="connsiteX2" fmla="*/ 353419 w 5778111"/>
                <a:gd name="connsiteY2" fmla="*/ 674719 h 812159"/>
                <a:gd name="connsiteX3" fmla="*/ 597674 w 5778111"/>
                <a:gd name="connsiteY3" fmla="*/ 14401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098071 w 5778111"/>
                <a:gd name="connsiteY6" fmla="*/ 7446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24393 w 5778111"/>
                <a:gd name="connsiteY1" fmla="*/ 770085 h 812159"/>
                <a:gd name="connsiteX2" fmla="*/ 353419 w 5778111"/>
                <a:gd name="connsiteY2" fmla="*/ 674719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098071 w 5778111"/>
                <a:gd name="connsiteY6" fmla="*/ 7446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24393 w 5778111"/>
                <a:gd name="connsiteY1" fmla="*/ 770085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098071 w 5778111"/>
                <a:gd name="connsiteY6" fmla="*/ 7446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098071 w 5778111"/>
                <a:gd name="connsiteY6" fmla="*/ 7446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098071 w 5778111"/>
                <a:gd name="connsiteY6" fmla="*/ 7446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098071 w 5778111"/>
                <a:gd name="connsiteY6" fmla="*/ 7446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109842 w 5778111"/>
                <a:gd name="connsiteY6" fmla="*/ 7200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109842 w 5778111"/>
                <a:gd name="connsiteY6" fmla="*/ 7200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109842 w 5778111"/>
                <a:gd name="connsiteY6" fmla="*/ 7200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109842 w 5778111"/>
                <a:gd name="connsiteY6" fmla="*/ 7200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109842 w 5778111"/>
                <a:gd name="connsiteY6" fmla="*/ 7200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109842 w 5778111"/>
                <a:gd name="connsiteY6" fmla="*/ 7200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109842 w 5778111"/>
                <a:gd name="connsiteY6" fmla="*/ 7200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109842 w 5778111"/>
                <a:gd name="connsiteY6" fmla="*/ 7200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109842 w 5778111"/>
                <a:gd name="connsiteY6" fmla="*/ 7200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109842 w 5778111"/>
                <a:gd name="connsiteY6" fmla="*/ 7200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109842 w 5778111"/>
                <a:gd name="connsiteY6" fmla="*/ 7200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109842 w 5778111"/>
                <a:gd name="connsiteY6" fmla="*/ 7200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109842 w 5778111"/>
                <a:gd name="connsiteY6" fmla="*/ 7200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109842 w 5778111"/>
                <a:gd name="connsiteY6" fmla="*/ 4914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0085 h 812159"/>
                <a:gd name="connsiteX1" fmla="*/ 205542 w 5778111"/>
                <a:gd name="connsiteY1" fmla="*/ 764912 h 812159"/>
                <a:gd name="connsiteX2" fmla="*/ 375676 w 5778111"/>
                <a:gd name="connsiteY2" fmla="*/ 622828 h 812159"/>
                <a:gd name="connsiteX3" fmla="*/ 628300 w 5778111"/>
                <a:gd name="connsiteY3" fmla="*/ 153006 h 812159"/>
                <a:gd name="connsiteX4" fmla="*/ 885706 w 5778111"/>
                <a:gd name="connsiteY4" fmla="*/ 0 h 812159"/>
                <a:gd name="connsiteX5" fmla="*/ 1918557 w 5778111"/>
                <a:gd name="connsiteY5" fmla="*/ 1541 h 812159"/>
                <a:gd name="connsiteX6" fmla="*/ 2109842 w 5778111"/>
                <a:gd name="connsiteY6" fmla="*/ 49148 h 812159"/>
                <a:gd name="connsiteX7" fmla="*/ 2294415 w 5778111"/>
                <a:gd name="connsiteY7" fmla="*/ 80078 h 812159"/>
                <a:gd name="connsiteX8" fmla="*/ 4689806 w 5778111"/>
                <a:gd name="connsiteY8" fmla="*/ 85688 h 812159"/>
                <a:gd name="connsiteX9" fmla="*/ 5127372 w 5778111"/>
                <a:gd name="connsiteY9" fmla="*/ 293251 h 812159"/>
                <a:gd name="connsiteX10" fmla="*/ 5458351 w 5778111"/>
                <a:gd name="connsiteY10" fmla="*/ 730817 h 812159"/>
                <a:gd name="connsiteX11" fmla="*/ 5778111 w 5778111"/>
                <a:gd name="connsiteY11" fmla="*/ 781305 h 812159"/>
                <a:gd name="connsiteX12" fmla="*/ 5778111 w 5778111"/>
                <a:gd name="connsiteY12" fmla="*/ 781305 h 812159"/>
                <a:gd name="connsiteX0" fmla="*/ 0 w 5778111"/>
                <a:gd name="connsiteY0" fmla="*/ 774886 h 816960"/>
                <a:gd name="connsiteX1" fmla="*/ 205542 w 5778111"/>
                <a:gd name="connsiteY1" fmla="*/ 769713 h 816960"/>
                <a:gd name="connsiteX2" fmla="*/ 375676 w 5778111"/>
                <a:gd name="connsiteY2" fmla="*/ 627629 h 816960"/>
                <a:gd name="connsiteX3" fmla="*/ 628300 w 5778111"/>
                <a:gd name="connsiteY3" fmla="*/ 157807 h 816960"/>
                <a:gd name="connsiteX4" fmla="*/ 885706 w 5778111"/>
                <a:gd name="connsiteY4" fmla="*/ 4801 h 816960"/>
                <a:gd name="connsiteX5" fmla="*/ 1918557 w 5778111"/>
                <a:gd name="connsiteY5" fmla="*/ 6342 h 816960"/>
                <a:gd name="connsiteX6" fmla="*/ 2109842 w 5778111"/>
                <a:gd name="connsiteY6" fmla="*/ 53949 h 816960"/>
                <a:gd name="connsiteX7" fmla="*/ 2294415 w 5778111"/>
                <a:gd name="connsiteY7" fmla="*/ 84879 h 816960"/>
                <a:gd name="connsiteX8" fmla="*/ 4689806 w 5778111"/>
                <a:gd name="connsiteY8" fmla="*/ 90489 h 816960"/>
                <a:gd name="connsiteX9" fmla="*/ 5127372 w 5778111"/>
                <a:gd name="connsiteY9" fmla="*/ 298052 h 816960"/>
                <a:gd name="connsiteX10" fmla="*/ 5458351 w 5778111"/>
                <a:gd name="connsiteY10" fmla="*/ 735618 h 816960"/>
                <a:gd name="connsiteX11" fmla="*/ 5778111 w 5778111"/>
                <a:gd name="connsiteY11" fmla="*/ 786106 h 816960"/>
                <a:gd name="connsiteX12" fmla="*/ 5778111 w 5778111"/>
                <a:gd name="connsiteY12" fmla="*/ 786106 h 816960"/>
                <a:gd name="connsiteX0" fmla="*/ 0 w 5778111"/>
                <a:gd name="connsiteY0" fmla="*/ 774886 h 816960"/>
                <a:gd name="connsiteX1" fmla="*/ 205542 w 5778111"/>
                <a:gd name="connsiteY1" fmla="*/ 769713 h 816960"/>
                <a:gd name="connsiteX2" fmla="*/ 375676 w 5778111"/>
                <a:gd name="connsiteY2" fmla="*/ 627629 h 816960"/>
                <a:gd name="connsiteX3" fmla="*/ 628300 w 5778111"/>
                <a:gd name="connsiteY3" fmla="*/ 157807 h 816960"/>
                <a:gd name="connsiteX4" fmla="*/ 885706 w 5778111"/>
                <a:gd name="connsiteY4" fmla="*/ 4801 h 816960"/>
                <a:gd name="connsiteX5" fmla="*/ 1918557 w 5778111"/>
                <a:gd name="connsiteY5" fmla="*/ 6342 h 816960"/>
                <a:gd name="connsiteX6" fmla="*/ 2109842 w 5778111"/>
                <a:gd name="connsiteY6" fmla="*/ 53949 h 816960"/>
                <a:gd name="connsiteX7" fmla="*/ 2294415 w 5778111"/>
                <a:gd name="connsiteY7" fmla="*/ 84879 h 816960"/>
                <a:gd name="connsiteX8" fmla="*/ 4689806 w 5778111"/>
                <a:gd name="connsiteY8" fmla="*/ 90489 h 816960"/>
                <a:gd name="connsiteX9" fmla="*/ 5127372 w 5778111"/>
                <a:gd name="connsiteY9" fmla="*/ 298052 h 816960"/>
                <a:gd name="connsiteX10" fmla="*/ 5458351 w 5778111"/>
                <a:gd name="connsiteY10" fmla="*/ 735618 h 816960"/>
                <a:gd name="connsiteX11" fmla="*/ 5778111 w 5778111"/>
                <a:gd name="connsiteY11" fmla="*/ 786106 h 816960"/>
                <a:gd name="connsiteX12" fmla="*/ 5778111 w 5778111"/>
                <a:gd name="connsiteY12" fmla="*/ 786106 h 816960"/>
                <a:gd name="connsiteX0" fmla="*/ 0 w 5778111"/>
                <a:gd name="connsiteY0" fmla="*/ 774886 h 818250"/>
                <a:gd name="connsiteX1" fmla="*/ 205542 w 5778111"/>
                <a:gd name="connsiteY1" fmla="*/ 769713 h 818250"/>
                <a:gd name="connsiteX2" fmla="*/ 375676 w 5778111"/>
                <a:gd name="connsiteY2" fmla="*/ 627629 h 818250"/>
                <a:gd name="connsiteX3" fmla="*/ 628300 w 5778111"/>
                <a:gd name="connsiteY3" fmla="*/ 157807 h 818250"/>
                <a:gd name="connsiteX4" fmla="*/ 885706 w 5778111"/>
                <a:gd name="connsiteY4" fmla="*/ 4801 h 818250"/>
                <a:gd name="connsiteX5" fmla="*/ 1918557 w 5778111"/>
                <a:gd name="connsiteY5" fmla="*/ 6342 h 818250"/>
                <a:gd name="connsiteX6" fmla="*/ 2109842 w 5778111"/>
                <a:gd name="connsiteY6" fmla="*/ 53949 h 818250"/>
                <a:gd name="connsiteX7" fmla="*/ 2294415 w 5778111"/>
                <a:gd name="connsiteY7" fmla="*/ 84879 h 818250"/>
                <a:gd name="connsiteX8" fmla="*/ 4689806 w 5778111"/>
                <a:gd name="connsiteY8" fmla="*/ 90489 h 818250"/>
                <a:gd name="connsiteX9" fmla="*/ 5127372 w 5778111"/>
                <a:gd name="connsiteY9" fmla="*/ 298052 h 818250"/>
                <a:gd name="connsiteX10" fmla="*/ 5458351 w 5778111"/>
                <a:gd name="connsiteY10" fmla="*/ 735618 h 818250"/>
                <a:gd name="connsiteX11" fmla="*/ 5651212 w 5778111"/>
                <a:gd name="connsiteY11" fmla="*/ 793843 h 818250"/>
                <a:gd name="connsiteX12" fmla="*/ 5778111 w 5778111"/>
                <a:gd name="connsiteY12" fmla="*/ 786106 h 818250"/>
                <a:gd name="connsiteX13" fmla="*/ 5778111 w 5778111"/>
                <a:gd name="connsiteY13" fmla="*/ 786106 h 818250"/>
                <a:gd name="connsiteX0" fmla="*/ 0 w 5778111"/>
                <a:gd name="connsiteY0" fmla="*/ 774886 h 818250"/>
                <a:gd name="connsiteX1" fmla="*/ 205542 w 5778111"/>
                <a:gd name="connsiteY1" fmla="*/ 769713 h 818250"/>
                <a:gd name="connsiteX2" fmla="*/ 375676 w 5778111"/>
                <a:gd name="connsiteY2" fmla="*/ 627629 h 818250"/>
                <a:gd name="connsiteX3" fmla="*/ 628300 w 5778111"/>
                <a:gd name="connsiteY3" fmla="*/ 157807 h 818250"/>
                <a:gd name="connsiteX4" fmla="*/ 885706 w 5778111"/>
                <a:gd name="connsiteY4" fmla="*/ 4801 h 818250"/>
                <a:gd name="connsiteX5" fmla="*/ 1918557 w 5778111"/>
                <a:gd name="connsiteY5" fmla="*/ 6342 h 818250"/>
                <a:gd name="connsiteX6" fmla="*/ 2109842 w 5778111"/>
                <a:gd name="connsiteY6" fmla="*/ 53949 h 818250"/>
                <a:gd name="connsiteX7" fmla="*/ 2294415 w 5778111"/>
                <a:gd name="connsiteY7" fmla="*/ 84879 h 818250"/>
                <a:gd name="connsiteX8" fmla="*/ 4689806 w 5778111"/>
                <a:gd name="connsiteY8" fmla="*/ 90489 h 818250"/>
                <a:gd name="connsiteX9" fmla="*/ 5127372 w 5778111"/>
                <a:gd name="connsiteY9" fmla="*/ 298052 h 818250"/>
                <a:gd name="connsiteX10" fmla="*/ 5458351 w 5778111"/>
                <a:gd name="connsiteY10" fmla="*/ 735618 h 818250"/>
                <a:gd name="connsiteX11" fmla="*/ 5651212 w 5778111"/>
                <a:gd name="connsiteY11" fmla="*/ 793843 h 818250"/>
                <a:gd name="connsiteX12" fmla="*/ 5778111 w 5778111"/>
                <a:gd name="connsiteY12" fmla="*/ 786106 h 818250"/>
                <a:gd name="connsiteX13" fmla="*/ 5778111 w 5778111"/>
                <a:gd name="connsiteY13" fmla="*/ 786106 h 818250"/>
                <a:gd name="connsiteX0" fmla="*/ 0 w 5778111"/>
                <a:gd name="connsiteY0" fmla="*/ 774886 h 818757"/>
                <a:gd name="connsiteX1" fmla="*/ 205542 w 5778111"/>
                <a:gd name="connsiteY1" fmla="*/ 769713 h 818757"/>
                <a:gd name="connsiteX2" fmla="*/ 375676 w 5778111"/>
                <a:gd name="connsiteY2" fmla="*/ 627629 h 818757"/>
                <a:gd name="connsiteX3" fmla="*/ 628300 w 5778111"/>
                <a:gd name="connsiteY3" fmla="*/ 157807 h 818757"/>
                <a:gd name="connsiteX4" fmla="*/ 885706 w 5778111"/>
                <a:gd name="connsiteY4" fmla="*/ 4801 h 818757"/>
                <a:gd name="connsiteX5" fmla="*/ 1918557 w 5778111"/>
                <a:gd name="connsiteY5" fmla="*/ 6342 h 818757"/>
                <a:gd name="connsiteX6" fmla="*/ 2109842 w 5778111"/>
                <a:gd name="connsiteY6" fmla="*/ 53949 h 818757"/>
                <a:gd name="connsiteX7" fmla="*/ 2294415 w 5778111"/>
                <a:gd name="connsiteY7" fmla="*/ 84879 h 818757"/>
                <a:gd name="connsiteX8" fmla="*/ 4689806 w 5778111"/>
                <a:gd name="connsiteY8" fmla="*/ 90489 h 818757"/>
                <a:gd name="connsiteX9" fmla="*/ 5127372 w 5778111"/>
                <a:gd name="connsiteY9" fmla="*/ 298052 h 818757"/>
                <a:gd name="connsiteX10" fmla="*/ 5458351 w 5778111"/>
                <a:gd name="connsiteY10" fmla="*/ 735618 h 818757"/>
                <a:gd name="connsiteX11" fmla="*/ 5638234 w 5778111"/>
                <a:gd name="connsiteY11" fmla="*/ 796889 h 818757"/>
                <a:gd name="connsiteX12" fmla="*/ 5778111 w 5778111"/>
                <a:gd name="connsiteY12" fmla="*/ 786106 h 818757"/>
                <a:gd name="connsiteX13" fmla="*/ 5778111 w 5778111"/>
                <a:gd name="connsiteY13" fmla="*/ 786106 h 818757"/>
                <a:gd name="connsiteX0" fmla="*/ 0 w 5778111"/>
                <a:gd name="connsiteY0" fmla="*/ 774886 h 826759"/>
                <a:gd name="connsiteX1" fmla="*/ 205542 w 5778111"/>
                <a:gd name="connsiteY1" fmla="*/ 769713 h 826759"/>
                <a:gd name="connsiteX2" fmla="*/ 375676 w 5778111"/>
                <a:gd name="connsiteY2" fmla="*/ 627629 h 826759"/>
                <a:gd name="connsiteX3" fmla="*/ 628300 w 5778111"/>
                <a:gd name="connsiteY3" fmla="*/ 157807 h 826759"/>
                <a:gd name="connsiteX4" fmla="*/ 885706 w 5778111"/>
                <a:gd name="connsiteY4" fmla="*/ 4801 h 826759"/>
                <a:gd name="connsiteX5" fmla="*/ 1918557 w 5778111"/>
                <a:gd name="connsiteY5" fmla="*/ 6342 h 826759"/>
                <a:gd name="connsiteX6" fmla="*/ 2109842 w 5778111"/>
                <a:gd name="connsiteY6" fmla="*/ 53949 h 826759"/>
                <a:gd name="connsiteX7" fmla="*/ 2294415 w 5778111"/>
                <a:gd name="connsiteY7" fmla="*/ 84879 h 826759"/>
                <a:gd name="connsiteX8" fmla="*/ 4689806 w 5778111"/>
                <a:gd name="connsiteY8" fmla="*/ 90489 h 826759"/>
                <a:gd name="connsiteX9" fmla="*/ 5127372 w 5778111"/>
                <a:gd name="connsiteY9" fmla="*/ 298052 h 826759"/>
                <a:gd name="connsiteX10" fmla="*/ 5493043 w 5778111"/>
                <a:gd name="connsiteY10" fmla="*/ 743620 h 826759"/>
                <a:gd name="connsiteX11" fmla="*/ 5638234 w 5778111"/>
                <a:gd name="connsiteY11" fmla="*/ 796889 h 826759"/>
                <a:gd name="connsiteX12" fmla="*/ 5778111 w 5778111"/>
                <a:gd name="connsiteY12" fmla="*/ 786106 h 826759"/>
                <a:gd name="connsiteX13" fmla="*/ 5778111 w 5778111"/>
                <a:gd name="connsiteY13" fmla="*/ 786106 h 826759"/>
                <a:gd name="connsiteX0" fmla="*/ 0 w 5778111"/>
                <a:gd name="connsiteY0" fmla="*/ 774886 h 824219"/>
                <a:gd name="connsiteX1" fmla="*/ 205542 w 5778111"/>
                <a:gd name="connsiteY1" fmla="*/ 769713 h 824219"/>
                <a:gd name="connsiteX2" fmla="*/ 375676 w 5778111"/>
                <a:gd name="connsiteY2" fmla="*/ 627629 h 824219"/>
                <a:gd name="connsiteX3" fmla="*/ 628300 w 5778111"/>
                <a:gd name="connsiteY3" fmla="*/ 157807 h 824219"/>
                <a:gd name="connsiteX4" fmla="*/ 885706 w 5778111"/>
                <a:gd name="connsiteY4" fmla="*/ 4801 h 824219"/>
                <a:gd name="connsiteX5" fmla="*/ 1918557 w 5778111"/>
                <a:gd name="connsiteY5" fmla="*/ 6342 h 824219"/>
                <a:gd name="connsiteX6" fmla="*/ 2109842 w 5778111"/>
                <a:gd name="connsiteY6" fmla="*/ 53949 h 824219"/>
                <a:gd name="connsiteX7" fmla="*/ 2294415 w 5778111"/>
                <a:gd name="connsiteY7" fmla="*/ 84879 h 824219"/>
                <a:gd name="connsiteX8" fmla="*/ 4689806 w 5778111"/>
                <a:gd name="connsiteY8" fmla="*/ 90489 h 824219"/>
                <a:gd name="connsiteX9" fmla="*/ 5127372 w 5778111"/>
                <a:gd name="connsiteY9" fmla="*/ 298052 h 824219"/>
                <a:gd name="connsiteX10" fmla="*/ 5493043 w 5778111"/>
                <a:gd name="connsiteY10" fmla="*/ 743620 h 824219"/>
                <a:gd name="connsiteX11" fmla="*/ 5653474 w 5778111"/>
                <a:gd name="connsiteY11" fmla="*/ 781649 h 824219"/>
                <a:gd name="connsiteX12" fmla="*/ 5778111 w 5778111"/>
                <a:gd name="connsiteY12" fmla="*/ 786106 h 824219"/>
                <a:gd name="connsiteX13" fmla="*/ 5778111 w 5778111"/>
                <a:gd name="connsiteY13" fmla="*/ 786106 h 824219"/>
                <a:gd name="connsiteX0" fmla="*/ 0 w 5789541"/>
                <a:gd name="connsiteY0" fmla="*/ 774886 h 824219"/>
                <a:gd name="connsiteX1" fmla="*/ 205542 w 5789541"/>
                <a:gd name="connsiteY1" fmla="*/ 769713 h 824219"/>
                <a:gd name="connsiteX2" fmla="*/ 375676 w 5789541"/>
                <a:gd name="connsiteY2" fmla="*/ 627629 h 824219"/>
                <a:gd name="connsiteX3" fmla="*/ 628300 w 5789541"/>
                <a:gd name="connsiteY3" fmla="*/ 157807 h 824219"/>
                <a:gd name="connsiteX4" fmla="*/ 885706 w 5789541"/>
                <a:gd name="connsiteY4" fmla="*/ 4801 h 824219"/>
                <a:gd name="connsiteX5" fmla="*/ 1918557 w 5789541"/>
                <a:gd name="connsiteY5" fmla="*/ 6342 h 824219"/>
                <a:gd name="connsiteX6" fmla="*/ 2109842 w 5789541"/>
                <a:gd name="connsiteY6" fmla="*/ 53949 h 824219"/>
                <a:gd name="connsiteX7" fmla="*/ 2294415 w 5789541"/>
                <a:gd name="connsiteY7" fmla="*/ 84879 h 824219"/>
                <a:gd name="connsiteX8" fmla="*/ 4689806 w 5789541"/>
                <a:gd name="connsiteY8" fmla="*/ 90489 h 824219"/>
                <a:gd name="connsiteX9" fmla="*/ 5127372 w 5789541"/>
                <a:gd name="connsiteY9" fmla="*/ 298052 h 824219"/>
                <a:gd name="connsiteX10" fmla="*/ 5493043 w 5789541"/>
                <a:gd name="connsiteY10" fmla="*/ 743620 h 824219"/>
                <a:gd name="connsiteX11" fmla="*/ 5653474 w 5789541"/>
                <a:gd name="connsiteY11" fmla="*/ 781649 h 824219"/>
                <a:gd name="connsiteX12" fmla="*/ 5778111 w 5789541"/>
                <a:gd name="connsiteY12" fmla="*/ 786106 h 824219"/>
                <a:gd name="connsiteX13" fmla="*/ 5789541 w 5789541"/>
                <a:gd name="connsiteY13" fmla="*/ 782296 h 824219"/>
                <a:gd name="connsiteX0" fmla="*/ 0 w 5789541"/>
                <a:gd name="connsiteY0" fmla="*/ 774886 h 824219"/>
                <a:gd name="connsiteX1" fmla="*/ 205542 w 5789541"/>
                <a:gd name="connsiteY1" fmla="*/ 769713 h 824219"/>
                <a:gd name="connsiteX2" fmla="*/ 375676 w 5789541"/>
                <a:gd name="connsiteY2" fmla="*/ 627629 h 824219"/>
                <a:gd name="connsiteX3" fmla="*/ 628300 w 5789541"/>
                <a:gd name="connsiteY3" fmla="*/ 157807 h 824219"/>
                <a:gd name="connsiteX4" fmla="*/ 885706 w 5789541"/>
                <a:gd name="connsiteY4" fmla="*/ 4801 h 824219"/>
                <a:gd name="connsiteX5" fmla="*/ 1918557 w 5789541"/>
                <a:gd name="connsiteY5" fmla="*/ 6342 h 824219"/>
                <a:gd name="connsiteX6" fmla="*/ 2109842 w 5789541"/>
                <a:gd name="connsiteY6" fmla="*/ 53949 h 824219"/>
                <a:gd name="connsiteX7" fmla="*/ 2294415 w 5789541"/>
                <a:gd name="connsiteY7" fmla="*/ 84879 h 824219"/>
                <a:gd name="connsiteX8" fmla="*/ 4689806 w 5789541"/>
                <a:gd name="connsiteY8" fmla="*/ 90489 h 824219"/>
                <a:gd name="connsiteX9" fmla="*/ 5127372 w 5789541"/>
                <a:gd name="connsiteY9" fmla="*/ 298052 h 824219"/>
                <a:gd name="connsiteX10" fmla="*/ 5493043 w 5789541"/>
                <a:gd name="connsiteY10" fmla="*/ 743620 h 824219"/>
                <a:gd name="connsiteX11" fmla="*/ 5653474 w 5789541"/>
                <a:gd name="connsiteY11" fmla="*/ 781649 h 824219"/>
                <a:gd name="connsiteX12" fmla="*/ 5778111 w 5789541"/>
                <a:gd name="connsiteY12" fmla="*/ 786106 h 824219"/>
                <a:gd name="connsiteX13" fmla="*/ 5789541 w 5789541"/>
                <a:gd name="connsiteY13" fmla="*/ 782296 h 824219"/>
                <a:gd name="connsiteX0" fmla="*/ 0 w 5789541"/>
                <a:gd name="connsiteY0" fmla="*/ 774886 h 824219"/>
                <a:gd name="connsiteX1" fmla="*/ 205542 w 5789541"/>
                <a:gd name="connsiteY1" fmla="*/ 769713 h 824219"/>
                <a:gd name="connsiteX2" fmla="*/ 375676 w 5789541"/>
                <a:gd name="connsiteY2" fmla="*/ 627629 h 824219"/>
                <a:gd name="connsiteX3" fmla="*/ 628300 w 5789541"/>
                <a:gd name="connsiteY3" fmla="*/ 157807 h 824219"/>
                <a:gd name="connsiteX4" fmla="*/ 885706 w 5789541"/>
                <a:gd name="connsiteY4" fmla="*/ 4801 h 824219"/>
                <a:gd name="connsiteX5" fmla="*/ 1918557 w 5789541"/>
                <a:gd name="connsiteY5" fmla="*/ 6342 h 824219"/>
                <a:gd name="connsiteX6" fmla="*/ 2109842 w 5789541"/>
                <a:gd name="connsiteY6" fmla="*/ 53949 h 824219"/>
                <a:gd name="connsiteX7" fmla="*/ 2294415 w 5789541"/>
                <a:gd name="connsiteY7" fmla="*/ 84879 h 824219"/>
                <a:gd name="connsiteX8" fmla="*/ 4689806 w 5789541"/>
                <a:gd name="connsiteY8" fmla="*/ 90489 h 824219"/>
                <a:gd name="connsiteX9" fmla="*/ 5127372 w 5789541"/>
                <a:gd name="connsiteY9" fmla="*/ 298052 h 824219"/>
                <a:gd name="connsiteX10" fmla="*/ 5493043 w 5789541"/>
                <a:gd name="connsiteY10" fmla="*/ 743620 h 824219"/>
                <a:gd name="connsiteX11" fmla="*/ 5653474 w 5789541"/>
                <a:gd name="connsiteY11" fmla="*/ 781649 h 824219"/>
                <a:gd name="connsiteX12" fmla="*/ 5778111 w 5789541"/>
                <a:gd name="connsiteY12" fmla="*/ 786106 h 824219"/>
                <a:gd name="connsiteX13" fmla="*/ 5789541 w 5789541"/>
                <a:gd name="connsiteY13" fmla="*/ 782296 h 824219"/>
                <a:gd name="connsiteX0" fmla="*/ 0 w 5789541"/>
                <a:gd name="connsiteY0" fmla="*/ 774886 h 789929"/>
                <a:gd name="connsiteX1" fmla="*/ 205542 w 5789541"/>
                <a:gd name="connsiteY1" fmla="*/ 769713 h 789929"/>
                <a:gd name="connsiteX2" fmla="*/ 375676 w 5789541"/>
                <a:gd name="connsiteY2" fmla="*/ 627629 h 789929"/>
                <a:gd name="connsiteX3" fmla="*/ 628300 w 5789541"/>
                <a:gd name="connsiteY3" fmla="*/ 157807 h 789929"/>
                <a:gd name="connsiteX4" fmla="*/ 885706 w 5789541"/>
                <a:gd name="connsiteY4" fmla="*/ 4801 h 789929"/>
                <a:gd name="connsiteX5" fmla="*/ 1918557 w 5789541"/>
                <a:gd name="connsiteY5" fmla="*/ 6342 h 789929"/>
                <a:gd name="connsiteX6" fmla="*/ 2109842 w 5789541"/>
                <a:gd name="connsiteY6" fmla="*/ 53949 h 789929"/>
                <a:gd name="connsiteX7" fmla="*/ 2294415 w 5789541"/>
                <a:gd name="connsiteY7" fmla="*/ 84879 h 789929"/>
                <a:gd name="connsiteX8" fmla="*/ 4689806 w 5789541"/>
                <a:gd name="connsiteY8" fmla="*/ 90489 h 789929"/>
                <a:gd name="connsiteX9" fmla="*/ 5127372 w 5789541"/>
                <a:gd name="connsiteY9" fmla="*/ 298052 h 789929"/>
                <a:gd name="connsiteX10" fmla="*/ 5473993 w 5789541"/>
                <a:gd name="connsiteY10" fmla="*/ 709330 h 789929"/>
                <a:gd name="connsiteX11" fmla="*/ 5653474 w 5789541"/>
                <a:gd name="connsiteY11" fmla="*/ 781649 h 789929"/>
                <a:gd name="connsiteX12" fmla="*/ 5778111 w 5789541"/>
                <a:gd name="connsiteY12" fmla="*/ 786106 h 789929"/>
                <a:gd name="connsiteX13" fmla="*/ 5789541 w 5789541"/>
                <a:gd name="connsiteY13" fmla="*/ 782296 h 789929"/>
                <a:gd name="connsiteX0" fmla="*/ 0 w 5789541"/>
                <a:gd name="connsiteY0" fmla="*/ 774886 h 790799"/>
                <a:gd name="connsiteX1" fmla="*/ 205542 w 5789541"/>
                <a:gd name="connsiteY1" fmla="*/ 769713 h 790799"/>
                <a:gd name="connsiteX2" fmla="*/ 375676 w 5789541"/>
                <a:gd name="connsiteY2" fmla="*/ 627629 h 790799"/>
                <a:gd name="connsiteX3" fmla="*/ 628300 w 5789541"/>
                <a:gd name="connsiteY3" fmla="*/ 157807 h 790799"/>
                <a:gd name="connsiteX4" fmla="*/ 885706 w 5789541"/>
                <a:gd name="connsiteY4" fmla="*/ 4801 h 790799"/>
                <a:gd name="connsiteX5" fmla="*/ 1918557 w 5789541"/>
                <a:gd name="connsiteY5" fmla="*/ 6342 h 790799"/>
                <a:gd name="connsiteX6" fmla="*/ 2109842 w 5789541"/>
                <a:gd name="connsiteY6" fmla="*/ 53949 h 790799"/>
                <a:gd name="connsiteX7" fmla="*/ 2294415 w 5789541"/>
                <a:gd name="connsiteY7" fmla="*/ 84879 h 790799"/>
                <a:gd name="connsiteX8" fmla="*/ 4689806 w 5789541"/>
                <a:gd name="connsiteY8" fmla="*/ 90489 h 790799"/>
                <a:gd name="connsiteX9" fmla="*/ 5134178 w 5789541"/>
                <a:gd name="connsiteY9" fmla="*/ 292833 h 790799"/>
                <a:gd name="connsiteX10" fmla="*/ 5473993 w 5789541"/>
                <a:gd name="connsiteY10" fmla="*/ 709330 h 790799"/>
                <a:gd name="connsiteX11" fmla="*/ 5653474 w 5789541"/>
                <a:gd name="connsiteY11" fmla="*/ 781649 h 790799"/>
                <a:gd name="connsiteX12" fmla="*/ 5778111 w 5789541"/>
                <a:gd name="connsiteY12" fmla="*/ 786106 h 790799"/>
                <a:gd name="connsiteX13" fmla="*/ 5789541 w 5789541"/>
                <a:gd name="connsiteY13" fmla="*/ 782296 h 790799"/>
                <a:gd name="connsiteX0" fmla="*/ 0 w 5789541"/>
                <a:gd name="connsiteY0" fmla="*/ 774886 h 792704"/>
                <a:gd name="connsiteX1" fmla="*/ 205542 w 5789541"/>
                <a:gd name="connsiteY1" fmla="*/ 769713 h 792704"/>
                <a:gd name="connsiteX2" fmla="*/ 375676 w 5789541"/>
                <a:gd name="connsiteY2" fmla="*/ 627629 h 792704"/>
                <a:gd name="connsiteX3" fmla="*/ 628300 w 5789541"/>
                <a:gd name="connsiteY3" fmla="*/ 157807 h 792704"/>
                <a:gd name="connsiteX4" fmla="*/ 885706 w 5789541"/>
                <a:gd name="connsiteY4" fmla="*/ 4801 h 792704"/>
                <a:gd name="connsiteX5" fmla="*/ 1918557 w 5789541"/>
                <a:gd name="connsiteY5" fmla="*/ 6342 h 792704"/>
                <a:gd name="connsiteX6" fmla="*/ 2109842 w 5789541"/>
                <a:gd name="connsiteY6" fmla="*/ 53949 h 792704"/>
                <a:gd name="connsiteX7" fmla="*/ 2294415 w 5789541"/>
                <a:gd name="connsiteY7" fmla="*/ 84879 h 792704"/>
                <a:gd name="connsiteX8" fmla="*/ 4689806 w 5789541"/>
                <a:gd name="connsiteY8" fmla="*/ 90489 h 792704"/>
                <a:gd name="connsiteX9" fmla="*/ 5164658 w 5789541"/>
                <a:gd name="connsiteY9" fmla="*/ 281403 h 792704"/>
                <a:gd name="connsiteX10" fmla="*/ 5473993 w 5789541"/>
                <a:gd name="connsiteY10" fmla="*/ 709330 h 792704"/>
                <a:gd name="connsiteX11" fmla="*/ 5653474 w 5789541"/>
                <a:gd name="connsiteY11" fmla="*/ 781649 h 792704"/>
                <a:gd name="connsiteX12" fmla="*/ 5778111 w 5789541"/>
                <a:gd name="connsiteY12" fmla="*/ 786106 h 792704"/>
                <a:gd name="connsiteX13" fmla="*/ 5789541 w 5789541"/>
                <a:gd name="connsiteY13" fmla="*/ 782296 h 792704"/>
                <a:gd name="connsiteX0" fmla="*/ 0 w 5789541"/>
                <a:gd name="connsiteY0" fmla="*/ 774886 h 792704"/>
                <a:gd name="connsiteX1" fmla="*/ 205542 w 5789541"/>
                <a:gd name="connsiteY1" fmla="*/ 769713 h 792704"/>
                <a:gd name="connsiteX2" fmla="*/ 375676 w 5789541"/>
                <a:gd name="connsiteY2" fmla="*/ 627629 h 792704"/>
                <a:gd name="connsiteX3" fmla="*/ 628300 w 5789541"/>
                <a:gd name="connsiteY3" fmla="*/ 157807 h 792704"/>
                <a:gd name="connsiteX4" fmla="*/ 885706 w 5789541"/>
                <a:gd name="connsiteY4" fmla="*/ 4801 h 792704"/>
                <a:gd name="connsiteX5" fmla="*/ 1918557 w 5789541"/>
                <a:gd name="connsiteY5" fmla="*/ 6342 h 792704"/>
                <a:gd name="connsiteX6" fmla="*/ 2109842 w 5789541"/>
                <a:gd name="connsiteY6" fmla="*/ 53949 h 792704"/>
                <a:gd name="connsiteX7" fmla="*/ 2294415 w 5789541"/>
                <a:gd name="connsiteY7" fmla="*/ 84879 h 792704"/>
                <a:gd name="connsiteX8" fmla="*/ 4689806 w 5789541"/>
                <a:gd name="connsiteY8" fmla="*/ 90489 h 792704"/>
                <a:gd name="connsiteX9" fmla="*/ 5164658 w 5789541"/>
                <a:gd name="connsiteY9" fmla="*/ 281403 h 792704"/>
                <a:gd name="connsiteX10" fmla="*/ 5473993 w 5789541"/>
                <a:gd name="connsiteY10" fmla="*/ 709330 h 792704"/>
                <a:gd name="connsiteX11" fmla="*/ 5653474 w 5789541"/>
                <a:gd name="connsiteY11" fmla="*/ 781649 h 792704"/>
                <a:gd name="connsiteX12" fmla="*/ 5778111 w 5789541"/>
                <a:gd name="connsiteY12" fmla="*/ 786106 h 792704"/>
                <a:gd name="connsiteX13" fmla="*/ 5789541 w 5789541"/>
                <a:gd name="connsiteY13" fmla="*/ 782296 h 792704"/>
                <a:gd name="connsiteX0" fmla="*/ 0 w 5789541"/>
                <a:gd name="connsiteY0" fmla="*/ 774886 h 792704"/>
                <a:gd name="connsiteX1" fmla="*/ 205542 w 5789541"/>
                <a:gd name="connsiteY1" fmla="*/ 769713 h 792704"/>
                <a:gd name="connsiteX2" fmla="*/ 375676 w 5789541"/>
                <a:gd name="connsiteY2" fmla="*/ 627629 h 792704"/>
                <a:gd name="connsiteX3" fmla="*/ 628300 w 5789541"/>
                <a:gd name="connsiteY3" fmla="*/ 157807 h 792704"/>
                <a:gd name="connsiteX4" fmla="*/ 885706 w 5789541"/>
                <a:gd name="connsiteY4" fmla="*/ 4801 h 792704"/>
                <a:gd name="connsiteX5" fmla="*/ 1918557 w 5789541"/>
                <a:gd name="connsiteY5" fmla="*/ 6342 h 792704"/>
                <a:gd name="connsiteX6" fmla="*/ 2109842 w 5789541"/>
                <a:gd name="connsiteY6" fmla="*/ 53949 h 792704"/>
                <a:gd name="connsiteX7" fmla="*/ 2294415 w 5789541"/>
                <a:gd name="connsiteY7" fmla="*/ 84879 h 792704"/>
                <a:gd name="connsiteX8" fmla="*/ 4689806 w 5789541"/>
                <a:gd name="connsiteY8" fmla="*/ 90489 h 792704"/>
                <a:gd name="connsiteX9" fmla="*/ 5164658 w 5789541"/>
                <a:gd name="connsiteY9" fmla="*/ 281403 h 792704"/>
                <a:gd name="connsiteX10" fmla="*/ 5473993 w 5789541"/>
                <a:gd name="connsiteY10" fmla="*/ 709330 h 792704"/>
                <a:gd name="connsiteX11" fmla="*/ 5653474 w 5789541"/>
                <a:gd name="connsiteY11" fmla="*/ 781649 h 792704"/>
                <a:gd name="connsiteX12" fmla="*/ 5778111 w 5789541"/>
                <a:gd name="connsiteY12" fmla="*/ 786106 h 792704"/>
                <a:gd name="connsiteX13" fmla="*/ 5789541 w 5789541"/>
                <a:gd name="connsiteY13" fmla="*/ 782296 h 792704"/>
                <a:gd name="connsiteX0" fmla="*/ 0 w 5789541"/>
                <a:gd name="connsiteY0" fmla="*/ 774886 h 786106"/>
                <a:gd name="connsiteX1" fmla="*/ 205542 w 5789541"/>
                <a:gd name="connsiteY1" fmla="*/ 769713 h 786106"/>
                <a:gd name="connsiteX2" fmla="*/ 375676 w 5789541"/>
                <a:gd name="connsiteY2" fmla="*/ 627629 h 786106"/>
                <a:gd name="connsiteX3" fmla="*/ 628300 w 5789541"/>
                <a:gd name="connsiteY3" fmla="*/ 157807 h 786106"/>
                <a:gd name="connsiteX4" fmla="*/ 885706 w 5789541"/>
                <a:gd name="connsiteY4" fmla="*/ 4801 h 786106"/>
                <a:gd name="connsiteX5" fmla="*/ 1918557 w 5789541"/>
                <a:gd name="connsiteY5" fmla="*/ 6342 h 786106"/>
                <a:gd name="connsiteX6" fmla="*/ 2109842 w 5789541"/>
                <a:gd name="connsiteY6" fmla="*/ 53949 h 786106"/>
                <a:gd name="connsiteX7" fmla="*/ 2294415 w 5789541"/>
                <a:gd name="connsiteY7" fmla="*/ 84879 h 786106"/>
                <a:gd name="connsiteX8" fmla="*/ 4689806 w 5789541"/>
                <a:gd name="connsiteY8" fmla="*/ 90489 h 786106"/>
                <a:gd name="connsiteX9" fmla="*/ 5164658 w 5789541"/>
                <a:gd name="connsiteY9" fmla="*/ 281403 h 786106"/>
                <a:gd name="connsiteX10" fmla="*/ 5473993 w 5789541"/>
                <a:gd name="connsiteY10" fmla="*/ 709330 h 786106"/>
                <a:gd name="connsiteX11" fmla="*/ 5653474 w 5789541"/>
                <a:gd name="connsiteY11" fmla="*/ 781649 h 786106"/>
                <a:gd name="connsiteX12" fmla="*/ 5778111 w 5789541"/>
                <a:gd name="connsiteY12" fmla="*/ 786106 h 786106"/>
                <a:gd name="connsiteX13" fmla="*/ 5789541 w 5789541"/>
                <a:gd name="connsiteY13" fmla="*/ 782296 h 786106"/>
                <a:gd name="connsiteX0" fmla="*/ 0 w 5789541"/>
                <a:gd name="connsiteY0" fmla="*/ 774886 h 786106"/>
                <a:gd name="connsiteX1" fmla="*/ 205542 w 5789541"/>
                <a:gd name="connsiteY1" fmla="*/ 769713 h 786106"/>
                <a:gd name="connsiteX2" fmla="*/ 375676 w 5789541"/>
                <a:gd name="connsiteY2" fmla="*/ 627629 h 786106"/>
                <a:gd name="connsiteX3" fmla="*/ 628300 w 5789541"/>
                <a:gd name="connsiteY3" fmla="*/ 157807 h 786106"/>
                <a:gd name="connsiteX4" fmla="*/ 885706 w 5789541"/>
                <a:gd name="connsiteY4" fmla="*/ 4801 h 786106"/>
                <a:gd name="connsiteX5" fmla="*/ 1918557 w 5789541"/>
                <a:gd name="connsiteY5" fmla="*/ 6342 h 786106"/>
                <a:gd name="connsiteX6" fmla="*/ 2109842 w 5789541"/>
                <a:gd name="connsiteY6" fmla="*/ 53949 h 786106"/>
                <a:gd name="connsiteX7" fmla="*/ 2294415 w 5789541"/>
                <a:gd name="connsiteY7" fmla="*/ 84879 h 786106"/>
                <a:gd name="connsiteX8" fmla="*/ 4689806 w 5789541"/>
                <a:gd name="connsiteY8" fmla="*/ 90489 h 786106"/>
                <a:gd name="connsiteX9" fmla="*/ 5164658 w 5789541"/>
                <a:gd name="connsiteY9" fmla="*/ 281403 h 786106"/>
                <a:gd name="connsiteX10" fmla="*/ 5432867 w 5789541"/>
                <a:gd name="connsiteY10" fmla="*/ 694472 h 786106"/>
                <a:gd name="connsiteX11" fmla="*/ 5653474 w 5789541"/>
                <a:gd name="connsiteY11" fmla="*/ 781649 h 786106"/>
                <a:gd name="connsiteX12" fmla="*/ 5778111 w 5789541"/>
                <a:gd name="connsiteY12" fmla="*/ 786106 h 786106"/>
                <a:gd name="connsiteX13" fmla="*/ 5789541 w 5789541"/>
                <a:gd name="connsiteY13" fmla="*/ 782296 h 786106"/>
                <a:gd name="connsiteX0" fmla="*/ 0 w 5789541"/>
                <a:gd name="connsiteY0" fmla="*/ 774886 h 786106"/>
                <a:gd name="connsiteX1" fmla="*/ 205542 w 5789541"/>
                <a:gd name="connsiteY1" fmla="*/ 769713 h 786106"/>
                <a:gd name="connsiteX2" fmla="*/ 375676 w 5789541"/>
                <a:gd name="connsiteY2" fmla="*/ 627629 h 786106"/>
                <a:gd name="connsiteX3" fmla="*/ 628300 w 5789541"/>
                <a:gd name="connsiteY3" fmla="*/ 157807 h 786106"/>
                <a:gd name="connsiteX4" fmla="*/ 885706 w 5789541"/>
                <a:gd name="connsiteY4" fmla="*/ 4801 h 786106"/>
                <a:gd name="connsiteX5" fmla="*/ 1918557 w 5789541"/>
                <a:gd name="connsiteY5" fmla="*/ 6342 h 786106"/>
                <a:gd name="connsiteX6" fmla="*/ 2109842 w 5789541"/>
                <a:gd name="connsiteY6" fmla="*/ 53949 h 786106"/>
                <a:gd name="connsiteX7" fmla="*/ 2294415 w 5789541"/>
                <a:gd name="connsiteY7" fmla="*/ 84879 h 786106"/>
                <a:gd name="connsiteX8" fmla="*/ 4689806 w 5789541"/>
                <a:gd name="connsiteY8" fmla="*/ 90489 h 786106"/>
                <a:gd name="connsiteX9" fmla="*/ 5164658 w 5789541"/>
                <a:gd name="connsiteY9" fmla="*/ 281403 h 786106"/>
                <a:gd name="connsiteX10" fmla="*/ 5432867 w 5789541"/>
                <a:gd name="connsiteY10" fmla="*/ 694472 h 786106"/>
                <a:gd name="connsiteX11" fmla="*/ 5653474 w 5789541"/>
                <a:gd name="connsiteY11" fmla="*/ 781649 h 786106"/>
                <a:gd name="connsiteX12" fmla="*/ 5778111 w 5789541"/>
                <a:gd name="connsiteY12" fmla="*/ 786106 h 786106"/>
                <a:gd name="connsiteX13" fmla="*/ 5789541 w 5789541"/>
                <a:gd name="connsiteY13" fmla="*/ 782296 h 786106"/>
                <a:gd name="connsiteX0" fmla="*/ 0 w 5789541"/>
                <a:gd name="connsiteY0" fmla="*/ 774886 h 786106"/>
                <a:gd name="connsiteX1" fmla="*/ 205542 w 5789541"/>
                <a:gd name="connsiteY1" fmla="*/ 769713 h 786106"/>
                <a:gd name="connsiteX2" fmla="*/ 375676 w 5789541"/>
                <a:gd name="connsiteY2" fmla="*/ 627629 h 786106"/>
                <a:gd name="connsiteX3" fmla="*/ 628300 w 5789541"/>
                <a:gd name="connsiteY3" fmla="*/ 157807 h 786106"/>
                <a:gd name="connsiteX4" fmla="*/ 885706 w 5789541"/>
                <a:gd name="connsiteY4" fmla="*/ 4801 h 786106"/>
                <a:gd name="connsiteX5" fmla="*/ 1918557 w 5789541"/>
                <a:gd name="connsiteY5" fmla="*/ 6342 h 786106"/>
                <a:gd name="connsiteX6" fmla="*/ 2109842 w 5789541"/>
                <a:gd name="connsiteY6" fmla="*/ 53949 h 786106"/>
                <a:gd name="connsiteX7" fmla="*/ 2294415 w 5789541"/>
                <a:gd name="connsiteY7" fmla="*/ 84879 h 786106"/>
                <a:gd name="connsiteX8" fmla="*/ 4689806 w 5789541"/>
                <a:gd name="connsiteY8" fmla="*/ 90489 h 786106"/>
                <a:gd name="connsiteX9" fmla="*/ 5164658 w 5789541"/>
                <a:gd name="connsiteY9" fmla="*/ 281403 h 786106"/>
                <a:gd name="connsiteX10" fmla="*/ 5451917 w 5789541"/>
                <a:gd name="connsiteY10" fmla="*/ 690662 h 786106"/>
                <a:gd name="connsiteX11" fmla="*/ 5653474 w 5789541"/>
                <a:gd name="connsiteY11" fmla="*/ 781649 h 786106"/>
                <a:gd name="connsiteX12" fmla="*/ 5778111 w 5789541"/>
                <a:gd name="connsiteY12" fmla="*/ 786106 h 786106"/>
                <a:gd name="connsiteX13" fmla="*/ 5789541 w 5789541"/>
                <a:gd name="connsiteY13" fmla="*/ 782296 h 786106"/>
                <a:gd name="connsiteX0" fmla="*/ 0 w 5778111"/>
                <a:gd name="connsiteY0" fmla="*/ 774886 h 786106"/>
                <a:gd name="connsiteX1" fmla="*/ 205542 w 5778111"/>
                <a:gd name="connsiteY1" fmla="*/ 769713 h 786106"/>
                <a:gd name="connsiteX2" fmla="*/ 375676 w 5778111"/>
                <a:gd name="connsiteY2" fmla="*/ 627629 h 786106"/>
                <a:gd name="connsiteX3" fmla="*/ 628300 w 5778111"/>
                <a:gd name="connsiteY3" fmla="*/ 157807 h 786106"/>
                <a:gd name="connsiteX4" fmla="*/ 885706 w 5778111"/>
                <a:gd name="connsiteY4" fmla="*/ 4801 h 786106"/>
                <a:gd name="connsiteX5" fmla="*/ 1918557 w 5778111"/>
                <a:gd name="connsiteY5" fmla="*/ 6342 h 786106"/>
                <a:gd name="connsiteX6" fmla="*/ 2109842 w 5778111"/>
                <a:gd name="connsiteY6" fmla="*/ 53949 h 786106"/>
                <a:gd name="connsiteX7" fmla="*/ 2294415 w 5778111"/>
                <a:gd name="connsiteY7" fmla="*/ 84879 h 786106"/>
                <a:gd name="connsiteX8" fmla="*/ 4689806 w 5778111"/>
                <a:gd name="connsiteY8" fmla="*/ 90489 h 786106"/>
                <a:gd name="connsiteX9" fmla="*/ 5164658 w 5778111"/>
                <a:gd name="connsiteY9" fmla="*/ 281403 h 786106"/>
                <a:gd name="connsiteX10" fmla="*/ 5451917 w 5778111"/>
                <a:gd name="connsiteY10" fmla="*/ 690662 h 786106"/>
                <a:gd name="connsiteX11" fmla="*/ 5653474 w 5778111"/>
                <a:gd name="connsiteY11" fmla="*/ 781649 h 786106"/>
                <a:gd name="connsiteX12" fmla="*/ 5778111 w 5778111"/>
                <a:gd name="connsiteY12" fmla="*/ 786106 h 786106"/>
                <a:gd name="connsiteX0" fmla="*/ 0 w 5778111"/>
                <a:gd name="connsiteY0" fmla="*/ 774886 h 786106"/>
                <a:gd name="connsiteX1" fmla="*/ 205542 w 5778111"/>
                <a:gd name="connsiteY1" fmla="*/ 769713 h 786106"/>
                <a:gd name="connsiteX2" fmla="*/ 375676 w 5778111"/>
                <a:gd name="connsiteY2" fmla="*/ 627629 h 786106"/>
                <a:gd name="connsiteX3" fmla="*/ 628300 w 5778111"/>
                <a:gd name="connsiteY3" fmla="*/ 157807 h 786106"/>
                <a:gd name="connsiteX4" fmla="*/ 885706 w 5778111"/>
                <a:gd name="connsiteY4" fmla="*/ 4801 h 786106"/>
                <a:gd name="connsiteX5" fmla="*/ 1918557 w 5778111"/>
                <a:gd name="connsiteY5" fmla="*/ 6342 h 786106"/>
                <a:gd name="connsiteX6" fmla="*/ 2109842 w 5778111"/>
                <a:gd name="connsiteY6" fmla="*/ 53949 h 786106"/>
                <a:gd name="connsiteX7" fmla="*/ 2294415 w 5778111"/>
                <a:gd name="connsiteY7" fmla="*/ 84879 h 786106"/>
                <a:gd name="connsiteX8" fmla="*/ 4689806 w 5778111"/>
                <a:gd name="connsiteY8" fmla="*/ 90489 h 786106"/>
                <a:gd name="connsiteX9" fmla="*/ 5164658 w 5778111"/>
                <a:gd name="connsiteY9" fmla="*/ 281403 h 786106"/>
                <a:gd name="connsiteX10" fmla="*/ 5451917 w 5778111"/>
                <a:gd name="connsiteY10" fmla="*/ 690662 h 786106"/>
                <a:gd name="connsiteX11" fmla="*/ 5653474 w 5778111"/>
                <a:gd name="connsiteY11" fmla="*/ 781649 h 786106"/>
                <a:gd name="connsiteX12" fmla="*/ 5778111 w 5778111"/>
                <a:gd name="connsiteY12" fmla="*/ 786106 h 7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78111" h="786106">
                  <a:moveTo>
                    <a:pt x="0" y="774886"/>
                  </a:moveTo>
                  <a:lnTo>
                    <a:pt x="205542" y="769713"/>
                  </a:lnTo>
                  <a:cubicBezTo>
                    <a:pt x="268155" y="745170"/>
                    <a:pt x="305216" y="729613"/>
                    <a:pt x="375676" y="627629"/>
                  </a:cubicBezTo>
                  <a:cubicBezTo>
                    <a:pt x="446136" y="525645"/>
                    <a:pt x="543295" y="261612"/>
                    <a:pt x="628300" y="157807"/>
                  </a:cubicBezTo>
                  <a:cubicBezTo>
                    <a:pt x="713305" y="54002"/>
                    <a:pt x="673468" y="29110"/>
                    <a:pt x="885706" y="4801"/>
                  </a:cubicBezTo>
                  <a:lnTo>
                    <a:pt x="1918557" y="6342"/>
                  </a:lnTo>
                  <a:cubicBezTo>
                    <a:pt x="1975838" y="11133"/>
                    <a:pt x="2039024" y="0"/>
                    <a:pt x="2109842" y="53949"/>
                  </a:cubicBezTo>
                  <a:cubicBezTo>
                    <a:pt x="2172990" y="88074"/>
                    <a:pt x="2241963" y="83353"/>
                    <a:pt x="2294415" y="84879"/>
                  </a:cubicBezTo>
                  <a:lnTo>
                    <a:pt x="4689806" y="90489"/>
                  </a:lnTo>
                  <a:cubicBezTo>
                    <a:pt x="4890329" y="89054"/>
                    <a:pt x="5053242" y="160042"/>
                    <a:pt x="5164658" y="281403"/>
                  </a:cubicBezTo>
                  <a:cubicBezTo>
                    <a:pt x="5276074" y="402764"/>
                    <a:pt x="5391358" y="632812"/>
                    <a:pt x="5451917" y="690662"/>
                  </a:cubicBezTo>
                  <a:cubicBezTo>
                    <a:pt x="5512476" y="748512"/>
                    <a:pt x="5559819" y="785428"/>
                    <a:pt x="5653474" y="781649"/>
                  </a:cubicBezTo>
                  <a:lnTo>
                    <a:pt x="5778111" y="786106"/>
                  </a:lnTo>
                </a:path>
              </a:pathLst>
            </a:custGeom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</p:grpSp>
      <p:grpSp>
        <p:nvGrpSpPr>
          <p:cNvPr id="60424" name="Group 35"/>
          <p:cNvGrpSpPr>
            <a:grpSpLocks/>
          </p:cNvGrpSpPr>
          <p:nvPr/>
        </p:nvGrpSpPr>
        <p:grpSpPr bwMode="auto">
          <a:xfrm>
            <a:off x="1549400" y="2503488"/>
            <a:ext cx="5867400" cy="935037"/>
            <a:chOff x="685800" y="1170688"/>
            <a:chExt cx="5867400" cy="934872"/>
          </a:xfrm>
        </p:grpSpPr>
        <p:sp>
          <p:nvSpPr>
            <p:cNvPr id="12" name="Line 1064"/>
            <p:cNvSpPr>
              <a:spLocks noChangeShapeType="1"/>
            </p:cNvSpPr>
            <p:nvPr/>
          </p:nvSpPr>
          <p:spPr bwMode="auto">
            <a:xfrm>
              <a:off x="685800" y="1172275"/>
              <a:ext cx="5867400" cy="0"/>
            </a:xfrm>
            <a:prstGeom prst="line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77875" y="1170688"/>
              <a:ext cx="5684838" cy="934872"/>
            </a:xfrm>
            <a:custGeom>
              <a:avLst/>
              <a:gdLst>
                <a:gd name="connsiteX0" fmla="*/ 0 w 5684293"/>
                <a:gd name="connsiteY0" fmla="*/ 31845 h 972403"/>
                <a:gd name="connsiteX1" fmla="*/ 225188 w 5684293"/>
                <a:gd name="connsiteY1" fmla="*/ 38669 h 972403"/>
                <a:gd name="connsiteX2" fmla="*/ 429905 w 5684293"/>
                <a:gd name="connsiteY2" fmla="*/ 181971 h 972403"/>
                <a:gd name="connsiteX3" fmla="*/ 668741 w 5684293"/>
                <a:gd name="connsiteY3" fmla="*/ 570932 h 972403"/>
                <a:gd name="connsiteX4" fmla="*/ 887105 w 5684293"/>
                <a:gd name="connsiteY4" fmla="*/ 680114 h 972403"/>
                <a:gd name="connsiteX5" fmla="*/ 3330054 w 5684293"/>
                <a:gd name="connsiteY5" fmla="*/ 707409 h 972403"/>
                <a:gd name="connsiteX6" fmla="*/ 3521123 w 5684293"/>
                <a:gd name="connsiteY6" fmla="*/ 782472 h 972403"/>
                <a:gd name="connsiteX7" fmla="*/ 3623481 w 5684293"/>
                <a:gd name="connsiteY7" fmla="*/ 912126 h 972403"/>
                <a:gd name="connsiteX8" fmla="*/ 3841845 w 5684293"/>
                <a:gd name="connsiteY8" fmla="*/ 946245 h 972403"/>
                <a:gd name="connsiteX9" fmla="*/ 4892723 w 5684293"/>
                <a:gd name="connsiteY9" fmla="*/ 953069 h 972403"/>
                <a:gd name="connsiteX10" fmla="*/ 5227093 w 5684293"/>
                <a:gd name="connsiteY10" fmla="*/ 830239 h 972403"/>
                <a:gd name="connsiteX11" fmla="*/ 5377218 w 5684293"/>
                <a:gd name="connsiteY11" fmla="*/ 181971 h 972403"/>
                <a:gd name="connsiteX12" fmla="*/ 5534168 w 5684293"/>
                <a:gd name="connsiteY12" fmla="*/ 25021 h 972403"/>
                <a:gd name="connsiteX13" fmla="*/ 5684293 w 5684293"/>
                <a:gd name="connsiteY13" fmla="*/ 31845 h 972403"/>
                <a:gd name="connsiteX0" fmla="*/ 0 w 5684293"/>
                <a:gd name="connsiteY0" fmla="*/ 31845 h 972403"/>
                <a:gd name="connsiteX1" fmla="*/ 225188 w 5684293"/>
                <a:gd name="connsiteY1" fmla="*/ 38669 h 972403"/>
                <a:gd name="connsiteX2" fmla="*/ 429905 w 5684293"/>
                <a:gd name="connsiteY2" fmla="*/ 181971 h 972403"/>
                <a:gd name="connsiteX3" fmla="*/ 668741 w 5684293"/>
                <a:gd name="connsiteY3" fmla="*/ 570932 h 972403"/>
                <a:gd name="connsiteX4" fmla="*/ 887105 w 5684293"/>
                <a:gd name="connsiteY4" fmla="*/ 680114 h 972403"/>
                <a:gd name="connsiteX5" fmla="*/ 3330054 w 5684293"/>
                <a:gd name="connsiteY5" fmla="*/ 707409 h 972403"/>
                <a:gd name="connsiteX6" fmla="*/ 3521123 w 5684293"/>
                <a:gd name="connsiteY6" fmla="*/ 782472 h 972403"/>
                <a:gd name="connsiteX7" fmla="*/ 3623481 w 5684293"/>
                <a:gd name="connsiteY7" fmla="*/ 912126 h 972403"/>
                <a:gd name="connsiteX8" fmla="*/ 3841845 w 5684293"/>
                <a:gd name="connsiteY8" fmla="*/ 946245 h 972403"/>
                <a:gd name="connsiteX9" fmla="*/ 4892723 w 5684293"/>
                <a:gd name="connsiteY9" fmla="*/ 953069 h 972403"/>
                <a:gd name="connsiteX10" fmla="*/ 5227093 w 5684293"/>
                <a:gd name="connsiteY10" fmla="*/ 830239 h 972403"/>
                <a:gd name="connsiteX11" fmla="*/ 5377218 w 5684293"/>
                <a:gd name="connsiteY11" fmla="*/ 181971 h 972403"/>
                <a:gd name="connsiteX12" fmla="*/ 5534168 w 5684293"/>
                <a:gd name="connsiteY12" fmla="*/ 25021 h 972403"/>
                <a:gd name="connsiteX13" fmla="*/ 5684293 w 5684293"/>
                <a:gd name="connsiteY13" fmla="*/ 31845 h 972403"/>
                <a:gd name="connsiteX0" fmla="*/ 0 w 5684293"/>
                <a:gd name="connsiteY0" fmla="*/ 31845 h 958755"/>
                <a:gd name="connsiteX1" fmla="*/ 225188 w 5684293"/>
                <a:gd name="connsiteY1" fmla="*/ 38669 h 958755"/>
                <a:gd name="connsiteX2" fmla="*/ 429905 w 5684293"/>
                <a:gd name="connsiteY2" fmla="*/ 181971 h 958755"/>
                <a:gd name="connsiteX3" fmla="*/ 668741 w 5684293"/>
                <a:gd name="connsiteY3" fmla="*/ 570932 h 958755"/>
                <a:gd name="connsiteX4" fmla="*/ 887105 w 5684293"/>
                <a:gd name="connsiteY4" fmla="*/ 680114 h 958755"/>
                <a:gd name="connsiteX5" fmla="*/ 3330054 w 5684293"/>
                <a:gd name="connsiteY5" fmla="*/ 707409 h 958755"/>
                <a:gd name="connsiteX6" fmla="*/ 3521123 w 5684293"/>
                <a:gd name="connsiteY6" fmla="*/ 782472 h 958755"/>
                <a:gd name="connsiteX7" fmla="*/ 3623481 w 5684293"/>
                <a:gd name="connsiteY7" fmla="*/ 912126 h 958755"/>
                <a:gd name="connsiteX8" fmla="*/ 3841845 w 5684293"/>
                <a:gd name="connsiteY8" fmla="*/ 946245 h 958755"/>
                <a:gd name="connsiteX9" fmla="*/ 4892723 w 5684293"/>
                <a:gd name="connsiteY9" fmla="*/ 953069 h 958755"/>
                <a:gd name="connsiteX10" fmla="*/ 5227093 w 5684293"/>
                <a:gd name="connsiteY10" fmla="*/ 830239 h 958755"/>
                <a:gd name="connsiteX11" fmla="*/ 5377218 w 5684293"/>
                <a:gd name="connsiteY11" fmla="*/ 181971 h 958755"/>
                <a:gd name="connsiteX12" fmla="*/ 5534168 w 5684293"/>
                <a:gd name="connsiteY12" fmla="*/ 25021 h 958755"/>
                <a:gd name="connsiteX13" fmla="*/ 5684293 w 5684293"/>
                <a:gd name="connsiteY13" fmla="*/ 31845 h 958755"/>
                <a:gd name="connsiteX0" fmla="*/ 0 w 5684293"/>
                <a:gd name="connsiteY0" fmla="*/ 31845 h 958755"/>
                <a:gd name="connsiteX1" fmla="*/ 225188 w 5684293"/>
                <a:gd name="connsiteY1" fmla="*/ 38669 h 958755"/>
                <a:gd name="connsiteX2" fmla="*/ 429905 w 5684293"/>
                <a:gd name="connsiteY2" fmla="*/ 181971 h 958755"/>
                <a:gd name="connsiteX3" fmla="*/ 668741 w 5684293"/>
                <a:gd name="connsiteY3" fmla="*/ 570932 h 958755"/>
                <a:gd name="connsiteX4" fmla="*/ 887105 w 5684293"/>
                <a:gd name="connsiteY4" fmla="*/ 680114 h 958755"/>
                <a:gd name="connsiteX5" fmla="*/ 3330054 w 5684293"/>
                <a:gd name="connsiteY5" fmla="*/ 707409 h 958755"/>
                <a:gd name="connsiteX6" fmla="*/ 3521123 w 5684293"/>
                <a:gd name="connsiteY6" fmla="*/ 782472 h 958755"/>
                <a:gd name="connsiteX7" fmla="*/ 3623481 w 5684293"/>
                <a:gd name="connsiteY7" fmla="*/ 912126 h 958755"/>
                <a:gd name="connsiteX8" fmla="*/ 3841845 w 5684293"/>
                <a:gd name="connsiteY8" fmla="*/ 946245 h 958755"/>
                <a:gd name="connsiteX9" fmla="*/ 4892723 w 5684293"/>
                <a:gd name="connsiteY9" fmla="*/ 953069 h 958755"/>
                <a:gd name="connsiteX10" fmla="*/ 5227093 w 5684293"/>
                <a:gd name="connsiteY10" fmla="*/ 830239 h 958755"/>
                <a:gd name="connsiteX11" fmla="*/ 5377218 w 5684293"/>
                <a:gd name="connsiteY11" fmla="*/ 181971 h 958755"/>
                <a:gd name="connsiteX12" fmla="*/ 5534168 w 5684293"/>
                <a:gd name="connsiteY12" fmla="*/ 25021 h 958755"/>
                <a:gd name="connsiteX13" fmla="*/ 5684293 w 5684293"/>
                <a:gd name="connsiteY13" fmla="*/ 31845 h 958755"/>
                <a:gd name="connsiteX0" fmla="*/ 0 w 5684293"/>
                <a:gd name="connsiteY0" fmla="*/ 6824 h 933734"/>
                <a:gd name="connsiteX1" fmla="*/ 225188 w 5684293"/>
                <a:gd name="connsiteY1" fmla="*/ 13648 h 933734"/>
                <a:gd name="connsiteX2" fmla="*/ 429905 w 5684293"/>
                <a:gd name="connsiteY2" fmla="*/ 156950 h 933734"/>
                <a:gd name="connsiteX3" fmla="*/ 668741 w 5684293"/>
                <a:gd name="connsiteY3" fmla="*/ 545911 h 933734"/>
                <a:gd name="connsiteX4" fmla="*/ 887105 w 5684293"/>
                <a:gd name="connsiteY4" fmla="*/ 655093 h 933734"/>
                <a:gd name="connsiteX5" fmla="*/ 3330054 w 5684293"/>
                <a:gd name="connsiteY5" fmla="*/ 682388 h 933734"/>
                <a:gd name="connsiteX6" fmla="*/ 3521123 w 5684293"/>
                <a:gd name="connsiteY6" fmla="*/ 757451 h 933734"/>
                <a:gd name="connsiteX7" fmla="*/ 3623481 w 5684293"/>
                <a:gd name="connsiteY7" fmla="*/ 887105 h 933734"/>
                <a:gd name="connsiteX8" fmla="*/ 3841845 w 5684293"/>
                <a:gd name="connsiteY8" fmla="*/ 921224 h 933734"/>
                <a:gd name="connsiteX9" fmla="*/ 4892723 w 5684293"/>
                <a:gd name="connsiteY9" fmla="*/ 928048 h 933734"/>
                <a:gd name="connsiteX10" fmla="*/ 5227093 w 5684293"/>
                <a:gd name="connsiteY10" fmla="*/ 805218 h 933734"/>
                <a:gd name="connsiteX11" fmla="*/ 5377218 w 5684293"/>
                <a:gd name="connsiteY11" fmla="*/ 156950 h 933734"/>
                <a:gd name="connsiteX12" fmla="*/ 5534168 w 5684293"/>
                <a:gd name="connsiteY12" fmla="*/ 0 h 933734"/>
                <a:gd name="connsiteX13" fmla="*/ 5684293 w 5684293"/>
                <a:gd name="connsiteY13" fmla="*/ 6824 h 933734"/>
                <a:gd name="connsiteX0" fmla="*/ 0 w 5684293"/>
                <a:gd name="connsiteY0" fmla="*/ 6824 h 933734"/>
                <a:gd name="connsiteX1" fmla="*/ 225188 w 5684293"/>
                <a:gd name="connsiteY1" fmla="*/ 13648 h 933734"/>
                <a:gd name="connsiteX2" fmla="*/ 429905 w 5684293"/>
                <a:gd name="connsiteY2" fmla="*/ 156950 h 933734"/>
                <a:gd name="connsiteX3" fmla="*/ 668741 w 5684293"/>
                <a:gd name="connsiteY3" fmla="*/ 545911 h 933734"/>
                <a:gd name="connsiteX4" fmla="*/ 887105 w 5684293"/>
                <a:gd name="connsiteY4" fmla="*/ 655093 h 933734"/>
                <a:gd name="connsiteX5" fmla="*/ 3330054 w 5684293"/>
                <a:gd name="connsiteY5" fmla="*/ 682388 h 933734"/>
                <a:gd name="connsiteX6" fmla="*/ 3521123 w 5684293"/>
                <a:gd name="connsiteY6" fmla="*/ 757451 h 933734"/>
                <a:gd name="connsiteX7" fmla="*/ 3623481 w 5684293"/>
                <a:gd name="connsiteY7" fmla="*/ 887105 h 933734"/>
                <a:gd name="connsiteX8" fmla="*/ 3841845 w 5684293"/>
                <a:gd name="connsiteY8" fmla="*/ 921224 h 933734"/>
                <a:gd name="connsiteX9" fmla="*/ 4892723 w 5684293"/>
                <a:gd name="connsiteY9" fmla="*/ 928048 h 933734"/>
                <a:gd name="connsiteX10" fmla="*/ 5227093 w 5684293"/>
                <a:gd name="connsiteY10" fmla="*/ 805218 h 933734"/>
                <a:gd name="connsiteX11" fmla="*/ 5377218 w 5684293"/>
                <a:gd name="connsiteY11" fmla="*/ 156950 h 933734"/>
                <a:gd name="connsiteX12" fmla="*/ 5534168 w 5684293"/>
                <a:gd name="connsiteY12" fmla="*/ 0 h 933734"/>
                <a:gd name="connsiteX13" fmla="*/ 5684293 w 5684293"/>
                <a:gd name="connsiteY13" fmla="*/ 6824 h 933734"/>
                <a:gd name="connsiteX0" fmla="*/ 0 w 5684293"/>
                <a:gd name="connsiteY0" fmla="*/ 6824 h 933734"/>
                <a:gd name="connsiteX1" fmla="*/ 225188 w 5684293"/>
                <a:gd name="connsiteY1" fmla="*/ 13648 h 933734"/>
                <a:gd name="connsiteX2" fmla="*/ 429905 w 5684293"/>
                <a:gd name="connsiteY2" fmla="*/ 156950 h 933734"/>
                <a:gd name="connsiteX3" fmla="*/ 668741 w 5684293"/>
                <a:gd name="connsiteY3" fmla="*/ 545911 h 933734"/>
                <a:gd name="connsiteX4" fmla="*/ 887105 w 5684293"/>
                <a:gd name="connsiteY4" fmla="*/ 655093 h 933734"/>
                <a:gd name="connsiteX5" fmla="*/ 3330054 w 5684293"/>
                <a:gd name="connsiteY5" fmla="*/ 682388 h 933734"/>
                <a:gd name="connsiteX6" fmla="*/ 3521123 w 5684293"/>
                <a:gd name="connsiteY6" fmla="*/ 757451 h 933734"/>
                <a:gd name="connsiteX7" fmla="*/ 3623481 w 5684293"/>
                <a:gd name="connsiteY7" fmla="*/ 887105 h 933734"/>
                <a:gd name="connsiteX8" fmla="*/ 3841845 w 5684293"/>
                <a:gd name="connsiteY8" fmla="*/ 921224 h 933734"/>
                <a:gd name="connsiteX9" fmla="*/ 4892723 w 5684293"/>
                <a:gd name="connsiteY9" fmla="*/ 928048 h 933734"/>
                <a:gd name="connsiteX10" fmla="*/ 5227093 w 5684293"/>
                <a:gd name="connsiteY10" fmla="*/ 805218 h 933734"/>
                <a:gd name="connsiteX11" fmla="*/ 5377218 w 5684293"/>
                <a:gd name="connsiteY11" fmla="*/ 156950 h 933734"/>
                <a:gd name="connsiteX12" fmla="*/ 5534168 w 5684293"/>
                <a:gd name="connsiteY12" fmla="*/ 0 h 933734"/>
                <a:gd name="connsiteX13" fmla="*/ 5684293 w 5684293"/>
                <a:gd name="connsiteY13" fmla="*/ 6824 h 933734"/>
                <a:gd name="connsiteX0" fmla="*/ 0 w 5684293"/>
                <a:gd name="connsiteY0" fmla="*/ 6824 h 933734"/>
                <a:gd name="connsiteX1" fmla="*/ 225188 w 5684293"/>
                <a:gd name="connsiteY1" fmla="*/ 13648 h 933734"/>
                <a:gd name="connsiteX2" fmla="*/ 429905 w 5684293"/>
                <a:gd name="connsiteY2" fmla="*/ 156950 h 933734"/>
                <a:gd name="connsiteX3" fmla="*/ 668741 w 5684293"/>
                <a:gd name="connsiteY3" fmla="*/ 545911 h 933734"/>
                <a:gd name="connsiteX4" fmla="*/ 887105 w 5684293"/>
                <a:gd name="connsiteY4" fmla="*/ 655093 h 933734"/>
                <a:gd name="connsiteX5" fmla="*/ 3330054 w 5684293"/>
                <a:gd name="connsiteY5" fmla="*/ 682388 h 933734"/>
                <a:gd name="connsiteX6" fmla="*/ 3521123 w 5684293"/>
                <a:gd name="connsiteY6" fmla="*/ 757451 h 933734"/>
                <a:gd name="connsiteX7" fmla="*/ 3623481 w 5684293"/>
                <a:gd name="connsiteY7" fmla="*/ 887105 h 933734"/>
                <a:gd name="connsiteX8" fmla="*/ 3841845 w 5684293"/>
                <a:gd name="connsiteY8" fmla="*/ 921224 h 933734"/>
                <a:gd name="connsiteX9" fmla="*/ 4892723 w 5684293"/>
                <a:gd name="connsiteY9" fmla="*/ 928048 h 933734"/>
                <a:gd name="connsiteX10" fmla="*/ 5227093 w 5684293"/>
                <a:gd name="connsiteY10" fmla="*/ 805218 h 933734"/>
                <a:gd name="connsiteX11" fmla="*/ 5377218 w 5684293"/>
                <a:gd name="connsiteY11" fmla="*/ 156950 h 933734"/>
                <a:gd name="connsiteX12" fmla="*/ 5534168 w 5684293"/>
                <a:gd name="connsiteY12" fmla="*/ 0 h 933734"/>
                <a:gd name="connsiteX13" fmla="*/ 5684293 w 5684293"/>
                <a:gd name="connsiteY13" fmla="*/ 6824 h 933734"/>
                <a:gd name="connsiteX0" fmla="*/ 0 w 5684293"/>
                <a:gd name="connsiteY0" fmla="*/ 6824 h 939712"/>
                <a:gd name="connsiteX1" fmla="*/ 225188 w 5684293"/>
                <a:gd name="connsiteY1" fmla="*/ 13648 h 939712"/>
                <a:gd name="connsiteX2" fmla="*/ 429905 w 5684293"/>
                <a:gd name="connsiteY2" fmla="*/ 156950 h 939712"/>
                <a:gd name="connsiteX3" fmla="*/ 668741 w 5684293"/>
                <a:gd name="connsiteY3" fmla="*/ 545911 h 939712"/>
                <a:gd name="connsiteX4" fmla="*/ 887105 w 5684293"/>
                <a:gd name="connsiteY4" fmla="*/ 655093 h 939712"/>
                <a:gd name="connsiteX5" fmla="*/ 3330054 w 5684293"/>
                <a:gd name="connsiteY5" fmla="*/ 682388 h 939712"/>
                <a:gd name="connsiteX6" fmla="*/ 3521123 w 5684293"/>
                <a:gd name="connsiteY6" fmla="*/ 757451 h 939712"/>
                <a:gd name="connsiteX7" fmla="*/ 3623481 w 5684293"/>
                <a:gd name="connsiteY7" fmla="*/ 887105 h 939712"/>
                <a:gd name="connsiteX8" fmla="*/ 3841845 w 5684293"/>
                <a:gd name="connsiteY8" fmla="*/ 921224 h 939712"/>
                <a:gd name="connsiteX9" fmla="*/ 4946206 w 5684293"/>
                <a:gd name="connsiteY9" fmla="*/ 939712 h 939712"/>
                <a:gd name="connsiteX10" fmla="*/ 5227093 w 5684293"/>
                <a:gd name="connsiteY10" fmla="*/ 805218 h 939712"/>
                <a:gd name="connsiteX11" fmla="*/ 5377218 w 5684293"/>
                <a:gd name="connsiteY11" fmla="*/ 156950 h 939712"/>
                <a:gd name="connsiteX12" fmla="*/ 5534168 w 5684293"/>
                <a:gd name="connsiteY12" fmla="*/ 0 h 939712"/>
                <a:gd name="connsiteX13" fmla="*/ 5684293 w 5684293"/>
                <a:gd name="connsiteY13" fmla="*/ 6824 h 939712"/>
                <a:gd name="connsiteX0" fmla="*/ 0 w 5684293"/>
                <a:gd name="connsiteY0" fmla="*/ 6824 h 939712"/>
                <a:gd name="connsiteX1" fmla="*/ 225188 w 5684293"/>
                <a:gd name="connsiteY1" fmla="*/ 13648 h 939712"/>
                <a:gd name="connsiteX2" fmla="*/ 429905 w 5684293"/>
                <a:gd name="connsiteY2" fmla="*/ 156950 h 939712"/>
                <a:gd name="connsiteX3" fmla="*/ 668741 w 5684293"/>
                <a:gd name="connsiteY3" fmla="*/ 545911 h 939712"/>
                <a:gd name="connsiteX4" fmla="*/ 887105 w 5684293"/>
                <a:gd name="connsiteY4" fmla="*/ 655093 h 939712"/>
                <a:gd name="connsiteX5" fmla="*/ 3330054 w 5684293"/>
                <a:gd name="connsiteY5" fmla="*/ 682388 h 939712"/>
                <a:gd name="connsiteX6" fmla="*/ 3521123 w 5684293"/>
                <a:gd name="connsiteY6" fmla="*/ 757451 h 939712"/>
                <a:gd name="connsiteX7" fmla="*/ 3623481 w 5684293"/>
                <a:gd name="connsiteY7" fmla="*/ 887105 h 939712"/>
                <a:gd name="connsiteX8" fmla="*/ 3841845 w 5684293"/>
                <a:gd name="connsiteY8" fmla="*/ 921224 h 939712"/>
                <a:gd name="connsiteX9" fmla="*/ 4946206 w 5684293"/>
                <a:gd name="connsiteY9" fmla="*/ 939712 h 939712"/>
                <a:gd name="connsiteX10" fmla="*/ 5227093 w 5684293"/>
                <a:gd name="connsiteY10" fmla="*/ 805218 h 939712"/>
                <a:gd name="connsiteX11" fmla="*/ 5377218 w 5684293"/>
                <a:gd name="connsiteY11" fmla="*/ 156950 h 939712"/>
                <a:gd name="connsiteX12" fmla="*/ 5534168 w 5684293"/>
                <a:gd name="connsiteY12" fmla="*/ 0 h 939712"/>
                <a:gd name="connsiteX13" fmla="*/ 5684293 w 5684293"/>
                <a:gd name="connsiteY13" fmla="*/ 6824 h 939712"/>
                <a:gd name="connsiteX0" fmla="*/ 0 w 5684293"/>
                <a:gd name="connsiteY0" fmla="*/ 6824 h 934872"/>
                <a:gd name="connsiteX1" fmla="*/ 225188 w 5684293"/>
                <a:gd name="connsiteY1" fmla="*/ 13648 h 934872"/>
                <a:gd name="connsiteX2" fmla="*/ 429905 w 5684293"/>
                <a:gd name="connsiteY2" fmla="*/ 156950 h 934872"/>
                <a:gd name="connsiteX3" fmla="*/ 668741 w 5684293"/>
                <a:gd name="connsiteY3" fmla="*/ 545911 h 934872"/>
                <a:gd name="connsiteX4" fmla="*/ 887105 w 5684293"/>
                <a:gd name="connsiteY4" fmla="*/ 655093 h 934872"/>
                <a:gd name="connsiteX5" fmla="*/ 3330054 w 5684293"/>
                <a:gd name="connsiteY5" fmla="*/ 682388 h 934872"/>
                <a:gd name="connsiteX6" fmla="*/ 3521123 w 5684293"/>
                <a:gd name="connsiteY6" fmla="*/ 757451 h 934872"/>
                <a:gd name="connsiteX7" fmla="*/ 3623481 w 5684293"/>
                <a:gd name="connsiteY7" fmla="*/ 887105 h 934872"/>
                <a:gd name="connsiteX8" fmla="*/ 3841845 w 5684293"/>
                <a:gd name="connsiteY8" fmla="*/ 921224 h 934872"/>
                <a:gd name="connsiteX9" fmla="*/ 4960962 w 5684293"/>
                <a:gd name="connsiteY9" fmla="*/ 934871 h 934872"/>
                <a:gd name="connsiteX10" fmla="*/ 5227093 w 5684293"/>
                <a:gd name="connsiteY10" fmla="*/ 805218 h 934872"/>
                <a:gd name="connsiteX11" fmla="*/ 5377218 w 5684293"/>
                <a:gd name="connsiteY11" fmla="*/ 156950 h 934872"/>
                <a:gd name="connsiteX12" fmla="*/ 5534168 w 5684293"/>
                <a:gd name="connsiteY12" fmla="*/ 0 h 934872"/>
                <a:gd name="connsiteX13" fmla="*/ 5684293 w 5684293"/>
                <a:gd name="connsiteY13" fmla="*/ 6824 h 934872"/>
                <a:gd name="connsiteX0" fmla="*/ 0 w 5684293"/>
                <a:gd name="connsiteY0" fmla="*/ 6824 h 934872"/>
                <a:gd name="connsiteX1" fmla="*/ 225188 w 5684293"/>
                <a:gd name="connsiteY1" fmla="*/ 13648 h 934872"/>
                <a:gd name="connsiteX2" fmla="*/ 429905 w 5684293"/>
                <a:gd name="connsiteY2" fmla="*/ 156950 h 934872"/>
                <a:gd name="connsiteX3" fmla="*/ 668741 w 5684293"/>
                <a:gd name="connsiteY3" fmla="*/ 545911 h 934872"/>
                <a:gd name="connsiteX4" fmla="*/ 887105 w 5684293"/>
                <a:gd name="connsiteY4" fmla="*/ 655093 h 934872"/>
                <a:gd name="connsiteX5" fmla="*/ 3330054 w 5684293"/>
                <a:gd name="connsiteY5" fmla="*/ 682388 h 934872"/>
                <a:gd name="connsiteX6" fmla="*/ 3521123 w 5684293"/>
                <a:gd name="connsiteY6" fmla="*/ 757451 h 934872"/>
                <a:gd name="connsiteX7" fmla="*/ 3643953 w 5684293"/>
                <a:gd name="connsiteY7" fmla="*/ 852985 h 934872"/>
                <a:gd name="connsiteX8" fmla="*/ 3841845 w 5684293"/>
                <a:gd name="connsiteY8" fmla="*/ 921224 h 934872"/>
                <a:gd name="connsiteX9" fmla="*/ 4960962 w 5684293"/>
                <a:gd name="connsiteY9" fmla="*/ 934871 h 934872"/>
                <a:gd name="connsiteX10" fmla="*/ 5227093 w 5684293"/>
                <a:gd name="connsiteY10" fmla="*/ 805218 h 934872"/>
                <a:gd name="connsiteX11" fmla="*/ 5377218 w 5684293"/>
                <a:gd name="connsiteY11" fmla="*/ 156950 h 934872"/>
                <a:gd name="connsiteX12" fmla="*/ 5534168 w 5684293"/>
                <a:gd name="connsiteY12" fmla="*/ 0 h 934872"/>
                <a:gd name="connsiteX13" fmla="*/ 5684293 w 5684293"/>
                <a:gd name="connsiteY13" fmla="*/ 6824 h 934872"/>
                <a:gd name="connsiteX0" fmla="*/ 0 w 5684293"/>
                <a:gd name="connsiteY0" fmla="*/ 6824 h 934872"/>
                <a:gd name="connsiteX1" fmla="*/ 225188 w 5684293"/>
                <a:gd name="connsiteY1" fmla="*/ 13648 h 934872"/>
                <a:gd name="connsiteX2" fmla="*/ 429905 w 5684293"/>
                <a:gd name="connsiteY2" fmla="*/ 156950 h 934872"/>
                <a:gd name="connsiteX3" fmla="*/ 668741 w 5684293"/>
                <a:gd name="connsiteY3" fmla="*/ 545911 h 934872"/>
                <a:gd name="connsiteX4" fmla="*/ 887105 w 5684293"/>
                <a:gd name="connsiteY4" fmla="*/ 655093 h 934872"/>
                <a:gd name="connsiteX5" fmla="*/ 3330054 w 5684293"/>
                <a:gd name="connsiteY5" fmla="*/ 682388 h 934872"/>
                <a:gd name="connsiteX6" fmla="*/ 3521123 w 5684293"/>
                <a:gd name="connsiteY6" fmla="*/ 757451 h 934872"/>
                <a:gd name="connsiteX7" fmla="*/ 3643953 w 5684293"/>
                <a:gd name="connsiteY7" fmla="*/ 852985 h 934872"/>
                <a:gd name="connsiteX8" fmla="*/ 3841845 w 5684293"/>
                <a:gd name="connsiteY8" fmla="*/ 921224 h 934872"/>
                <a:gd name="connsiteX9" fmla="*/ 4960962 w 5684293"/>
                <a:gd name="connsiteY9" fmla="*/ 934871 h 934872"/>
                <a:gd name="connsiteX10" fmla="*/ 5227093 w 5684293"/>
                <a:gd name="connsiteY10" fmla="*/ 805218 h 934872"/>
                <a:gd name="connsiteX11" fmla="*/ 5377218 w 5684293"/>
                <a:gd name="connsiteY11" fmla="*/ 156950 h 934872"/>
                <a:gd name="connsiteX12" fmla="*/ 5534168 w 5684293"/>
                <a:gd name="connsiteY12" fmla="*/ 0 h 934872"/>
                <a:gd name="connsiteX13" fmla="*/ 5684293 w 5684293"/>
                <a:gd name="connsiteY13" fmla="*/ 6824 h 934872"/>
                <a:gd name="connsiteX0" fmla="*/ 0 w 5684293"/>
                <a:gd name="connsiteY0" fmla="*/ 6824 h 934872"/>
                <a:gd name="connsiteX1" fmla="*/ 225188 w 5684293"/>
                <a:gd name="connsiteY1" fmla="*/ 13648 h 934872"/>
                <a:gd name="connsiteX2" fmla="*/ 429905 w 5684293"/>
                <a:gd name="connsiteY2" fmla="*/ 156950 h 934872"/>
                <a:gd name="connsiteX3" fmla="*/ 668741 w 5684293"/>
                <a:gd name="connsiteY3" fmla="*/ 545911 h 934872"/>
                <a:gd name="connsiteX4" fmla="*/ 887105 w 5684293"/>
                <a:gd name="connsiteY4" fmla="*/ 655093 h 934872"/>
                <a:gd name="connsiteX5" fmla="*/ 3330054 w 5684293"/>
                <a:gd name="connsiteY5" fmla="*/ 682388 h 934872"/>
                <a:gd name="connsiteX6" fmla="*/ 3536200 w 5684293"/>
                <a:gd name="connsiteY6" fmla="*/ 726029 h 934872"/>
                <a:gd name="connsiteX7" fmla="*/ 3643953 w 5684293"/>
                <a:gd name="connsiteY7" fmla="*/ 852985 h 934872"/>
                <a:gd name="connsiteX8" fmla="*/ 3841845 w 5684293"/>
                <a:gd name="connsiteY8" fmla="*/ 921224 h 934872"/>
                <a:gd name="connsiteX9" fmla="*/ 4960962 w 5684293"/>
                <a:gd name="connsiteY9" fmla="*/ 934871 h 934872"/>
                <a:gd name="connsiteX10" fmla="*/ 5227093 w 5684293"/>
                <a:gd name="connsiteY10" fmla="*/ 805218 h 934872"/>
                <a:gd name="connsiteX11" fmla="*/ 5377218 w 5684293"/>
                <a:gd name="connsiteY11" fmla="*/ 156950 h 934872"/>
                <a:gd name="connsiteX12" fmla="*/ 5534168 w 5684293"/>
                <a:gd name="connsiteY12" fmla="*/ 0 h 934872"/>
                <a:gd name="connsiteX13" fmla="*/ 5684293 w 5684293"/>
                <a:gd name="connsiteY13" fmla="*/ 6824 h 93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84293" h="934872">
                  <a:moveTo>
                    <a:pt x="0" y="6824"/>
                  </a:moveTo>
                  <a:lnTo>
                    <a:pt x="225188" y="13648"/>
                  </a:lnTo>
                  <a:cubicBezTo>
                    <a:pt x="296839" y="38669"/>
                    <a:pt x="355980" y="68240"/>
                    <a:pt x="429905" y="156950"/>
                  </a:cubicBezTo>
                  <a:cubicBezTo>
                    <a:pt x="503830" y="245660"/>
                    <a:pt x="592541" y="462887"/>
                    <a:pt x="668741" y="545911"/>
                  </a:cubicBezTo>
                  <a:cubicBezTo>
                    <a:pt x="744941" y="628935"/>
                    <a:pt x="798126" y="649407"/>
                    <a:pt x="887105" y="655093"/>
                  </a:cubicBezTo>
                  <a:lnTo>
                    <a:pt x="3330054" y="682388"/>
                  </a:lnTo>
                  <a:cubicBezTo>
                    <a:pt x="3461982" y="678619"/>
                    <a:pt x="3483884" y="697596"/>
                    <a:pt x="3536200" y="726029"/>
                  </a:cubicBezTo>
                  <a:cubicBezTo>
                    <a:pt x="3588516" y="754462"/>
                    <a:pt x="3593012" y="820453"/>
                    <a:pt x="3643953" y="852985"/>
                  </a:cubicBezTo>
                  <a:cubicBezTo>
                    <a:pt x="3694894" y="885517"/>
                    <a:pt x="3685611" y="916383"/>
                    <a:pt x="3841845" y="921224"/>
                  </a:cubicBezTo>
                  <a:lnTo>
                    <a:pt x="4960962" y="934871"/>
                  </a:lnTo>
                  <a:cubicBezTo>
                    <a:pt x="5147518" y="917520"/>
                    <a:pt x="5157717" y="934872"/>
                    <a:pt x="5227093" y="805218"/>
                  </a:cubicBezTo>
                  <a:cubicBezTo>
                    <a:pt x="5296469" y="675565"/>
                    <a:pt x="5326039" y="291153"/>
                    <a:pt x="5377218" y="156950"/>
                  </a:cubicBezTo>
                  <a:cubicBezTo>
                    <a:pt x="5428397" y="22747"/>
                    <a:pt x="5482989" y="25021"/>
                    <a:pt x="5534168" y="0"/>
                  </a:cubicBezTo>
                  <a:lnTo>
                    <a:pt x="5684293" y="6824"/>
                  </a:lnTo>
                </a:path>
              </a:pathLst>
            </a:cu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1547813" y="2646363"/>
            <a:ext cx="5868987" cy="603250"/>
            <a:chOff x="683568" y="1312117"/>
            <a:chExt cx="5869632" cy="604715"/>
          </a:xfrm>
        </p:grpSpPr>
        <p:sp>
          <p:nvSpPr>
            <p:cNvPr id="15" name="Line 1065"/>
            <p:cNvSpPr>
              <a:spLocks noChangeShapeType="1"/>
            </p:cNvSpPr>
            <p:nvPr/>
          </p:nvSpPr>
          <p:spPr bwMode="auto">
            <a:xfrm>
              <a:off x="683568" y="1700408"/>
              <a:ext cx="5869632" cy="0"/>
            </a:xfrm>
            <a:prstGeom prst="lin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07383" y="1312117"/>
              <a:ext cx="5483828" cy="604715"/>
            </a:xfrm>
            <a:custGeom>
              <a:avLst/>
              <a:gdLst>
                <a:gd name="connsiteX0" fmla="*/ 0 w 5493224"/>
                <a:gd name="connsiteY0" fmla="*/ 385549 h 644856"/>
                <a:gd name="connsiteX1" fmla="*/ 204717 w 5493224"/>
                <a:gd name="connsiteY1" fmla="*/ 406020 h 644856"/>
                <a:gd name="connsiteX2" fmla="*/ 341194 w 5493224"/>
                <a:gd name="connsiteY2" fmla="*/ 344605 h 644856"/>
                <a:gd name="connsiteX3" fmla="*/ 566383 w 5493224"/>
                <a:gd name="connsiteY3" fmla="*/ 78474 h 644856"/>
                <a:gd name="connsiteX4" fmla="*/ 825690 w 5493224"/>
                <a:gd name="connsiteY4" fmla="*/ 30707 h 644856"/>
                <a:gd name="connsiteX5" fmla="*/ 3330054 w 5493224"/>
                <a:gd name="connsiteY5" fmla="*/ 23883 h 644856"/>
                <a:gd name="connsiteX6" fmla="*/ 3575714 w 5493224"/>
                <a:gd name="connsiteY6" fmla="*/ 174008 h 644856"/>
                <a:gd name="connsiteX7" fmla="*/ 3698544 w 5493224"/>
                <a:gd name="connsiteY7" fmla="*/ 501555 h 644856"/>
                <a:gd name="connsiteX8" fmla="*/ 3869141 w 5493224"/>
                <a:gd name="connsiteY8" fmla="*/ 624384 h 644856"/>
                <a:gd name="connsiteX9" fmla="*/ 5015553 w 5493224"/>
                <a:gd name="connsiteY9" fmla="*/ 624384 h 644856"/>
                <a:gd name="connsiteX10" fmla="*/ 5138383 w 5493224"/>
                <a:gd name="connsiteY10" fmla="*/ 556146 h 644856"/>
                <a:gd name="connsiteX11" fmla="*/ 5220269 w 5493224"/>
                <a:gd name="connsiteY11" fmla="*/ 433316 h 644856"/>
                <a:gd name="connsiteX12" fmla="*/ 5302156 w 5493224"/>
                <a:gd name="connsiteY12" fmla="*/ 412844 h 644856"/>
                <a:gd name="connsiteX13" fmla="*/ 5486400 w 5493224"/>
                <a:gd name="connsiteY13" fmla="*/ 412844 h 644856"/>
                <a:gd name="connsiteX14" fmla="*/ 5486400 w 5493224"/>
                <a:gd name="connsiteY14" fmla="*/ 412844 h 644856"/>
                <a:gd name="connsiteX15" fmla="*/ 5493224 w 5493224"/>
                <a:gd name="connsiteY15" fmla="*/ 399196 h 644856"/>
                <a:gd name="connsiteX0" fmla="*/ 0 w 5493224"/>
                <a:gd name="connsiteY0" fmla="*/ 385549 h 644856"/>
                <a:gd name="connsiteX1" fmla="*/ 37595 w 5493224"/>
                <a:gd name="connsiteY1" fmla="*/ 432701 h 644856"/>
                <a:gd name="connsiteX2" fmla="*/ 204717 w 5493224"/>
                <a:gd name="connsiteY2" fmla="*/ 406020 h 644856"/>
                <a:gd name="connsiteX3" fmla="*/ 341194 w 5493224"/>
                <a:gd name="connsiteY3" fmla="*/ 344605 h 644856"/>
                <a:gd name="connsiteX4" fmla="*/ 566383 w 5493224"/>
                <a:gd name="connsiteY4" fmla="*/ 78474 h 644856"/>
                <a:gd name="connsiteX5" fmla="*/ 825690 w 5493224"/>
                <a:gd name="connsiteY5" fmla="*/ 30707 h 644856"/>
                <a:gd name="connsiteX6" fmla="*/ 3330054 w 5493224"/>
                <a:gd name="connsiteY6" fmla="*/ 23883 h 644856"/>
                <a:gd name="connsiteX7" fmla="*/ 3575714 w 5493224"/>
                <a:gd name="connsiteY7" fmla="*/ 174008 h 644856"/>
                <a:gd name="connsiteX8" fmla="*/ 3698544 w 5493224"/>
                <a:gd name="connsiteY8" fmla="*/ 501555 h 644856"/>
                <a:gd name="connsiteX9" fmla="*/ 3869141 w 5493224"/>
                <a:gd name="connsiteY9" fmla="*/ 624384 h 644856"/>
                <a:gd name="connsiteX10" fmla="*/ 5015553 w 5493224"/>
                <a:gd name="connsiteY10" fmla="*/ 624384 h 644856"/>
                <a:gd name="connsiteX11" fmla="*/ 5138383 w 5493224"/>
                <a:gd name="connsiteY11" fmla="*/ 556146 h 644856"/>
                <a:gd name="connsiteX12" fmla="*/ 5220269 w 5493224"/>
                <a:gd name="connsiteY12" fmla="*/ 433316 h 644856"/>
                <a:gd name="connsiteX13" fmla="*/ 5302156 w 5493224"/>
                <a:gd name="connsiteY13" fmla="*/ 412844 h 644856"/>
                <a:gd name="connsiteX14" fmla="*/ 5486400 w 5493224"/>
                <a:gd name="connsiteY14" fmla="*/ 412844 h 644856"/>
                <a:gd name="connsiteX15" fmla="*/ 5486400 w 5493224"/>
                <a:gd name="connsiteY15" fmla="*/ 412844 h 644856"/>
                <a:gd name="connsiteX16" fmla="*/ 5493224 w 5493224"/>
                <a:gd name="connsiteY16" fmla="*/ 399196 h 644856"/>
                <a:gd name="connsiteX0" fmla="*/ 0 w 5493224"/>
                <a:gd name="connsiteY0" fmla="*/ 385549 h 644856"/>
                <a:gd name="connsiteX1" fmla="*/ 204717 w 5493224"/>
                <a:gd name="connsiteY1" fmla="*/ 406020 h 644856"/>
                <a:gd name="connsiteX2" fmla="*/ 341194 w 5493224"/>
                <a:gd name="connsiteY2" fmla="*/ 344605 h 644856"/>
                <a:gd name="connsiteX3" fmla="*/ 566383 w 5493224"/>
                <a:gd name="connsiteY3" fmla="*/ 78474 h 644856"/>
                <a:gd name="connsiteX4" fmla="*/ 825690 w 5493224"/>
                <a:gd name="connsiteY4" fmla="*/ 30707 h 644856"/>
                <a:gd name="connsiteX5" fmla="*/ 3330054 w 5493224"/>
                <a:gd name="connsiteY5" fmla="*/ 23883 h 644856"/>
                <a:gd name="connsiteX6" fmla="*/ 3575714 w 5493224"/>
                <a:gd name="connsiteY6" fmla="*/ 174008 h 644856"/>
                <a:gd name="connsiteX7" fmla="*/ 3698544 w 5493224"/>
                <a:gd name="connsiteY7" fmla="*/ 501555 h 644856"/>
                <a:gd name="connsiteX8" fmla="*/ 3869141 w 5493224"/>
                <a:gd name="connsiteY8" fmla="*/ 624384 h 644856"/>
                <a:gd name="connsiteX9" fmla="*/ 5015553 w 5493224"/>
                <a:gd name="connsiteY9" fmla="*/ 624384 h 644856"/>
                <a:gd name="connsiteX10" fmla="*/ 5138383 w 5493224"/>
                <a:gd name="connsiteY10" fmla="*/ 556146 h 644856"/>
                <a:gd name="connsiteX11" fmla="*/ 5220269 w 5493224"/>
                <a:gd name="connsiteY11" fmla="*/ 433316 h 644856"/>
                <a:gd name="connsiteX12" fmla="*/ 5302156 w 5493224"/>
                <a:gd name="connsiteY12" fmla="*/ 412844 h 644856"/>
                <a:gd name="connsiteX13" fmla="*/ 5486400 w 5493224"/>
                <a:gd name="connsiteY13" fmla="*/ 412844 h 644856"/>
                <a:gd name="connsiteX14" fmla="*/ 5486400 w 5493224"/>
                <a:gd name="connsiteY14" fmla="*/ 412844 h 644856"/>
                <a:gd name="connsiteX15" fmla="*/ 5493224 w 5493224"/>
                <a:gd name="connsiteY15" fmla="*/ 399196 h 644856"/>
                <a:gd name="connsiteX0" fmla="*/ 0 w 5454155"/>
                <a:gd name="connsiteY0" fmla="*/ 432048 h 644856"/>
                <a:gd name="connsiteX1" fmla="*/ 165648 w 5454155"/>
                <a:gd name="connsiteY1" fmla="*/ 406020 h 644856"/>
                <a:gd name="connsiteX2" fmla="*/ 302125 w 5454155"/>
                <a:gd name="connsiteY2" fmla="*/ 344605 h 644856"/>
                <a:gd name="connsiteX3" fmla="*/ 527314 w 5454155"/>
                <a:gd name="connsiteY3" fmla="*/ 78474 h 644856"/>
                <a:gd name="connsiteX4" fmla="*/ 786621 w 5454155"/>
                <a:gd name="connsiteY4" fmla="*/ 30707 h 644856"/>
                <a:gd name="connsiteX5" fmla="*/ 3290985 w 5454155"/>
                <a:gd name="connsiteY5" fmla="*/ 23883 h 644856"/>
                <a:gd name="connsiteX6" fmla="*/ 3536645 w 5454155"/>
                <a:gd name="connsiteY6" fmla="*/ 174008 h 644856"/>
                <a:gd name="connsiteX7" fmla="*/ 3659475 w 5454155"/>
                <a:gd name="connsiteY7" fmla="*/ 501555 h 644856"/>
                <a:gd name="connsiteX8" fmla="*/ 3830072 w 5454155"/>
                <a:gd name="connsiteY8" fmla="*/ 624384 h 644856"/>
                <a:gd name="connsiteX9" fmla="*/ 4976484 w 5454155"/>
                <a:gd name="connsiteY9" fmla="*/ 624384 h 644856"/>
                <a:gd name="connsiteX10" fmla="*/ 5099314 w 5454155"/>
                <a:gd name="connsiteY10" fmla="*/ 556146 h 644856"/>
                <a:gd name="connsiteX11" fmla="*/ 5181200 w 5454155"/>
                <a:gd name="connsiteY11" fmla="*/ 433316 h 644856"/>
                <a:gd name="connsiteX12" fmla="*/ 5263087 w 5454155"/>
                <a:gd name="connsiteY12" fmla="*/ 412844 h 644856"/>
                <a:gd name="connsiteX13" fmla="*/ 5447331 w 5454155"/>
                <a:gd name="connsiteY13" fmla="*/ 412844 h 644856"/>
                <a:gd name="connsiteX14" fmla="*/ 5447331 w 5454155"/>
                <a:gd name="connsiteY14" fmla="*/ 412844 h 644856"/>
                <a:gd name="connsiteX15" fmla="*/ 5454155 w 5454155"/>
                <a:gd name="connsiteY15" fmla="*/ 399196 h 644856"/>
                <a:gd name="connsiteX0" fmla="*/ 0 w 5454155"/>
                <a:gd name="connsiteY0" fmla="*/ 432048 h 644856"/>
                <a:gd name="connsiteX1" fmla="*/ 165648 w 5454155"/>
                <a:gd name="connsiteY1" fmla="*/ 406020 h 644856"/>
                <a:gd name="connsiteX2" fmla="*/ 302125 w 5454155"/>
                <a:gd name="connsiteY2" fmla="*/ 344605 h 644856"/>
                <a:gd name="connsiteX3" fmla="*/ 527314 w 5454155"/>
                <a:gd name="connsiteY3" fmla="*/ 78474 h 644856"/>
                <a:gd name="connsiteX4" fmla="*/ 786621 w 5454155"/>
                <a:gd name="connsiteY4" fmla="*/ 30707 h 644856"/>
                <a:gd name="connsiteX5" fmla="*/ 3290985 w 5454155"/>
                <a:gd name="connsiteY5" fmla="*/ 23883 h 644856"/>
                <a:gd name="connsiteX6" fmla="*/ 3536645 w 5454155"/>
                <a:gd name="connsiteY6" fmla="*/ 174008 h 644856"/>
                <a:gd name="connsiteX7" fmla="*/ 3659475 w 5454155"/>
                <a:gd name="connsiteY7" fmla="*/ 501555 h 644856"/>
                <a:gd name="connsiteX8" fmla="*/ 3830072 w 5454155"/>
                <a:gd name="connsiteY8" fmla="*/ 624384 h 644856"/>
                <a:gd name="connsiteX9" fmla="*/ 4976484 w 5454155"/>
                <a:gd name="connsiteY9" fmla="*/ 624384 h 644856"/>
                <a:gd name="connsiteX10" fmla="*/ 5099314 w 5454155"/>
                <a:gd name="connsiteY10" fmla="*/ 556146 h 644856"/>
                <a:gd name="connsiteX11" fmla="*/ 5181200 w 5454155"/>
                <a:gd name="connsiteY11" fmla="*/ 433316 h 644856"/>
                <a:gd name="connsiteX12" fmla="*/ 5263087 w 5454155"/>
                <a:gd name="connsiteY12" fmla="*/ 412844 h 644856"/>
                <a:gd name="connsiteX13" fmla="*/ 5447331 w 5454155"/>
                <a:gd name="connsiteY13" fmla="*/ 412844 h 644856"/>
                <a:gd name="connsiteX14" fmla="*/ 5447331 w 5454155"/>
                <a:gd name="connsiteY14" fmla="*/ 412844 h 644856"/>
                <a:gd name="connsiteX15" fmla="*/ 5454155 w 5454155"/>
                <a:gd name="connsiteY15" fmla="*/ 399196 h 644856"/>
                <a:gd name="connsiteX0" fmla="*/ 0 w 5501725"/>
                <a:gd name="connsiteY0" fmla="*/ 421477 h 644856"/>
                <a:gd name="connsiteX1" fmla="*/ 213218 w 5501725"/>
                <a:gd name="connsiteY1" fmla="*/ 406020 h 644856"/>
                <a:gd name="connsiteX2" fmla="*/ 349695 w 5501725"/>
                <a:gd name="connsiteY2" fmla="*/ 344605 h 644856"/>
                <a:gd name="connsiteX3" fmla="*/ 574884 w 5501725"/>
                <a:gd name="connsiteY3" fmla="*/ 78474 h 644856"/>
                <a:gd name="connsiteX4" fmla="*/ 834191 w 5501725"/>
                <a:gd name="connsiteY4" fmla="*/ 30707 h 644856"/>
                <a:gd name="connsiteX5" fmla="*/ 3338555 w 5501725"/>
                <a:gd name="connsiteY5" fmla="*/ 23883 h 644856"/>
                <a:gd name="connsiteX6" fmla="*/ 3584215 w 5501725"/>
                <a:gd name="connsiteY6" fmla="*/ 174008 h 644856"/>
                <a:gd name="connsiteX7" fmla="*/ 3707045 w 5501725"/>
                <a:gd name="connsiteY7" fmla="*/ 501555 h 644856"/>
                <a:gd name="connsiteX8" fmla="*/ 3877642 w 5501725"/>
                <a:gd name="connsiteY8" fmla="*/ 624384 h 644856"/>
                <a:gd name="connsiteX9" fmla="*/ 5024054 w 5501725"/>
                <a:gd name="connsiteY9" fmla="*/ 624384 h 644856"/>
                <a:gd name="connsiteX10" fmla="*/ 5146884 w 5501725"/>
                <a:gd name="connsiteY10" fmla="*/ 556146 h 644856"/>
                <a:gd name="connsiteX11" fmla="*/ 5228770 w 5501725"/>
                <a:gd name="connsiteY11" fmla="*/ 433316 h 644856"/>
                <a:gd name="connsiteX12" fmla="*/ 5310657 w 5501725"/>
                <a:gd name="connsiteY12" fmla="*/ 412844 h 644856"/>
                <a:gd name="connsiteX13" fmla="*/ 5494901 w 5501725"/>
                <a:gd name="connsiteY13" fmla="*/ 412844 h 644856"/>
                <a:gd name="connsiteX14" fmla="*/ 5494901 w 5501725"/>
                <a:gd name="connsiteY14" fmla="*/ 412844 h 644856"/>
                <a:gd name="connsiteX15" fmla="*/ 5501725 w 5501725"/>
                <a:gd name="connsiteY15" fmla="*/ 399196 h 644856"/>
                <a:gd name="connsiteX0" fmla="*/ 0 w 5501725"/>
                <a:gd name="connsiteY0" fmla="*/ 397594 h 620973"/>
                <a:gd name="connsiteX1" fmla="*/ 213218 w 5501725"/>
                <a:gd name="connsiteY1" fmla="*/ 382137 h 620973"/>
                <a:gd name="connsiteX2" fmla="*/ 349695 w 5501725"/>
                <a:gd name="connsiteY2" fmla="*/ 320722 h 620973"/>
                <a:gd name="connsiteX3" fmla="*/ 574884 w 5501725"/>
                <a:gd name="connsiteY3" fmla="*/ 54591 h 620973"/>
                <a:gd name="connsiteX4" fmla="*/ 834191 w 5501725"/>
                <a:gd name="connsiteY4" fmla="*/ 6824 h 620973"/>
                <a:gd name="connsiteX5" fmla="*/ 3338555 w 5501725"/>
                <a:gd name="connsiteY5" fmla="*/ 0 h 620973"/>
                <a:gd name="connsiteX6" fmla="*/ 3584215 w 5501725"/>
                <a:gd name="connsiteY6" fmla="*/ 150125 h 620973"/>
                <a:gd name="connsiteX7" fmla="*/ 3707045 w 5501725"/>
                <a:gd name="connsiteY7" fmla="*/ 477672 h 620973"/>
                <a:gd name="connsiteX8" fmla="*/ 3877642 w 5501725"/>
                <a:gd name="connsiteY8" fmla="*/ 600501 h 620973"/>
                <a:gd name="connsiteX9" fmla="*/ 5024054 w 5501725"/>
                <a:gd name="connsiteY9" fmla="*/ 600501 h 620973"/>
                <a:gd name="connsiteX10" fmla="*/ 5146884 w 5501725"/>
                <a:gd name="connsiteY10" fmla="*/ 532263 h 620973"/>
                <a:gd name="connsiteX11" fmla="*/ 5228770 w 5501725"/>
                <a:gd name="connsiteY11" fmla="*/ 409433 h 620973"/>
                <a:gd name="connsiteX12" fmla="*/ 5310657 w 5501725"/>
                <a:gd name="connsiteY12" fmla="*/ 388961 h 620973"/>
                <a:gd name="connsiteX13" fmla="*/ 5494901 w 5501725"/>
                <a:gd name="connsiteY13" fmla="*/ 388961 h 620973"/>
                <a:gd name="connsiteX14" fmla="*/ 5494901 w 5501725"/>
                <a:gd name="connsiteY14" fmla="*/ 388961 h 620973"/>
                <a:gd name="connsiteX15" fmla="*/ 5501725 w 5501725"/>
                <a:gd name="connsiteY15" fmla="*/ 375313 h 620973"/>
                <a:gd name="connsiteX0" fmla="*/ 0 w 5501725"/>
                <a:gd name="connsiteY0" fmla="*/ 397594 h 600501"/>
                <a:gd name="connsiteX1" fmla="*/ 213218 w 5501725"/>
                <a:gd name="connsiteY1" fmla="*/ 382137 h 600501"/>
                <a:gd name="connsiteX2" fmla="*/ 349695 w 5501725"/>
                <a:gd name="connsiteY2" fmla="*/ 320722 h 600501"/>
                <a:gd name="connsiteX3" fmla="*/ 574884 w 5501725"/>
                <a:gd name="connsiteY3" fmla="*/ 54591 h 600501"/>
                <a:gd name="connsiteX4" fmla="*/ 834191 w 5501725"/>
                <a:gd name="connsiteY4" fmla="*/ 6824 h 600501"/>
                <a:gd name="connsiteX5" fmla="*/ 3338555 w 5501725"/>
                <a:gd name="connsiteY5" fmla="*/ 0 h 600501"/>
                <a:gd name="connsiteX6" fmla="*/ 3584215 w 5501725"/>
                <a:gd name="connsiteY6" fmla="*/ 150125 h 600501"/>
                <a:gd name="connsiteX7" fmla="*/ 3707045 w 5501725"/>
                <a:gd name="connsiteY7" fmla="*/ 477672 h 600501"/>
                <a:gd name="connsiteX8" fmla="*/ 3877642 w 5501725"/>
                <a:gd name="connsiteY8" fmla="*/ 600501 h 600501"/>
                <a:gd name="connsiteX9" fmla="*/ 5024054 w 5501725"/>
                <a:gd name="connsiteY9" fmla="*/ 600501 h 600501"/>
                <a:gd name="connsiteX10" fmla="*/ 5146884 w 5501725"/>
                <a:gd name="connsiteY10" fmla="*/ 532263 h 600501"/>
                <a:gd name="connsiteX11" fmla="*/ 5228770 w 5501725"/>
                <a:gd name="connsiteY11" fmla="*/ 409433 h 600501"/>
                <a:gd name="connsiteX12" fmla="*/ 5310657 w 5501725"/>
                <a:gd name="connsiteY12" fmla="*/ 388961 h 600501"/>
                <a:gd name="connsiteX13" fmla="*/ 5494901 w 5501725"/>
                <a:gd name="connsiteY13" fmla="*/ 388961 h 600501"/>
                <a:gd name="connsiteX14" fmla="*/ 5494901 w 5501725"/>
                <a:gd name="connsiteY14" fmla="*/ 388961 h 600501"/>
                <a:gd name="connsiteX15" fmla="*/ 5501725 w 5501725"/>
                <a:gd name="connsiteY15" fmla="*/ 375313 h 600501"/>
                <a:gd name="connsiteX0" fmla="*/ 0 w 5501725"/>
                <a:gd name="connsiteY0" fmla="*/ 397594 h 600501"/>
                <a:gd name="connsiteX1" fmla="*/ 213218 w 5501725"/>
                <a:gd name="connsiteY1" fmla="*/ 382137 h 600501"/>
                <a:gd name="connsiteX2" fmla="*/ 349695 w 5501725"/>
                <a:gd name="connsiteY2" fmla="*/ 320722 h 600501"/>
                <a:gd name="connsiteX3" fmla="*/ 574884 w 5501725"/>
                <a:gd name="connsiteY3" fmla="*/ 54591 h 600501"/>
                <a:gd name="connsiteX4" fmla="*/ 834191 w 5501725"/>
                <a:gd name="connsiteY4" fmla="*/ 6824 h 600501"/>
                <a:gd name="connsiteX5" fmla="*/ 3338555 w 5501725"/>
                <a:gd name="connsiteY5" fmla="*/ 0 h 600501"/>
                <a:gd name="connsiteX6" fmla="*/ 3584215 w 5501725"/>
                <a:gd name="connsiteY6" fmla="*/ 150125 h 600501"/>
                <a:gd name="connsiteX7" fmla="*/ 3707045 w 5501725"/>
                <a:gd name="connsiteY7" fmla="*/ 477672 h 600501"/>
                <a:gd name="connsiteX8" fmla="*/ 3877642 w 5501725"/>
                <a:gd name="connsiteY8" fmla="*/ 600501 h 600501"/>
                <a:gd name="connsiteX9" fmla="*/ 5024054 w 5501725"/>
                <a:gd name="connsiteY9" fmla="*/ 600501 h 600501"/>
                <a:gd name="connsiteX10" fmla="*/ 5146884 w 5501725"/>
                <a:gd name="connsiteY10" fmla="*/ 532263 h 600501"/>
                <a:gd name="connsiteX11" fmla="*/ 5228770 w 5501725"/>
                <a:gd name="connsiteY11" fmla="*/ 409433 h 600501"/>
                <a:gd name="connsiteX12" fmla="*/ 5310657 w 5501725"/>
                <a:gd name="connsiteY12" fmla="*/ 388961 h 600501"/>
                <a:gd name="connsiteX13" fmla="*/ 5494901 w 5501725"/>
                <a:gd name="connsiteY13" fmla="*/ 388961 h 600501"/>
                <a:gd name="connsiteX14" fmla="*/ 5494901 w 5501725"/>
                <a:gd name="connsiteY14" fmla="*/ 388961 h 600501"/>
                <a:gd name="connsiteX15" fmla="*/ 5501725 w 5501725"/>
                <a:gd name="connsiteY15" fmla="*/ 375313 h 600501"/>
                <a:gd name="connsiteX0" fmla="*/ 0 w 5494901"/>
                <a:gd name="connsiteY0" fmla="*/ 397594 h 600501"/>
                <a:gd name="connsiteX1" fmla="*/ 213218 w 5494901"/>
                <a:gd name="connsiteY1" fmla="*/ 382137 h 600501"/>
                <a:gd name="connsiteX2" fmla="*/ 349695 w 5494901"/>
                <a:gd name="connsiteY2" fmla="*/ 320722 h 600501"/>
                <a:gd name="connsiteX3" fmla="*/ 574884 w 5494901"/>
                <a:gd name="connsiteY3" fmla="*/ 54591 h 600501"/>
                <a:gd name="connsiteX4" fmla="*/ 834191 w 5494901"/>
                <a:gd name="connsiteY4" fmla="*/ 6824 h 600501"/>
                <a:gd name="connsiteX5" fmla="*/ 3338555 w 5494901"/>
                <a:gd name="connsiteY5" fmla="*/ 0 h 600501"/>
                <a:gd name="connsiteX6" fmla="*/ 3584215 w 5494901"/>
                <a:gd name="connsiteY6" fmla="*/ 150125 h 600501"/>
                <a:gd name="connsiteX7" fmla="*/ 3707045 w 5494901"/>
                <a:gd name="connsiteY7" fmla="*/ 477672 h 600501"/>
                <a:gd name="connsiteX8" fmla="*/ 3877642 w 5494901"/>
                <a:gd name="connsiteY8" fmla="*/ 600501 h 600501"/>
                <a:gd name="connsiteX9" fmla="*/ 5024054 w 5494901"/>
                <a:gd name="connsiteY9" fmla="*/ 600501 h 600501"/>
                <a:gd name="connsiteX10" fmla="*/ 5146884 w 5494901"/>
                <a:gd name="connsiteY10" fmla="*/ 532263 h 600501"/>
                <a:gd name="connsiteX11" fmla="*/ 5228770 w 5494901"/>
                <a:gd name="connsiteY11" fmla="*/ 409433 h 600501"/>
                <a:gd name="connsiteX12" fmla="*/ 5310657 w 5494901"/>
                <a:gd name="connsiteY12" fmla="*/ 388961 h 600501"/>
                <a:gd name="connsiteX13" fmla="*/ 5494901 w 5494901"/>
                <a:gd name="connsiteY13" fmla="*/ 388961 h 600501"/>
                <a:gd name="connsiteX14" fmla="*/ 5494901 w 5494901"/>
                <a:gd name="connsiteY14" fmla="*/ 388961 h 600501"/>
                <a:gd name="connsiteX0" fmla="*/ 0 w 5494901"/>
                <a:gd name="connsiteY0" fmla="*/ 397594 h 600501"/>
                <a:gd name="connsiteX1" fmla="*/ 213218 w 5494901"/>
                <a:gd name="connsiteY1" fmla="*/ 382137 h 600501"/>
                <a:gd name="connsiteX2" fmla="*/ 349695 w 5494901"/>
                <a:gd name="connsiteY2" fmla="*/ 320722 h 600501"/>
                <a:gd name="connsiteX3" fmla="*/ 574884 w 5494901"/>
                <a:gd name="connsiteY3" fmla="*/ 54591 h 600501"/>
                <a:gd name="connsiteX4" fmla="*/ 834191 w 5494901"/>
                <a:gd name="connsiteY4" fmla="*/ 6824 h 600501"/>
                <a:gd name="connsiteX5" fmla="*/ 3338555 w 5494901"/>
                <a:gd name="connsiteY5" fmla="*/ 0 h 600501"/>
                <a:gd name="connsiteX6" fmla="*/ 3584215 w 5494901"/>
                <a:gd name="connsiteY6" fmla="*/ 150125 h 600501"/>
                <a:gd name="connsiteX7" fmla="*/ 3707045 w 5494901"/>
                <a:gd name="connsiteY7" fmla="*/ 477672 h 600501"/>
                <a:gd name="connsiteX8" fmla="*/ 3877642 w 5494901"/>
                <a:gd name="connsiteY8" fmla="*/ 600501 h 600501"/>
                <a:gd name="connsiteX9" fmla="*/ 5024054 w 5494901"/>
                <a:gd name="connsiteY9" fmla="*/ 600501 h 600501"/>
                <a:gd name="connsiteX10" fmla="*/ 5146884 w 5494901"/>
                <a:gd name="connsiteY10" fmla="*/ 532263 h 600501"/>
                <a:gd name="connsiteX11" fmla="*/ 5228770 w 5494901"/>
                <a:gd name="connsiteY11" fmla="*/ 409433 h 600501"/>
                <a:gd name="connsiteX12" fmla="*/ 5310657 w 5494901"/>
                <a:gd name="connsiteY12" fmla="*/ 388961 h 600501"/>
                <a:gd name="connsiteX13" fmla="*/ 5494901 w 5494901"/>
                <a:gd name="connsiteY13" fmla="*/ 388961 h 600501"/>
                <a:gd name="connsiteX14" fmla="*/ 5494901 w 5494901"/>
                <a:gd name="connsiteY14" fmla="*/ 388961 h 600501"/>
                <a:gd name="connsiteX0" fmla="*/ 0 w 5494901"/>
                <a:gd name="connsiteY0" fmla="*/ 398195 h 601102"/>
                <a:gd name="connsiteX1" fmla="*/ 213218 w 5494901"/>
                <a:gd name="connsiteY1" fmla="*/ 382738 h 601102"/>
                <a:gd name="connsiteX2" fmla="*/ 349695 w 5494901"/>
                <a:gd name="connsiteY2" fmla="*/ 321323 h 601102"/>
                <a:gd name="connsiteX3" fmla="*/ 574884 w 5494901"/>
                <a:gd name="connsiteY3" fmla="*/ 55192 h 601102"/>
                <a:gd name="connsiteX4" fmla="*/ 834191 w 5494901"/>
                <a:gd name="connsiteY4" fmla="*/ 7425 h 601102"/>
                <a:gd name="connsiteX5" fmla="*/ 3338555 w 5494901"/>
                <a:gd name="connsiteY5" fmla="*/ 601 h 601102"/>
                <a:gd name="connsiteX6" fmla="*/ 3584215 w 5494901"/>
                <a:gd name="connsiteY6" fmla="*/ 150726 h 601102"/>
                <a:gd name="connsiteX7" fmla="*/ 3707045 w 5494901"/>
                <a:gd name="connsiteY7" fmla="*/ 478273 h 601102"/>
                <a:gd name="connsiteX8" fmla="*/ 3877642 w 5494901"/>
                <a:gd name="connsiteY8" fmla="*/ 601102 h 601102"/>
                <a:gd name="connsiteX9" fmla="*/ 5024054 w 5494901"/>
                <a:gd name="connsiteY9" fmla="*/ 601102 h 601102"/>
                <a:gd name="connsiteX10" fmla="*/ 5146884 w 5494901"/>
                <a:gd name="connsiteY10" fmla="*/ 532864 h 601102"/>
                <a:gd name="connsiteX11" fmla="*/ 5228770 w 5494901"/>
                <a:gd name="connsiteY11" fmla="*/ 410034 h 601102"/>
                <a:gd name="connsiteX12" fmla="*/ 5310657 w 5494901"/>
                <a:gd name="connsiteY12" fmla="*/ 389562 h 601102"/>
                <a:gd name="connsiteX13" fmla="*/ 5494901 w 5494901"/>
                <a:gd name="connsiteY13" fmla="*/ 389562 h 601102"/>
                <a:gd name="connsiteX14" fmla="*/ 5494901 w 5494901"/>
                <a:gd name="connsiteY14" fmla="*/ 389562 h 601102"/>
                <a:gd name="connsiteX0" fmla="*/ 0 w 5494901"/>
                <a:gd name="connsiteY0" fmla="*/ 398195 h 601102"/>
                <a:gd name="connsiteX1" fmla="*/ 119578 w 5494901"/>
                <a:gd name="connsiteY1" fmla="*/ 552782 h 601102"/>
                <a:gd name="connsiteX2" fmla="*/ 213218 w 5494901"/>
                <a:gd name="connsiteY2" fmla="*/ 382738 h 601102"/>
                <a:gd name="connsiteX3" fmla="*/ 349695 w 5494901"/>
                <a:gd name="connsiteY3" fmla="*/ 321323 h 601102"/>
                <a:gd name="connsiteX4" fmla="*/ 574884 w 5494901"/>
                <a:gd name="connsiteY4" fmla="*/ 55192 h 601102"/>
                <a:gd name="connsiteX5" fmla="*/ 834191 w 5494901"/>
                <a:gd name="connsiteY5" fmla="*/ 7425 h 601102"/>
                <a:gd name="connsiteX6" fmla="*/ 3338555 w 5494901"/>
                <a:gd name="connsiteY6" fmla="*/ 601 h 601102"/>
                <a:gd name="connsiteX7" fmla="*/ 3584215 w 5494901"/>
                <a:gd name="connsiteY7" fmla="*/ 150726 h 601102"/>
                <a:gd name="connsiteX8" fmla="*/ 3707045 w 5494901"/>
                <a:gd name="connsiteY8" fmla="*/ 478273 h 601102"/>
                <a:gd name="connsiteX9" fmla="*/ 3877642 w 5494901"/>
                <a:gd name="connsiteY9" fmla="*/ 601102 h 601102"/>
                <a:gd name="connsiteX10" fmla="*/ 5024054 w 5494901"/>
                <a:gd name="connsiteY10" fmla="*/ 601102 h 601102"/>
                <a:gd name="connsiteX11" fmla="*/ 5146884 w 5494901"/>
                <a:gd name="connsiteY11" fmla="*/ 532864 h 601102"/>
                <a:gd name="connsiteX12" fmla="*/ 5228770 w 5494901"/>
                <a:gd name="connsiteY12" fmla="*/ 410034 h 601102"/>
                <a:gd name="connsiteX13" fmla="*/ 5310657 w 5494901"/>
                <a:gd name="connsiteY13" fmla="*/ 389562 h 601102"/>
                <a:gd name="connsiteX14" fmla="*/ 5494901 w 5494901"/>
                <a:gd name="connsiteY14" fmla="*/ 389562 h 601102"/>
                <a:gd name="connsiteX15" fmla="*/ 5494901 w 5494901"/>
                <a:gd name="connsiteY15" fmla="*/ 389562 h 601102"/>
                <a:gd name="connsiteX0" fmla="*/ 0 w 5494901"/>
                <a:gd name="connsiteY0" fmla="*/ 398195 h 601102"/>
                <a:gd name="connsiteX1" fmla="*/ 213218 w 5494901"/>
                <a:gd name="connsiteY1" fmla="*/ 382738 h 601102"/>
                <a:gd name="connsiteX2" fmla="*/ 349695 w 5494901"/>
                <a:gd name="connsiteY2" fmla="*/ 321323 h 601102"/>
                <a:gd name="connsiteX3" fmla="*/ 574884 w 5494901"/>
                <a:gd name="connsiteY3" fmla="*/ 55192 h 601102"/>
                <a:gd name="connsiteX4" fmla="*/ 834191 w 5494901"/>
                <a:gd name="connsiteY4" fmla="*/ 7425 h 601102"/>
                <a:gd name="connsiteX5" fmla="*/ 3338555 w 5494901"/>
                <a:gd name="connsiteY5" fmla="*/ 601 h 601102"/>
                <a:gd name="connsiteX6" fmla="*/ 3584215 w 5494901"/>
                <a:gd name="connsiteY6" fmla="*/ 150726 h 601102"/>
                <a:gd name="connsiteX7" fmla="*/ 3707045 w 5494901"/>
                <a:gd name="connsiteY7" fmla="*/ 478273 h 601102"/>
                <a:gd name="connsiteX8" fmla="*/ 3877642 w 5494901"/>
                <a:gd name="connsiteY8" fmla="*/ 601102 h 601102"/>
                <a:gd name="connsiteX9" fmla="*/ 5024054 w 5494901"/>
                <a:gd name="connsiteY9" fmla="*/ 601102 h 601102"/>
                <a:gd name="connsiteX10" fmla="*/ 5146884 w 5494901"/>
                <a:gd name="connsiteY10" fmla="*/ 532864 h 601102"/>
                <a:gd name="connsiteX11" fmla="*/ 5228770 w 5494901"/>
                <a:gd name="connsiteY11" fmla="*/ 410034 h 601102"/>
                <a:gd name="connsiteX12" fmla="*/ 5310657 w 5494901"/>
                <a:gd name="connsiteY12" fmla="*/ 389562 h 601102"/>
                <a:gd name="connsiteX13" fmla="*/ 5494901 w 5494901"/>
                <a:gd name="connsiteY13" fmla="*/ 389562 h 601102"/>
                <a:gd name="connsiteX14" fmla="*/ 5494901 w 5494901"/>
                <a:gd name="connsiteY14" fmla="*/ 389562 h 601102"/>
                <a:gd name="connsiteX0" fmla="*/ 0 w 5494901"/>
                <a:gd name="connsiteY0" fmla="*/ 398195 h 601102"/>
                <a:gd name="connsiteX1" fmla="*/ 119578 w 5494901"/>
                <a:gd name="connsiteY1" fmla="*/ 552782 h 601102"/>
                <a:gd name="connsiteX2" fmla="*/ 213218 w 5494901"/>
                <a:gd name="connsiteY2" fmla="*/ 382738 h 601102"/>
                <a:gd name="connsiteX3" fmla="*/ 349695 w 5494901"/>
                <a:gd name="connsiteY3" fmla="*/ 321323 h 601102"/>
                <a:gd name="connsiteX4" fmla="*/ 574884 w 5494901"/>
                <a:gd name="connsiteY4" fmla="*/ 55192 h 601102"/>
                <a:gd name="connsiteX5" fmla="*/ 834191 w 5494901"/>
                <a:gd name="connsiteY5" fmla="*/ 7425 h 601102"/>
                <a:gd name="connsiteX6" fmla="*/ 3338555 w 5494901"/>
                <a:gd name="connsiteY6" fmla="*/ 601 h 601102"/>
                <a:gd name="connsiteX7" fmla="*/ 3584215 w 5494901"/>
                <a:gd name="connsiteY7" fmla="*/ 150726 h 601102"/>
                <a:gd name="connsiteX8" fmla="*/ 3707045 w 5494901"/>
                <a:gd name="connsiteY8" fmla="*/ 478273 h 601102"/>
                <a:gd name="connsiteX9" fmla="*/ 3877642 w 5494901"/>
                <a:gd name="connsiteY9" fmla="*/ 601102 h 601102"/>
                <a:gd name="connsiteX10" fmla="*/ 5024054 w 5494901"/>
                <a:gd name="connsiteY10" fmla="*/ 601102 h 601102"/>
                <a:gd name="connsiteX11" fmla="*/ 5146884 w 5494901"/>
                <a:gd name="connsiteY11" fmla="*/ 532864 h 601102"/>
                <a:gd name="connsiteX12" fmla="*/ 5228770 w 5494901"/>
                <a:gd name="connsiteY12" fmla="*/ 410034 h 601102"/>
                <a:gd name="connsiteX13" fmla="*/ 5310657 w 5494901"/>
                <a:gd name="connsiteY13" fmla="*/ 389562 h 601102"/>
                <a:gd name="connsiteX14" fmla="*/ 5494901 w 5494901"/>
                <a:gd name="connsiteY14" fmla="*/ 389562 h 601102"/>
                <a:gd name="connsiteX15" fmla="*/ 5494901 w 5494901"/>
                <a:gd name="connsiteY15" fmla="*/ 389562 h 601102"/>
                <a:gd name="connsiteX0" fmla="*/ 0 w 5494901"/>
                <a:gd name="connsiteY0" fmla="*/ 398195 h 601102"/>
                <a:gd name="connsiteX1" fmla="*/ 119578 w 5494901"/>
                <a:gd name="connsiteY1" fmla="*/ 552782 h 601102"/>
                <a:gd name="connsiteX2" fmla="*/ 213218 w 5494901"/>
                <a:gd name="connsiteY2" fmla="*/ 382738 h 601102"/>
                <a:gd name="connsiteX3" fmla="*/ 349695 w 5494901"/>
                <a:gd name="connsiteY3" fmla="*/ 321323 h 601102"/>
                <a:gd name="connsiteX4" fmla="*/ 574884 w 5494901"/>
                <a:gd name="connsiteY4" fmla="*/ 55192 h 601102"/>
                <a:gd name="connsiteX5" fmla="*/ 834191 w 5494901"/>
                <a:gd name="connsiteY5" fmla="*/ 7425 h 601102"/>
                <a:gd name="connsiteX6" fmla="*/ 3338555 w 5494901"/>
                <a:gd name="connsiteY6" fmla="*/ 601 h 601102"/>
                <a:gd name="connsiteX7" fmla="*/ 3584215 w 5494901"/>
                <a:gd name="connsiteY7" fmla="*/ 150726 h 601102"/>
                <a:gd name="connsiteX8" fmla="*/ 3707045 w 5494901"/>
                <a:gd name="connsiteY8" fmla="*/ 478273 h 601102"/>
                <a:gd name="connsiteX9" fmla="*/ 3877642 w 5494901"/>
                <a:gd name="connsiteY9" fmla="*/ 601102 h 601102"/>
                <a:gd name="connsiteX10" fmla="*/ 5024054 w 5494901"/>
                <a:gd name="connsiteY10" fmla="*/ 601102 h 601102"/>
                <a:gd name="connsiteX11" fmla="*/ 5146884 w 5494901"/>
                <a:gd name="connsiteY11" fmla="*/ 532864 h 601102"/>
                <a:gd name="connsiteX12" fmla="*/ 5228770 w 5494901"/>
                <a:gd name="connsiteY12" fmla="*/ 410034 h 601102"/>
                <a:gd name="connsiteX13" fmla="*/ 5310657 w 5494901"/>
                <a:gd name="connsiteY13" fmla="*/ 389562 h 601102"/>
                <a:gd name="connsiteX14" fmla="*/ 5494901 w 5494901"/>
                <a:gd name="connsiteY14" fmla="*/ 389562 h 601102"/>
                <a:gd name="connsiteX15" fmla="*/ 5494901 w 5494901"/>
                <a:gd name="connsiteY15" fmla="*/ 389562 h 601102"/>
                <a:gd name="connsiteX0" fmla="*/ 0 w 5494901"/>
                <a:gd name="connsiteY0" fmla="*/ 398195 h 601102"/>
                <a:gd name="connsiteX1" fmla="*/ 213218 w 5494901"/>
                <a:gd name="connsiteY1" fmla="*/ 382738 h 601102"/>
                <a:gd name="connsiteX2" fmla="*/ 349695 w 5494901"/>
                <a:gd name="connsiteY2" fmla="*/ 321323 h 601102"/>
                <a:gd name="connsiteX3" fmla="*/ 574884 w 5494901"/>
                <a:gd name="connsiteY3" fmla="*/ 55192 h 601102"/>
                <a:gd name="connsiteX4" fmla="*/ 834191 w 5494901"/>
                <a:gd name="connsiteY4" fmla="*/ 7425 h 601102"/>
                <a:gd name="connsiteX5" fmla="*/ 3338555 w 5494901"/>
                <a:gd name="connsiteY5" fmla="*/ 601 h 601102"/>
                <a:gd name="connsiteX6" fmla="*/ 3584215 w 5494901"/>
                <a:gd name="connsiteY6" fmla="*/ 150726 h 601102"/>
                <a:gd name="connsiteX7" fmla="*/ 3707045 w 5494901"/>
                <a:gd name="connsiteY7" fmla="*/ 478273 h 601102"/>
                <a:gd name="connsiteX8" fmla="*/ 3877642 w 5494901"/>
                <a:gd name="connsiteY8" fmla="*/ 601102 h 601102"/>
                <a:gd name="connsiteX9" fmla="*/ 5024054 w 5494901"/>
                <a:gd name="connsiteY9" fmla="*/ 601102 h 601102"/>
                <a:gd name="connsiteX10" fmla="*/ 5146884 w 5494901"/>
                <a:gd name="connsiteY10" fmla="*/ 532864 h 601102"/>
                <a:gd name="connsiteX11" fmla="*/ 5228770 w 5494901"/>
                <a:gd name="connsiteY11" fmla="*/ 410034 h 601102"/>
                <a:gd name="connsiteX12" fmla="*/ 5310657 w 5494901"/>
                <a:gd name="connsiteY12" fmla="*/ 389562 h 601102"/>
                <a:gd name="connsiteX13" fmla="*/ 5494901 w 5494901"/>
                <a:gd name="connsiteY13" fmla="*/ 389562 h 601102"/>
                <a:gd name="connsiteX14" fmla="*/ 5494901 w 5494901"/>
                <a:gd name="connsiteY14" fmla="*/ 389562 h 601102"/>
                <a:gd name="connsiteX0" fmla="*/ 0 w 5494901"/>
                <a:gd name="connsiteY0" fmla="*/ 398195 h 601102"/>
                <a:gd name="connsiteX1" fmla="*/ 120093 w 5494901"/>
                <a:gd name="connsiteY1" fmla="*/ 316269 h 601102"/>
                <a:gd name="connsiteX2" fmla="*/ 213218 w 5494901"/>
                <a:gd name="connsiteY2" fmla="*/ 382738 h 601102"/>
                <a:gd name="connsiteX3" fmla="*/ 349695 w 5494901"/>
                <a:gd name="connsiteY3" fmla="*/ 321323 h 601102"/>
                <a:gd name="connsiteX4" fmla="*/ 574884 w 5494901"/>
                <a:gd name="connsiteY4" fmla="*/ 55192 h 601102"/>
                <a:gd name="connsiteX5" fmla="*/ 834191 w 5494901"/>
                <a:gd name="connsiteY5" fmla="*/ 7425 h 601102"/>
                <a:gd name="connsiteX6" fmla="*/ 3338555 w 5494901"/>
                <a:gd name="connsiteY6" fmla="*/ 601 h 601102"/>
                <a:gd name="connsiteX7" fmla="*/ 3584215 w 5494901"/>
                <a:gd name="connsiteY7" fmla="*/ 150726 h 601102"/>
                <a:gd name="connsiteX8" fmla="*/ 3707045 w 5494901"/>
                <a:gd name="connsiteY8" fmla="*/ 478273 h 601102"/>
                <a:gd name="connsiteX9" fmla="*/ 3877642 w 5494901"/>
                <a:gd name="connsiteY9" fmla="*/ 601102 h 601102"/>
                <a:gd name="connsiteX10" fmla="*/ 5024054 w 5494901"/>
                <a:gd name="connsiteY10" fmla="*/ 601102 h 601102"/>
                <a:gd name="connsiteX11" fmla="*/ 5146884 w 5494901"/>
                <a:gd name="connsiteY11" fmla="*/ 532864 h 601102"/>
                <a:gd name="connsiteX12" fmla="*/ 5228770 w 5494901"/>
                <a:gd name="connsiteY12" fmla="*/ 410034 h 601102"/>
                <a:gd name="connsiteX13" fmla="*/ 5310657 w 5494901"/>
                <a:gd name="connsiteY13" fmla="*/ 389562 h 601102"/>
                <a:gd name="connsiteX14" fmla="*/ 5494901 w 5494901"/>
                <a:gd name="connsiteY14" fmla="*/ 389562 h 601102"/>
                <a:gd name="connsiteX15" fmla="*/ 5494901 w 5494901"/>
                <a:gd name="connsiteY15" fmla="*/ 389562 h 601102"/>
                <a:gd name="connsiteX0" fmla="*/ 0 w 5494901"/>
                <a:gd name="connsiteY0" fmla="*/ 398195 h 601102"/>
                <a:gd name="connsiteX1" fmla="*/ 213218 w 5494901"/>
                <a:gd name="connsiteY1" fmla="*/ 382738 h 601102"/>
                <a:gd name="connsiteX2" fmla="*/ 349695 w 5494901"/>
                <a:gd name="connsiteY2" fmla="*/ 321323 h 601102"/>
                <a:gd name="connsiteX3" fmla="*/ 574884 w 5494901"/>
                <a:gd name="connsiteY3" fmla="*/ 55192 h 601102"/>
                <a:gd name="connsiteX4" fmla="*/ 834191 w 5494901"/>
                <a:gd name="connsiteY4" fmla="*/ 7425 h 601102"/>
                <a:gd name="connsiteX5" fmla="*/ 3338555 w 5494901"/>
                <a:gd name="connsiteY5" fmla="*/ 601 h 601102"/>
                <a:gd name="connsiteX6" fmla="*/ 3584215 w 5494901"/>
                <a:gd name="connsiteY6" fmla="*/ 150726 h 601102"/>
                <a:gd name="connsiteX7" fmla="*/ 3707045 w 5494901"/>
                <a:gd name="connsiteY7" fmla="*/ 478273 h 601102"/>
                <a:gd name="connsiteX8" fmla="*/ 3877642 w 5494901"/>
                <a:gd name="connsiteY8" fmla="*/ 601102 h 601102"/>
                <a:gd name="connsiteX9" fmla="*/ 5024054 w 5494901"/>
                <a:gd name="connsiteY9" fmla="*/ 601102 h 601102"/>
                <a:gd name="connsiteX10" fmla="*/ 5146884 w 5494901"/>
                <a:gd name="connsiteY10" fmla="*/ 532864 h 601102"/>
                <a:gd name="connsiteX11" fmla="*/ 5228770 w 5494901"/>
                <a:gd name="connsiteY11" fmla="*/ 410034 h 601102"/>
                <a:gd name="connsiteX12" fmla="*/ 5310657 w 5494901"/>
                <a:gd name="connsiteY12" fmla="*/ 389562 h 601102"/>
                <a:gd name="connsiteX13" fmla="*/ 5494901 w 5494901"/>
                <a:gd name="connsiteY13" fmla="*/ 389562 h 601102"/>
                <a:gd name="connsiteX14" fmla="*/ 5494901 w 5494901"/>
                <a:gd name="connsiteY14" fmla="*/ 389562 h 601102"/>
                <a:gd name="connsiteX0" fmla="*/ 0 w 5494901"/>
                <a:gd name="connsiteY0" fmla="*/ 398195 h 601102"/>
                <a:gd name="connsiteX1" fmla="*/ 238597 w 5494901"/>
                <a:gd name="connsiteY1" fmla="*/ 389345 h 601102"/>
                <a:gd name="connsiteX2" fmla="*/ 349695 w 5494901"/>
                <a:gd name="connsiteY2" fmla="*/ 321323 h 601102"/>
                <a:gd name="connsiteX3" fmla="*/ 574884 w 5494901"/>
                <a:gd name="connsiteY3" fmla="*/ 55192 h 601102"/>
                <a:gd name="connsiteX4" fmla="*/ 834191 w 5494901"/>
                <a:gd name="connsiteY4" fmla="*/ 7425 h 601102"/>
                <a:gd name="connsiteX5" fmla="*/ 3338555 w 5494901"/>
                <a:gd name="connsiteY5" fmla="*/ 601 h 601102"/>
                <a:gd name="connsiteX6" fmla="*/ 3584215 w 5494901"/>
                <a:gd name="connsiteY6" fmla="*/ 150726 h 601102"/>
                <a:gd name="connsiteX7" fmla="*/ 3707045 w 5494901"/>
                <a:gd name="connsiteY7" fmla="*/ 478273 h 601102"/>
                <a:gd name="connsiteX8" fmla="*/ 3877642 w 5494901"/>
                <a:gd name="connsiteY8" fmla="*/ 601102 h 601102"/>
                <a:gd name="connsiteX9" fmla="*/ 5024054 w 5494901"/>
                <a:gd name="connsiteY9" fmla="*/ 601102 h 601102"/>
                <a:gd name="connsiteX10" fmla="*/ 5146884 w 5494901"/>
                <a:gd name="connsiteY10" fmla="*/ 532864 h 601102"/>
                <a:gd name="connsiteX11" fmla="*/ 5228770 w 5494901"/>
                <a:gd name="connsiteY11" fmla="*/ 410034 h 601102"/>
                <a:gd name="connsiteX12" fmla="*/ 5310657 w 5494901"/>
                <a:gd name="connsiteY12" fmla="*/ 389562 h 601102"/>
                <a:gd name="connsiteX13" fmla="*/ 5494901 w 5494901"/>
                <a:gd name="connsiteY13" fmla="*/ 389562 h 601102"/>
                <a:gd name="connsiteX14" fmla="*/ 5494901 w 5494901"/>
                <a:gd name="connsiteY14" fmla="*/ 389562 h 601102"/>
                <a:gd name="connsiteX0" fmla="*/ 0 w 5494901"/>
                <a:gd name="connsiteY0" fmla="*/ 395319 h 598226"/>
                <a:gd name="connsiteX1" fmla="*/ 238597 w 5494901"/>
                <a:gd name="connsiteY1" fmla="*/ 386469 h 598226"/>
                <a:gd name="connsiteX2" fmla="*/ 349695 w 5494901"/>
                <a:gd name="connsiteY2" fmla="*/ 318447 h 598226"/>
                <a:gd name="connsiteX3" fmla="*/ 574884 w 5494901"/>
                <a:gd name="connsiteY3" fmla="*/ 52316 h 598226"/>
                <a:gd name="connsiteX4" fmla="*/ 834191 w 5494901"/>
                <a:gd name="connsiteY4" fmla="*/ 4549 h 598226"/>
                <a:gd name="connsiteX5" fmla="*/ 3213631 w 5494901"/>
                <a:gd name="connsiteY5" fmla="*/ 8250 h 598226"/>
                <a:gd name="connsiteX6" fmla="*/ 3584215 w 5494901"/>
                <a:gd name="connsiteY6" fmla="*/ 147850 h 598226"/>
                <a:gd name="connsiteX7" fmla="*/ 3707045 w 5494901"/>
                <a:gd name="connsiteY7" fmla="*/ 475397 h 598226"/>
                <a:gd name="connsiteX8" fmla="*/ 3877642 w 5494901"/>
                <a:gd name="connsiteY8" fmla="*/ 598226 h 598226"/>
                <a:gd name="connsiteX9" fmla="*/ 5024054 w 5494901"/>
                <a:gd name="connsiteY9" fmla="*/ 598226 h 598226"/>
                <a:gd name="connsiteX10" fmla="*/ 5146884 w 5494901"/>
                <a:gd name="connsiteY10" fmla="*/ 529988 h 598226"/>
                <a:gd name="connsiteX11" fmla="*/ 5228770 w 5494901"/>
                <a:gd name="connsiteY11" fmla="*/ 407158 h 598226"/>
                <a:gd name="connsiteX12" fmla="*/ 5310657 w 5494901"/>
                <a:gd name="connsiteY12" fmla="*/ 386686 h 598226"/>
                <a:gd name="connsiteX13" fmla="*/ 5494901 w 5494901"/>
                <a:gd name="connsiteY13" fmla="*/ 386686 h 598226"/>
                <a:gd name="connsiteX14" fmla="*/ 5494901 w 5494901"/>
                <a:gd name="connsiteY14" fmla="*/ 386686 h 598226"/>
                <a:gd name="connsiteX0" fmla="*/ 0 w 5494901"/>
                <a:gd name="connsiteY0" fmla="*/ 395319 h 598226"/>
                <a:gd name="connsiteX1" fmla="*/ 238597 w 5494901"/>
                <a:gd name="connsiteY1" fmla="*/ 386469 h 598226"/>
                <a:gd name="connsiteX2" fmla="*/ 349695 w 5494901"/>
                <a:gd name="connsiteY2" fmla="*/ 318447 h 598226"/>
                <a:gd name="connsiteX3" fmla="*/ 574884 w 5494901"/>
                <a:gd name="connsiteY3" fmla="*/ 52316 h 598226"/>
                <a:gd name="connsiteX4" fmla="*/ 834191 w 5494901"/>
                <a:gd name="connsiteY4" fmla="*/ 4549 h 598226"/>
                <a:gd name="connsiteX5" fmla="*/ 3213631 w 5494901"/>
                <a:gd name="connsiteY5" fmla="*/ 8250 h 598226"/>
                <a:gd name="connsiteX6" fmla="*/ 3584215 w 5494901"/>
                <a:gd name="connsiteY6" fmla="*/ 147850 h 598226"/>
                <a:gd name="connsiteX7" fmla="*/ 3707045 w 5494901"/>
                <a:gd name="connsiteY7" fmla="*/ 475397 h 598226"/>
                <a:gd name="connsiteX8" fmla="*/ 3877642 w 5494901"/>
                <a:gd name="connsiteY8" fmla="*/ 598226 h 598226"/>
                <a:gd name="connsiteX9" fmla="*/ 5024054 w 5494901"/>
                <a:gd name="connsiteY9" fmla="*/ 598226 h 598226"/>
                <a:gd name="connsiteX10" fmla="*/ 5146884 w 5494901"/>
                <a:gd name="connsiteY10" fmla="*/ 529988 h 598226"/>
                <a:gd name="connsiteX11" fmla="*/ 5228770 w 5494901"/>
                <a:gd name="connsiteY11" fmla="*/ 407158 h 598226"/>
                <a:gd name="connsiteX12" fmla="*/ 5310657 w 5494901"/>
                <a:gd name="connsiteY12" fmla="*/ 386686 h 598226"/>
                <a:gd name="connsiteX13" fmla="*/ 5494901 w 5494901"/>
                <a:gd name="connsiteY13" fmla="*/ 386686 h 598226"/>
                <a:gd name="connsiteX14" fmla="*/ 5494901 w 5494901"/>
                <a:gd name="connsiteY14" fmla="*/ 386686 h 598226"/>
                <a:gd name="connsiteX0" fmla="*/ 0 w 5494901"/>
                <a:gd name="connsiteY0" fmla="*/ 395319 h 598912"/>
                <a:gd name="connsiteX1" fmla="*/ 238597 w 5494901"/>
                <a:gd name="connsiteY1" fmla="*/ 386469 h 598912"/>
                <a:gd name="connsiteX2" fmla="*/ 349695 w 5494901"/>
                <a:gd name="connsiteY2" fmla="*/ 318447 h 598912"/>
                <a:gd name="connsiteX3" fmla="*/ 574884 w 5494901"/>
                <a:gd name="connsiteY3" fmla="*/ 52316 h 598912"/>
                <a:gd name="connsiteX4" fmla="*/ 834191 w 5494901"/>
                <a:gd name="connsiteY4" fmla="*/ 4549 h 598912"/>
                <a:gd name="connsiteX5" fmla="*/ 3213631 w 5494901"/>
                <a:gd name="connsiteY5" fmla="*/ 8250 h 598912"/>
                <a:gd name="connsiteX6" fmla="*/ 3584215 w 5494901"/>
                <a:gd name="connsiteY6" fmla="*/ 147850 h 598912"/>
                <a:gd name="connsiteX7" fmla="*/ 3707045 w 5494901"/>
                <a:gd name="connsiteY7" fmla="*/ 475397 h 598912"/>
                <a:gd name="connsiteX8" fmla="*/ 3877642 w 5494901"/>
                <a:gd name="connsiteY8" fmla="*/ 598226 h 598912"/>
                <a:gd name="connsiteX9" fmla="*/ 5024054 w 5494901"/>
                <a:gd name="connsiteY9" fmla="*/ 598226 h 598912"/>
                <a:gd name="connsiteX10" fmla="*/ 5146884 w 5494901"/>
                <a:gd name="connsiteY10" fmla="*/ 529988 h 598912"/>
                <a:gd name="connsiteX11" fmla="*/ 5228770 w 5494901"/>
                <a:gd name="connsiteY11" fmla="*/ 407158 h 598912"/>
                <a:gd name="connsiteX12" fmla="*/ 5310657 w 5494901"/>
                <a:gd name="connsiteY12" fmla="*/ 386686 h 598912"/>
                <a:gd name="connsiteX13" fmla="*/ 5494901 w 5494901"/>
                <a:gd name="connsiteY13" fmla="*/ 386686 h 598912"/>
                <a:gd name="connsiteX14" fmla="*/ 5494901 w 5494901"/>
                <a:gd name="connsiteY14" fmla="*/ 386686 h 598912"/>
                <a:gd name="connsiteX0" fmla="*/ 0 w 5494901"/>
                <a:gd name="connsiteY0" fmla="*/ 395319 h 598912"/>
                <a:gd name="connsiteX1" fmla="*/ 238597 w 5494901"/>
                <a:gd name="connsiteY1" fmla="*/ 386469 h 598912"/>
                <a:gd name="connsiteX2" fmla="*/ 349695 w 5494901"/>
                <a:gd name="connsiteY2" fmla="*/ 318447 h 598912"/>
                <a:gd name="connsiteX3" fmla="*/ 574884 w 5494901"/>
                <a:gd name="connsiteY3" fmla="*/ 52316 h 598912"/>
                <a:gd name="connsiteX4" fmla="*/ 834191 w 5494901"/>
                <a:gd name="connsiteY4" fmla="*/ 4549 h 598912"/>
                <a:gd name="connsiteX5" fmla="*/ 3213631 w 5494901"/>
                <a:gd name="connsiteY5" fmla="*/ 8250 h 598912"/>
                <a:gd name="connsiteX6" fmla="*/ 3584215 w 5494901"/>
                <a:gd name="connsiteY6" fmla="*/ 147850 h 598912"/>
                <a:gd name="connsiteX7" fmla="*/ 3707045 w 5494901"/>
                <a:gd name="connsiteY7" fmla="*/ 475397 h 598912"/>
                <a:gd name="connsiteX8" fmla="*/ 3877642 w 5494901"/>
                <a:gd name="connsiteY8" fmla="*/ 598226 h 598912"/>
                <a:gd name="connsiteX9" fmla="*/ 5024054 w 5494901"/>
                <a:gd name="connsiteY9" fmla="*/ 598226 h 598912"/>
                <a:gd name="connsiteX10" fmla="*/ 5146884 w 5494901"/>
                <a:gd name="connsiteY10" fmla="*/ 529988 h 598912"/>
                <a:gd name="connsiteX11" fmla="*/ 5228770 w 5494901"/>
                <a:gd name="connsiteY11" fmla="*/ 407158 h 598912"/>
                <a:gd name="connsiteX12" fmla="*/ 5310657 w 5494901"/>
                <a:gd name="connsiteY12" fmla="*/ 386686 h 598912"/>
                <a:gd name="connsiteX13" fmla="*/ 5494901 w 5494901"/>
                <a:gd name="connsiteY13" fmla="*/ 386686 h 598912"/>
                <a:gd name="connsiteX14" fmla="*/ 5494901 w 5494901"/>
                <a:gd name="connsiteY14" fmla="*/ 386686 h 598912"/>
                <a:gd name="connsiteX0" fmla="*/ 0 w 5494901"/>
                <a:gd name="connsiteY0" fmla="*/ 395319 h 598912"/>
                <a:gd name="connsiteX1" fmla="*/ 238597 w 5494901"/>
                <a:gd name="connsiteY1" fmla="*/ 386469 h 598912"/>
                <a:gd name="connsiteX2" fmla="*/ 349695 w 5494901"/>
                <a:gd name="connsiteY2" fmla="*/ 318447 h 598912"/>
                <a:gd name="connsiteX3" fmla="*/ 574884 w 5494901"/>
                <a:gd name="connsiteY3" fmla="*/ 52316 h 598912"/>
                <a:gd name="connsiteX4" fmla="*/ 834191 w 5494901"/>
                <a:gd name="connsiteY4" fmla="*/ 4549 h 598912"/>
                <a:gd name="connsiteX5" fmla="*/ 3213631 w 5494901"/>
                <a:gd name="connsiteY5" fmla="*/ 8250 h 598912"/>
                <a:gd name="connsiteX6" fmla="*/ 3584215 w 5494901"/>
                <a:gd name="connsiteY6" fmla="*/ 147850 h 598912"/>
                <a:gd name="connsiteX7" fmla="*/ 3692495 w 5494901"/>
                <a:gd name="connsiteY7" fmla="*/ 499850 h 598912"/>
                <a:gd name="connsiteX8" fmla="*/ 3877642 w 5494901"/>
                <a:gd name="connsiteY8" fmla="*/ 598226 h 598912"/>
                <a:gd name="connsiteX9" fmla="*/ 5024054 w 5494901"/>
                <a:gd name="connsiteY9" fmla="*/ 598226 h 598912"/>
                <a:gd name="connsiteX10" fmla="*/ 5146884 w 5494901"/>
                <a:gd name="connsiteY10" fmla="*/ 529988 h 598912"/>
                <a:gd name="connsiteX11" fmla="*/ 5228770 w 5494901"/>
                <a:gd name="connsiteY11" fmla="*/ 407158 h 598912"/>
                <a:gd name="connsiteX12" fmla="*/ 5310657 w 5494901"/>
                <a:gd name="connsiteY12" fmla="*/ 386686 h 598912"/>
                <a:gd name="connsiteX13" fmla="*/ 5494901 w 5494901"/>
                <a:gd name="connsiteY13" fmla="*/ 386686 h 598912"/>
                <a:gd name="connsiteX14" fmla="*/ 5494901 w 5494901"/>
                <a:gd name="connsiteY14" fmla="*/ 386686 h 598912"/>
                <a:gd name="connsiteX0" fmla="*/ 0 w 5494901"/>
                <a:gd name="connsiteY0" fmla="*/ 395319 h 604715"/>
                <a:gd name="connsiteX1" fmla="*/ 238597 w 5494901"/>
                <a:gd name="connsiteY1" fmla="*/ 386469 h 604715"/>
                <a:gd name="connsiteX2" fmla="*/ 349695 w 5494901"/>
                <a:gd name="connsiteY2" fmla="*/ 318447 h 604715"/>
                <a:gd name="connsiteX3" fmla="*/ 574884 w 5494901"/>
                <a:gd name="connsiteY3" fmla="*/ 52316 h 604715"/>
                <a:gd name="connsiteX4" fmla="*/ 834191 w 5494901"/>
                <a:gd name="connsiteY4" fmla="*/ 4549 h 604715"/>
                <a:gd name="connsiteX5" fmla="*/ 3213631 w 5494901"/>
                <a:gd name="connsiteY5" fmla="*/ 8250 h 604715"/>
                <a:gd name="connsiteX6" fmla="*/ 3584215 w 5494901"/>
                <a:gd name="connsiteY6" fmla="*/ 147850 h 604715"/>
                <a:gd name="connsiteX7" fmla="*/ 3692495 w 5494901"/>
                <a:gd name="connsiteY7" fmla="*/ 499850 h 604715"/>
                <a:gd name="connsiteX8" fmla="*/ 3877642 w 5494901"/>
                <a:gd name="connsiteY8" fmla="*/ 598226 h 604715"/>
                <a:gd name="connsiteX9" fmla="*/ 5024054 w 5494901"/>
                <a:gd name="connsiteY9" fmla="*/ 598226 h 604715"/>
                <a:gd name="connsiteX10" fmla="*/ 5146884 w 5494901"/>
                <a:gd name="connsiteY10" fmla="*/ 529988 h 604715"/>
                <a:gd name="connsiteX11" fmla="*/ 5228770 w 5494901"/>
                <a:gd name="connsiteY11" fmla="*/ 407158 h 604715"/>
                <a:gd name="connsiteX12" fmla="*/ 5310657 w 5494901"/>
                <a:gd name="connsiteY12" fmla="*/ 386686 h 604715"/>
                <a:gd name="connsiteX13" fmla="*/ 5494901 w 5494901"/>
                <a:gd name="connsiteY13" fmla="*/ 386686 h 604715"/>
                <a:gd name="connsiteX14" fmla="*/ 5494901 w 5494901"/>
                <a:gd name="connsiteY14" fmla="*/ 386686 h 604715"/>
                <a:gd name="connsiteX0" fmla="*/ 0 w 5494901"/>
                <a:gd name="connsiteY0" fmla="*/ 395319 h 604715"/>
                <a:gd name="connsiteX1" fmla="*/ 238597 w 5494901"/>
                <a:gd name="connsiteY1" fmla="*/ 386469 h 604715"/>
                <a:gd name="connsiteX2" fmla="*/ 349695 w 5494901"/>
                <a:gd name="connsiteY2" fmla="*/ 318447 h 604715"/>
                <a:gd name="connsiteX3" fmla="*/ 574884 w 5494901"/>
                <a:gd name="connsiteY3" fmla="*/ 52316 h 604715"/>
                <a:gd name="connsiteX4" fmla="*/ 834191 w 5494901"/>
                <a:gd name="connsiteY4" fmla="*/ 4549 h 604715"/>
                <a:gd name="connsiteX5" fmla="*/ 3213631 w 5494901"/>
                <a:gd name="connsiteY5" fmla="*/ 8250 h 604715"/>
                <a:gd name="connsiteX6" fmla="*/ 3584215 w 5494901"/>
                <a:gd name="connsiteY6" fmla="*/ 147850 h 604715"/>
                <a:gd name="connsiteX7" fmla="*/ 3692495 w 5494901"/>
                <a:gd name="connsiteY7" fmla="*/ 499850 h 604715"/>
                <a:gd name="connsiteX8" fmla="*/ 3877642 w 5494901"/>
                <a:gd name="connsiteY8" fmla="*/ 598226 h 604715"/>
                <a:gd name="connsiteX9" fmla="*/ 5024054 w 5494901"/>
                <a:gd name="connsiteY9" fmla="*/ 598226 h 604715"/>
                <a:gd name="connsiteX10" fmla="*/ 5160138 w 5494901"/>
                <a:gd name="connsiteY10" fmla="*/ 477898 h 604715"/>
                <a:gd name="connsiteX11" fmla="*/ 5228770 w 5494901"/>
                <a:gd name="connsiteY11" fmla="*/ 407158 h 604715"/>
                <a:gd name="connsiteX12" fmla="*/ 5310657 w 5494901"/>
                <a:gd name="connsiteY12" fmla="*/ 386686 h 604715"/>
                <a:gd name="connsiteX13" fmla="*/ 5494901 w 5494901"/>
                <a:gd name="connsiteY13" fmla="*/ 386686 h 604715"/>
                <a:gd name="connsiteX14" fmla="*/ 5494901 w 5494901"/>
                <a:gd name="connsiteY14" fmla="*/ 386686 h 604715"/>
                <a:gd name="connsiteX0" fmla="*/ 0 w 5494901"/>
                <a:gd name="connsiteY0" fmla="*/ 395319 h 604715"/>
                <a:gd name="connsiteX1" fmla="*/ 238597 w 5494901"/>
                <a:gd name="connsiteY1" fmla="*/ 386469 h 604715"/>
                <a:gd name="connsiteX2" fmla="*/ 349695 w 5494901"/>
                <a:gd name="connsiteY2" fmla="*/ 318447 h 604715"/>
                <a:gd name="connsiteX3" fmla="*/ 574884 w 5494901"/>
                <a:gd name="connsiteY3" fmla="*/ 52316 h 604715"/>
                <a:gd name="connsiteX4" fmla="*/ 834191 w 5494901"/>
                <a:gd name="connsiteY4" fmla="*/ 4549 h 604715"/>
                <a:gd name="connsiteX5" fmla="*/ 3213631 w 5494901"/>
                <a:gd name="connsiteY5" fmla="*/ 8250 h 604715"/>
                <a:gd name="connsiteX6" fmla="*/ 3584215 w 5494901"/>
                <a:gd name="connsiteY6" fmla="*/ 147850 h 604715"/>
                <a:gd name="connsiteX7" fmla="*/ 3692495 w 5494901"/>
                <a:gd name="connsiteY7" fmla="*/ 499850 h 604715"/>
                <a:gd name="connsiteX8" fmla="*/ 3877642 w 5494901"/>
                <a:gd name="connsiteY8" fmla="*/ 598226 h 604715"/>
                <a:gd name="connsiteX9" fmla="*/ 5024054 w 5494901"/>
                <a:gd name="connsiteY9" fmla="*/ 598226 h 604715"/>
                <a:gd name="connsiteX10" fmla="*/ 5160138 w 5494901"/>
                <a:gd name="connsiteY10" fmla="*/ 477898 h 604715"/>
                <a:gd name="connsiteX11" fmla="*/ 5310657 w 5494901"/>
                <a:gd name="connsiteY11" fmla="*/ 386686 h 604715"/>
                <a:gd name="connsiteX12" fmla="*/ 5494901 w 5494901"/>
                <a:gd name="connsiteY12" fmla="*/ 386686 h 604715"/>
                <a:gd name="connsiteX13" fmla="*/ 5494901 w 5494901"/>
                <a:gd name="connsiteY13" fmla="*/ 386686 h 604715"/>
                <a:gd name="connsiteX0" fmla="*/ 0 w 5494901"/>
                <a:gd name="connsiteY0" fmla="*/ 395319 h 604715"/>
                <a:gd name="connsiteX1" fmla="*/ 238597 w 5494901"/>
                <a:gd name="connsiteY1" fmla="*/ 386469 h 604715"/>
                <a:gd name="connsiteX2" fmla="*/ 349695 w 5494901"/>
                <a:gd name="connsiteY2" fmla="*/ 318447 h 604715"/>
                <a:gd name="connsiteX3" fmla="*/ 574884 w 5494901"/>
                <a:gd name="connsiteY3" fmla="*/ 52316 h 604715"/>
                <a:gd name="connsiteX4" fmla="*/ 834191 w 5494901"/>
                <a:gd name="connsiteY4" fmla="*/ 4549 h 604715"/>
                <a:gd name="connsiteX5" fmla="*/ 3213631 w 5494901"/>
                <a:gd name="connsiteY5" fmla="*/ 8250 h 604715"/>
                <a:gd name="connsiteX6" fmla="*/ 3584215 w 5494901"/>
                <a:gd name="connsiteY6" fmla="*/ 147850 h 604715"/>
                <a:gd name="connsiteX7" fmla="*/ 3692495 w 5494901"/>
                <a:gd name="connsiteY7" fmla="*/ 499850 h 604715"/>
                <a:gd name="connsiteX8" fmla="*/ 3877642 w 5494901"/>
                <a:gd name="connsiteY8" fmla="*/ 598226 h 604715"/>
                <a:gd name="connsiteX9" fmla="*/ 5024054 w 5494901"/>
                <a:gd name="connsiteY9" fmla="*/ 598226 h 604715"/>
                <a:gd name="connsiteX10" fmla="*/ 5180096 w 5494901"/>
                <a:gd name="connsiteY10" fmla="*/ 512922 h 604715"/>
                <a:gd name="connsiteX11" fmla="*/ 5310657 w 5494901"/>
                <a:gd name="connsiteY11" fmla="*/ 386686 h 604715"/>
                <a:gd name="connsiteX12" fmla="*/ 5494901 w 5494901"/>
                <a:gd name="connsiteY12" fmla="*/ 386686 h 604715"/>
                <a:gd name="connsiteX13" fmla="*/ 5494901 w 5494901"/>
                <a:gd name="connsiteY13" fmla="*/ 386686 h 604715"/>
                <a:gd name="connsiteX0" fmla="*/ 0 w 5494901"/>
                <a:gd name="connsiteY0" fmla="*/ 395319 h 604715"/>
                <a:gd name="connsiteX1" fmla="*/ 238597 w 5494901"/>
                <a:gd name="connsiteY1" fmla="*/ 386469 h 604715"/>
                <a:gd name="connsiteX2" fmla="*/ 349695 w 5494901"/>
                <a:gd name="connsiteY2" fmla="*/ 318447 h 604715"/>
                <a:gd name="connsiteX3" fmla="*/ 574884 w 5494901"/>
                <a:gd name="connsiteY3" fmla="*/ 52316 h 604715"/>
                <a:gd name="connsiteX4" fmla="*/ 834191 w 5494901"/>
                <a:gd name="connsiteY4" fmla="*/ 4549 h 604715"/>
                <a:gd name="connsiteX5" fmla="*/ 3213631 w 5494901"/>
                <a:gd name="connsiteY5" fmla="*/ 8250 h 604715"/>
                <a:gd name="connsiteX6" fmla="*/ 3584215 w 5494901"/>
                <a:gd name="connsiteY6" fmla="*/ 147850 h 604715"/>
                <a:gd name="connsiteX7" fmla="*/ 3692495 w 5494901"/>
                <a:gd name="connsiteY7" fmla="*/ 499850 h 604715"/>
                <a:gd name="connsiteX8" fmla="*/ 3877642 w 5494901"/>
                <a:gd name="connsiteY8" fmla="*/ 598226 h 604715"/>
                <a:gd name="connsiteX9" fmla="*/ 5024054 w 5494901"/>
                <a:gd name="connsiteY9" fmla="*/ 598226 h 604715"/>
                <a:gd name="connsiteX10" fmla="*/ 5180096 w 5494901"/>
                <a:gd name="connsiteY10" fmla="*/ 512922 h 604715"/>
                <a:gd name="connsiteX11" fmla="*/ 5310657 w 5494901"/>
                <a:gd name="connsiteY11" fmla="*/ 386686 h 604715"/>
                <a:gd name="connsiteX12" fmla="*/ 5494901 w 5494901"/>
                <a:gd name="connsiteY12" fmla="*/ 386686 h 604715"/>
                <a:gd name="connsiteX13" fmla="*/ 5494901 w 5494901"/>
                <a:gd name="connsiteY13" fmla="*/ 386686 h 604715"/>
                <a:gd name="connsiteX0" fmla="*/ 0 w 5494901"/>
                <a:gd name="connsiteY0" fmla="*/ 395319 h 604715"/>
                <a:gd name="connsiteX1" fmla="*/ 238597 w 5494901"/>
                <a:gd name="connsiteY1" fmla="*/ 386469 h 604715"/>
                <a:gd name="connsiteX2" fmla="*/ 349695 w 5494901"/>
                <a:gd name="connsiteY2" fmla="*/ 318447 h 604715"/>
                <a:gd name="connsiteX3" fmla="*/ 574884 w 5494901"/>
                <a:gd name="connsiteY3" fmla="*/ 52316 h 604715"/>
                <a:gd name="connsiteX4" fmla="*/ 834191 w 5494901"/>
                <a:gd name="connsiteY4" fmla="*/ 4549 h 604715"/>
                <a:gd name="connsiteX5" fmla="*/ 3213631 w 5494901"/>
                <a:gd name="connsiteY5" fmla="*/ 8250 h 604715"/>
                <a:gd name="connsiteX6" fmla="*/ 3584215 w 5494901"/>
                <a:gd name="connsiteY6" fmla="*/ 147850 h 604715"/>
                <a:gd name="connsiteX7" fmla="*/ 3692495 w 5494901"/>
                <a:gd name="connsiteY7" fmla="*/ 499850 h 604715"/>
                <a:gd name="connsiteX8" fmla="*/ 3877642 w 5494901"/>
                <a:gd name="connsiteY8" fmla="*/ 598226 h 604715"/>
                <a:gd name="connsiteX9" fmla="*/ 5024054 w 5494901"/>
                <a:gd name="connsiteY9" fmla="*/ 598226 h 604715"/>
                <a:gd name="connsiteX10" fmla="*/ 5180096 w 5494901"/>
                <a:gd name="connsiteY10" fmla="*/ 512922 h 604715"/>
                <a:gd name="connsiteX11" fmla="*/ 5297595 w 5494901"/>
                <a:gd name="connsiteY11" fmla="*/ 403864 h 604715"/>
                <a:gd name="connsiteX12" fmla="*/ 5494901 w 5494901"/>
                <a:gd name="connsiteY12" fmla="*/ 386686 h 604715"/>
                <a:gd name="connsiteX13" fmla="*/ 5494901 w 5494901"/>
                <a:gd name="connsiteY13" fmla="*/ 386686 h 604715"/>
                <a:gd name="connsiteX0" fmla="*/ 0 w 5494901"/>
                <a:gd name="connsiteY0" fmla="*/ 395319 h 604715"/>
                <a:gd name="connsiteX1" fmla="*/ 238597 w 5494901"/>
                <a:gd name="connsiteY1" fmla="*/ 386469 h 604715"/>
                <a:gd name="connsiteX2" fmla="*/ 349695 w 5494901"/>
                <a:gd name="connsiteY2" fmla="*/ 318447 h 604715"/>
                <a:gd name="connsiteX3" fmla="*/ 574884 w 5494901"/>
                <a:gd name="connsiteY3" fmla="*/ 52316 h 604715"/>
                <a:gd name="connsiteX4" fmla="*/ 834191 w 5494901"/>
                <a:gd name="connsiteY4" fmla="*/ 4549 h 604715"/>
                <a:gd name="connsiteX5" fmla="*/ 3213631 w 5494901"/>
                <a:gd name="connsiteY5" fmla="*/ 8250 h 604715"/>
                <a:gd name="connsiteX6" fmla="*/ 3584215 w 5494901"/>
                <a:gd name="connsiteY6" fmla="*/ 147850 h 604715"/>
                <a:gd name="connsiteX7" fmla="*/ 3692495 w 5494901"/>
                <a:gd name="connsiteY7" fmla="*/ 499850 h 604715"/>
                <a:gd name="connsiteX8" fmla="*/ 3877642 w 5494901"/>
                <a:gd name="connsiteY8" fmla="*/ 598226 h 604715"/>
                <a:gd name="connsiteX9" fmla="*/ 5024054 w 5494901"/>
                <a:gd name="connsiteY9" fmla="*/ 598226 h 604715"/>
                <a:gd name="connsiteX10" fmla="*/ 5180096 w 5494901"/>
                <a:gd name="connsiteY10" fmla="*/ 512922 h 604715"/>
                <a:gd name="connsiteX11" fmla="*/ 5297595 w 5494901"/>
                <a:gd name="connsiteY11" fmla="*/ 403864 h 604715"/>
                <a:gd name="connsiteX12" fmla="*/ 5494901 w 5494901"/>
                <a:gd name="connsiteY12" fmla="*/ 386686 h 604715"/>
                <a:gd name="connsiteX13" fmla="*/ 5494901 w 5494901"/>
                <a:gd name="connsiteY13" fmla="*/ 402542 h 604715"/>
                <a:gd name="connsiteX0" fmla="*/ 0 w 5494901"/>
                <a:gd name="connsiteY0" fmla="*/ 395319 h 604715"/>
                <a:gd name="connsiteX1" fmla="*/ 238597 w 5494901"/>
                <a:gd name="connsiteY1" fmla="*/ 386469 h 604715"/>
                <a:gd name="connsiteX2" fmla="*/ 349695 w 5494901"/>
                <a:gd name="connsiteY2" fmla="*/ 318447 h 604715"/>
                <a:gd name="connsiteX3" fmla="*/ 574884 w 5494901"/>
                <a:gd name="connsiteY3" fmla="*/ 52316 h 604715"/>
                <a:gd name="connsiteX4" fmla="*/ 834191 w 5494901"/>
                <a:gd name="connsiteY4" fmla="*/ 4549 h 604715"/>
                <a:gd name="connsiteX5" fmla="*/ 3213631 w 5494901"/>
                <a:gd name="connsiteY5" fmla="*/ 8250 h 604715"/>
                <a:gd name="connsiteX6" fmla="*/ 3584215 w 5494901"/>
                <a:gd name="connsiteY6" fmla="*/ 147850 h 604715"/>
                <a:gd name="connsiteX7" fmla="*/ 3692495 w 5494901"/>
                <a:gd name="connsiteY7" fmla="*/ 499850 h 604715"/>
                <a:gd name="connsiteX8" fmla="*/ 3877642 w 5494901"/>
                <a:gd name="connsiteY8" fmla="*/ 598226 h 604715"/>
                <a:gd name="connsiteX9" fmla="*/ 5024054 w 5494901"/>
                <a:gd name="connsiteY9" fmla="*/ 598226 h 604715"/>
                <a:gd name="connsiteX10" fmla="*/ 5180096 w 5494901"/>
                <a:gd name="connsiteY10" fmla="*/ 512922 h 604715"/>
                <a:gd name="connsiteX11" fmla="*/ 5297595 w 5494901"/>
                <a:gd name="connsiteY11" fmla="*/ 403864 h 604715"/>
                <a:gd name="connsiteX12" fmla="*/ 5494901 w 5494901"/>
                <a:gd name="connsiteY12" fmla="*/ 386686 h 604715"/>
                <a:gd name="connsiteX0" fmla="*/ 0 w 5482523"/>
                <a:gd name="connsiteY0" fmla="*/ 395319 h 604715"/>
                <a:gd name="connsiteX1" fmla="*/ 238597 w 5482523"/>
                <a:gd name="connsiteY1" fmla="*/ 386469 h 604715"/>
                <a:gd name="connsiteX2" fmla="*/ 349695 w 5482523"/>
                <a:gd name="connsiteY2" fmla="*/ 318447 h 604715"/>
                <a:gd name="connsiteX3" fmla="*/ 574884 w 5482523"/>
                <a:gd name="connsiteY3" fmla="*/ 52316 h 604715"/>
                <a:gd name="connsiteX4" fmla="*/ 834191 w 5482523"/>
                <a:gd name="connsiteY4" fmla="*/ 4549 h 604715"/>
                <a:gd name="connsiteX5" fmla="*/ 3213631 w 5482523"/>
                <a:gd name="connsiteY5" fmla="*/ 8250 h 604715"/>
                <a:gd name="connsiteX6" fmla="*/ 3584215 w 5482523"/>
                <a:gd name="connsiteY6" fmla="*/ 147850 h 604715"/>
                <a:gd name="connsiteX7" fmla="*/ 3692495 w 5482523"/>
                <a:gd name="connsiteY7" fmla="*/ 499850 h 604715"/>
                <a:gd name="connsiteX8" fmla="*/ 3877642 w 5482523"/>
                <a:gd name="connsiteY8" fmla="*/ 598226 h 604715"/>
                <a:gd name="connsiteX9" fmla="*/ 5024054 w 5482523"/>
                <a:gd name="connsiteY9" fmla="*/ 598226 h 604715"/>
                <a:gd name="connsiteX10" fmla="*/ 5180096 w 5482523"/>
                <a:gd name="connsiteY10" fmla="*/ 512922 h 604715"/>
                <a:gd name="connsiteX11" fmla="*/ 5297595 w 5482523"/>
                <a:gd name="connsiteY11" fmla="*/ 403864 h 604715"/>
                <a:gd name="connsiteX12" fmla="*/ 5482523 w 5482523"/>
                <a:gd name="connsiteY12" fmla="*/ 398578 h 604715"/>
                <a:gd name="connsiteX0" fmla="*/ 0 w 5482523"/>
                <a:gd name="connsiteY0" fmla="*/ 395319 h 604715"/>
                <a:gd name="connsiteX1" fmla="*/ 238597 w 5482523"/>
                <a:gd name="connsiteY1" fmla="*/ 386469 h 604715"/>
                <a:gd name="connsiteX2" fmla="*/ 349695 w 5482523"/>
                <a:gd name="connsiteY2" fmla="*/ 318447 h 604715"/>
                <a:gd name="connsiteX3" fmla="*/ 574884 w 5482523"/>
                <a:gd name="connsiteY3" fmla="*/ 52316 h 604715"/>
                <a:gd name="connsiteX4" fmla="*/ 834191 w 5482523"/>
                <a:gd name="connsiteY4" fmla="*/ 4549 h 604715"/>
                <a:gd name="connsiteX5" fmla="*/ 3213631 w 5482523"/>
                <a:gd name="connsiteY5" fmla="*/ 8250 h 604715"/>
                <a:gd name="connsiteX6" fmla="*/ 3584215 w 5482523"/>
                <a:gd name="connsiteY6" fmla="*/ 147850 h 604715"/>
                <a:gd name="connsiteX7" fmla="*/ 3692495 w 5482523"/>
                <a:gd name="connsiteY7" fmla="*/ 499850 h 604715"/>
                <a:gd name="connsiteX8" fmla="*/ 3877642 w 5482523"/>
                <a:gd name="connsiteY8" fmla="*/ 598226 h 604715"/>
                <a:gd name="connsiteX9" fmla="*/ 5024054 w 5482523"/>
                <a:gd name="connsiteY9" fmla="*/ 598226 h 604715"/>
                <a:gd name="connsiteX10" fmla="*/ 5180096 w 5482523"/>
                <a:gd name="connsiteY10" fmla="*/ 512922 h 604715"/>
                <a:gd name="connsiteX11" fmla="*/ 5297595 w 5482523"/>
                <a:gd name="connsiteY11" fmla="*/ 403864 h 604715"/>
                <a:gd name="connsiteX12" fmla="*/ 5482523 w 5482523"/>
                <a:gd name="connsiteY12" fmla="*/ 398578 h 604715"/>
                <a:gd name="connsiteX0" fmla="*/ 0 w 5482523"/>
                <a:gd name="connsiteY0" fmla="*/ 395319 h 604715"/>
                <a:gd name="connsiteX1" fmla="*/ 238597 w 5482523"/>
                <a:gd name="connsiteY1" fmla="*/ 386469 h 604715"/>
                <a:gd name="connsiteX2" fmla="*/ 349695 w 5482523"/>
                <a:gd name="connsiteY2" fmla="*/ 318447 h 604715"/>
                <a:gd name="connsiteX3" fmla="*/ 574884 w 5482523"/>
                <a:gd name="connsiteY3" fmla="*/ 52316 h 604715"/>
                <a:gd name="connsiteX4" fmla="*/ 834191 w 5482523"/>
                <a:gd name="connsiteY4" fmla="*/ 4549 h 604715"/>
                <a:gd name="connsiteX5" fmla="*/ 3213631 w 5482523"/>
                <a:gd name="connsiteY5" fmla="*/ 8250 h 604715"/>
                <a:gd name="connsiteX6" fmla="*/ 3584215 w 5482523"/>
                <a:gd name="connsiteY6" fmla="*/ 147850 h 604715"/>
                <a:gd name="connsiteX7" fmla="*/ 3692495 w 5482523"/>
                <a:gd name="connsiteY7" fmla="*/ 499850 h 604715"/>
                <a:gd name="connsiteX8" fmla="*/ 3877642 w 5482523"/>
                <a:gd name="connsiteY8" fmla="*/ 598226 h 604715"/>
                <a:gd name="connsiteX9" fmla="*/ 5024054 w 5482523"/>
                <a:gd name="connsiteY9" fmla="*/ 598226 h 604715"/>
                <a:gd name="connsiteX10" fmla="*/ 5180096 w 5482523"/>
                <a:gd name="connsiteY10" fmla="*/ 512922 h 604715"/>
                <a:gd name="connsiteX11" fmla="*/ 5297595 w 5482523"/>
                <a:gd name="connsiteY11" fmla="*/ 403864 h 604715"/>
                <a:gd name="connsiteX12" fmla="*/ 5482523 w 5482523"/>
                <a:gd name="connsiteY12" fmla="*/ 398578 h 604715"/>
                <a:gd name="connsiteX0" fmla="*/ 0 w 5482523"/>
                <a:gd name="connsiteY0" fmla="*/ 395319 h 604715"/>
                <a:gd name="connsiteX1" fmla="*/ 238597 w 5482523"/>
                <a:gd name="connsiteY1" fmla="*/ 386469 h 604715"/>
                <a:gd name="connsiteX2" fmla="*/ 349695 w 5482523"/>
                <a:gd name="connsiteY2" fmla="*/ 318447 h 604715"/>
                <a:gd name="connsiteX3" fmla="*/ 574884 w 5482523"/>
                <a:gd name="connsiteY3" fmla="*/ 52316 h 604715"/>
                <a:gd name="connsiteX4" fmla="*/ 834191 w 5482523"/>
                <a:gd name="connsiteY4" fmla="*/ 4549 h 604715"/>
                <a:gd name="connsiteX5" fmla="*/ 3213631 w 5482523"/>
                <a:gd name="connsiteY5" fmla="*/ 8250 h 604715"/>
                <a:gd name="connsiteX6" fmla="*/ 3584215 w 5482523"/>
                <a:gd name="connsiteY6" fmla="*/ 147850 h 604715"/>
                <a:gd name="connsiteX7" fmla="*/ 3692495 w 5482523"/>
                <a:gd name="connsiteY7" fmla="*/ 499850 h 604715"/>
                <a:gd name="connsiteX8" fmla="*/ 3877642 w 5482523"/>
                <a:gd name="connsiteY8" fmla="*/ 598226 h 604715"/>
                <a:gd name="connsiteX9" fmla="*/ 5024054 w 5482523"/>
                <a:gd name="connsiteY9" fmla="*/ 598226 h 604715"/>
                <a:gd name="connsiteX10" fmla="*/ 5180096 w 5482523"/>
                <a:gd name="connsiteY10" fmla="*/ 512922 h 604715"/>
                <a:gd name="connsiteX11" fmla="*/ 5297595 w 5482523"/>
                <a:gd name="connsiteY11" fmla="*/ 403864 h 604715"/>
                <a:gd name="connsiteX12" fmla="*/ 5482523 w 5482523"/>
                <a:gd name="connsiteY12" fmla="*/ 398578 h 60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523" h="604715">
                  <a:moveTo>
                    <a:pt x="0" y="395319"/>
                  </a:moveTo>
                  <a:lnTo>
                    <a:pt x="238597" y="386469"/>
                  </a:lnTo>
                  <a:cubicBezTo>
                    <a:pt x="288951" y="371895"/>
                    <a:pt x="293647" y="374139"/>
                    <a:pt x="349695" y="318447"/>
                  </a:cubicBezTo>
                  <a:cubicBezTo>
                    <a:pt x="405743" y="262755"/>
                    <a:pt x="494135" y="104632"/>
                    <a:pt x="574884" y="52316"/>
                  </a:cubicBezTo>
                  <a:cubicBezTo>
                    <a:pt x="655633" y="0"/>
                    <a:pt x="695632" y="5020"/>
                    <a:pt x="834191" y="4549"/>
                  </a:cubicBezTo>
                  <a:lnTo>
                    <a:pt x="3213631" y="8250"/>
                  </a:lnTo>
                  <a:cubicBezTo>
                    <a:pt x="3389844" y="7649"/>
                    <a:pt x="3504405" y="65917"/>
                    <a:pt x="3584215" y="147850"/>
                  </a:cubicBezTo>
                  <a:cubicBezTo>
                    <a:pt x="3664025" y="229783"/>
                    <a:pt x="3661438" y="417496"/>
                    <a:pt x="3692495" y="499850"/>
                  </a:cubicBezTo>
                  <a:cubicBezTo>
                    <a:pt x="3723552" y="582204"/>
                    <a:pt x="3779025" y="598912"/>
                    <a:pt x="3877642" y="598226"/>
                  </a:cubicBezTo>
                  <a:lnTo>
                    <a:pt x="5024054" y="598226"/>
                  </a:lnTo>
                  <a:cubicBezTo>
                    <a:pt x="5114832" y="604715"/>
                    <a:pt x="5144272" y="563147"/>
                    <a:pt x="5180096" y="512922"/>
                  </a:cubicBezTo>
                  <a:cubicBezTo>
                    <a:pt x="5215920" y="462697"/>
                    <a:pt x="5252873" y="407174"/>
                    <a:pt x="5297595" y="403864"/>
                  </a:cubicBezTo>
                  <a:cubicBezTo>
                    <a:pt x="5342317" y="400554"/>
                    <a:pt x="5420880" y="400340"/>
                    <a:pt x="5482523" y="398578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GB" sz="1800"/>
            </a:p>
          </p:txBody>
        </p:sp>
      </p:grpSp>
      <p:sp>
        <p:nvSpPr>
          <p:cNvPr id="17" name="Freeform 16"/>
          <p:cNvSpPr>
            <a:spLocks noChangeArrowheads="1"/>
          </p:cNvSpPr>
          <p:nvPr/>
        </p:nvSpPr>
        <p:spPr bwMode="auto">
          <a:xfrm flipV="1">
            <a:off x="2387600" y="2400300"/>
            <a:ext cx="1096963" cy="484188"/>
          </a:xfrm>
          <a:custGeom>
            <a:avLst/>
            <a:gdLst>
              <a:gd name="T0" fmla="*/ 0 w 3399613"/>
              <a:gd name="T1" fmla="*/ 0 h 2428893"/>
              <a:gd name="T2" fmla="*/ 1003054 w 3399613"/>
              <a:gd name="T3" fmla="*/ 2183 h 2428893"/>
              <a:gd name="T4" fmla="*/ 1095753 w 3399613"/>
              <a:gd name="T5" fmla="*/ 247814 h 2428893"/>
              <a:gd name="T6" fmla="*/ 1014965 w 3399613"/>
              <a:gd name="T7" fmla="*/ 483722 h 2428893"/>
              <a:gd name="T8" fmla="*/ 542 w 3399613"/>
              <a:gd name="T9" fmla="*/ 482857 h 2428893"/>
              <a:gd name="T10" fmla="*/ 79501 w 3399613"/>
              <a:gd name="T11" fmla="*/ 248214 h 2428893"/>
              <a:gd name="T12" fmla="*/ 0 w 3399613"/>
              <a:gd name="T13" fmla="*/ 0 h 2428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99613"/>
              <a:gd name="T22" fmla="*/ 0 h 2428893"/>
              <a:gd name="T23" fmla="*/ 3399613 w 3399613"/>
              <a:gd name="T24" fmla="*/ 2428893 h 2428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99613" h="2428893">
                <a:moveTo>
                  <a:pt x="0" y="0"/>
                </a:moveTo>
                <a:lnTo>
                  <a:pt x="3106385" y="10960"/>
                </a:lnTo>
                <a:cubicBezTo>
                  <a:pt x="3325724" y="102265"/>
                  <a:pt x="3387317" y="841349"/>
                  <a:pt x="3393465" y="1244338"/>
                </a:cubicBezTo>
                <a:cubicBezTo>
                  <a:pt x="3399613" y="1647327"/>
                  <a:pt x="3360333" y="2202172"/>
                  <a:pt x="3143271" y="2428893"/>
                </a:cubicBezTo>
                <a:lnTo>
                  <a:pt x="1678" y="2424551"/>
                </a:lnTo>
                <a:cubicBezTo>
                  <a:pt x="214572" y="2273571"/>
                  <a:pt x="233519" y="1692739"/>
                  <a:pt x="246210" y="1246345"/>
                </a:cubicBezTo>
                <a:cubicBezTo>
                  <a:pt x="209662" y="797020"/>
                  <a:pt x="223526" y="151620"/>
                  <a:pt x="0" y="0"/>
                </a:cubicBezTo>
                <a:close/>
              </a:path>
            </a:pathLst>
          </a:custGeom>
          <a:solidFill>
            <a:srgbClr val="B9CDE5">
              <a:alpha val="40000"/>
            </a:srgbClr>
          </a:solidFill>
          <a:ln w="25400">
            <a:solidFill>
              <a:srgbClr val="95B3D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Freeform 16"/>
          <p:cNvSpPr>
            <a:spLocks noChangeArrowheads="1"/>
          </p:cNvSpPr>
          <p:nvPr/>
        </p:nvSpPr>
        <p:spPr bwMode="auto">
          <a:xfrm flipV="1">
            <a:off x="3995738" y="2781300"/>
            <a:ext cx="1096962" cy="484188"/>
          </a:xfrm>
          <a:custGeom>
            <a:avLst/>
            <a:gdLst>
              <a:gd name="T0" fmla="*/ 0 w 3399613"/>
              <a:gd name="T1" fmla="*/ 0 h 2428893"/>
              <a:gd name="T2" fmla="*/ 1003054 w 3399613"/>
              <a:gd name="T3" fmla="*/ 2183 h 2428893"/>
              <a:gd name="T4" fmla="*/ 1095753 w 3399613"/>
              <a:gd name="T5" fmla="*/ 247814 h 2428893"/>
              <a:gd name="T6" fmla="*/ 1014965 w 3399613"/>
              <a:gd name="T7" fmla="*/ 483722 h 2428893"/>
              <a:gd name="T8" fmla="*/ 542 w 3399613"/>
              <a:gd name="T9" fmla="*/ 482857 h 2428893"/>
              <a:gd name="T10" fmla="*/ 79501 w 3399613"/>
              <a:gd name="T11" fmla="*/ 248214 h 2428893"/>
              <a:gd name="T12" fmla="*/ 0 w 3399613"/>
              <a:gd name="T13" fmla="*/ 0 h 2428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99613"/>
              <a:gd name="T22" fmla="*/ 0 h 2428893"/>
              <a:gd name="T23" fmla="*/ 3399613 w 3399613"/>
              <a:gd name="T24" fmla="*/ 2428893 h 2428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99613" h="2428893">
                <a:moveTo>
                  <a:pt x="0" y="0"/>
                </a:moveTo>
                <a:lnTo>
                  <a:pt x="3106385" y="10960"/>
                </a:lnTo>
                <a:cubicBezTo>
                  <a:pt x="3325724" y="102265"/>
                  <a:pt x="3387317" y="841349"/>
                  <a:pt x="3393465" y="1244338"/>
                </a:cubicBezTo>
                <a:cubicBezTo>
                  <a:pt x="3399613" y="1647327"/>
                  <a:pt x="3360333" y="2202172"/>
                  <a:pt x="3143271" y="2428893"/>
                </a:cubicBezTo>
                <a:lnTo>
                  <a:pt x="1678" y="2424551"/>
                </a:lnTo>
                <a:cubicBezTo>
                  <a:pt x="214572" y="2273571"/>
                  <a:pt x="233519" y="1692739"/>
                  <a:pt x="246210" y="1246345"/>
                </a:cubicBezTo>
                <a:cubicBezTo>
                  <a:pt x="209662" y="797020"/>
                  <a:pt x="223526" y="151620"/>
                  <a:pt x="0" y="0"/>
                </a:cubicBezTo>
                <a:close/>
              </a:path>
            </a:pathLst>
          </a:custGeom>
          <a:solidFill>
            <a:srgbClr val="B9CDE5">
              <a:alpha val="40000"/>
            </a:srgbClr>
          </a:solidFill>
          <a:ln w="25400">
            <a:solidFill>
              <a:srgbClr val="95B3D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Freeform 16"/>
          <p:cNvSpPr>
            <a:spLocks noChangeArrowheads="1"/>
          </p:cNvSpPr>
          <p:nvPr/>
        </p:nvSpPr>
        <p:spPr bwMode="auto">
          <a:xfrm flipV="1">
            <a:off x="5557838" y="3162300"/>
            <a:ext cx="1096962" cy="484188"/>
          </a:xfrm>
          <a:custGeom>
            <a:avLst/>
            <a:gdLst>
              <a:gd name="T0" fmla="*/ 0 w 3399613"/>
              <a:gd name="T1" fmla="*/ 0 h 2428893"/>
              <a:gd name="T2" fmla="*/ 1003054 w 3399613"/>
              <a:gd name="T3" fmla="*/ 2183 h 2428893"/>
              <a:gd name="T4" fmla="*/ 1095753 w 3399613"/>
              <a:gd name="T5" fmla="*/ 247814 h 2428893"/>
              <a:gd name="T6" fmla="*/ 1014965 w 3399613"/>
              <a:gd name="T7" fmla="*/ 483722 h 2428893"/>
              <a:gd name="T8" fmla="*/ 542 w 3399613"/>
              <a:gd name="T9" fmla="*/ 482857 h 2428893"/>
              <a:gd name="T10" fmla="*/ 79501 w 3399613"/>
              <a:gd name="T11" fmla="*/ 248214 h 2428893"/>
              <a:gd name="T12" fmla="*/ 0 w 3399613"/>
              <a:gd name="T13" fmla="*/ 0 h 2428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99613"/>
              <a:gd name="T22" fmla="*/ 0 h 2428893"/>
              <a:gd name="T23" fmla="*/ 3399613 w 3399613"/>
              <a:gd name="T24" fmla="*/ 2428893 h 2428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99613" h="2428893">
                <a:moveTo>
                  <a:pt x="0" y="0"/>
                </a:moveTo>
                <a:lnTo>
                  <a:pt x="3106385" y="10960"/>
                </a:lnTo>
                <a:cubicBezTo>
                  <a:pt x="3325724" y="102265"/>
                  <a:pt x="3387317" y="841349"/>
                  <a:pt x="3393465" y="1244338"/>
                </a:cubicBezTo>
                <a:cubicBezTo>
                  <a:pt x="3399613" y="1647327"/>
                  <a:pt x="3360333" y="2202172"/>
                  <a:pt x="3143271" y="2428893"/>
                </a:cubicBezTo>
                <a:lnTo>
                  <a:pt x="1678" y="2424551"/>
                </a:lnTo>
                <a:cubicBezTo>
                  <a:pt x="214572" y="2273571"/>
                  <a:pt x="233519" y="1692739"/>
                  <a:pt x="246210" y="1246345"/>
                </a:cubicBezTo>
                <a:cubicBezTo>
                  <a:pt x="209662" y="797020"/>
                  <a:pt x="223526" y="151620"/>
                  <a:pt x="0" y="0"/>
                </a:cubicBezTo>
                <a:close/>
              </a:path>
            </a:pathLst>
          </a:custGeom>
          <a:solidFill>
            <a:srgbClr val="B9CDE5">
              <a:alpha val="40000"/>
            </a:srgbClr>
          </a:solidFill>
          <a:ln w="25400">
            <a:solidFill>
              <a:srgbClr val="95B3D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429" name="TextBox 22"/>
          <p:cNvSpPr txBox="1">
            <a:spLocks noChangeArrowheads="1"/>
          </p:cNvSpPr>
          <p:nvPr/>
        </p:nvSpPr>
        <p:spPr bwMode="auto">
          <a:xfrm>
            <a:off x="2306638" y="1931988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 i="1">
                <a:solidFill>
                  <a:srgbClr val="000000"/>
                </a:solidFill>
              </a:rPr>
              <a:t>12Mb/s</a:t>
            </a:r>
            <a:endParaRPr lang="en-GB" altLang="sv-SE" i="1">
              <a:solidFill>
                <a:srgbClr val="000000"/>
              </a:solidFill>
            </a:endParaRPr>
          </a:p>
        </p:txBody>
      </p:sp>
      <p:sp>
        <p:nvSpPr>
          <p:cNvPr id="60430" name="TextBox 23"/>
          <p:cNvSpPr txBox="1">
            <a:spLocks noChangeArrowheads="1"/>
          </p:cNvSpPr>
          <p:nvPr/>
        </p:nvSpPr>
        <p:spPr bwMode="auto">
          <a:xfrm>
            <a:off x="3957638" y="3144838"/>
            <a:ext cx="115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 i="1">
                <a:solidFill>
                  <a:srgbClr val="000000"/>
                </a:solidFill>
              </a:rPr>
              <a:t>12Mb/s</a:t>
            </a:r>
            <a:endParaRPr lang="en-GB" altLang="sv-SE" i="1">
              <a:solidFill>
                <a:srgbClr val="000000"/>
              </a:solidFill>
            </a:endParaRPr>
          </a:p>
        </p:txBody>
      </p:sp>
      <p:sp>
        <p:nvSpPr>
          <p:cNvPr id="60431" name="TextBox 24"/>
          <p:cNvSpPr txBox="1">
            <a:spLocks noChangeArrowheads="1"/>
          </p:cNvSpPr>
          <p:nvPr/>
        </p:nvSpPr>
        <p:spPr bwMode="auto">
          <a:xfrm>
            <a:off x="5454650" y="3573463"/>
            <a:ext cx="123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 i="1">
                <a:solidFill>
                  <a:srgbClr val="000000"/>
                </a:solidFill>
              </a:rPr>
              <a:t>12Mb/s</a:t>
            </a:r>
            <a:endParaRPr lang="en-GB" altLang="sv-SE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topology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632" y="1556518"/>
            <a:ext cx="6363368" cy="5301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2618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15412	12041	p2c</a:t>
            </a:r>
          </a:p>
          <a:p>
            <a:r>
              <a:rPr lang="en-US" dirty="0"/>
              <a:t>15412	12486	p2c</a:t>
            </a:r>
          </a:p>
          <a:p>
            <a:r>
              <a:rPr lang="en-US" dirty="0"/>
              <a:t>15412	12880	p2c</a:t>
            </a:r>
          </a:p>
          <a:p>
            <a:r>
              <a:rPr lang="en-US" dirty="0"/>
              <a:t>15412	13810	p2c</a:t>
            </a:r>
          </a:p>
          <a:p>
            <a:r>
              <a:rPr lang="en-US" dirty="0"/>
              <a:t>15412	15802	p2c</a:t>
            </a:r>
          </a:p>
          <a:p>
            <a:r>
              <a:rPr lang="en-US" dirty="0"/>
              <a:t>15412	17408	p2c</a:t>
            </a:r>
          </a:p>
          <a:p>
            <a:r>
              <a:rPr lang="en-US" dirty="0"/>
              <a:t>15412	17554	p2c</a:t>
            </a:r>
          </a:p>
          <a:p>
            <a:r>
              <a:rPr lang="en-US" dirty="0"/>
              <a:t>15412	17709	p2c</a:t>
            </a:r>
          </a:p>
          <a:p>
            <a:r>
              <a:rPr lang="en-US" dirty="0"/>
              <a:t>15412	18101	p2c</a:t>
            </a:r>
          </a:p>
          <a:p>
            <a:r>
              <a:rPr lang="en-US" dirty="0"/>
              <a:t>15412	19806	p2c</a:t>
            </a:r>
          </a:p>
          <a:p>
            <a:pPr marL="342900" indent="-342900">
              <a:buAutoNum type="arabicPlain" startAt="15412"/>
            </a:pPr>
            <a:r>
              <a:rPr lang="en-US" dirty="0" smtClean="0"/>
              <a:t>     19809</a:t>
            </a:r>
            <a:r>
              <a:rPr lang="en-US" dirty="0"/>
              <a:t>	</a:t>
            </a:r>
            <a:r>
              <a:rPr lang="en-US" dirty="0" smtClean="0"/>
              <a:t>p2c</a:t>
            </a:r>
          </a:p>
          <a:p>
            <a:pPr marL="342900" indent="-342900">
              <a:buAutoNum type="arabicPlain" startAt="15412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networks are graphs of </a:t>
            </a:r>
            <a:r>
              <a:rPr lang="en-US" dirty="0" smtClean="0"/>
              <a:t>people</a:t>
            </a:r>
            <a:endParaRPr lang="en-US" dirty="0" smtClean="0"/>
          </a:p>
        </p:txBody>
      </p:sp>
      <p:pic>
        <p:nvPicPr>
          <p:cNvPr id="5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20" y="2250001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52" y="4765272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20" y="3348421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D:\Pictures\soft-scraps icons\User Administrator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684" y="1948539"/>
            <a:ext cx="875167" cy="8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D:\Pictures\soft-scraps icons\User Executive Red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83" y="5837972"/>
            <a:ext cx="875167" cy="8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489" y="5602940"/>
            <a:ext cx="832224" cy="832224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8" idx="1"/>
          </p:cNvCxnSpPr>
          <p:nvPr/>
        </p:nvCxnSpPr>
        <p:spPr>
          <a:xfrm flipV="1">
            <a:off x="7141882" y="2386123"/>
            <a:ext cx="729802" cy="3032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7" idx="1"/>
          </p:cNvCxnSpPr>
          <p:nvPr/>
        </p:nvCxnSpPr>
        <p:spPr>
          <a:xfrm>
            <a:off x="6825661" y="3114282"/>
            <a:ext cx="590759" cy="6662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7" idx="3"/>
          </p:cNvCxnSpPr>
          <p:nvPr/>
        </p:nvCxnSpPr>
        <p:spPr>
          <a:xfrm flipH="1">
            <a:off x="8280701" y="2823706"/>
            <a:ext cx="28567" cy="9568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>
            <a:off x="6379882" y="5632824"/>
            <a:ext cx="1179607" cy="3862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10" idx="1"/>
          </p:cNvCxnSpPr>
          <p:nvPr/>
        </p:nvCxnSpPr>
        <p:spPr>
          <a:xfrm flipV="1">
            <a:off x="6165650" y="6019052"/>
            <a:ext cx="1393839" cy="256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 rotWithShape="1">
          <a:blip r:embed="rId8"/>
          <a:srcRect l="62848" t="36740" r="17987" b="40331"/>
          <a:stretch/>
        </p:blipFill>
        <p:spPr bwMode="auto">
          <a:xfrm>
            <a:off x="323528" y="2361309"/>
            <a:ext cx="5116506" cy="3587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AutoShape 2" descr="Bildresultat för self simi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9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vs </a:t>
            </a:r>
            <a:r>
              <a:rPr lang="en-US" dirty="0"/>
              <a:t>s</a:t>
            </a:r>
            <a:r>
              <a:rPr lang="en-US" dirty="0" smtClean="0"/>
              <a:t>elf similar</a:t>
            </a:r>
            <a:endParaRPr lang="sv-SE" dirty="0"/>
          </a:p>
        </p:txBody>
      </p:sp>
      <p:sp>
        <p:nvSpPr>
          <p:cNvPr id="3" name="AutoShape 2" descr="Bildresultat för self simi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70" y="1054874"/>
            <a:ext cx="1809750" cy="2524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17032"/>
            <a:ext cx="2088232" cy="2912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72641" y="1531124"/>
            <a:ext cx="4143375" cy="409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0" y="1341254"/>
            <a:ext cx="1635063" cy="21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5448"/>
            <a:ext cx="8839200" cy="125272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dirty="0"/>
              <a:t>Poisson vs self similar</a:t>
            </a:r>
            <a:endParaRPr lang="en-US" sz="4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B52C7-B03E-427E-B820-3318FD45C46C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68760"/>
            <a:ext cx="84772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02360"/>
            <a:ext cx="84963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228600" y="4240560"/>
            <a:ext cx="4572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28600" y="2259360"/>
            <a:ext cx="8839200" cy="1981200"/>
            <a:chOff x="144" y="1776"/>
            <a:chExt cx="5568" cy="1248"/>
          </a:xfrm>
        </p:grpSpPr>
        <p:sp>
          <p:nvSpPr>
            <p:cNvPr id="24584" name="Line 10"/>
            <p:cNvSpPr>
              <a:spLocks noChangeShapeType="1"/>
            </p:cNvSpPr>
            <p:nvPr/>
          </p:nvSpPr>
          <p:spPr bwMode="auto">
            <a:xfrm flipV="1">
              <a:off x="144" y="3024"/>
              <a:ext cx="5520" cy="0"/>
            </a:xfrm>
            <a:prstGeom prst="lin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Line 38"/>
            <p:cNvSpPr>
              <a:spLocks noChangeShapeType="1"/>
            </p:cNvSpPr>
            <p:nvPr/>
          </p:nvSpPr>
          <p:spPr bwMode="auto">
            <a:xfrm flipV="1">
              <a:off x="144" y="1776"/>
              <a:ext cx="5568" cy="0"/>
            </a:xfrm>
            <a:prstGeom prst="lin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5661248"/>
            <a:ext cx="8229600" cy="7920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Others have shown that traffic is non-</a:t>
            </a:r>
            <a:r>
              <a:rPr lang="en-US" dirty="0" smtClean="0"/>
              <a:t>stationary, and may well approximated as </a:t>
            </a:r>
            <a:r>
              <a:rPr lang="en-US" dirty="0" smtClean="0"/>
              <a:t>Poisson on shorter time 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65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topics covered in class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and web server loads</a:t>
            </a:r>
          </a:p>
          <a:p>
            <a:r>
              <a:rPr lang="sv-SE" dirty="0"/>
              <a:t>Wireless performance</a:t>
            </a:r>
          </a:p>
          <a:p>
            <a:r>
              <a:rPr lang="en-US" dirty="0"/>
              <a:t>HAS streaming </a:t>
            </a:r>
            <a:r>
              <a:rPr lang="en-US" dirty="0" smtClean="0"/>
              <a:t>and content popularity</a:t>
            </a:r>
          </a:p>
          <a:p>
            <a:r>
              <a:rPr lang="en-US" dirty="0"/>
              <a:t>Future, Content/information centric networking, and </a:t>
            </a:r>
            <a:r>
              <a:rPr lang="en-US" dirty="0" err="1"/>
              <a:t>Middleboxes</a:t>
            </a:r>
            <a:endParaRPr lang="en-US" dirty="0"/>
          </a:p>
          <a:p>
            <a:r>
              <a:rPr lang="sv-SE" dirty="0"/>
              <a:t>SDN and Network virtualization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576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there?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672408" cy="50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en-US" altLang="sv-SE" dirty="0" smtClean="0"/>
              <a:t>… </a:t>
            </a:r>
            <a:r>
              <a:rPr lang="en-US" altLang="sv-SE" dirty="0" smtClean="0"/>
              <a:t>the last topics/papers looking towards the future …</a:t>
            </a:r>
            <a:endParaRPr lang="sv-SE" altLang="sv-SE" dirty="0" smtClean="0"/>
          </a:p>
        </p:txBody>
      </p:sp>
      <p:pic>
        <p:nvPicPr>
          <p:cNvPr id="3174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288" y="1339006"/>
            <a:ext cx="3522662" cy="3386138"/>
          </a:xfrm>
        </p:spPr>
      </p:pic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1020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B02A6F1-6FBB-440F-809E-43EDB3ACF00F}" type="slidenum">
              <a:rPr lang="en-US" altLang="sv-SE" sz="1400" smtClean="0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sv-SE" sz="1400" smtClean="0"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4737745"/>
            <a:ext cx="7050088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  <a:defRPr/>
            </a:pPr>
            <a:r>
              <a:rPr lang="en-US" altLang="sv-SE" u="sng" kern="0" dirty="0" smtClean="0">
                <a:solidFill>
                  <a:srgbClr val="FF0000"/>
                </a:solidFill>
              </a:rPr>
              <a:t>The 2020 vision</a:t>
            </a:r>
            <a:endParaRPr lang="en-US" altLang="sv-SE" kern="0" dirty="0" smtClean="0"/>
          </a:p>
          <a:p>
            <a:pPr>
              <a:defRPr/>
            </a:pPr>
            <a:r>
              <a:rPr lang="en-US" altLang="sv-SE" sz="2000" kern="0" dirty="0" smtClean="0"/>
              <a:t>Everything that can be connected will be connected</a:t>
            </a:r>
          </a:p>
          <a:p>
            <a:pPr lvl="1">
              <a:defRPr/>
            </a:pPr>
            <a:r>
              <a:rPr lang="en-US" altLang="sv-SE" sz="1600" kern="0" dirty="0" smtClean="0"/>
              <a:t>50B devices (perhaps more like 500B ...)</a:t>
            </a:r>
          </a:p>
          <a:p>
            <a:pPr>
              <a:defRPr/>
            </a:pPr>
            <a:r>
              <a:rPr lang="en-US" altLang="sv-SE" sz="2000" kern="0" dirty="0" err="1" smtClean="0"/>
              <a:t>IoT</a:t>
            </a:r>
            <a:r>
              <a:rPr lang="en-US" altLang="sv-SE" sz="2000" kern="0" dirty="0" smtClean="0"/>
              <a:t> and smart cities</a:t>
            </a:r>
          </a:p>
          <a:p>
            <a:pPr lvl="1">
              <a:defRPr/>
            </a:pPr>
            <a:r>
              <a:rPr lang="en-US" altLang="sv-SE" sz="1600" kern="0" dirty="0" smtClean="0"/>
              <a:t>Machine-to-machine </a:t>
            </a:r>
          </a:p>
          <a:p>
            <a:pPr>
              <a:defRPr/>
            </a:pPr>
            <a:r>
              <a:rPr lang="en-US" altLang="sv-SE" sz="2000" kern="0" dirty="0" smtClean="0"/>
              <a:t>High-definition 3D streaming to heterogeneous clients</a:t>
            </a:r>
          </a:p>
          <a:p>
            <a:pPr>
              <a:buFont typeface="ZapfDingbats" pitchFamily="82" charset="2"/>
              <a:buNone/>
              <a:defRPr/>
            </a:pPr>
            <a:endParaRPr lang="en-US" altLang="sv-SE" sz="2000" kern="0" dirty="0" smtClean="0"/>
          </a:p>
        </p:txBody>
      </p:sp>
      <p:pic>
        <p:nvPicPr>
          <p:cNvPr id="3175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44" y="1415121"/>
            <a:ext cx="4998244" cy="340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0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20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exam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Friday June 5, 2015</a:t>
            </a:r>
          </a:p>
          <a:p>
            <a:r>
              <a:rPr lang="en-US" dirty="0" smtClean="0"/>
              <a:t>Closed book</a:t>
            </a:r>
          </a:p>
          <a:p>
            <a:r>
              <a:rPr lang="en-US" dirty="0" smtClean="0"/>
              <a:t>Some “example” questions online</a:t>
            </a:r>
          </a:p>
          <a:p>
            <a:pPr lvl="1"/>
            <a:r>
              <a:rPr lang="en-US" dirty="0" smtClean="0"/>
              <a:t>For this course and offering of the course, somewhat different approach …</a:t>
            </a:r>
          </a:p>
          <a:p>
            <a:r>
              <a:rPr lang="en-US" dirty="0" smtClean="0"/>
              <a:t>Bonus points from project and participation will be assigned during the exam (not before)</a:t>
            </a:r>
          </a:p>
          <a:p>
            <a:pPr lvl="1"/>
            <a:r>
              <a:rPr lang="en-US" dirty="0" smtClean="0"/>
              <a:t>See website for details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79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 smtClean="0"/>
              <a:t>… more exam …</a:t>
            </a:r>
            <a:endParaRPr lang="en-US" altLang="sv-SE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192213"/>
            <a:ext cx="8258175" cy="4648200"/>
          </a:xfrm>
        </p:spPr>
        <p:txBody>
          <a:bodyPr>
            <a:normAutofit fontScale="92500" lnSpcReduction="10000"/>
          </a:bodyPr>
          <a:lstStyle/>
          <a:p>
            <a:r>
              <a:rPr lang="en-US" altLang="sv-SE" dirty="0" smtClean="0"/>
              <a:t>Read all instructions carefully</a:t>
            </a:r>
          </a:p>
          <a:p>
            <a:r>
              <a:rPr lang="en-US" altLang="sv-SE" dirty="0" smtClean="0"/>
              <a:t>Please </a:t>
            </a:r>
            <a:r>
              <a:rPr lang="en-US" altLang="sv-SE" dirty="0" smtClean="0"/>
              <a:t>explain how you derived your answers. Your final answers should be clearly </a:t>
            </a:r>
            <a:r>
              <a:rPr lang="en-US" altLang="sv-SE" dirty="0" smtClean="0"/>
              <a:t>stated (and should typically include a figure or table).</a:t>
            </a:r>
            <a:endParaRPr lang="en-US" altLang="sv-SE" dirty="0" smtClean="0"/>
          </a:p>
          <a:p>
            <a:r>
              <a:rPr lang="en-US" altLang="sv-SE" dirty="0" smtClean="0"/>
              <a:t>Write answers legibly; no marks will be given for answers that cannot be read easily.</a:t>
            </a:r>
          </a:p>
          <a:p>
            <a:r>
              <a:rPr lang="en-US" altLang="sv-SE" dirty="0" smtClean="0"/>
              <a:t>Where a discourse or discussion is called for, be concise and precise.</a:t>
            </a:r>
          </a:p>
          <a:p>
            <a:r>
              <a:rPr lang="en-US" altLang="sv-SE" dirty="0" smtClean="0"/>
              <a:t>No assistance: closed book, closed notes, and no electronics ...</a:t>
            </a:r>
          </a:p>
          <a:p>
            <a:endParaRPr lang="en-US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42324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 smtClean="0"/>
              <a:t>… yet more exam …</a:t>
            </a:r>
            <a:endParaRPr lang="en-US" altLang="sv-SE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 sz="2400" smtClean="0"/>
              <a:t>If necessary, state any assumptions you made in answering a question. However, remember to read the instructions for each question carefully and answer the questions as precisely as possible. Solving the </a:t>
            </a:r>
            <a:r>
              <a:rPr lang="en-US" altLang="sv-SE" sz="2400" i="1" smtClean="0"/>
              <a:t>wrong question may result in </a:t>
            </a:r>
            <a:r>
              <a:rPr lang="en-US" altLang="sv-SE" sz="2400" smtClean="0"/>
              <a:t>deductions! It is better to solve the </a:t>
            </a:r>
            <a:r>
              <a:rPr lang="en-US" altLang="sv-SE" sz="2400" i="1" smtClean="0"/>
              <a:t>right question incorrectly, than the wrong </a:t>
            </a:r>
            <a:r>
              <a:rPr lang="en-US" altLang="sv-SE" sz="2400" smtClean="0"/>
              <a:t>question correctly.</a:t>
            </a:r>
          </a:p>
          <a:p>
            <a:r>
              <a:rPr lang="en-US" altLang="sv-SE" sz="2400" smtClean="0"/>
              <a:t>Please use English. (If needed, feel free to bring a dictionary from an official publisher. Hardcopy, not electronic!! Also, your dictionary is not allowed to contain any notes; only the printed text by the publisher.)</a:t>
            </a:r>
          </a:p>
        </p:txBody>
      </p:sp>
    </p:spTree>
    <p:extLst>
      <p:ext uri="{BB962C8B-B14F-4D97-AF65-F5344CB8AC3E}">
        <p14:creationId xmlns:p14="http://schemas.microsoft.com/office/powerpoint/2010/main" val="12043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4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Hosts</a:t>
            </a:r>
            <a:r>
              <a:rPr lang="en-US" b="1" dirty="0"/>
              <a:t>, the Internet architecture, and the E2E arguments … 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556792"/>
            <a:ext cx="662473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590800"/>
            <a:ext cx="8183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4800" kern="0" dirty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The Host</a:t>
            </a: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24" y="4007798"/>
            <a:ext cx="1200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63824"/>
            <a:ext cx="26368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5" y="4133304"/>
            <a:ext cx="13874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951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99968" y="304800"/>
            <a:ext cx="8202707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End hosts …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10" y="185192"/>
            <a:ext cx="2142127" cy="14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How </a:t>
            </a:r>
            <a:r>
              <a:rPr lang="en-US" dirty="0" smtClean="0"/>
              <a:t>to </a:t>
            </a:r>
            <a:r>
              <a:rPr lang="en-US" dirty="0" smtClean="0"/>
              <a:t>find </a:t>
            </a:r>
            <a:r>
              <a:rPr lang="en-US" dirty="0" smtClean="0"/>
              <a:t>who </a:t>
            </a:r>
            <a:r>
              <a:rPr lang="en-US" dirty="0" smtClean="0"/>
              <a:t>to talk to?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5" y="1772816"/>
            <a:ext cx="6677410" cy="2952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28392"/>
            <a:ext cx="3068960" cy="3068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10" y="185192"/>
            <a:ext cx="2142127" cy="14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1684</Words>
  <Application>Microsoft Office PowerPoint</Application>
  <PresentationFormat>On-screen Show (4:3)</PresentationFormat>
  <Paragraphs>519</Paragraphs>
  <Slides>54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Photo Editor Photo</vt:lpstr>
      <vt:lpstr>Chart</vt:lpstr>
      <vt:lpstr>High-level summary …</vt:lpstr>
      <vt:lpstr>PowerPoint Presentation</vt:lpstr>
      <vt:lpstr>Kick starting science ...</vt:lpstr>
      <vt:lpstr>… well, cable into wall …</vt:lpstr>
      <vt:lpstr>What happens there?</vt:lpstr>
      <vt:lpstr>PowerPoint Presentation</vt:lpstr>
      <vt:lpstr>Hosts, the Internet architecture, and the E2E arguments … </vt:lpstr>
      <vt:lpstr>PowerPoint Presentation</vt:lpstr>
      <vt:lpstr>How to find who to talk to?</vt:lpstr>
      <vt:lpstr>Learning a Host’s Address</vt:lpstr>
      <vt:lpstr>PowerPoint Presentation</vt:lpstr>
      <vt:lpstr>Goals of the Internet Architecture (Clark ‘88)</vt:lpstr>
      <vt:lpstr>Real Goals</vt:lpstr>
      <vt:lpstr>Host-Network Division of Labor</vt:lpstr>
      <vt:lpstr>Network Stack in Practice</vt:lpstr>
      <vt:lpstr>Encapsulation, Revisited</vt:lpstr>
      <vt:lpstr>The Hourglass</vt:lpstr>
      <vt:lpstr>Orthogonal Planes</vt:lpstr>
      <vt:lpstr>Orthogonal Planes</vt:lpstr>
      <vt:lpstr>Reality Check</vt:lpstr>
      <vt:lpstr>PowerPoint Presentation</vt:lpstr>
      <vt:lpstr>Holding the Internet Together</vt:lpstr>
      <vt:lpstr>How do we find a path?</vt:lpstr>
      <vt:lpstr>Routing on a Graph</vt:lpstr>
      <vt:lpstr>Intra-domain Routing Protocols</vt:lpstr>
      <vt:lpstr>Hierarchical addressing: route aggregation</vt:lpstr>
      <vt:lpstr>Example CIDR Routing Table</vt:lpstr>
      <vt:lpstr>Network of networks: BGP and ASes</vt:lpstr>
      <vt:lpstr>BGP Relationships</vt:lpstr>
      <vt:lpstr>Importing Routes</vt:lpstr>
      <vt:lpstr>Exporting Routes</vt:lpstr>
      <vt:lpstr>Modeling BGP</vt:lpstr>
      <vt:lpstr>A new Internet model</vt:lpstr>
      <vt:lpstr>PowerPoint Presentation</vt:lpstr>
      <vt:lpstr>How do we avoid sending too much for the receiver and network to handle?</vt:lpstr>
      <vt:lpstr>Sliding Window Example</vt:lpstr>
      <vt:lpstr>Congestion Window (cwnd)</vt:lpstr>
      <vt:lpstr>Congestion Avoidance Example</vt:lpstr>
      <vt:lpstr>Fast Retransmit and Fast Recovery</vt:lpstr>
      <vt:lpstr>Compound TCP Example</vt:lpstr>
      <vt:lpstr>TCP CUBIC Example</vt:lpstr>
      <vt:lpstr>Issues with TCP</vt:lpstr>
      <vt:lpstr>PowerPoint Presentation</vt:lpstr>
      <vt:lpstr>Multipath TCP</vt:lpstr>
      <vt:lpstr>The Internet topology</vt:lpstr>
      <vt:lpstr>Social networks </vt:lpstr>
      <vt:lpstr>Poisson vs self similar</vt:lpstr>
      <vt:lpstr>Poisson vs self similar</vt:lpstr>
      <vt:lpstr>Other topics covered in class</vt:lpstr>
      <vt:lpstr>… the last topics/papers looking towards the future …</vt:lpstr>
      <vt:lpstr>PowerPoint Presentation</vt:lpstr>
      <vt:lpstr>The exam</vt:lpstr>
      <vt:lpstr>… more exam …</vt:lpstr>
      <vt:lpstr>… yet more exam …</vt:lpstr>
    </vt:vector>
  </TitlesOfParts>
  <Company>Linköping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Weclome</dc:title>
  <dc:creator>nikca</dc:creator>
  <cp:lastModifiedBy>nikca</cp:lastModifiedBy>
  <cp:revision>47</cp:revision>
  <dcterms:created xsi:type="dcterms:W3CDTF">2014-01-22T09:41:34Z</dcterms:created>
  <dcterms:modified xsi:type="dcterms:W3CDTF">2015-05-26T13:24:20Z</dcterms:modified>
</cp:coreProperties>
</file>