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87" r:id="rId2"/>
    <p:sldId id="276" r:id="rId3"/>
    <p:sldId id="259" r:id="rId4"/>
    <p:sldId id="260" r:id="rId5"/>
    <p:sldId id="291" r:id="rId6"/>
    <p:sldId id="261" r:id="rId7"/>
    <p:sldId id="262" r:id="rId8"/>
    <p:sldId id="257" r:id="rId9"/>
    <p:sldId id="263" r:id="rId10"/>
    <p:sldId id="264" r:id="rId11"/>
    <p:sldId id="265" r:id="rId12"/>
    <p:sldId id="268" r:id="rId13"/>
    <p:sldId id="266" r:id="rId14"/>
    <p:sldId id="267" r:id="rId15"/>
    <p:sldId id="269" r:id="rId16"/>
    <p:sldId id="278" r:id="rId17"/>
    <p:sldId id="279" r:id="rId18"/>
    <p:sldId id="271" r:id="rId19"/>
    <p:sldId id="270" r:id="rId20"/>
    <p:sldId id="272" r:id="rId21"/>
    <p:sldId id="280" r:id="rId22"/>
    <p:sldId id="281" r:id="rId23"/>
    <p:sldId id="273" r:id="rId24"/>
    <p:sldId id="274" r:id="rId25"/>
    <p:sldId id="275" r:id="rId26"/>
    <p:sldId id="292" r:id="rId27"/>
    <p:sldId id="288" r:id="rId28"/>
    <p:sldId id="283" r:id="rId29"/>
    <p:sldId id="289" r:id="rId30"/>
    <p:sldId id="290"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68" autoAdjust="0"/>
  </p:normalViewPr>
  <p:slideViewPr>
    <p:cSldViewPr>
      <p:cViewPr varScale="1">
        <p:scale>
          <a:sx n="84" d="100"/>
          <a:sy n="84" d="100"/>
        </p:scale>
        <p:origin x="-172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5BE1-1937-4E63-A7EA-045D5C36742F}"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25403-7D60-454A-A9AB-3141185CFDAF}" type="slidenum">
              <a:rPr lang="en-US" smtClean="0"/>
              <a:pPr/>
              <a:t>‹#›</a:t>
            </a:fld>
            <a:endParaRPr lang="en-US"/>
          </a:p>
        </p:txBody>
      </p:sp>
    </p:spTree>
    <p:extLst>
      <p:ext uri="{BB962C8B-B14F-4D97-AF65-F5344CB8AC3E}">
        <p14:creationId xmlns:p14="http://schemas.microsoft.com/office/powerpoint/2010/main" xmlns="" val="281934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802BEF8-E797-4E07-A305-E04DB3DFE8C1}" type="datetime1">
              <a:rPr lang="sv-SE"/>
              <a:pPr/>
              <a:t>2013-01-28</a:t>
            </a:fld>
            <a:endParaRPr lang="sv-SE"/>
          </a:p>
        </p:txBody>
      </p:sp>
      <p:sp>
        <p:nvSpPr>
          <p:cNvPr id="6" name="Rectangle 6"/>
          <p:cNvSpPr>
            <a:spLocks noGrp="1" noChangeArrowheads="1"/>
          </p:cNvSpPr>
          <p:nvPr>
            <p:ph type="ftr" sz="quarter" idx="4"/>
          </p:nvPr>
        </p:nvSpPr>
        <p:spPr>
          <a:ln/>
        </p:spPr>
        <p:txBody>
          <a:bodyPr/>
          <a:lstStyle/>
          <a:p>
            <a:r>
              <a:rPr lang="sv-SE"/>
              <a:t>Linköpings universitet</a:t>
            </a:r>
          </a:p>
        </p:txBody>
      </p:sp>
      <p:sp>
        <p:nvSpPr>
          <p:cNvPr id="7" name="Rectangle 7"/>
          <p:cNvSpPr>
            <a:spLocks noGrp="1" noChangeArrowheads="1"/>
          </p:cNvSpPr>
          <p:nvPr>
            <p:ph type="sldNum" sz="quarter" idx="5"/>
          </p:nvPr>
        </p:nvSpPr>
        <p:spPr>
          <a:ln/>
        </p:spPr>
        <p:txBody>
          <a:bodyPr/>
          <a:lstStyle/>
          <a:p>
            <a:fld id="{A7DF2364-164F-44B4-8203-DB87472B23EC}" type="slidenum">
              <a:rPr lang="sv-SE"/>
              <a:pPr/>
              <a:t>1</a:t>
            </a:fld>
            <a:endParaRPr lang="sv-SE"/>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dirty="0" smtClean="0"/>
              <a:t>Hello … Good morning every body…!</a:t>
            </a:r>
          </a:p>
          <a:p>
            <a:r>
              <a:rPr lang="en-US" dirty="0" smtClean="0"/>
              <a:t>My</a:t>
            </a:r>
            <a:r>
              <a:rPr lang="en-US" baseline="0" dirty="0" smtClean="0"/>
              <a:t> name is Rahul Hiran ( depending if the session chair introduces me).</a:t>
            </a:r>
          </a:p>
          <a:p>
            <a:r>
              <a:rPr lang="en-US" baseline="0" dirty="0" smtClean="0"/>
              <a:t>Else..Thanks session chair for the introduction.</a:t>
            </a:r>
          </a:p>
          <a:p>
            <a:endParaRPr lang="en-US" baseline="0" dirty="0" smtClean="0"/>
          </a:p>
          <a:p>
            <a:r>
              <a:rPr lang="en-US" baseline="0" dirty="0" smtClean="0"/>
              <a:t>I am going to talk about our project: “Keeping the network clean: dynamic alliances for collaborative evaluations”.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 have selected one packet</a:t>
            </a:r>
            <a:r>
              <a:rPr lang="en-US" baseline="0" dirty="0" smtClean="0"/>
              <a:t> from packet listing window and details window we can see various information related to this packet.</a:t>
            </a:r>
          </a:p>
          <a:p>
            <a:r>
              <a:rPr lang="en-US" baseline="0" dirty="0" smtClean="0"/>
              <a:t>We want to see only the data related to http protocol , </a:t>
            </a:r>
            <a:r>
              <a:rPr lang="en-US" baseline="0" dirty="0" err="1" smtClean="0"/>
              <a:t>therefor</a:t>
            </a:r>
            <a:r>
              <a:rPr lang="en-US" baseline="0" dirty="0" smtClean="0"/>
              <a:t> I have selected “Hypertext Transfer Protocol” child in packet details window.</a:t>
            </a:r>
          </a:p>
          <a:p>
            <a:r>
              <a:rPr lang="en-US" baseline="0" dirty="0" smtClean="0"/>
              <a:t>We can clearly see various fields associated with http protocol. Similarly, when you have some other application instead of http, you will see fields associated with that protocol. In this slide we can see fields such keep-</a:t>
            </a:r>
            <a:r>
              <a:rPr lang="en-US" baseline="0" dirty="0" err="1" smtClean="0"/>
              <a:t>alice</a:t>
            </a:r>
            <a:r>
              <a:rPr lang="en-US" baseline="0" dirty="0" smtClean="0"/>
              <a:t>, last modified </a:t>
            </a:r>
            <a:r>
              <a:rPr lang="en-US" baseline="0" dirty="0" err="1" smtClean="0"/>
              <a:t>etc</a:t>
            </a:r>
            <a:r>
              <a:rPr lang="en-US" baseline="0" dirty="0" smtClean="0"/>
              <a:t> associated with the http protocol.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fld id="{007E7B2A-DE9A-4B3D-B6FD-3F7DC0C815AE}" type="slidenum">
              <a:rPr lang="en-US"/>
              <a:pPr/>
              <a:t>16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p:txBody>
          <a:bodyPr/>
          <a:lstStyle/>
          <a:p>
            <a:endParaRPr lang="sv-S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now see the what data is added at the transport layer.</a:t>
            </a:r>
            <a:r>
              <a:rPr lang="en-US" baseline="0" dirty="0" smtClean="0"/>
              <a:t> Here we see the header format for TCP protocol. We can see that the TCP header should have source port, destination port, sequence number, </a:t>
            </a:r>
            <a:r>
              <a:rPr lang="en-US" baseline="0" dirty="0" err="1" smtClean="0"/>
              <a:t>ack</a:t>
            </a:r>
            <a:r>
              <a:rPr lang="en-US" baseline="0" dirty="0" smtClean="0"/>
              <a:t> number, checksum related data and other data. We will now see the actual TCP header in our example packet that we just looked at. </a:t>
            </a:r>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fld id="{007E7B2A-DE9A-4B3D-B6FD-3F7DC0C815AE}" type="slidenum">
              <a:rPr lang="en-US"/>
              <a:pPr/>
              <a:t>21</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p:txBody>
          <a:bodyPr/>
          <a:lstStyle/>
          <a:p>
            <a:endParaRPr lang="sv-S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things to notice in this screenshot. First let us see the IP header format </a:t>
            </a:r>
            <a:endParaRPr lang="en-US" dirty="0" smtClean="0"/>
          </a:p>
          <a:p>
            <a:endParaRPr lang="en-US" dirty="0" smtClean="0"/>
          </a:p>
          <a:p>
            <a:r>
              <a:rPr lang="en-US" dirty="0" smtClean="0"/>
              <a:t>1. Here we can see the first ICMP message</a:t>
            </a:r>
            <a:r>
              <a:rPr lang="en-US" baseline="0" dirty="0" smtClean="0"/>
              <a:t> with time to leave value of 1. </a:t>
            </a:r>
          </a:p>
          <a:p>
            <a:r>
              <a:rPr lang="en-US" baseline="0" dirty="0" smtClean="0"/>
              <a:t>In response you get Time to live exceeded message. </a:t>
            </a:r>
          </a:p>
          <a:p>
            <a:r>
              <a:rPr lang="en-US" baseline="0" dirty="0" smtClean="0"/>
              <a:t>Note the source of the ICMP time to live exceeded message. These source values give us the path that the </a:t>
            </a:r>
            <a:r>
              <a:rPr lang="en-US" baseline="0" dirty="0" err="1" smtClean="0"/>
              <a:t>traceroute</a:t>
            </a:r>
            <a:r>
              <a:rPr lang="en-US" baseline="0" dirty="0" smtClean="0"/>
              <a:t> will take from source to the destination </a:t>
            </a:r>
          </a:p>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fld id="{007E7B2A-DE9A-4B3D-B6FD-3F7DC0C815AE}" type="slidenum">
              <a:rPr lang="en-US"/>
              <a:pPr/>
              <a:t>26</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p:txBody>
          <a:bodyPr/>
          <a:lstStyle/>
          <a:p>
            <a:endParaRPr lang="sv-S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fld id="{18F4CC3E-9ABB-4CFC-957E-1F8DC386DE8B}" type="slidenum">
              <a:rPr lang="en-US"/>
              <a:pPr/>
              <a:t>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lstStyle/>
          <a:p>
            <a:endParaRPr lang="sv-S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fld id="{18F4CC3E-9ABB-4CFC-957E-1F8DC386DE8B}" type="slidenum">
              <a:rPr lang="en-US"/>
              <a:pPr/>
              <a:t>27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p:txBody>
          <a:bodyPr/>
          <a:lstStyle/>
          <a:p>
            <a:endParaRPr lang="sv-S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28</a:t>
            </a:fld>
            <a:endParaRPr lang="en-US"/>
          </a:p>
        </p:txBody>
      </p:sp>
    </p:spTree>
    <p:extLst>
      <p:ext uri="{BB962C8B-B14F-4D97-AF65-F5344CB8AC3E}">
        <p14:creationId xmlns:p14="http://schemas.microsoft.com/office/powerpoint/2010/main" xmlns="" val="1956675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fld id="{007E7B2A-DE9A-4B3D-B6FD-3F7DC0C815AE}" type="slidenum">
              <a:rPr lang="en-US"/>
              <a:pPr/>
              <a:t>29</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p:txBody>
          <a:bodyPr/>
          <a:lstStyle/>
          <a:p>
            <a:endParaRPr lang="sv-S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p>
          <a:p>
            <a:endParaRPr lang="en-US" dirty="0"/>
          </a:p>
        </p:txBody>
      </p:sp>
      <p:sp>
        <p:nvSpPr>
          <p:cNvPr id="4" name="Date Placeholder 3"/>
          <p:cNvSpPr>
            <a:spLocks noGrp="1"/>
          </p:cNvSpPr>
          <p:nvPr>
            <p:ph type="dt" idx="10"/>
          </p:nvPr>
        </p:nvSpPr>
        <p:spPr/>
        <p:txBody>
          <a:bodyPr/>
          <a:lstStyle/>
          <a:p>
            <a:fld id="{3478B66C-3CDD-4DAC-BCC2-1CF4F547501B}" type="datetime1">
              <a:rPr lang="sv-SE" smtClean="0"/>
              <a:pPr/>
              <a:t>2013-01-28</a:t>
            </a:fld>
            <a:endParaRPr lang="sv-SE"/>
          </a:p>
        </p:txBody>
      </p:sp>
      <p:sp>
        <p:nvSpPr>
          <p:cNvPr id="5" name="Footer Placeholder 4"/>
          <p:cNvSpPr>
            <a:spLocks noGrp="1"/>
          </p:cNvSpPr>
          <p:nvPr>
            <p:ph type="ftr" sz="quarter" idx="11"/>
          </p:nvPr>
        </p:nvSpPr>
        <p:spPr/>
        <p:txBody>
          <a:bodyPr/>
          <a:lstStyle/>
          <a:p>
            <a:r>
              <a:rPr lang="sv-SE" smtClean="0"/>
              <a:t>Linköpings universitet</a:t>
            </a:r>
            <a:endParaRPr lang="sv-SE"/>
          </a:p>
        </p:txBody>
      </p:sp>
      <p:sp>
        <p:nvSpPr>
          <p:cNvPr id="6" name="Slide Number Placeholder 5"/>
          <p:cNvSpPr>
            <a:spLocks noGrp="1"/>
          </p:cNvSpPr>
          <p:nvPr>
            <p:ph type="sldNum" sz="quarter" idx="12"/>
          </p:nvPr>
        </p:nvSpPr>
        <p:spPr/>
        <p:txBody>
          <a:bodyPr/>
          <a:lstStyle/>
          <a:p>
            <a:fld id="{9E19115D-3025-484C-A12B-200D3B7C8AB2}" type="slidenum">
              <a:rPr lang="sv-SE" smtClean="0"/>
              <a:pPr/>
              <a:t>31</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fld id="{34978384-33BB-45CB-AD23-C2D50F549ED5}" type="slidenum">
              <a:rPr lang="en-US"/>
              <a:pPr/>
              <a:t>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p:txBody>
          <a:bodyPr/>
          <a:lstStyle/>
          <a:p>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fld id="{3DA844FE-463B-45B0-BB27-B2D18DA689C8}" type="slidenum">
              <a:rPr lang="en-US"/>
              <a:pPr/>
              <a:t>6</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p:txBody>
          <a:bodyPr/>
          <a:lstStyle/>
          <a:p>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fld id="{007E7B2A-DE9A-4B3D-B6FD-3F7DC0C815AE}" type="slidenum">
              <a:rPr lang="en-US"/>
              <a:pPr/>
              <a:t>7</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p:txBody>
          <a:bodyPr/>
          <a:lstStyle/>
          <a:p>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B25403-7D60-454A-A9AB-3141185CFDA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17th Jan 2013</a:t>
            </a:r>
            <a:endParaRPr lang="en-US"/>
          </a:p>
        </p:txBody>
      </p:sp>
      <p:sp>
        <p:nvSpPr>
          <p:cNvPr id="5" name="Footer Placeholder 4"/>
          <p:cNvSpPr>
            <a:spLocks noGrp="1"/>
          </p:cNvSpPr>
          <p:nvPr>
            <p:ph type="ftr" sz="quarter" idx="11"/>
          </p:nvPr>
        </p:nvSpPr>
        <p:spPr/>
        <p:txBody>
          <a:bodyPr/>
          <a:lstStyle/>
          <a:p>
            <a:r>
              <a:rPr lang="en-US" smtClean="0"/>
              <a:t>Baspresentation LiU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17th Jan 2013</a:t>
            </a:r>
            <a:endParaRPr lang="en-US"/>
          </a:p>
        </p:txBody>
      </p:sp>
      <p:sp>
        <p:nvSpPr>
          <p:cNvPr id="5" name="Footer Placeholder 4"/>
          <p:cNvSpPr>
            <a:spLocks noGrp="1"/>
          </p:cNvSpPr>
          <p:nvPr>
            <p:ph type="ftr" sz="quarter" idx="11"/>
          </p:nvPr>
        </p:nvSpPr>
        <p:spPr/>
        <p:txBody>
          <a:bodyPr/>
          <a:lstStyle/>
          <a:p>
            <a:r>
              <a:rPr lang="en-US" smtClean="0"/>
              <a:t>Baspresentation LiU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17th Jan 2013</a:t>
            </a:r>
            <a:endParaRPr lang="en-US"/>
          </a:p>
        </p:txBody>
      </p:sp>
      <p:sp>
        <p:nvSpPr>
          <p:cNvPr id="5" name="Footer Placeholder 4"/>
          <p:cNvSpPr>
            <a:spLocks noGrp="1"/>
          </p:cNvSpPr>
          <p:nvPr>
            <p:ph type="ftr" sz="quarter" idx="11"/>
          </p:nvPr>
        </p:nvSpPr>
        <p:spPr/>
        <p:txBody>
          <a:bodyPr/>
          <a:lstStyle/>
          <a:p>
            <a:r>
              <a:rPr lang="en-US" smtClean="0"/>
              <a:t>Baspresentation LiU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Rubrikbild - sista">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extLst>
              <a:ext uri="{28A0092B-C50C-407E-A947-70E740481C1C}">
                <a14:useLocalDpi xmlns:a14="http://schemas.microsoft.com/office/drawing/2010/main" xmlns="" val="0"/>
              </a:ext>
            </a:extLst>
          </a:blip>
          <a:srcRect l="6255" r="385"/>
          <a:stretch>
            <a:fillRect/>
          </a:stretch>
        </p:blipFill>
        <p:spPr>
          <a:xfrm>
            <a:off x="0" y="0"/>
            <a:ext cx="9144000" cy="6858000"/>
          </a:xfrm>
          <a:prstGeom prst="rect">
            <a:avLst/>
          </a:prstGeom>
        </p:spPr>
      </p:pic>
      <p:sp>
        <p:nvSpPr>
          <p:cNvPr id="17412" name="Rectangle 4"/>
          <p:cNvSpPr>
            <a:spLocks noGrp="1" noChangeArrowheads="1"/>
          </p:cNvSpPr>
          <p:nvPr>
            <p:ph type="dt" sz="half" idx="2"/>
          </p:nvPr>
        </p:nvSpPr>
        <p:spPr>
          <a:xfrm>
            <a:off x="1619969" y="6243638"/>
            <a:ext cx="1008063" cy="457200"/>
          </a:xfrm>
        </p:spPr>
        <p:txBody>
          <a:bodyPr anchor="b" anchorCtr="0"/>
          <a:lstStyle>
            <a:lvl1pPr>
              <a:defRPr sz="1200">
                <a:solidFill>
                  <a:schemeClr val="tx1"/>
                </a:solidFill>
              </a:defRPr>
            </a:lvl1pPr>
          </a:lstStyle>
          <a:p>
            <a:r>
              <a:rPr lang="en-US" smtClean="0"/>
              <a:t>17th Jan 2013</a:t>
            </a:r>
            <a:endParaRPr lang="sv-SE" altLang="en-US" dirty="0"/>
          </a:p>
        </p:txBody>
      </p:sp>
      <p:sp>
        <p:nvSpPr>
          <p:cNvPr id="17413" name="Rectangle 5"/>
          <p:cNvSpPr>
            <a:spLocks noGrp="1" noChangeArrowheads="1"/>
          </p:cNvSpPr>
          <p:nvPr>
            <p:ph type="ftr" sz="quarter" idx="3"/>
          </p:nvPr>
        </p:nvSpPr>
        <p:spPr>
          <a:xfrm>
            <a:off x="2843932" y="6237288"/>
            <a:ext cx="3095625" cy="457200"/>
          </a:xfrm>
        </p:spPr>
        <p:txBody>
          <a:bodyPr anchor="b" anchorCtr="0"/>
          <a:lstStyle>
            <a:lvl1pPr>
              <a:defRPr sz="1200">
                <a:solidFill>
                  <a:schemeClr val="tx1"/>
                </a:solidFill>
              </a:defRPr>
            </a:lvl1pPr>
          </a:lstStyle>
          <a:p>
            <a:r>
              <a:rPr lang="sv-SE" altLang="en-US" dirty="0"/>
              <a:t>Baspresentation LiU</a:t>
            </a:r>
          </a:p>
        </p:txBody>
      </p:sp>
      <p:sp>
        <p:nvSpPr>
          <p:cNvPr id="17414" name="Rectangle 6"/>
          <p:cNvSpPr>
            <a:spLocks noGrp="1" noChangeArrowheads="1"/>
          </p:cNvSpPr>
          <p:nvPr>
            <p:ph type="sldNum" sz="quarter" idx="4"/>
          </p:nvPr>
        </p:nvSpPr>
        <p:spPr>
          <a:xfrm>
            <a:off x="6145932" y="6243638"/>
            <a:ext cx="1234380" cy="457200"/>
          </a:xfrm>
        </p:spPr>
        <p:txBody>
          <a:bodyPr/>
          <a:lstStyle>
            <a:lvl1pPr algn="r">
              <a:defRPr sz="1200">
                <a:solidFill>
                  <a:schemeClr val="tx1"/>
                </a:solidFill>
              </a:defRPr>
            </a:lvl1pPr>
          </a:lstStyle>
          <a:p>
            <a:fld id="{EF05D053-2BF8-42DD-A080-ABD0C2C8396F}" type="slidenum">
              <a:rPr lang="sv-SE" altLang="en-US"/>
              <a:pPr/>
              <a:t>‹#›</a:t>
            </a:fld>
            <a:endParaRPr lang="sv-SE" altLang="en-US"/>
          </a:p>
        </p:txBody>
      </p:sp>
    </p:spTree>
    <p:extLst>
      <p:ext uri="{BB962C8B-B14F-4D97-AF65-F5344CB8AC3E}">
        <p14:creationId xmlns:p14="http://schemas.microsoft.com/office/powerpoint/2010/main" xmlns="" val="54098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17th Jan 2013</a:t>
            </a:r>
            <a:endParaRPr lang="en-US"/>
          </a:p>
        </p:txBody>
      </p:sp>
      <p:sp>
        <p:nvSpPr>
          <p:cNvPr id="5" name="Footer Placeholder 4"/>
          <p:cNvSpPr>
            <a:spLocks noGrp="1"/>
          </p:cNvSpPr>
          <p:nvPr>
            <p:ph type="ftr" sz="quarter" idx="11"/>
          </p:nvPr>
        </p:nvSpPr>
        <p:spPr/>
        <p:txBody>
          <a:bodyPr/>
          <a:lstStyle/>
          <a:p>
            <a:r>
              <a:rPr lang="en-US" smtClean="0"/>
              <a:t>Baspresentation LiU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17th Jan 2013</a:t>
            </a:r>
            <a:endParaRPr lang="en-US"/>
          </a:p>
        </p:txBody>
      </p:sp>
      <p:sp>
        <p:nvSpPr>
          <p:cNvPr id="5" name="Footer Placeholder 4"/>
          <p:cNvSpPr>
            <a:spLocks noGrp="1"/>
          </p:cNvSpPr>
          <p:nvPr>
            <p:ph type="ftr" sz="quarter" idx="11"/>
          </p:nvPr>
        </p:nvSpPr>
        <p:spPr/>
        <p:txBody>
          <a:bodyPr/>
          <a:lstStyle/>
          <a:p>
            <a:r>
              <a:rPr lang="en-US" smtClean="0"/>
              <a:t>Baspresentation LiU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17th Jan 2013</a:t>
            </a:r>
            <a:endParaRPr lang="en-US"/>
          </a:p>
        </p:txBody>
      </p:sp>
      <p:sp>
        <p:nvSpPr>
          <p:cNvPr id="6" name="Footer Placeholder 5"/>
          <p:cNvSpPr>
            <a:spLocks noGrp="1"/>
          </p:cNvSpPr>
          <p:nvPr>
            <p:ph type="ftr" sz="quarter" idx="11"/>
          </p:nvPr>
        </p:nvSpPr>
        <p:spPr/>
        <p:txBody>
          <a:bodyPr/>
          <a:lstStyle/>
          <a:p>
            <a:r>
              <a:rPr lang="en-US" smtClean="0"/>
              <a:t>Baspresentation LiU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17th Jan 2013</a:t>
            </a:r>
            <a:endParaRPr lang="en-US"/>
          </a:p>
        </p:txBody>
      </p:sp>
      <p:sp>
        <p:nvSpPr>
          <p:cNvPr id="8" name="Footer Placeholder 7"/>
          <p:cNvSpPr>
            <a:spLocks noGrp="1"/>
          </p:cNvSpPr>
          <p:nvPr>
            <p:ph type="ftr" sz="quarter" idx="11"/>
          </p:nvPr>
        </p:nvSpPr>
        <p:spPr/>
        <p:txBody>
          <a:bodyPr/>
          <a:lstStyle/>
          <a:p>
            <a:r>
              <a:rPr lang="en-US" smtClean="0"/>
              <a:t>Baspresentation LiU</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17th Jan 2013</a:t>
            </a:r>
            <a:endParaRPr lang="en-US"/>
          </a:p>
        </p:txBody>
      </p:sp>
      <p:sp>
        <p:nvSpPr>
          <p:cNvPr id="4" name="Footer Placeholder 3"/>
          <p:cNvSpPr>
            <a:spLocks noGrp="1"/>
          </p:cNvSpPr>
          <p:nvPr>
            <p:ph type="ftr" sz="quarter" idx="11"/>
          </p:nvPr>
        </p:nvSpPr>
        <p:spPr/>
        <p:txBody>
          <a:bodyPr/>
          <a:lstStyle/>
          <a:p>
            <a:r>
              <a:rPr lang="en-US" smtClean="0"/>
              <a:t>Baspresentation LiU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17th Jan 2013</a:t>
            </a:r>
            <a:endParaRPr lang="en-US"/>
          </a:p>
        </p:txBody>
      </p:sp>
      <p:sp>
        <p:nvSpPr>
          <p:cNvPr id="3" name="Footer Placeholder 2"/>
          <p:cNvSpPr>
            <a:spLocks noGrp="1"/>
          </p:cNvSpPr>
          <p:nvPr>
            <p:ph type="ftr" sz="quarter" idx="11"/>
          </p:nvPr>
        </p:nvSpPr>
        <p:spPr/>
        <p:txBody>
          <a:bodyPr/>
          <a:lstStyle/>
          <a:p>
            <a:r>
              <a:rPr lang="en-US" smtClean="0"/>
              <a:t>Baspresentation LiU</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17th Jan 2013</a:t>
            </a:r>
            <a:endParaRPr lang="en-US"/>
          </a:p>
        </p:txBody>
      </p:sp>
      <p:sp>
        <p:nvSpPr>
          <p:cNvPr id="6" name="Footer Placeholder 5"/>
          <p:cNvSpPr>
            <a:spLocks noGrp="1"/>
          </p:cNvSpPr>
          <p:nvPr>
            <p:ph type="ftr" sz="quarter" idx="11"/>
          </p:nvPr>
        </p:nvSpPr>
        <p:spPr/>
        <p:txBody>
          <a:bodyPr/>
          <a:lstStyle/>
          <a:p>
            <a:r>
              <a:rPr lang="en-US" smtClean="0"/>
              <a:t>Baspresentation LiU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17th Jan 2013</a:t>
            </a:r>
            <a:endParaRPr lang="en-US"/>
          </a:p>
        </p:txBody>
      </p:sp>
      <p:sp>
        <p:nvSpPr>
          <p:cNvPr id="6" name="Footer Placeholder 5"/>
          <p:cNvSpPr>
            <a:spLocks noGrp="1"/>
          </p:cNvSpPr>
          <p:nvPr>
            <p:ph type="ftr" sz="quarter" idx="11"/>
          </p:nvPr>
        </p:nvSpPr>
        <p:spPr/>
        <p:txBody>
          <a:bodyPr/>
          <a:lstStyle/>
          <a:p>
            <a:r>
              <a:rPr lang="en-US" smtClean="0"/>
              <a:t>Baspresentation LiU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17th Jan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Baspresentation LiU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3.bin"/><Relationship Id="rId18" Type="http://schemas.openxmlformats.org/officeDocument/2006/relationships/oleObject" Target="../embeddings/oleObject28.bin"/><Relationship Id="rId3" Type="http://schemas.openxmlformats.org/officeDocument/2006/relationships/notesSlide" Target="../notesSlides/notesSlide20.xml"/><Relationship Id="rId7" Type="http://schemas.openxmlformats.org/officeDocument/2006/relationships/oleObject" Target="../embeddings/oleObject18.bin"/><Relationship Id="rId12" Type="http://schemas.openxmlformats.org/officeDocument/2006/relationships/oleObject" Target="../embeddings/oleObject22.bin"/><Relationship Id="rId17" Type="http://schemas.openxmlformats.org/officeDocument/2006/relationships/oleObject" Target="../embeddings/oleObject27.bin"/><Relationship Id="rId2" Type="http://schemas.openxmlformats.org/officeDocument/2006/relationships/slideLayout" Target="../slideLayouts/slideLayout4.xml"/><Relationship Id="rId16"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oleObject" Target="../embeddings/oleObject17.bin"/><Relationship Id="rId11" Type="http://schemas.openxmlformats.org/officeDocument/2006/relationships/oleObject" Target="../embeddings/oleObject21.bin"/><Relationship Id="rId5" Type="http://schemas.openxmlformats.org/officeDocument/2006/relationships/image" Target="../media/image6.png"/><Relationship Id="rId15" Type="http://schemas.openxmlformats.org/officeDocument/2006/relationships/oleObject" Target="../embeddings/oleObject25.bin"/><Relationship Id="rId10" Type="http://schemas.openxmlformats.org/officeDocument/2006/relationships/image" Target="../media/image7.png"/><Relationship Id="rId19" Type="http://schemas.openxmlformats.org/officeDocument/2006/relationships/oleObject" Target="../embeddings/oleObject29.bin"/><Relationship Id="rId4" Type="http://schemas.openxmlformats.org/officeDocument/2006/relationships/image" Target="../media/image5.wmf"/><Relationship Id="rId9" Type="http://schemas.openxmlformats.org/officeDocument/2006/relationships/oleObject" Target="../embeddings/oleObject20.bin"/><Relationship Id="rId1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7.bin"/><Relationship Id="rId18" Type="http://schemas.openxmlformats.org/officeDocument/2006/relationships/oleObject" Target="../embeddings/oleObject12.bin"/><Relationship Id="rId3" Type="http://schemas.openxmlformats.org/officeDocument/2006/relationships/notesSlide" Target="../notesSlides/notesSlide2.xml"/><Relationship Id="rId21" Type="http://schemas.openxmlformats.org/officeDocument/2006/relationships/oleObject" Target="../embeddings/oleObject15.bin"/><Relationship Id="rId7" Type="http://schemas.openxmlformats.org/officeDocument/2006/relationships/oleObject" Target="../embeddings/oleObject2.bin"/><Relationship Id="rId12" Type="http://schemas.openxmlformats.org/officeDocument/2006/relationships/oleObject" Target="../embeddings/oleObject6.bin"/><Relationship Id="rId17" Type="http://schemas.openxmlformats.org/officeDocument/2006/relationships/oleObject" Target="../embeddings/oleObject11.bin"/><Relationship Id="rId2" Type="http://schemas.openxmlformats.org/officeDocument/2006/relationships/slideLayout" Target="../slideLayouts/slideLayout4.xml"/><Relationship Id="rId16" Type="http://schemas.openxmlformats.org/officeDocument/2006/relationships/oleObject" Target="../embeddings/oleObject10.bin"/><Relationship Id="rId20"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5.bin"/><Relationship Id="rId5" Type="http://schemas.openxmlformats.org/officeDocument/2006/relationships/image" Target="../media/image6.png"/><Relationship Id="rId15" Type="http://schemas.openxmlformats.org/officeDocument/2006/relationships/oleObject" Target="../embeddings/oleObject9.bin"/><Relationship Id="rId10" Type="http://schemas.openxmlformats.org/officeDocument/2006/relationships/image" Target="../media/image7.png"/><Relationship Id="rId19" Type="http://schemas.openxmlformats.org/officeDocument/2006/relationships/oleObject" Target="../embeddings/oleObject13.bin"/><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oleObject" Target="../embeddings/oleObject8.bin"/><Relationship Id="rId22" Type="http://schemas.openxmlformats.org/officeDocument/2006/relationships/oleObject" Target="../embeddings/oleObject16.bin"/></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bwMode="auto">
          <a:xfrm>
            <a:off x="533400" y="685800"/>
            <a:ext cx="8247012" cy="3657600"/>
          </a:xfrm>
          <a:prstGeom prst="rect">
            <a:avLst/>
          </a:prstGeom>
          <a:solidFill>
            <a:srgbClr val="4982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022350" marR="0" indent="-350838"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sv-SE" sz="1200" b="0" i="1" u="none" strike="noStrike" cap="none" normalizeH="0" baseline="0" dirty="0" smtClean="0">
              <a:ln>
                <a:noFill/>
              </a:ln>
              <a:solidFill>
                <a:schemeClr val="tx1"/>
              </a:solidFill>
              <a:effectLst/>
              <a:latin typeface="Arial" pitchFamily="34" charset="0"/>
            </a:endParaRPr>
          </a:p>
        </p:txBody>
      </p:sp>
      <p:sp>
        <p:nvSpPr>
          <p:cNvPr id="256015" name="Rectangle 15"/>
          <p:cNvSpPr>
            <a:spLocks noGrp="1" noChangeArrowheads="1"/>
          </p:cNvSpPr>
          <p:nvPr>
            <p:ph type="ctrTitle" idx="4294967295"/>
          </p:nvPr>
        </p:nvSpPr>
        <p:spPr bwMode="auto">
          <a:xfrm>
            <a:off x="1066800" y="914400"/>
            <a:ext cx="7416824" cy="749945"/>
          </a:xfrm>
          <a:prstGeom prst="rect">
            <a:avLst/>
          </a:prstGeom>
          <a:noFill/>
          <a:ln>
            <a:miter lim="800000"/>
            <a:headEnd/>
            <a:tailEnd/>
          </a:ln>
        </p:spPr>
        <p:txBody>
          <a:bodyPr/>
          <a:lstStyle/>
          <a:p>
            <a:pPr algn="ctr"/>
            <a:r>
              <a:rPr lang="en-US" sz="4000" dirty="0" smtClean="0">
                <a:solidFill>
                  <a:schemeClr val="bg1"/>
                </a:solidFill>
              </a:rPr>
              <a:t>Protocol layers and </a:t>
            </a:r>
            <a:r>
              <a:rPr lang="en-US" sz="4000" dirty="0" err="1" smtClean="0">
                <a:solidFill>
                  <a:schemeClr val="bg1"/>
                </a:solidFill>
              </a:rPr>
              <a:t>Wireshark</a:t>
            </a:r>
            <a:endParaRPr lang="sv-SE" sz="4000" dirty="0">
              <a:solidFill>
                <a:schemeClr val="bg1"/>
              </a:solidFill>
            </a:endParaRPr>
          </a:p>
        </p:txBody>
      </p:sp>
      <p:sp>
        <p:nvSpPr>
          <p:cNvPr id="7" name="Rectangle 14"/>
          <p:cNvSpPr txBox="1">
            <a:spLocks noChangeArrowheads="1"/>
          </p:cNvSpPr>
          <p:nvPr/>
        </p:nvSpPr>
        <p:spPr bwMode="auto">
          <a:xfrm>
            <a:off x="1447800" y="1752600"/>
            <a:ext cx="6400800" cy="1320552"/>
          </a:xfrm>
          <a:prstGeom prst="rect">
            <a:avLst/>
          </a:prstGeom>
          <a:noFill/>
          <a:ln>
            <a:miter lim="800000"/>
            <a:headEnd/>
            <a:tailEnd/>
          </a:ln>
        </p:spPr>
        <p:txBody>
          <a:bodyPr/>
          <a:lstStyle/>
          <a:p>
            <a:pPr marL="0" marR="0" lvl="0" indent="0" algn="ctr" defTabSz="914400" rtl="0" eaLnBrk="1" fontAlgn="base" latinLnBrk="0" hangingPunct="1">
              <a:lnSpc>
                <a:spcPct val="100000"/>
              </a:lnSpc>
              <a:spcBef>
                <a:spcPct val="0"/>
              </a:spcBef>
              <a:spcAft>
                <a:spcPct val="40000"/>
              </a:spcAft>
              <a:buClr>
                <a:srgbClr val="437BBE"/>
              </a:buClr>
              <a:buSzTx/>
              <a:buFont typeface="Wingdings" pitchFamily="2" charset="2"/>
              <a:buNone/>
              <a:tabLst/>
              <a:defRPr/>
            </a:pPr>
            <a:r>
              <a:rPr kumimoji="0" lang="sv-SE" sz="3200" b="0" i="0" u="none" strike="noStrike" kern="0" cap="none" spc="0" normalizeH="0" baseline="0" noProof="0" dirty="0" err="1" smtClean="0">
                <a:ln>
                  <a:noFill/>
                </a:ln>
                <a:solidFill>
                  <a:schemeClr val="tx1"/>
                </a:solidFill>
                <a:effectLst/>
                <a:uLnTx/>
                <a:uFillTx/>
                <a:latin typeface="Arial"/>
                <a:ea typeface="+mn-ea"/>
                <a:cs typeface="Arial"/>
              </a:rPr>
              <a:t>Rahul</a:t>
            </a:r>
            <a:r>
              <a:rPr kumimoji="0" lang="sv-SE" sz="3200" b="0" i="0" u="none" strike="noStrike" kern="0" cap="none" spc="0" normalizeH="0" baseline="0" noProof="0" dirty="0" smtClean="0">
                <a:ln>
                  <a:noFill/>
                </a:ln>
                <a:solidFill>
                  <a:schemeClr val="tx1"/>
                </a:solidFill>
                <a:effectLst/>
                <a:uLnTx/>
                <a:uFillTx/>
                <a:latin typeface="Arial"/>
                <a:ea typeface="+mn-ea"/>
                <a:cs typeface="Arial"/>
              </a:rPr>
              <a:t> Hiran</a:t>
            </a:r>
          </a:p>
          <a:p>
            <a:pPr lvl="0" algn="ctr" fontAlgn="base">
              <a:spcBef>
                <a:spcPct val="0"/>
              </a:spcBef>
              <a:spcAft>
                <a:spcPct val="40000"/>
              </a:spcAft>
              <a:buClr>
                <a:srgbClr val="437BBE"/>
              </a:buClr>
              <a:defRPr/>
            </a:pPr>
            <a:r>
              <a:rPr lang="sv-SE" sz="2400" kern="0" dirty="0" smtClean="0">
                <a:latin typeface="Arial"/>
                <a:cs typeface="Arial"/>
              </a:rPr>
              <a:t>TDTS11:Computer Networks and </a:t>
            </a:r>
            <a:r>
              <a:rPr lang="sv-SE" sz="2400" kern="0" dirty="0" smtClean="0">
                <a:latin typeface="Arial"/>
                <a:cs typeface="Arial"/>
              </a:rPr>
              <a:t>Internet </a:t>
            </a:r>
            <a:r>
              <a:rPr lang="sv-SE" sz="2400" kern="0" dirty="0" err="1" smtClean="0">
                <a:latin typeface="Arial"/>
                <a:cs typeface="Arial"/>
              </a:rPr>
              <a:t>Protocols</a:t>
            </a:r>
            <a:endParaRPr kumimoji="0" lang="sv-SE" sz="2400" b="0" i="0" u="none" strike="noStrike" kern="0" cap="none" spc="0" normalizeH="0" baseline="0" noProof="0" dirty="0" smtClean="0">
              <a:ln>
                <a:noFill/>
              </a:ln>
              <a:solidFill>
                <a:schemeClr val="tx1"/>
              </a:solidFill>
              <a:effectLst/>
              <a:uLnTx/>
              <a:uFillTx/>
              <a:latin typeface="Arial"/>
              <a:cs typeface="Arial"/>
            </a:endParaRPr>
          </a:p>
        </p:txBody>
      </p:sp>
      <p:sp>
        <p:nvSpPr>
          <p:cNvPr id="6" name="Slide Number Placeholder 5"/>
          <p:cNvSpPr>
            <a:spLocks noGrp="1"/>
          </p:cNvSpPr>
          <p:nvPr>
            <p:ph type="sldNum" sz="quarter" idx="4"/>
          </p:nvPr>
        </p:nvSpPr>
        <p:spPr/>
        <p:txBody>
          <a:bodyPr/>
          <a:lstStyle/>
          <a:p>
            <a:fld id="{EF05D053-2BF8-42DD-A080-ABD0C2C8396F}" type="slidenum">
              <a:rPr lang="sv-SE" altLang="en-US" smtClean="0"/>
              <a:pPr/>
              <a:t>1</a:t>
            </a:fld>
            <a:endParaRPr lang="sv-SE" altLang="en-US"/>
          </a:p>
        </p:txBody>
      </p:sp>
      <p:sp>
        <p:nvSpPr>
          <p:cNvPr id="8" name="Rectangle 7"/>
          <p:cNvSpPr/>
          <p:nvPr/>
        </p:nvSpPr>
        <p:spPr>
          <a:xfrm>
            <a:off x="990600" y="5562600"/>
            <a:ext cx="6324600" cy="615553"/>
          </a:xfrm>
          <a:prstGeom prst="rect">
            <a:avLst/>
          </a:prstGeom>
        </p:spPr>
        <p:txBody>
          <a:bodyPr wrap="square">
            <a:spAutoFit/>
          </a:bodyPr>
          <a:lstStyle/>
          <a:p>
            <a:r>
              <a:rPr lang="en-US" dirty="0" smtClean="0"/>
              <a:t>Note: T</a:t>
            </a:r>
            <a:r>
              <a:rPr lang="en-US" sz="1600" dirty="0" smtClean="0"/>
              <a:t>he </a:t>
            </a:r>
            <a:r>
              <a:rPr lang="en-US" sz="1600" dirty="0" smtClean="0"/>
              <a:t>slides are adapted and modified based on slides from the book’s companion Web site, as well as modified slides by </a:t>
            </a:r>
            <a:r>
              <a:rPr lang="en-US" sz="1600" dirty="0" smtClean="0"/>
              <a:t>Niklas Carlsson</a:t>
            </a:r>
            <a:endParaRPr lang="en-US" sz="1600" dirty="0"/>
          </a:p>
        </p:txBody>
      </p:sp>
      <p:sp>
        <p:nvSpPr>
          <p:cNvPr id="9" name="Rectangle 8"/>
          <p:cNvSpPr/>
          <p:nvPr/>
        </p:nvSpPr>
        <p:spPr>
          <a:xfrm>
            <a:off x="1066800" y="4648200"/>
            <a:ext cx="4572000" cy="646331"/>
          </a:xfrm>
          <a:prstGeom prst="rect">
            <a:avLst/>
          </a:prstGeom>
        </p:spPr>
        <p:txBody>
          <a:bodyPr>
            <a:spAutoFit/>
          </a:bodyPr>
          <a:lstStyle/>
          <a:p>
            <a:r>
              <a:rPr lang="en-US" dirty="0" smtClean="0"/>
              <a:t>Textbook: “Computer Networking: A Top Down Approach”, by Jim Kurose and Keith Ross. </a:t>
            </a:r>
            <a:endParaRPr lang="en-US" dirty="0"/>
          </a:p>
        </p:txBody>
      </p:sp>
    </p:spTree>
    <p:extLst>
      <p:ext uri="{BB962C8B-B14F-4D97-AF65-F5344CB8AC3E}">
        <p14:creationId xmlns:p14="http://schemas.microsoft.com/office/powerpoint/2010/main" xmlns="" val="265000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screen of </a:t>
            </a:r>
            <a:r>
              <a:rPr lang="en-US" dirty="0" err="1" smtClean="0"/>
              <a:t>wireshark</a:t>
            </a:r>
            <a:endParaRPr lang="en-US" dirty="0"/>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cstate="print"/>
          <a:srcRect/>
          <a:stretch>
            <a:fillRect/>
          </a:stretch>
        </p:blipFill>
        <p:spPr bwMode="auto">
          <a:xfrm>
            <a:off x="1066800" y="1722457"/>
            <a:ext cx="7122238" cy="475454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your own capture or open existing trace files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219200" y="1600200"/>
            <a:ext cx="6638925" cy="502314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User Interface</a:t>
            </a:r>
            <a:endParaRPr lang="en-US" dirty="0"/>
          </a:p>
        </p:txBody>
      </p:sp>
      <p:pic>
        <p:nvPicPr>
          <p:cNvPr id="4" name="Content Placeholder 3" descr="gui.PNG"/>
          <p:cNvPicPr>
            <a:picLocks noGrp="1" noChangeAspect="1"/>
          </p:cNvPicPr>
          <p:nvPr>
            <p:ph idx="1"/>
          </p:nvPr>
        </p:nvPicPr>
        <p:blipFill>
          <a:blip r:embed="rId3" cstate="print"/>
          <a:stretch>
            <a:fillRect/>
          </a:stretch>
        </p:blipFill>
        <p:spPr>
          <a:xfrm>
            <a:off x="1524604" y="1600200"/>
            <a:ext cx="6094791" cy="4525963"/>
          </a:xfrm>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clutter</a:t>
            </a:r>
            <a:endParaRPr lang="en-US" dirty="0"/>
          </a:p>
        </p:txBody>
      </p:sp>
      <p:sp>
        <p:nvSpPr>
          <p:cNvPr id="3" name="Content Placeholder 2"/>
          <p:cNvSpPr>
            <a:spLocks noGrp="1"/>
          </p:cNvSpPr>
          <p:nvPr>
            <p:ph idx="1"/>
          </p:nvPr>
        </p:nvSpPr>
        <p:spPr/>
        <p:txBody>
          <a:bodyPr/>
          <a:lstStyle/>
          <a:p>
            <a:r>
              <a:rPr lang="en-US" dirty="0" smtClean="0"/>
              <a:t>Disable the checksum error messages from Views-&gt;Coloring rules…menu item</a:t>
            </a:r>
          </a:p>
          <a:p>
            <a:r>
              <a:rPr lang="en-US" dirty="0" smtClean="0"/>
              <a:t>Enter data in the filter to show only http packets</a:t>
            </a:r>
          </a:p>
          <a:p>
            <a:r>
              <a:rPr lang="en-US" dirty="0" smtClean="0"/>
              <a:t>Let us look at the example</a:t>
            </a:r>
          </a:p>
          <a:p>
            <a:endParaRPr lang="en-US" dirty="0" smtClean="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unnecessary data is removed</a:t>
            </a:r>
            <a:endParaRPr lang="en-US" dirty="0"/>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srcRect/>
          <a:stretch>
            <a:fillRect/>
          </a:stretch>
        </p:blipFill>
        <p:spPr bwMode="auto">
          <a:xfrm>
            <a:off x="609600" y="1680082"/>
            <a:ext cx="7696200" cy="409660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 us look at the application level data</a:t>
            </a:r>
            <a:endParaRPr lang="en-US" dirty="0"/>
          </a:p>
        </p:txBody>
      </p:sp>
      <p:pic>
        <p:nvPicPr>
          <p:cNvPr id="17411" name="Picture 3"/>
          <p:cNvPicPr>
            <a:picLocks noChangeAspect="1" noChangeArrowheads="1"/>
          </p:cNvPicPr>
          <p:nvPr/>
        </p:nvPicPr>
        <p:blipFill>
          <a:blip r:embed="rId3" cstate="print"/>
          <a:srcRect/>
          <a:stretch>
            <a:fillRect/>
          </a:stretch>
        </p:blipFill>
        <p:spPr bwMode="auto">
          <a:xfrm>
            <a:off x="914400" y="1219200"/>
            <a:ext cx="7320264" cy="5257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ChangeArrowheads="1"/>
          </p:cNvSpPr>
          <p:nvPr/>
        </p:nvSpPr>
        <p:spPr bwMode="auto">
          <a:xfrm>
            <a:off x="6578600" y="1714500"/>
            <a:ext cx="1892300" cy="3530600"/>
          </a:xfrm>
          <a:prstGeom prst="rect">
            <a:avLst/>
          </a:prstGeom>
          <a:solidFill>
            <a:srgbClr val="000099"/>
          </a:solidFill>
          <a:ln w="38100">
            <a:solidFill>
              <a:schemeClr val="accent2"/>
            </a:solidFill>
            <a:miter lim="800000"/>
            <a:headEnd/>
            <a:tailEnd/>
          </a:ln>
        </p:spPr>
        <p:txBody>
          <a:bodyPr wrap="none" anchor="ctr"/>
          <a:lstStyle/>
          <a:p>
            <a:endParaRPr lang="sv-SE"/>
          </a:p>
        </p:txBody>
      </p:sp>
      <p:sp>
        <p:nvSpPr>
          <p:cNvPr id="82949" name="Rectangle 3"/>
          <p:cNvSpPr>
            <a:spLocks noGrp="1" noChangeArrowheads="1"/>
          </p:cNvSpPr>
          <p:nvPr>
            <p:ph type="title"/>
          </p:nvPr>
        </p:nvSpPr>
        <p:spPr>
          <a:xfrm>
            <a:off x="762000" y="0"/>
            <a:ext cx="7772400" cy="1143000"/>
          </a:xfrm>
        </p:spPr>
        <p:txBody>
          <a:bodyPr/>
          <a:lstStyle/>
          <a:p>
            <a:r>
              <a:rPr lang="en-US" dirty="0" smtClean="0"/>
              <a:t>Internet protocol stack</a:t>
            </a:r>
          </a:p>
        </p:txBody>
      </p:sp>
      <p:sp>
        <p:nvSpPr>
          <p:cNvPr id="82950" name="Rectangle 4"/>
          <p:cNvSpPr>
            <a:spLocks noGrp="1" noChangeArrowheads="1"/>
          </p:cNvSpPr>
          <p:nvPr>
            <p:ph type="body" sz="half" idx="1"/>
          </p:nvPr>
        </p:nvSpPr>
        <p:spPr>
          <a:xfrm>
            <a:off x="571500" y="1422400"/>
            <a:ext cx="5715000" cy="4648200"/>
          </a:xfrm>
        </p:spPr>
        <p:txBody>
          <a:bodyPr>
            <a:normAutofit fontScale="92500" lnSpcReduction="20000"/>
          </a:bodyPr>
          <a:lstStyle/>
          <a:p>
            <a:pPr>
              <a:buClr>
                <a:srgbClr val="000099"/>
              </a:buClr>
              <a:buSzPct val="75000"/>
              <a:buFont typeface="Wingdings" pitchFamily="2" charset="2"/>
              <a:buChar char="v"/>
            </a:pPr>
            <a:r>
              <a:rPr lang="en-US" sz="2400" dirty="0" smtClean="0">
                <a:solidFill>
                  <a:srgbClr val="FF0000"/>
                </a:solidFill>
              </a:rPr>
              <a:t>application:</a:t>
            </a:r>
            <a:r>
              <a:rPr lang="en-US" sz="2400" dirty="0" smtClean="0"/>
              <a:t> supporting network applications</a:t>
            </a:r>
          </a:p>
          <a:p>
            <a:pPr lvl="1">
              <a:buClr>
                <a:srgbClr val="000099"/>
              </a:buClr>
              <a:buSzTx/>
              <a:buFont typeface="Wingdings" pitchFamily="2" charset="2"/>
              <a:buChar char="§"/>
            </a:pPr>
            <a:r>
              <a:rPr lang="en-US" sz="2000" dirty="0" smtClean="0"/>
              <a:t>FTP, SMTP, HTTP</a:t>
            </a:r>
          </a:p>
          <a:p>
            <a:pPr>
              <a:buClr>
                <a:srgbClr val="000099"/>
              </a:buClr>
              <a:buSzPct val="75000"/>
              <a:buFont typeface="Wingdings" pitchFamily="2" charset="2"/>
              <a:buChar char="v"/>
            </a:pPr>
            <a:r>
              <a:rPr lang="en-US" sz="2400" dirty="0" smtClean="0">
                <a:solidFill>
                  <a:srgbClr val="FF0000"/>
                </a:solidFill>
              </a:rPr>
              <a:t>transport:</a:t>
            </a:r>
            <a:r>
              <a:rPr lang="en-US" sz="2400" dirty="0" smtClean="0"/>
              <a:t> process-process data transfer</a:t>
            </a:r>
          </a:p>
          <a:p>
            <a:pPr lvl="1">
              <a:buClr>
                <a:srgbClr val="000099"/>
              </a:buClr>
              <a:buSzTx/>
              <a:buFont typeface="Wingdings" pitchFamily="2" charset="2"/>
              <a:buChar char="§"/>
            </a:pPr>
            <a:r>
              <a:rPr lang="en-US" sz="2000" dirty="0" smtClean="0"/>
              <a:t>TCP, UDP </a:t>
            </a:r>
          </a:p>
          <a:p>
            <a:pPr lvl="1">
              <a:buClr>
                <a:srgbClr val="000099"/>
              </a:buClr>
              <a:buSzTx/>
              <a:buFont typeface="Wingdings" pitchFamily="2" charset="2"/>
              <a:buChar char="§"/>
            </a:pPr>
            <a:r>
              <a:rPr lang="en-US" sz="2000" dirty="0" smtClean="0"/>
              <a:t>TCP </a:t>
            </a:r>
            <a:r>
              <a:rPr lang="en-US" sz="2000" dirty="0"/>
              <a:t>is responsible for the establishment of a TCP connection, the sequencing and acknowledgment of packets sent, and the recovery of packets lost during transmission</a:t>
            </a:r>
            <a:endParaRPr lang="en-US" sz="2000" dirty="0" smtClean="0"/>
          </a:p>
          <a:p>
            <a:pPr>
              <a:buClr>
                <a:srgbClr val="000099"/>
              </a:buClr>
              <a:buSzPct val="75000"/>
              <a:buFont typeface="Wingdings" pitchFamily="2" charset="2"/>
              <a:buChar char="v"/>
            </a:pPr>
            <a:r>
              <a:rPr lang="en-US" sz="2400" dirty="0" smtClean="0">
                <a:solidFill>
                  <a:srgbClr val="FF0000"/>
                </a:solidFill>
              </a:rPr>
              <a:t>network:</a:t>
            </a:r>
            <a:r>
              <a:rPr lang="en-US" sz="2400" dirty="0" smtClean="0"/>
              <a:t> routing of datagrams from source to destination</a:t>
            </a:r>
          </a:p>
          <a:p>
            <a:pPr lvl="1">
              <a:buClr>
                <a:srgbClr val="000099"/>
              </a:buClr>
              <a:buSzTx/>
              <a:buFont typeface="Wingdings" pitchFamily="2" charset="2"/>
              <a:buChar char="§"/>
            </a:pPr>
            <a:r>
              <a:rPr lang="en-US" sz="2000" dirty="0" smtClean="0"/>
              <a:t>IP, routing protocols</a:t>
            </a:r>
          </a:p>
          <a:p>
            <a:pPr>
              <a:buClr>
                <a:srgbClr val="000099"/>
              </a:buClr>
              <a:buSzPct val="75000"/>
              <a:buFont typeface="Wingdings" pitchFamily="2" charset="2"/>
              <a:buChar char="v"/>
            </a:pPr>
            <a:r>
              <a:rPr lang="en-US" sz="2400" dirty="0" smtClean="0">
                <a:solidFill>
                  <a:srgbClr val="FF0000"/>
                </a:solidFill>
              </a:rPr>
              <a:t>link:</a:t>
            </a:r>
            <a:r>
              <a:rPr lang="en-US" sz="2400" dirty="0" smtClean="0"/>
              <a:t> data transfer between neighboring  network elements</a:t>
            </a:r>
          </a:p>
          <a:p>
            <a:pPr lvl="1">
              <a:buClr>
                <a:srgbClr val="000099"/>
              </a:buClr>
              <a:buSzTx/>
              <a:buFont typeface="Wingdings" pitchFamily="2" charset="2"/>
              <a:buChar char="§"/>
            </a:pPr>
            <a:r>
              <a:rPr lang="en-US" sz="2000" dirty="0" smtClean="0"/>
              <a:t>Ethernet, 802.111 (</a:t>
            </a:r>
            <a:r>
              <a:rPr lang="en-US" sz="2000" dirty="0" err="1" smtClean="0"/>
              <a:t>WiFi</a:t>
            </a:r>
            <a:r>
              <a:rPr lang="en-US" sz="2000" dirty="0" smtClean="0"/>
              <a:t>), PPP</a:t>
            </a:r>
          </a:p>
          <a:p>
            <a:pPr>
              <a:buClr>
                <a:srgbClr val="000099"/>
              </a:buClr>
              <a:buSzPct val="75000"/>
              <a:buFont typeface="Wingdings" pitchFamily="2" charset="2"/>
              <a:buChar char="v"/>
            </a:pPr>
            <a:r>
              <a:rPr lang="en-US" sz="2400" dirty="0" smtClean="0">
                <a:solidFill>
                  <a:srgbClr val="FF0000"/>
                </a:solidFill>
              </a:rPr>
              <a:t>physical:</a:t>
            </a:r>
            <a:r>
              <a:rPr lang="en-US" sz="2400" dirty="0" smtClean="0"/>
              <a:t> bits “on the wire”</a:t>
            </a:r>
          </a:p>
          <a:p>
            <a:endParaRPr lang="en-US" sz="2400" dirty="0" smtClean="0"/>
          </a:p>
        </p:txBody>
      </p:sp>
      <p:sp>
        <p:nvSpPr>
          <p:cNvPr id="82952" name="Rectangle 6"/>
          <p:cNvSpPr>
            <a:spLocks noChangeArrowheads="1"/>
          </p:cNvSpPr>
          <p:nvPr/>
        </p:nvSpPr>
        <p:spPr bwMode="auto">
          <a:xfrm>
            <a:off x="6513513" y="1727200"/>
            <a:ext cx="1892300" cy="3530600"/>
          </a:xfrm>
          <a:prstGeom prst="rect">
            <a:avLst/>
          </a:prstGeom>
          <a:solidFill>
            <a:schemeClr val="bg1"/>
          </a:solidFill>
          <a:ln w="38100">
            <a:solidFill>
              <a:srgbClr val="000099"/>
            </a:solidFill>
            <a:miter lim="800000"/>
            <a:headEnd/>
            <a:tailEnd/>
          </a:ln>
        </p:spPr>
        <p:txBody>
          <a:bodyPr wrap="none" anchor="ctr"/>
          <a:lstStyle/>
          <a:p>
            <a:endParaRPr lang="sv-SE"/>
          </a:p>
        </p:txBody>
      </p:sp>
      <p:sp>
        <p:nvSpPr>
          <p:cNvPr id="82953" name="Text Box 7"/>
          <p:cNvSpPr txBox="1">
            <a:spLocks noChangeArrowheads="1"/>
          </p:cNvSpPr>
          <p:nvPr/>
        </p:nvSpPr>
        <p:spPr bwMode="auto">
          <a:xfrm>
            <a:off x="6809345" y="1865313"/>
            <a:ext cx="1329210" cy="3139321"/>
          </a:xfrm>
          <a:prstGeom prst="rect">
            <a:avLst/>
          </a:prstGeom>
          <a:noFill/>
          <a:ln w="9525">
            <a:noFill/>
            <a:miter lim="800000"/>
            <a:headEnd/>
            <a:tailEnd/>
          </a:ln>
        </p:spPr>
        <p:txBody>
          <a:bodyPr wrap="none">
            <a:spAutoFit/>
          </a:bodyPr>
          <a:lstStyle/>
          <a:p>
            <a:pPr algn="ctr"/>
            <a:r>
              <a:rPr lang="en-US" dirty="0">
                <a:latin typeface="Comic Sans MS" pitchFamily="66" charset="0"/>
              </a:rPr>
              <a:t>application</a:t>
            </a:r>
          </a:p>
          <a:p>
            <a:pPr algn="ctr"/>
            <a:endParaRPr lang="en-US" dirty="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transport</a:t>
            </a:r>
            <a:endParaRPr lang="en-US" dirty="0">
              <a:latin typeface="Comic Sans MS" pitchFamily="66" charset="0"/>
            </a:endParaRPr>
          </a:p>
          <a:p>
            <a:pPr algn="ctr"/>
            <a:endParaRPr lang="en-US" dirty="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network</a:t>
            </a:r>
            <a:endParaRPr lang="en-US" dirty="0">
              <a:latin typeface="Comic Sans MS" pitchFamily="66" charset="0"/>
            </a:endParaRPr>
          </a:p>
          <a:p>
            <a:pPr algn="ctr"/>
            <a:endParaRPr lang="en-US" dirty="0">
              <a:latin typeface="Comic Sans MS" pitchFamily="66" charset="0"/>
            </a:endParaRPr>
          </a:p>
          <a:p>
            <a:pPr algn="ctr"/>
            <a:r>
              <a:rPr lang="en-US" dirty="0" smtClean="0">
                <a:latin typeface="Comic Sans MS" pitchFamily="66" charset="0"/>
              </a:rPr>
              <a:t>Link</a:t>
            </a:r>
          </a:p>
          <a:p>
            <a:pPr algn="ctr"/>
            <a:endParaRPr lang="en-US" dirty="0">
              <a:latin typeface="Comic Sans MS" pitchFamily="66" charset="0"/>
            </a:endParaRPr>
          </a:p>
          <a:p>
            <a:pPr algn="ctr"/>
            <a:r>
              <a:rPr lang="en-US" dirty="0" smtClean="0">
                <a:latin typeface="Comic Sans MS" pitchFamily="66" charset="0"/>
              </a:rPr>
              <a:t>physical</a:t>
            </a:r>
            <a:endParaRPr lang="en-US" dirty="0">
              <a:latin typeface="Comic Sans MS" pitchFamily="66" charset="0"/>
            </a:endParaRPr>
          </a:p>
        </p:txBody>
      </p:sp>
      <p:sp>
        <p:nvSpPr>
          <p:cNvPr id="82954" name="Line 8"/>
          <p:cNvSpPr>
            <a:spLocks noChangeShapeType="1"/>
          </p:cNvSpPr>
          <p:nvPr/>
        </p:nvSpPr>
        <p:spPr bwMode="auto">
          <a:xfrm>
            <a:off x="6507163" y="2460625"/>
            <a:ext cx="1885950" cy="0"/>
          </a:xfrm>
          <a:prstGeom prst="line">
            <a:avLst/>
          </a:prstGeom>
          <a:noFill/>
          <a:ln w="38100">
            <a:solidFill>
              <a:srgbClr val="000099"/>
            </a:solidFill>
            <a:round/>
            <a:headEnd/>
            <a:tailEnd/>
          </a:ln>
        </p:spPr>
        <p:txBody>
          <a:bodyPr wrap="none" anchor="ctr"/>
          <a:lstStyle/>
          <a:p>
            <a:endParaRPr lang="en-US"/>
          </a:p>
        </p:txBody>
      </p:sp>
      <p:sp>
        <p:nvSpPr>
          <p:cNvPr id="82955" name="Line 9"/>
          <p:cNvSpPr>
            <a:spLocks noChangeShapeType="1"/>
          </p:cNvSpPr>
          <p:nvPr/>
        </p:nvSpPr>
        <p:spPr bwMode="auto">
          <a:xfrm>
            <a:off x="6553200" y="3200400"/>
            <a:ext cx="1885950" cy="0"/>
          </a:xfrm>
          <a:prstGeom prst="line">
            <a:avLst/>
          </a:prstGeom>
          <a:noFill/>
          <a:ln w="38100">
            <a:solidFill>
              <a:srgbClr val="000099"/>
            </a:solidFill>
            <a:round/>
            <a:headEnd/>
            <a:tailEnd/>
          </a:ln>
        </p:spPr>
        <p:txBody>
          <a:bodyPr wrap="none" anchor="ctr"/>
          <a:lstStyle/>
          <a:p>
            <a:endParaRPr lang="en-US"/>
          </a:p>
        </p:txBody>
      </p:sp>
      <p:sp>
        <p:nvSpPr>
          <p:cNvPr id="82956" name="Line 10"/>
          <p:cNvSpPr>
            <a:spLocks noChangeShapeType="1"/>
          </p:cNvSpPr>
          <p:nvPr/>
        </p:nvSpPr>
        <p:spPr bwMode="auto">
          <a:xfrm>
            <a:off x="6530975" y="3886200"/>
            <a:ext cx="1885950" cy="0"/>
          </a:xfrm>
          <a:prstGeom prst="line">
            <a:avLst/>
          </a:prstGeom>
          <a:noFill/>
          <a:ln w="38100">
            <a:solidFill>
              <a:srgbClr val="000099"/>
            </a:solidFill>
            <a:round/>
            <a:headEnd/>
            <a:tailEnd/>
          </a:ln>
        </p:spPr>
        <p:txBody>
          <a:bodyPr wrap="none" anchor="ctr"/>
          <a:lstStyle/>
          <a:p>
            <a:endParaRPr lang="en-US"/>
          </a:p>
        </p:txBody>
      </p:sp>
      <p:sp>
        <p:nvSpPr>
          <p:cNvPr id="82957" name="Line 11"/>
          <p:cNvSpPr>
            <a:spLocks noChangeShapeType="1"/>
          </p:cNvSpPr>
          <p:nvPr/>
        </p:nvSpPr>
        <p:spPr bwMode="auto">
          <a:xfrm>
            <a:off x="6530975" y="4572000"/>
            <a:ext cx="1885950" cy="0"/>
          </a:xfrm>
          <a:prstGeom prst="line">
            <a:avLst/>
          </a:prstGeom>
          <a:noFill/>
          <a:ln w="38100">
            <a:solidFill>
              <a:srgbClr val="000099"/>
            </a:solidFill>
            <a:round/>
            <a:headEnd/>
            <a:tailEnd/>
          </a:ln>
        </p:spPr>
        <p:txBody>
          <a:bodyPr wrap="none" anchor="ctr"/>
          <a:lstStyle/>
          <a:p>
            <a:endParaRPr lang="en-US"/>
          </a:p>
        </p:txBody>
      </p:sp>
      <p:sp>
        <p:nvSpPr>
          <p:cNvPr id="6" name="Footer Placeholder 2"/>
          <p:cNvSpPr txBox="1">
            <a:spLocks noGrp="1"/>
          </p:cNvSpPr>
          <p:nvPr/>
        </p:nvSpPr>
        <p:spPr bwMode="auto">
          <a:xfrm>
            <a:off x="7596188" y="6529388"/>
            <a:ext cx="1452562" cy="285750"/>
          </a:xfrm>
          <a:prstGeom prst="rect">
            <a:avLst/>
          </a:prstGeom>
          <a:noFill/>
          <a:ln>
            <a:miter lim="800000"/>
            <a:headEnd/>
            <a:tailEnd/>
          </a:ln>
        </p:spPr>
        <p:txBody>
          <a:bodyPr/>
          <a:lstStyle/>
          <a:p>
            <a:pPr algn="r"/>
            <a:r>
              <a:rPr lang="en-US" sz="1200">
                <a:latin typeface="Arial" charset="0"/>
              </a:rPr>
              <a:t> Introduction 1-</a:t>
            </a:r>
            <a:fld id="{F504A69F-2993-4B08-ADCC-9922F3F855DF}" type="slidenum">
              <a:rPr lang="en-US" sz="1200">
                <a:latin typeface="Arial" charset="0"/>
              </a:rPr>
              <a:pPr algn="r"/>
              <a:t>16</a:t>
            </a:fld>
            <a:endParaRPr lang="en-US" sz="1200">
              <a:latin typeface="Arial" charset="0"/>
            </a:endParaRPr>
          </a:p>
        </p:txBody>
      </p:sp>
      <p:sp>
        <p:nvSpPr>
          <p:cNvPr id="2" name="Right Arrow 1"/>
          <p:cNvSpPr/>
          <p:nvPr/>
        </p:nvSpPr>
        <p:spPr>
          <a:xfrm>
            <a:off x="3733800" y="1981200"/>
            <a:ext cx="2438400"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a:off x="4953000" y="3008032"/>
            <a:ext cx="1371600" cy="1561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xmlns="" val="278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533400" y="1676400"/>
            <a:ext cx="4769856" cy="3433613"/>
          </a:xfrm>
          <a:prstGeom prst="rect">
            <a:avLst/>
          </a:prstGeom>
          <a:noFill/>
          <a:ln w="9525">
            <a:noFill/>
            <a:round/>
            <a:headEnd/>
            <a:tailEnd/>
          </a:ln>
        </p:spPr>
      </p:pic>
      <p:pic>
        <p:nvPicPr>
          <p:cNvPr id="7" name="Picture 4"/>
          <p:cNvPicPr>
            <a:picLocks noChangeAspect="1" noChangeArrowheads="1"/>
          </p:cNvPicPr>
          <p:nvPr/>
        </p:nvPicPr>
        <p:blipFill>
          <a:blip r:embed="rId4" cstate="print"/>
          <a:srcRect/>
          <a:stretch>
            <a:fillRect/>
          </a:stretch>
        </p:blipFill>
        <p:spPr bwMode="auto">
          <a:xfrm>
            <a:off x="4983519" y="2803308"/>
            <a:ext cx="3897112" cy="2759292"/>
          </a:xfrm>
          <a:prstGeom prst="rect">
            <a:avLst/>
          </a:prstGeom>
          <a:noFill/>
          <a:ln w="9525">
            <a:noFill/>
            <a:round/>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xmlns="" val="894939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header</a:t>
            </a:r>
            <a:endParaRPr lang="en-US" dirty="0"/>
          </a:p>
        </p:txBody>
      </p:sp>
      <p:pic>
        <p:nvPicPr>
          <p:cNvPr id="4" name="Content Placeholder 3" descr="TCP header.PNG"/>
          <p:cNvPicPr>
            <a:picLocks noGrp="1" noChangeAspect="1"/>
          </p:cNvPicPr>
          <p:nvPr>
            <p:ph idx="1"/>
          </p:nvPr>
        </p:nvPicPr>
        <p:blipFill>
          <a:blip r:embed="rId3" cstate="print"/>
          <a:stretch>
            <a:fillRect/>
          </a:stretch>
        </p:blipFill>
        <p:spPr>
          <a:xfrm>
            <a:off x="913889" y="2424705"/>
            <a:ext cx="7316222" cy="2876952"/>
          </a:xfrm>
        </p:spPr>
      </p:pic>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header data in our packet</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1143000" y="1219200"/>
            <a:ext cx="6714906" cy="5334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I talk about?</a:t>
            </a:r>
            <a:endParaRPr lang="en-US" dirty="0"/>
          </a:p>
        </p:txBody>
      </p:sp>
      <p:sp>
        <p:nvSpPr>
          <p:cNvPr id="3" name="Content Placeholder 2"/>
          <p:cNvSpPr>
            <a:spLocks noGrp="1"/>
          </p:cNvSpPr>
          <p:nvPr>
            <p:ph idx="1"/>
          </p:nvPr>
        </p:nvSpPr>
        <p:spPr/>
        <p:txBody>
          <a:bodyPr/>
          <a:lstStyle/>
          <a:p>
            <a:r>
              <a:rPr lang="en-US" dirty="0" smtClean="0"/>
              <a:t>Short description from lecture 1 about computer networks</a:t>
            </a:r>
          </a:p>
          <a:p>
            <a:r>
              <a:rPr lang="en-US" dirty="0" smtClean="0"/>
              <a:t>Internet protocol stack</a:t>
            </a:r>
          </a:p>
          <a:p>
            <a:r>
              <a:rPr lang="en-US" dirty="0" smtClean="0"/>
              <a:t>How to see what different stack layer does</a:t>
            </a:r>
          </a:p>
          <a:p>
            <a:r>
              <a:rPr lang="en-US" dirty="0" smtClean="0"/>
              <a:t>Using network analysis tool called </a:t>
            </a:r>
            <a:r>
              <a:rPr lang="en-US" dirty="0" err="1" smtClean="0"/>
              <a:t>wireshark</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1268213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look at time/sequence plot</a:t>
            </a:r>
            <a:endParaRPr lang="en-US" dirty="0"/>
          </a:p>
        </p:txBody>
      </p:sp>
      <p:sp>
        <p:nvSpPr>
          <p:cNvPr id="3" name="Content Placeholder 2"/>
          <p:cNvSpPr>
            <a:spLocks noGrp="1"/>
          </p:cNvSpPr>
          <p:nvPr>
            <p:ph idx="1"/>
          </p:nvPr>
        </p:nvSpPr>
        <p:spPr/>
        <p:txBody>
          <a:bodyPr/>
          <a:lstStyle/>
          <a:p>
            <a:r>
              <a:rPr lang="en-US" dirty="0" smtClean="0"/>
              <a:t>Select tcp-ethereal-trace-1</a:t>
            </a:r>
          </a:p>
          <a:p>
            <a:r>
              <a:rPr lang="en-US" dirty="0" smtClean="0"/>
              <a:t>Filter by entering </a:t>
            </a:r>
            <a:r>
              <a:rPr lang="en-US" dirty="0" err="1" smtClean="0"/>
              <a:t>tcp</a:t>
            </a:r>
            <a:endParaRPr lang="en-US" dirty="0" smtClean="0"/>
          </a:p>
          <a:p>
            <a:r>
              <a:rPr lang="en-US" dirty="0" smtClean="0"/>
              <a:t>Select TCP segment</a:t>
            </a:r>
          </a:p>
          <a:p>
            <a:r>
              <a:rPr lang="en-US" dirty="0" smtClean="0"/>
              <a:t>Go to statistics-&gt; TCP </a:t>
            </a:r>
            <a:r>
              <a:rPr lang="en-US" dirty="0" err="1" smtClean="0"/>
              <a:t>streamgraph</a:t>
            </a:r>
            <a:r>
              <a:rPr lang="en-US" dirty="0" smtClean="0"/>
              <a:t> -&gt; Time-sequence graph (</a:t>
            </a:r>
            <a:r>
              <a:rPr lang="en-US" dirty="0" err="1" smtClean="0"/>
              <a:t>stevens</a:t>
            </a:r>
            <a:r>
              <a:rPr lang="en-US" dirty="0" smtClean="0"/>
              <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ChangeArrowheads="1"/>
          </p:cNvSpPr>
          <p:nvPr/>
        </p:nvSpPr>
        <p:spPr bwMode="auto">
          <a:xfrm>
            <a:off x="6578600" y="1714500"/>
            <a:ext cx="1892300" cy="3530600"/>
          </a:xfrm>
          <a:prstGeom prst="rect">
            <a:avLst/>
          </a:prstGeom>
          <a:solidFill>
            <a:srgbClr val="000099"/>
          </a:solidFill>
          <a:ln w="38100">
            <a:solidFill>
              <a:schemeClr val="accent2"/>
            </a:solidFill>
            <a:miter lim="800000"/>
            <a:headEnd/>
            <a:tailEnd/>
          </a:ln>
        </p:spPr>
        <p:txBody>
          <a:bodyPr wrap="none" anchor="ctr"/>
          <a:lstStyle/>
          <a:p>
            <a:endParaRPr lang="sv-SE"/>
          </a:p>
        </p:txBody>
      </p:sp>
      <p:sp>
        <p:nvSpPr>
          <p:cNvPr id="82949" name="Rectangle 3"/>
          <p:cNvSpPr>
            <a:spLocks noGrp="1" noChangeArrowheads="1"/>
          </p:cNvSpPr>
          <p:nvPr>
            <p:ph type="title"/>
          </p:nvPr>
        </p:nvSpPr>
        <p:spPr>
          <a:xfrm>
            <a:off x="433388" y="0"/>
            <a:ext cx="7772400" cy="1143000"/>
          </a:xfrm>
        </p:spPr>
        <p:txBody>
          <a:bodyPr/>
          <a:lstStyle/>
          <a:p>
            <a:r>
              <a:rPr lang="en-US" dirty="0" smtClean="0"/>
              <a:t>Internet protocol stack</a:t>
            </a:r>
          </a:p>
        </p:txBody>
      </p:sp>
      <p:sp>
        <p:nvSpPr>
          <p:cNvPr id="82950" name="Rectangle 4"/>
          <p:cNvSpPr>
            <a:spLocks noGrp="1" noChangeArrowheads="1"/>
          </p:cNvSpPr>
          <p:nvPr>
            <p:ph type="body" sz="half" idx="1"/>
          </p:nvPr>
        </p:nvSpPr>
        <p:spPr>
          <a:xfrm>
            <a:off x="571500" y="1422400"/>
            <a:ext cx="5715000" cy="4648200"/>
          </a:xfrm>
        </p:spPr>
        <p:txBody>
          <a:bodyPr>
            <a:normAutofit fontScale="92500" lnSpcReduction="10000"/>
          </a:bodyPr>
          <a:lstStyle/>
          <a:p>
            <a:pPr>
              <a:buClr>
                <a:srgbClr val="000099"/>
              </a:buClr>
              <a:buSzPct val="75000"/>
              <a:buFont typeface="Wingdings" pitchFamily="2" charset="2"/>
              <a:buChar char="v"/>
            </a:pPr>
            <a:r>
              <a:rPr lang="en-US" sz="2400" dirty="0" smtClean="0">
                <a:solidFill>
                  <a:srgbClr val="FF0000"/>
                </a:solidFill>
              </a:rPr>
              <a:t>application:</a:t>
            </a:r>
            <a:r>
              <a:rPr lang="en-US" sz="2400" dirty="0" smtClean="0"/>
              <a:t> supporting network applications</a:t>
            </a:r>
          </a:p>
          <a:p>
            <a:pPr lvl="1">
              <a:buClr>
                <a:srgbClr val="000099"/>
              </a:buClr>
              <a:buSzTx/>
              <a:buFont typeface="Wingdings" pitchFamily="2" charset="2"/>
              <a:buChar char="§"/>
            </a:pPr>
            <a:r>
              <a:rPr lang="en-US" sz="2000" dirty="0" smtClean="0"/>
              <a:t>FTP, SMTP, HTTP</a:t>
            </a:r>
          </a:p>
          <a:p>
            <a:pPr>
              <a:buClr>
                <a:srgbClr val="000099"/>
              </a:buClr>
              <a:buSzPct val="75000"/>
              <a:buFont typeface="Wingdings" pitchFamily="2" charset="2"/>
              <a:buChar char="v"/>
            </a:pPr>
            <a:r>
              <a:rPr lang="en-US" sz="2400" dirty="0" smtClean="0">
                <a:solidFill>
                  <a:srgbClr val="FF0000"/>
                </a:solidFill>
              </a:rPr>
              <a:t>transport:</a:t>
            </a:r>
            <a:r>
              <a:rPr lang="en-US" sz="2400" dirty="0" smtClean="0"/>
              <a:t> process-process data transfer</a:t>
            </a:r>
          </a:p>
          <a:p>
            <a:pPr lvl="1">
              <a:buClr>
                <a:srgbClr val="000099"/>
              </a:buClr>
              <a:buSzTx/>
              <a:buFont typeface="Wingdings" pitchFamily="2" charset="2"/>
              <a:buChar char="§"/>
            </a:pPr>
            <a:r>
              <a:rPr lang="en-US" sz="2000" dirty="0" smtClean="0"/>
              <a:t>TCP, UDP </a:t>
            </a:r>
          </a:p>
          <a:p>
            <a:pPr>
              <a:buClr>
                <a:srgbClr val="000099"/>
              </a:buClr>
              <a:buSzPct val="75000"/>
              <a:buFont typeface="Wingdings" pitchFamily="2" charset="2"/>
              <a:buChar char="v"/>
            </a:pPr>
            <a:r>
              <a:rPr lang="en-US" sz="2400" dirty="0" smtClean="0">
                <a:solidFill>
                  <a:srgbClr val="FF0000"/>
                </a:solidFill>
              </a:rPr>
              <a:t>network:</a:t>
            </a:r>
            <a:r>
              <a:rPr lang="en-US" sz="2400" dirty="0" smtClean="0"/>
              <a:t> routing of datagrams from source to destination</a:t>
            </a:r>
          </a:p>
          <a:p>
            <a:pPr lvl="1">
              <a:buClr>
                <a:srgbClr val="000099"/>
              </a:buClr>
              <a:buSzTx/>
              <a:buFont typeface="Wingdings" pitchFamily="2" charset="2"/>
              <a:buChar char="§"/>
            </a:pPr>
            <a:r>
              <a:rPr lang="en-US" sz="2000" dirty="0" smtClean="0"/>
              <a:t>IP, routing protocols</a:t>
            </a:r>
          </a:p>
          <a:p>
            <a:pPr lvl="1">
              <a:buClr>
                <a:srgbClr val="000099"/>
              </a:buClr>
              <a:buSzTx/>
              <a:buFont typeface="Wingdings" pitchFamily="2" charset="2"/>
              <a:buChar char="§"/>
            </a:pPr>
            <a:r>
              <a:rPr lang="en-US" sz="1800" dirty="0"/>
              <a:t>The </a:t>
            </a:r>
            <a:r>
              <a:rPr lang="en-US" sz="1800" i="1" dirty="0"/>
              <a:t>Internet layer</a:t>
            </a:r>
            <a:r>
              <a:rPr lang="en-US" sz="1800" dirty="0"/>
              <a:t> is responsible for addressing, packaging, and routing functions.</a:t>
            </a:r>
            <a:endParaRPr lang="en-US" sz="2000" dirty="0" smtClean="0"/>
          </a:p>
          <a:p>
            <a:pPr>
              <a:buClr>
                <a:srgbClr val="000099"/>
              </a:buClr>
              <a:buSzPct val="75000"/>
              <a:buFont typeface="Wingdings" pitchFamily="2" charset="2"/>
              <a:buChar char="v"/>
            </a:pPr>
            <a:r>
              <a:rPr lang="en-US" sz="2400" dirty="0" smtClean="0">
                <a:solidFill>
                  <a:srgbClr val="FF0000"/>
                </a:solidFill>
              </a:rPr>
              <a:t>link:</a:t>
            </a:r>
            <a:r>
              <a:rPr lang="en-US" sz="2400" dirty="0" smtClean="0"/>
              <a:t> data transfer between neighboring  network elements</a:t>
            </a:r>
          </a:p>
          <a:p>
            <a:pPr lvl="1">
              <a:buClr>
                <a:srgbClr val="000099"/>
              </a:buClr>
              <a:buSzTx/>
              <a:buFont typeface="Wingdings" pitchFamily="2" charset="2"/>
              <a:buChar char="§"/>
            </a:pPr>
            <a:r>
              <a:rPr lang="en-US" sz="2000" dirty="0" smtClean="0"/>
              <a:t>Ethernet, 802.111 (</a:t>
            </a:r>
            <a:r>
              <a:rPr lang="en-US" sz="2000" dirty="0" err="1" smtClean="0"/>
              <a:t>WiFi</a:t>
            </a:r>
            <a:r>
              <a:rPr lang="en-US" sz="2000" dirty="0" smtClean="0"/>
              <a:t>), PPP</a:t>
            </a:r>
          </a:p>
          <a:p>
            <a:pPr>
              <a:buClr>
                <a:srgbClr val="000099"/>
              </a:buClr>
              <a:buSzPct val="75000"/>
              <a:buFont typeface="Wingdings" pitchFamily="2" charset="2"/>
              <a:buChar char="v"/>
            </a:pPr>
            <a:r>
              <a:rPr lang="en-US" sz="2400" dirty="0" smtClean="0">
                <a:solidFill>
                  <a:srgbClr val="FF0000"/>
                </a:solidFill>
              </a:rPr>
              <a:t>physical:</a:t>
            </a:r>
            <a:r>
              <a:rPr lang="en-US" sz="2400" dirty="0" smtClean="0"/>
              <a:t> bits “on the wire”</a:t>
            </a:r>
          </a:p>
          <a:p>
            <a:endParaRPr lang="en-US" sz="2400" dirty="0" smtClean="0"/>
          </a:p>
        </p:txBody>
      </p:sp>
      <p:sp>
        <p:nvSpPr>
          <p:cNvPr id="82952" name="Rectangle 6"/>
          <p:cNvSpPr>
            <a:spLocks noChangeArrowheads="1"/>
          </p:cNvSpPr>
          <p:nvPr/>
        </p:nvSpPr>
        <p:spPr bwMode="auto">
          <a:xfrm>
            <a:off x="6513513" y="1727200"/>
            <a:ext cx="1892300" cy="3530600"/>
          </a:xfrm>
          <a:prstGeom prst="rect">
            <a:avLst/>
          </a:prstGeom>
          <a:solidFill>
            <a:schemeClr val="bg1"/>
          </a:solidFill>
          <a:ln w="38100">
            <a:solidFill>
              <a:srgbClr val="000099"/>
            </a:solidFill>
            <a:miter lim="800000"/>
            <a:headEnd/>
            <a:tailEnd/>
          </a:ln>
        </p:spPr>
        <p:txBody>
          <a:bodyPr wrap="none" anchor="ctr"/>
          <a:lstStyle/>
          <a:p>
            <a:endParaRPr lang="sv-SE"/>
          </a:p>
        </p:txBody>
      </p:sp>
      <p:sp>
        <p:nvSpPr>
          <p:cNvPr id="82953" name="Text Box 7"/>
          <p:cNvSpPr txBox="1">
            <a:spLocks noChangeArrowheads="1"/>
          </p:cNvSpPr>
          <p:nvPr/>
        </p:nvSpPr>
        <p:spPr bwMode="auto">
          <a:xfrm>
            <a:off x="6809345" y="1865313"/>
            <a:ext cx="1329210" cy="3139321"/>
          </a:xfrm>
          <a:prstGeom prst="rect">
            <a:avLst/>
          </a:prstGeom>
          <a:noFill/>
          <a:ln w="9525">
            <a:noFill/>
            <a:miter lim="800000"/>
            <a:headEnd/>
            <a:tailEnd/>
          </a:ln>
        </p:spPr>
        <p:txBody>
          <a:bodyPr wrap="none">
            <a:spAutoFit/>
          </a:bodyPr>
          <a:lstStyle/>
          <a:p>
            <a:pPr algn="ctr"/>
            <a:r>
              <a:rPr lang="en-US" dirty="0">
                <a:latin typeface="Comic Sans MS" pitchFamily="66" charset="0"/>
              </a:rPr>
              <a:t>application</a:t>
            </a:r>
          </a:p>
          <a:p>
            <a:pPr algn="ctr"/>
            <a:endParaRPr lang="en-US" dirty="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transport</a:t>
            </a:r>
            <a:endParaRPr lang="en-US" dirty="0">
              <a:latin typeface="Comic Sans MS" pitchFamily="66" charset="0"/>
            </a:endParaRPr>
          </a:p>
          <a:p>
            <a:pPr algn="ctr"/>
            <a:endParaRPr lang="en-US" dirty="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network</a:t>
            </a:r>
            <a:endParaRPr lang="en-US" dirty="0">
              <a:latin typeface="Comic Sans MS" pitchFamily="66" charset="0"/>
            </a:endParaRPr>
          </a:p>
          <a:p>
            <a:pPr algn="ctr"/>
            <a:endParaRPr lang="en-US" dirty="0">
              <a:latin typeface="Comic Sans MS" pitchFamily="66" charset="0"/>
            </a:endParaRPr>
          </a:p>
          <a:p>
            <a:pPr algn="ctr"/>
            <a:r>
              <a:rPr lang="en-US" dirty="0" smtClean="0">
                <a:latin typeface="Comic Sans MS" pitchFamily="66" charset="0"/>
              </a:rPr>
              <a:t>Link</a:t>
            </a:r>
          </a:p>
          <a:p>
            <a:pPr algn="ctr"/>
            <a:endParaRPr lang="en-US" dirty="0">
              <a:latin typeface="Comic Sans MS" pitchFamily="66" charset="0"/>
            </a:endParaRPr>
          </a:p>
          <a:p>
            <a:pPr algn="ctr"/>
            <a:r>
              <a:rPr lang="en-US" dirty="0" smtClean="0">
                <a:latin typeface="Comic Sans MS" pitchFamily="66" charset="0"/>
              </a:rPr>
              <a:t>physical</a:t>
            </a:r>
            <a:endParaRPr lang="en-US" dirty="0">
              <a:latin typeface="Comic Sans MS" pitchFamily="66" charset="0"/>
            </a:endParaRPr>
          </a:p>
        </p:txBody>
      </p:sp>
      <p:sp>
        <p:nvSpPr>
          <p:cNvPr id="82954" name="Line 8"/>
          <p:cNvSpPr>
            <a:spLocks noChangeShapeType="1"/>
          </p:cNvSpPr>
          <p:nvPr/>
        </p:nvSpPr>
        <p:spPr bwMode="auto">
          <a:xfrm>
            <a:off x="6507163" y="2460625"/>
            <a:ext cx="1885950" cy="0"/>
          </a:xfrm>
          <a:prstGeom prst="line">
            <a:avLst/>
          </a:prstGeom>
          <a:noFill/>
          <a:ln w="38100">
            <a:solidFill>
              <a:srgbClr val="000099"/>
            </a:solidFill>
            <a:round/>
            <a:headEnd/>
            <a:tailEnd/>
          </a:ln>
        </p:spPr>
        <p:txBody>
          <a:bodyPr wrap="none" anchor="ctr"/>
          <a:lstStyle/>
          <a:p>
            <a:endParaRPr lang="en-US"/>
          </a:p>
        </p:txBody>
      </p:sp>
      <p:sp>
        <p:nvSpPr>
          <p:cNvPr id="82955" name="Line 9"/>
          <p:cNvSpPr>
            <a:spLocks noChangeShapeType="1"/>
          </p:cNvSpPr>
          <p:nvPr/>
        </p:nvSpPr>
        <p:spPr bwMode="auto">
          <a:xfrm>
            <a:off x="6553200" y="3200400"/>
            <a:ext cx="1885950" cy="0"/>
          </a:xfrm>
          <a:prstGeom prst="line">
            <a:avLst/>
          </a:prstGeom>
          <a:noFill/>
          <a:ln w="38100">
            <a:solidFill>
              <a:srgbClr val="000099"/>
            </a:solidFill>
            <a:round/>
            <a:headEnd/>
            <a:tailEnd/>
          </a:ln>
        </p:spPr>
        <p:txBody>
          <a:bodyPr wrap="none" anchor="ctr"/>
          <a:lstStyle/>
          <a:p>
            <a:endParaRPr lang="en-US"/>
          </a:p>
        </p:txBody>
      </p:sp>
      <p:sp>
        <p:nvSpPr>
          <p:cNvPr id="82956" name="Line 10"/>
          <p:cNvSpPr>
            <a:spLocks noChangeShapeType="1"/>
          </p:cNvSpPr>
          <p:nvPr/>
        </p:nvSpPr>
        <p:spPr bwMode="auto">
          <a:xfrm>
            <a:off x="6530975" y="3886200"/>
            <a:ext cx="1885950" cy="0"/>
          </a:xfrm>
          <a:prstGeom prst="line">
            <a:avLst/>
          </a:prstGeom>
          <a:noFill/>
          <a:ln w="38100">
            <a:solidFill>
              <a:srgbClr val="000099"/>
            </a:solidFill>
            <a:round/>
            <a:headEnd/>
            <a:tailEnd/>
          </a:ln>
        </p:spPr>
        <p:txBody>
          <a:bodyPr wrap="none" anchor="ctr"/>
          <a:lstStyle/>
          <a:p>
            <a:endParaRPr lang="en-US"/>
          </a:p>
        </p:txBody>
      </p:sp>
      <p:sp>
        <p:nvSpPr>
          <p:cNvPr id="82957" name="Line 11"/>
          <p:cNvSpPr>
            <a:spLocks noChangeShapeType="1"/>
          </p:cNvSpPr>
          <p:nvPr/>
        </p:nvSpPr>
        <p:spPr bwMode="auto">
          <a:xfrm>
            <a:off x="6530975" y="4572000"/>
            <a:ext cx="1885950" cy="0"/>
          </a:xfrm>
          <a:prstGeom prst="line">
            <a:avLst/>
          </a:prstGeom>
          <a:noFill/>
          <a:ln w="38100">
            <a:solidFill>
              <a:srgbClr val="000099"/>
            </a:solidFill>
            <a:round/>
            <a:headEnd/>
            <a:tailEnd/>
          </a:ln>
        </p:spPr>
        <p:txBody>
          <a:bodyPr wrap="none" anchor="ctr"/>
          <a:lstStyle/>
          <a:p>
            <a:endParaRPr lang="en-US"/>
          </a:p>
        </p:txBody>
      </p:sp>
      <p:sp>
        <p:nvSpPr>
          <p:cNvPr id="6" name="Footer Placeholder 2"/>
          <p:cNvSpPr txBox="1">
            <a:spLocks noGrp="1"/>
          </p:cNvSpPr>
          <p:nvPr/>
        </p:nvSpPr>
        <p:spPr bwMode="auto">
          <a:xfrm>
            <a:off x="7596188" y="6529388"/>
            <a:ext cx="1452562" cy="285750"/>
          </a:xfrm>
          <a:prstGeom prst="rect">
            <a:avLst/>
          </a:prstGeom>
          <a:noFill/>
          <a:ln>
            <a:miter lim="800000"/>
            <a:headEnd/>
            <a:tailEnd/>
          </a:ln>
        </p:spPr>
        <p:txBody>
          <a:bodyPr/>
          <a:lstStyle/>
          <a:p>
            <a:pPr algn="r"/>
            <a:r>
              <a:rPr lang="en-US" sz="1200">
                <a:latin typeface="Arial" charset="0"/>
              </a:rPr>
              <a:t> Introduction 1-</a:t>
            </a:r>
            <a:fld id="{F504A69F-2993-4B08-ADCC-9922F3F855DF}" type="slidenum">
              <a:rPr lang="en-US" sz="1200">
                <a:latin typeface="Arial" charset="0"/>
              </a:rPr>
              <a:pPr algn="r"/>
              <a:t>21</a:t>
            </a:fld>
            <a:endParaRPr lang="en-US" sz="1200">
              <a:latin typeface="Arial" charset="0"/>
            </a:endParaRPr>
          </a:p>
        </p:txBody>
      </p:sp>
      <p:sp>
        <p:nvSpPr>
          <p:cNvPr id="13" name="Right Arrow 12"/>
          <p:cNvSpPr/>
          <p:nvPr/>
        </p:nvSpPr>
        <p:spPr>
          <a:xfrm>
            <a:off x="4953000" y="2667000"/>
            <a:ext cx="1371600" cy="1561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ight Arrow 13"/>
          <p:cNvSpPr/>
          <p:nvPr/>
        </p:nvSpPr>
        <p:spPr>
          <a:xfrm>
            <a:off x="4953000" y="3349064"/>
            <a:ext cx="1371600" cy="1561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xmlns="" val="212731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533400" y="1676400"/>
            <a:ext cx="4769856" cy="3433613"/>
          </a:xfrm>
          <a:prstGeom prst="rect">
            <a:avLst/>
          </a:prstGeom>
          <a:noFill/>
          <a:ln w="9525">
            <a:noFill/>
            <a:round/>
            <a:headEnd/>
            <a:tailEnd/>
          </a:ln>
        </p:spPr>
      </p:pic>
      <p:pic>
        <p:nvPicPr>
          <p:cNvPr id="7" name="Picture 4"/>
          <p:cNvPicPr>
            <a:picLocks noChangeAspect="1" noChangeArrowheads="1"/>
          </p:cNvPicPr>
          <p:nvPr/>
        </p:nvPicPr>
        <p:blipFill>
          <a:blip r:embed="rId4" cstate="print"/>
          <a:srcRect/>
          <a:stretch>
            <a:fillRect/>
          </a:stretch>
        </p:blipFill>
        <p:spPr bwMode="auto">
          <a:xfrm>
            <a:off x="4983519" y="2803308"/>
            <a:ext cx="3897112" cy="2759292"/>
          </a:xfrm>
          <a:prstGeom prst="rect">
            <a:avLst/>
          </a:prstGeom>
          <a:noFill/>
          <a:ln w="9525">
            <a:noFill/>
            <a:round/>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xmlns="" val="3164271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layer</a:t>
            </a:r>
            <a:endParaRPr lang="en-US" dirty="0"/>
          </a:p>
        </p:txBody>
      </p:sp>
      <p:sp>
        <p:nvSpPr>
          <p:cNvPr id="3" name="Content Placeholder 2"/>
          <p:cNvSpPr>
            <a:spLocks noGrp="1"/>
          </p:cNvSpPr>
          <p:nvPr>
            <p:ph idx="1"/>
          </p:nvPr>
        </p:nvSpPr>
        <p:spPr/>
        <p:txBody>
          <a:bodyPr/>
          <a:lstStyle/>
          <a:p>
            <a:r>
              <a:rPr lang="en-US" dirty="0" smtClean="0"/>
              <a:t>Let us first open ip-ethereal-trace-1</a:t>
            </a:r>
          </a:p>
          <a:p>
            <a:r>
              <a:rPr lang="en-US" dirty="0" smtClean="0"/>
              <a:t>And look at the first ICMP message</a:t>
            </a:r>
          </a:p>
          <a:p>
            <a:r>
              <a:rPr lang="en-US" dirty="0" smtClean="0"/>
              <a:t>We also look at the IP protocol header format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header</a:t>
            </a:r>
            <a:endParaRPr lang="en-US" dirty="0"/>
          </a:p>
        </p:txBody>
      </p:sp>
      <p:pic>
        <p:nvPicPr>
          <p:cNvPr id="4" name="Content Placeholder 3" descr="ip header.PNG"/>
          <p:cNvPicPr>
            <a:picLocks noGrp="1" noChangeAspect="1"/>
          </p:cNvPicPr>
          <p:nvPr>
            <p:ph idx="1"/>
          </p:nvPr>
        </p:nvPicPr>
        <p:blipFill>
          <a:blip r:embed="rId3" cstate="print"/>
          <a:stretch>
            <a:fillRect/>
          </a:stretch>
        </p:blipFill>
        <p:spPr>
          <a:xfrm>
            <a:off x="306092" y="1905000"/>
            <a:ext cx="8380708" cy="3106104"/>
          </a:xfrm>
        </p:spPr>
      </p:pic>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header in collected traces</a:t>
            </a:r>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3" cstate="print"/>
          <a:srcRect/>
          <a:stretch>
            <a:fillRect/>
          </a:stretch>
        </p:blipFill>
        <p:spPr bwMode="auto">
          <a:xfrm>
            <a:off x="533400" y="1447801"/>
            <a:ext cx="8096250" cy="5410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ChangeArrowheads="1"/>
          </p:cNvSpPr>
          <p:nvPr/>
        </p:nvSpPr>
        <p:spPr bwMode="auto">
          <a:xfrm>
            <a:off x="6578600" y="1714500"/>
            <a:ext cx="1892300" cy="3530600"/>
          </a:xfrm>
          <a:prstGeom prst="rect">
            <a:avLst/>
          </a:prstGeom>
          <a:solidFill>
            <a:srgbClr val="000099"/>
          </a:solidFill>
          <a:ln w="38100">
            <a:solidFill>
              <a:schemeClr val="accent2"/>
            </a:solidFill>
            <a:miter lim="800000"/>
            <a:headEnd/>
            <a:tailEnd/>
          </a:ln>
        </p:spPr>
        <p:txBody>
          <a:bodyPr wrap="none" anchor="ctr"/>
          <a:lstStyle/>
          <a:p>
            <a:endParaRPr lang="sv-SE"/>
          </a:p>
        </p:txBody>
      </p:sp>
      <p:sp>
        <p:nvSpPr>
          <p:cNvPr id="82949" name="Rectangle 3"/>
          <p:cNvSpPr>
            <a:spLocks noGrp="1" noChangeArrowheads="1"/>
          </p:cNvSpPr>
          <p:nvPr>
            <p:ph type="title"/>
          </p:nvPr>
        </p:nvSpPr>
        <p:spPr>
          <a:xfrm>
            <a:off x="433388" y="0"/>
            <a:ext cx="7772400" cy="1143000"/>
          </a:xfrm>
        </p:spPr>
        <p:txBody>
          <a:bodyPr/>
          <a:lstStyle/>
          <a:p>
            <a:r>
              <a:rPr lang="en-US" dirty="0" smtClean="0"/>
              <a:t>Internet protocol stack</a:t>
            </a:r>
          </a:p>
        </p:txBody>
      </p:sp>
      <p:sp>
        <p:nvSpPr>
          <p:cNvPr id="82950" name="Rectangle 4"/>
          <p:cNvSpPr>
            <a:spLocks noGrp="1" noChangeArrowheads="1"/>
          </p:cNvSpPr>
          <p:nvPr>
            <p:ph type="body" sz="half" idx="1"/>
          </p:nvPr>
        </p:nvSpPr>
        <p:spPr>
          <a:xfrm>
            <a:off x="571500" y="1422400"/>
            <a:ext cx="5715000" cy="4648200"/>
          </a:xfrm>
        </p:spPr>
        <p:txBody>
          <a:bodyPr>
            <a:normAutofit lnSpcReduction="10000"/>
          </a:bodyPr>
          <a:lstStyle/>
          <a:p>
            <a:pPr>
              <a:buClr>
                <a:srgbClr val="000099"/>
              </a:buClr>
              <a:buSzPct val="75000"/>
              <a:buFont typeface="Wingdings" pitchFamily="2" charset="2"/>
              <a:buChar char="v"/>
            </a:pPr>
            <a:r>
              <a:rPr lang="en-US" sz="2400" dirty="0" smtClean="0">
                <a:solidFill>
                  <a:srgbClr val="FF0000"/>
                </a:solidFill>
              </a:rPr>
              <a:t>application:</a:t>
            </a:r>
            <a:r>
              <a:rPr lang="en-US" sz="2400" dirty="0" smtClean="0"/>
              <a:t> supporting network applications</a:t>
            </a:r>
          </a:p>
          <a:p>
            <a:pPr lvl="1">
              <a:buClr>
                <a:srgbClr val="000099"/>
              </a:buClr>
              <a:buSzTx/>
              <a:buFont typeface="Wingdings" pitchFamily="2" charset="2"/>
              <a:buChar char="§"/>
            </a:pPr>
            <a:r>
              <a:rPr lang="en-US" sz="2000" dirty="0" smtClean="0"/>
              <a:t>FTP, SMTP, HTTP</a:t>
            </a:r>
          </a:p>
          <a:p>
            <a:pPr>
              <a:buClr>
                <a:srgbClr val="000099"/>
              </a:buClr>
              <a:buSzPct val="75000"/>
              <a:buFont typeface="Wingdings" pitchFamily="2" charset="2"/>
              <a:buChar char="v"/>
            </a:pPr>
            <a:r>
              <a:rPr lang="en-US" sz="2400" dirty="0" smtClean="0">
                <a:solidFill>
                  <a:srgbClr val="FF0000"/>
                </a:solidFill>
              </a:rPr>
              <a:t>transport:</a:t>
            </a:r>
            <a:r>
              <a:rPr lang="en-US" sz="2400" dirty="0" smtClean="0"/>
              <a:t> process-process data transfer</a:t>
            </a:r>
          </a:p>
          <a:p>
            <a:pPr lvl="1">
              <a:buClr>
                <a:srgbClr val="000099"/>
              </a:buClr>
              <a:buSzTx/>
              <a:buFont typeface="Wingdings" pitchFamily="2" charset="2"/>
              <a:buChar char="§"/>
            </a:pPr>
            <a:r>
              <a:rPr lang="en-US" sz="2000" dirty="0" smtClean="0"/>
              <a:t>TCP, UDP </a:t>
            </a:r>
          </a:p>
          <a:p>
            <a:pPr>
              <a:buClr>
                <a:srgbClr val="000099"/>
              </a:buClr>
              <a:buSzPct val="75000"/>
              <a:buFont typeface="Wingdings" pitchFamily="2" charset="2"/>
              <a:buChar char="v"/>
            </a:pPr>
            <a:r>
              <a:rPr lang="en-US" sz="2400" dirty="0" smtClean="0">
                <a:solidFill>
                  <a:srgbClr val="FF0000"/>
                </a:solidFill>
              </a:rPr>
              <a:t>network:</a:t>
            </a:r>
            <a:r>
              <a:rPr lang="en-US" sz="2400" dirty="0" smtClean="0"/>
              <a:t> routing of datagrams from source to destination</a:t>
            </a:r>
          </a:p>
          <a:p>
            <a:pPr lvl="1">
              <a:buClr>
                <a:srgbClr val="000099"/>
              </a:buClr>
              <a:buSzTx/>
              <a:buFont typeface="Wingdings" pitchFamily="2" charset="2"/>
              <a:buChar char="§"/>
            </a:pPr>
            <a:r>
              <a:rPr lang="en-US" sz="2000" dirty="0" smtClean="0"/>
              <a:t>IP, routing protocols</a:t>
            </a:r>
            <a:r>
              <a:rPr lang="en-US" sz="1800" dirty="0" smtClean="0"/>
              <a:t>.</a:t>
            </a:r>
            <a:endParaRPr lang="en-US" sz="2000" dirty="0" smtClean="0"/>
          </a:p>
          <a:p>
            <a:pPr>
              <a:buClr>
                <a:srgbClr val="000099"/>
              </a:buClr>
              <a:buSzPct val="75000"/>
              <a:buFont typeface="Wingdings" pitchFamily="2" charset="2"/>
              <a:buChar char="v"/>
            </a:pPr>
            <a:r>
              <a:rPr lang="en-US" sz="2400" dirty="0" smtClean="0">
                <a:solidFill>
                  <a:srgbClr val="FF0000"/>
                </a:solidFill>
              </a:rPr>
              <a:t>link:</a:t>
            </a:r>
            <a:r>
              <a:rPr lang="en-US" sz="2400" dirty="0" smtClean="0"/>
              <a:t> data transfer between neighboring  network elements</a:t>
            </a:r>
          </a:p>
          <a:p>
            <a:pPr lvl="1">
              <a:buClr>
                <a:srgbClr val="000099"/>
              </a:buClr>
              <a:buSzTx/>
              <a:buFont typeface="Wingdings" pitchFamily="2" charset="2"/>
              <a:buChar char="§"/>
            </a:pPr>
            <a:r>
              <a:rPr lang="en-US" sz="2000" dirty="0" smtClean="0"/>
              <a:t>Ethernet, 802.111 (</a:t>
            </a:r>
            <a:r>
              <a:rPr lang="en-US" sz="2000" dirty="0" err="1" smtClean="0"/>
              <a:t>WiFi</a:t>
            </a:r>
            <a:r>
              <a:rPr lang="en-US" sz="2000" dirty="0" smtClean="0"/>
              <a:t>), PPP</a:t>
            </a:r>
          </a:p>
          <a:p>
            <a:pPr>
              <a:buClr>
                <a:srgbClr val="000099"/>
              </a:buClr>
              <a:buSzPct val="75000"/>
              <a:buFont typeface="Wingdings" pitchFamily="2" charset="2"/>
              <a:buChar char="v"/>
            </a:pPr>
            <a:r>
              <a:rPr lang="en-US" sz="2400" dirty="0" smtClean="0">
                <a:solidFill>
                  <a:srgbClr val="FF0000"/>
                </a:solidFill>
              </a:rPr>
              <a:t>physical:</a:t>
            </a:r>
            <a:r>
              <a:rPr lang="en-US" sz="2400" dirty="0" smtClean="0"/>
              <a:t> bits “on the wire”</a:t>
            </a:r>
          </a:p>
          <a:p>
            <a:endParaRPr lang="en-US" sz="2400" dirty="0" smtClean="0"/>
          </a:p>
        </p:txBody>
      </p:sp>
      <p:sp>
        <p:nvSpPr>
          <p:cNvPr id="82952" name="Rectangle 6"/>
          <p:cNvSpPr>
            <a:spLocks noChangeArrowheads="1"/>
          </p:cNvSpPr>
          <p:nvPr/>
        </p:nvSpPr>
        <p:spPr bwMode="auto">
          <a:xfrm>
            <a:off x="6513513" y="1727200"/>
            <a:ext cx="1892300" cy="3530600"/>
          </a:xfrm>
          <a:prstGeom prst="rect">
            <a:avLst/>
          </a:prstGeom>
          <a:solidFill>
            <a:schemeClr val="bg1"/>
          </a:solidFill>
          <a:ln w="38100">
            <a:solidFill>
              <a:srgbClr val="000099"/>
            </a:solidFill>
            <a:miter lim="800000"/>
            <a:headEnd/>
            <a:tailEnd/>
          </a:ln>
        </p:spPr>
        <p:txBody>
          <a:bodyPr wrap="none" anchor="ctr"/>
          <a:lstStyle/>
          <a:p>
            <a:endParaRPr lang="sv-SE"/>
          </a:p>
        </p:txBody>
      </p:sp>
      <p:sp>
        <p:nvSpPr>
          <p:cNvPr id="82953" name="Text Box 7"/>
          <p:cNvSpPr txBox="1">
            <a:spLocks noChangeArrowheads="1"/>
          </p:cNvSpPr>
          <p:nvPr/>
        </p:nvSpPr>
        <p:spPr bwMode="auto">
          <a:xfrm>
            <a:off x="6809345" y="1865313"/>
            <a:ext cx="1329210" cy="3139321"/>
          </a:xfrm>
          <a:prstGeom prst="rect">
            <a:avLst/>
          </a:prstGeom>
          <a:noFill/>
          <a:ln w="9525">
            <a:noFill/>
            <a:miter lim="800000"/>
            <a:headEnd/>
            <a:tailEnd/>
          </a:ln>
        </p:spPr>
        <p:txBody>
          <a:bodyPr wrap="none">
            <a:spAutoFit/>
          </a:bodyPr>
          <a:lstStyle/>
          <a:p>
            <a:pPr algn="ctr"/>
            <a:r>
              <a:rPr lang="en-US" dirty="0">
                <a:latin typeface="Comic Sans MS" pitchFamily="66" charset="0"/>
              </a:rPr>
              <a:t>application</a:t>
            </a:r>
          </a:p>
          <a:p>
            <a:pPr algn="ctr"/>
            <a:endParaRPr lang="en-US" dirty="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transport</a:t>
            </a:r>
            <a:endParaRPr lang="en-US" dirty="0">
              <a:latin typeface="Comic Sans MS" pitchFamily="66" charset="0"/>
            </a:endParaRPr>
          </a:p>
          <a:p>
            <a:pPr algn="ctr"/>
            <a:endParaRPr lang="en-US" dirty="0">
              <a:latin typeface="Comic Sans MS" pitchFamily="66" charset="0"/>
            </a:endParaRPr>
          </a:p>
          <a:p>
            <a:pPr algn="ctr"/>
            <a:endParaRPr lang="en-US" dirty="0" smtClean="0">
              <a:latin typeface="Comic Sans MS" pitchFamily="66" charset="0"/>
            </a:endParaRPr>
          </a:p>
          <a:p>
            <a:pPr algn="ctr"/>
            <a:r>
              <a:rPr lang="en-US" dirty="0" smtClean="0">
                <a:latin typeface="Comic Sans MS" pitchFamily="66" charset="0"/>
              </a:rPr>
              <a:t>network</a:t>
            </a:r>
            <a:endParaRPr lang="en-US" dirty="0">
              <a:latin typeface="Comic Sans MS" pitchFamily="66" charset="0"/>
            </a:endParaRPr>
          </a:p>
          <a:p>
            <a:pPr algn="ctr"/>
            <a:endParaRPr lang="en-US" dirty="0">
              <a:latin typeface="Comic Sans MS" pitchFamily="66" charset="0"/>
            </a:endParaRPr>
          </a:p>
          <a:p>
            <a:pPr algn="ctr"/>
            <a:r>
              <a:rPr lang="en-US" dirty="0" smtClean="0">
                <a:latin typeface="Comic Sans MS" pitchFamily="66" charset="0"/>
              </a:rPr>
              <a:t>Link</a:t>
            </a:r>
          </a:p>
          <a:p>
            <a:pPr algn="ctr"/>
            <a:endParaRPr lang="en-US" dirty="0">
              <a:latin typeface="Comic Sans MS" pitchFamily="66" charset="0"/>
            </a:endParaRPr>
          </a:p>
          <a:p>
            <a:pPr algn="ctr"/>
            <a:r>
              <a:rPr lang="en-US" dirty="0" smtClean="0">
                <a:latin typeface="Comic Sans MS" pitchFamily="66" charset="0"/>
              </a:rPr>
              <a:t>physical</a:t>
            </a:r>
            <a:endParaRPr lang="en-US" dirty="0">
              <a:latin typeface="Comic Sans MS" pitchFamily="66" charset="0"/>
            </a:endParaRPr>
          </a:p>
        </p:txBody>
      </p:sp>
      <p:sp>
        <p:nvSpPr>
          <p:cNvPr id="82954" name="Line 8"/>
          <p:cNvSpPr>
            <a:spLocks noChangeShapeType="1"/>
          </p:cNvSpPr>
          <p:nvPr/>
        </p:nvSpPr>
        <p:spPr bwMode="auto">
          <a:xfrm>
            <a:off x="6507163" y="2460625"/>
            <a:ext cx="1885950" cy="0"/>
          </a:xfrm>
          <a:prstGeom prst="line">
            <a:avLst/>
          </a:prstGeom>
          <a:noFill/>
          <a:ln w="38100">
            <a:solidFill>
              <a:srgbClr val="000099"/>
            </a:solidFill>
            <a:round/>
            <a:headEnd/>
            <a:tailEnd/>
          </a:ln>
        </p:spPr>
        <p:txBody>
          <a:bodyPr wrap="none" anchor="ctr"/>
          <a:lstStyle/>
          <a:p>
            <a:endParaRPr lang="en-US"/>
          </a:p>
        </p:txBody>
      </p:sp>
      <p:sp>
        <p:nvSpPr>
          <p:cNvPr id="82955" name="Line 9"/>
          <p:cNvSpPr>
            <a:spLocks noChangeShapeType="1"/>
          </p:cNvSpPr>
          <p:nvPr/>
        </p:nvSpPr>
        <p:spPr bwMode="auto">
          <a:xfrm>
            <a:off x="6553200" y="3200400"/>
            <a:ext cx="1885950" cy="0"/>
          </a:xfrm>
          <a:prstGeom prst="line">
            <a:avLst/>
          </a:prstGeom>
          <a:noFill/>
          <a:ln w="38100">
            <a:solidFill>
              <a:srgbClr val="000099"/>
            </a:solidFill>
            <a:round/>
            <a:headEnd/>
            <a:tailEnd/>
          </a:ln>
        </p:spPr>
        <p:txBody>
          <a:bodyPr wrap="none" anchor="ctr"/>
          <a:lstStyle/>
          <a:p>
            <a:endParaRPr lang="en-US"/>
          </a:p>
        </p:txBody>
      </p:sp>
      <p:sp>
        <p:nvSpPr>
          <p:cNvPr id="82956" name="Line 10"/>
          <p:cNvSpPr>
            <a:spLocks noChangeShapeType="1"/>
          </p:cNvSpPr>
          <p:nvPr/>
        </p:nvSpPr>
        <p:spPr bwMode="auto">
          <a:xfrm>
            <a:off x="6530975" y="3886200"/>
            <a:ext cx="1885950" cy="0"/>
          </a:xfrm>
          <a:prstGeom prst="line">
            <a:avLst/>
          </a:prstGeom>
          <a:noFill/>
          <a:ln w="38100">
            <a:solidFill>
              <a:srgbClr val="000099"/>
            </a:solidFill>
            <a:round/>
            <a:headEnd/>
            <a:tailEnd/>
          </a:ln>
        </p:spPr>
        <p:txBody>
          <a:bodyPr wrap="none" anchor="ctr"/>
          <a:lstStyle/>
          <a:p>
            <a:endParaRPr lang="en-US"/>
          </a:p>
        </p:txBody>
      </p:sp>
      <p:sp>
        <p:nvSpPr>
          <p:cNvPr id="82957" name="Line 11"/>
          <p:cNvSpPr>
            <a:spLocks noChangeShapeType="1"/>
          </p:cNvSpPr>
          <p:nvPr/>
        </p:nvSpPr>
        <p:spPr bwMode="auto">
          <a:xfrm>
            <a:off x="6530975" y="4572000"/>
            <a:ext cx="1885950" cy="0"/>
          </a:xfrm>
          <a:prstGeom prst="line">
            <a:avLst/>
          </a:prstGeom>
          <a:noFill/>
          <a:ln w="38100">
            <a:solidFill>
              <a:srgbClr val="000099"/>
            </a:solidFill>
            <a:round/>
            <a:headEnd/>
            <a:tailEnd/>
          </a:ln>
        </p:spPr>
        <p:txBody>
          <a:bodyPr wrap="none" anchor="ctr"/>
          <a:lstStyle/>
          <a:p>
            <a:endParaRPr lang="en-US"/>
          </a:p>
        </p:txBody>
      </p:sp>
      <p:sp>
        <p:nvSpPr>
          <p:cNvPr id="6" name="Footer Placeholder 2"/>
          <p:cNvSpPr txBox="1">
            <a:spLocks noGrp="1"/>
          </p:cNvSpPr>
          <p:nvPr/>
        </p:nvSpPr>
        <p:spPr bwMode="auto">
          <a:xfrm>
            <a:off x="7596188" y="6529388"/>
            <a:ext cx="1452562" cy="285750"/>
          </a:xfrm>
          <a:prstGeom prst="rect">
            <a:avLst/>
          </a:prstGeom>
          <a:noFill/>
          <a:ln>
            <a:miter lim="800000"/>
            <a:headEnd/>
            <a:tailEnd/>
          </a:ln>
        </p:spPr>
        <p:txBody>
          <a:bodyPr/>
          <a:lstStyle/>
          <a:p>
            <a:pPr algn="r"/>
            <a:r>
              <a:rPr lang="en-US" sz="1200">
                <a:latin typeface="Arial" charset="0"/>
              </a:rPr>
              <a:t> Introduction 1-</a:t>
            </a:r>
            <a:fld id="{F504A69F-2993-4B08-ADCC-9922F3F855DF}" type="slidenum">
              <a:rPr lang="en-US" sz="1200">
                <a:latin typeface="Arial" charset="0"/>
              </a:rPr>
              <a:pPr algn="r"/>
              <a:t>26</a:t>
            </a:fld>
            <a:endParaRPr lang="en-US" sz="1200">
              <a:latin typeface="Arial" charset="0"/>
            </a:endParaRPr>
          </a:p>
        </p:txBody>
      </p:sp>
      <p:sp>
        <p:nvSpPr>
          <p:cNvPr id="13" name="Right Arrow 12"/>
          <p:cNvSpPr/>
          <p:nvPr/>
        </p:nvSpPr>
        <p:spPr>
          <a:xfrm>
            <a:off x="4953000" y="4111064"/>
            <a:ext cx="1371600" cy="1561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ight Arrow 13"/>
          <p:cNvSpPr/>
          <p:nvPr/>
        </p:nvSpPr>
        <p:spPr>
          <a:xfrm>
            <a:off x="4953000" y="3577664"/>
            <a:ext cx="1371600" cy="1561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xmlns="" val="3647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
          <p:cNvSpPr>
            <a:spLocks noGrp="1" noChangeArrowheads="1"/>
          </p:cNvSpPr>
          <p:nvPr>
            <p:ph type="title"/>
          </p:nvPr>
        </p:nvSpPr>
        <p:spPr>
          <a:xfrm>
            <a:off x="212725" y="95250"/>
            <a:ext cx="8382000" cy="1143000"/>
          </a:xfrm>
        </p:spPr>
        <p:txBody>
          <a:bodyPr/>
          <a:lstStyle/>
          <a:p>
            <a:r>
              <a:rPr lang="en-US" sz="3200" dirty="0" smtClean="0">
                <a:solidFill>
                  <a:srgbClr val="000099"/>
                </a:solidFill>
              </a:rPr>
              <a:t>What’s the Internet: Slide from lecture 1</a:t>
            </a:r>
            <a:endParaRPr lang="en-US" dirty="0" smtClean="0">
              <a:solidFill>
                <a:srgbClr val="000099"/>
              </a:solidFill>
            </a:endParaRPr>
          </a:p>
        </p:txBody>
      </p:sp>
      <p:grpSp>
        <p:nvGrpSpPr>
          <p:cNvPr id="2" name="Group 262"/>
          <p:cNvGrpSpPr>
            <a:grpSpLocks/>
          </p:cNvGrpSpPr>
          <p:nvPr/>
        </p:nvGrpSpPr>
        <p:grpSpPr bwMode="auto">
          <a:xfrm>
            <a:off x="5489575" y="1319213"/>
            <a:ext cx="3470275" cy="4489450"/>
            <a:chOff x="3177" y="1065"/>
            <a:chExt cx="2186" cy="2828"/>
          </a:xfrm>
        </p:grpSpPr>
        <p:sp>
          <p:nvSpPr>
            <p:cNvPr id="1134" name="Freeform 263"/>
            <p:cNvSpPr>
              <a:spLocks/>
            </p:cNvSpPr>
            <p:nvPr/>
          </p:nvSpPr>
          <p:spPr bwMode="auto">
            <a:xfrm>
              <a:off x="4261" y="2412"/>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w="9525">
              <a:noFill/>
              <a:round/>
              <a:headEnd/>
              <a:tailEnd/>
            </a:ln>
          </p:spPr>
          <p:txBody>
            <a:bodyPr/>
            <a:lstStyle/>
            <a:p>
              <a:endParaRPr lang="sv-SE"/>
            </a:p>
          </p:txBody>
        </p:sp>
        <p:sp>
          <p:nvSpPr>
            <p:cNvPr id="1135" name="Freeform 264"/>
            <p:cNvSpPr>
              <a:spLocks/>
            </p:cNvSpPr>
            <p:nvPr/>
          </p:nvSpPr>
          <p:spPr bwMode="auto">
            <a:xfrm>
              <a:off x="4273" y="1451"/>
              <a:ext cx="1090" cy="658"/>
            </a:xfrm>
            <a:custGeom>
              <a:avLst/>
              <a:gdLst>
                <a:gd name="T0" fmla="*/ 604 w 765"/>
                <a:gd name="T1" fmla="*/ 14 h 459"/>
                <a:gd name="T2" fmla="*/ 410 w 765"/>
                <a:gd name="T3" fmla="*/ 100 h 459"/>
                <a:gd name="T4" fmla="*/ 137 w 765"/>
                <a:gd name="T5" fmla="*/ 143 h 459"/>
                <a:gd name="T6" fmla="*/ 20 w 765"/>
                <a:gd name="T7" fmla="*/ 482 h 459"/>
                <a:gd name="T8" fmla="*/ 256 w 765"/>
                <a:gd name="T9" fmla="*/ 636 h 459"/>
                <a:gd name="T10" fmla="*/ 493 w 765"/>
                <a:gd name="T11" fmla="*/ 611 h 459"/>
                <a:gd name="T12" fmla="*/ 832 w 765"/>
                <a:gd name="T13" fmla="*/ 636 h 459"/>
                <a:gd name="T14" fmla="*/ 995 w 765"/>
                <a:gd name="T15" fmla="*/ 622 h 459"/>
                <a:gd name="T16" fmla="*/ 1071 w 765"/>
                <a:gd name="T17" fmla="*/ 533 h 459"/>
                <a:gd name="T18" fmla="*/ 1069 w 765"/>
                <a:gd name="T19" fmla="*/ 227 h 459"/>
                <a:gd name="T20" fmla="*/ 943 w 765"/>
                <a:gd name="T21" fmla="*/ 49 h 459"/>
                <a:gd name="T22" fmla="*/ 604 w 765"/>
                <a:gd name="T23" fmla="*/ 14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w="9525">
              <a:noFill/>
              <a:round/>
              <a:headEnd/>
              <a:tailEnd/>
            </a:ln>
          </p:spPr>
          <p:txBody>
            <a:bodyPr/>
            <a:lstStyle/>
            <a:p>
              <a:endParaRPr lang="sv-SE"/>
            </a:p>
          </p:txBody>
        </p:sp>
        <p:sp>
          <p:nvSpPr>
            <p:cNvPr id="1136" name="Freeform 265"/>
            <p:cNvSpPr>
              <a:spLocks/>
            </p:cNvSpPr>
            <p:nvPr/>
          </p:nvSpPr>
          <p:spPr bwMode="auto">
            <a:xfrm>
              <a:off x="3177" y="1267"/>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sv-SE"/>
            </a:p>
          </p:txBody>
        </p:sp>
        <p:grpSp>
          <p:nvGrpSpPr>
            <p:cNvPr id="3" name="Group 266"/>
            <p:cNvGrpSpPr>
              <a:grpSpLocks/>
            </p:cNvGrpSpPr>
            <p:nvPr/>
          </p:nvGrpSpPr>
          <p:grpSpPr bwMode="auto">
            <a:xfrm>
              <a:off x="3232" y="2108"/>
              <a:ext cx="919" cy="588"/>
              <a:chOff x="2889" y="1631"/>
              <a:chExt cx="980" cy="743"/>
            </a:xfrm>
          </p:grpSpPr>
          <p:sp>
            <p:nvSpPr>
              <p:cNvPr id="1439" name="Rectangle 267"/>
              <p:cNvSpPr>
                <a:spLocks noChangeArrowheads="1"/>
              </p:cNvSpPr>
              <p:nvPr/>
            </p:nvSpPr>
            <p:spPr bwMode="auto">
              <a:xfrm>
                <a:off x="3046" y="1841"/>
                <a:ext cx="663" cy="533"/>
              </a:xfrm>
              <a:prstGeom prst="rect">
                <a:avLst/>
              </a:prstGeom>
              <a:solidFill>
                <a:srgbClr val="00CCFF"/>
              </a:solidFill>
              <a:ln w="9525">
                <a:noFill/>
                <a:miter lim="800000"/>
                <a:headEnd/>
                <a:tailEnd/>
              </a:ln>
            </p:spPr>
            <p:txBody>
              <a:bodyPr wrap="none" anchor="ctr"/>
              <a:lstStyle/>
              <a:p>
                <a:endParaRPr lang="sv-SE"/>
              </a:p>
            </p:txBody>
          </p:sp>
          <p:sp>
            <p:nvSpPr>
              <p:cNvPr id="1440" name="AutoShape 268"/>
              <p:cNvSpPr>
                <a:spLocks noChangeArrowheads="1"/>
              </p:cNvSpPr>
              <p:nvPr/>
            </p:nvSpPr>
            <p:spPr bwMode="auto">
              <a:xfrm>
                <a:off x="2889" y="1631"/>
                <a:ext cx="980" cy="253"/>
              </a:xfrm>
              <a:prstGeom prst="triangle">
                <a:avLst>
                  <a:gd name="adj" fmla="val 50000"/>
                </a:avLst>
              </a:prstGeom>
              <a:solidFill>
                <a:srgbClr val="00CCFF"/>
              </a:solidFill>
              <a:ln w="9525">
                <a:noFill/>
                <a:miter lim="800000"/>
                <a:headEnd/>
                <a:tailEnd/>
              </a:ln>
            </p:spPr>
            <p:txBody>
              <a:bodyPr wrap="none" anchor="ctr"/>
              <a:lstStyle/>
              <a:p>
                <a:pPr algn="ctr"/>
                <a:endParaRPr lang="sv-SE">
                  <a:solidFill>
                    <a:srgbClr val="00CCFF"/>
                  </a:solidFill>
                </a:endParaRPr>
              </a:p>
            </p:txBody>
          </p:sp>
        </p:grpSp>
        <p:grpSp>
          <p:nvGrpSpPr>
            <p:cNvPr id="4" name="Group 269"/>
            <p:cNvGrpSpPr>
              <a:grpSpLocks/>
            </p:cNvGrpSpPr>
            <p:nvPr/>
          </p:nvGrpSpPr>
          <p:grpSpPr bwMode="auto">
            <a:xfrm>
              <a:off x="3674" y="1388"/>
              <a:ext cx="212" cy="335"/>
              <a:chOff x="3796" y="1043"/>
              <a:chExt cx="865" cy="1237"/>
            </a:xfrm>
          </p:grpSpPr>
          <p:sp>
            <p:nvSpPr>
              <p:cNvPr id="1409" name="Line 270"/>
              <p:cNvSpPr>
                <a:spLocks noChangeShapeType="1"/>
              </p:cNvSpPr>
              <p:nvPr/>
            </p:nvSpPr>
            <p:spPr bwMode="auto">
              <a:xfrm flipH="1">
                <a:off x="3992" y="1481"/>
                <a:ext cx="235" cy="724"/>
              </a:xfrm>
              <a:prstGeom prst="line">
                <a:avLst/>
              </a:prstGeom>
              <a:noFill/>
              <a:ln w="9525">
                <a:solidFill>
                  <a:schemeClr val="tx1"/>
                </a:solidFill>
                <a:round/>
                <a:headEnd/>
                <a:tailEnd/>
              </a:ln>
            </p:spPr>
            <p:txBody>
              <a:bodyPr wrap="none"/>
              <a:lstStyle/>
              <a:p>
                <a:endParaRPr lang="en-US"/>
              </a:p>
            </p:txBody>
          </p:sp>
          <p:sp>
            <p:nvSpPr>
              <p:cNvPr id="1410" name="Line 271"/>
              <p:cNvSpPr>
                <a:spLocks noChangeShapeType="1"/>
              </p:cNvSpPr>
              <p:nvPr/>
            </p:nvSpPr>
            <p:spPr bwMode="auto">
              <a:xfrm>
                <a:off x="4227" y="1481"/>
                <a:ext cx="236" cy="720"/>
              </a:xfrm>
              <a:prstGeom prst="line">
                <a:avLst/>
              </a:prstGeom>
              <a:noFill/>
              <a:ln w="9525">
                <a:solidFill>
                  <a:schemeClr val="tx1"/>
                </a:solidFill>
                <a:round/>
                <a:headEnd/>
                <a:tailEnd/>
              </a:ln>
            </p:spPr>
            <p:txBody>
              <a:bodyPr wrap="none"/>
              <a:lstStyle/>
              <a:p>
                <a:endParaRPr lang="en-US"/>
              </a:p>
            </p:txBody>
          </p:sp>
          <p:sp>
            <p:nvSpPr>
              <p:cNvPr id="1411" name="Line 272"/>
              <p:cNvSpPr>
                <a:spLocks noChangeShapeType="1"/>
              </p:cNvSpPr>
              <p:nvPr/>
            </p:nvSpPr>
            <p:spPr bwMode="auto">
              <a:xfrm>
                <a:off x="3992" y="2201"/>
                <a:ext cx="235" cy="79"/>
              </a:xfrm>
              <a:prstGeom prst="line">
                <a:avLst/>
              </a:prstGeom>
              <a:noFill/>
              <a:ln w="9525">
                <a:solidFill>
                  <a:schemeClr val="tx1"/>
                </a:solidFill>
                <a:round/>
                <a:headEnd/>
                <a:tailEnd/>
              </a:ln>
            </p:spPr>
            <p:txBody>
              <a:bodyPr wrap="none"/>
              <a:lstStyle/>
              <a:p>
                <a:endParaRPr lang="en-US"/>
              </a:p>
            </p:txBody>
          </p:sp>
          <p:sp>
            <p:nvSpPr>
              <p:cNvPr id="1412" name="Line 273"/>
              <p:cNvSpPr>
                <a:spLocks noChangeShapeType="1"/>
              </p:cNvSpPr>
              <p:nvPr/>
            </p:nvSpPr>
            <p:spPr bwMode="auto">
              <a:xfrm flipH="1">
                <a:off x="4227" y="2201"/>
                <a:ext cx="236" cy="79"/>
              </a:xfrm>
              <a:prstGeom prst="line">
                <a:avLst/>
              </a:prstGeom>
              <a:noFill/>
              <a:ln w="9525">
                <a:solidFill>
                  <a:schemeClr val="tx1"/>
                </a:solidFill>
                <a:round/>
                <a:headEnd/>
                <a:tailEnd/>
              </a:ln>
            </p:spPr>
            <p:txBody>
              <a:bodyPr wrap="none"/>
              <a:lstStyle/>
              <a:p>
                <a:endParaRPr lang="en-US"/>
              </a:p>
            </p:txBody>
          </p:sp>
          <p:sp>
            <p:nvSpPr>
              <p:cNvPr id="1413" name="Line 274"/>
              <p:cNvSpPr>
                <a:spLocks noChangeShapeType="1"/>
              </p:cNvSpPr>
              <p:nvPr/>
            </p:nvSpPr>
            <p:spPr bwMode="auto">
              <a:xfrm>
                <a:off x="4227" y="1497"/>
                <a:ext cx="0" cy="783"/>
              </a:xfrm>
              <a:prstGeom prst="line">
                <a:avLst/>
              </a:prstGeom>
              <a:noFill/>
              <a:ln w="9525">
                <a:solidFill>
                  <a:schemeClr val="tx1"/>
                </a:solidFill>
                <a:round/>
                <a:headEnd/>
                <a:tailEnd/>
              </a:ln>
            </p:spPr>
            <p:txBody>
              <a:bodyPr wrap="none"/>
              <a:lstStyle/>
              <a:p>
                <a:endParaRPr lang="en-US"/>
              </a:p>
            </p:txBody>
          </p:sp>
          <p:sp>
            <p:nvSpPr>
              <p:cNvPr id="1414" name="Line 275"/>
              <p:cNvSpPr>
                <a:spLocks noChangeShapeType="1"/>
              </p:cNvSpPr>
              <p:nvPr/>
            </p:nvSpPr>
            <p:spPr bwMode="auto">
              <a:xfrm flipV="1">
                <a:off x="3992" y="2127"/>
                <a:ext cx="235" cy="78"/>
              </a:xfrm>
              <a:prstGeom prst="line">
                <a:avLst/>
              </a:prstGeom>
              <a:noFill/>
              <a:ln w="9525">
                <a:solidFill>
                  <a:schemeClr val="tx1"/>
                </a:solidFill>
                <a:round/>
                <a:headEnd/>
                <a:tailEnd/>
              </a:ln>
            </p:spPr>
            <p:txBody>
              <a:bodyPr wrap="none"/>
              <a:lstStyle/>
              <a:p>
                <a:endParaRPr lang="en-US"/>
              </a:p>
            </p:txBody>
          </p:sp>
          <p:sp>
            <p:nvSpPr>
              <p:cNvPr id="1415" name="Line 276"/>
              <p:cNvSpPr>
                <a:spLocks noChangeShapeType="1"/>
              </p:cNvSpPr>
              <p:nvPr/>
            </p:nvSpPr>
            <p:spPr bwMode="auto">
              <a:xfrm flipH="1" flipV="1">
                <a:off x="4227" y="2127"/>
                <a:ext cx="236" cy="74"/>
              </a:xfrm>
              <a:prstGeom prst="line">
                <a:avLst/>
              </a:prstGeom>
              <a:noFill/>
              <a:ln w="9525">
                <a:solidFill>
                  <a:schemeClr val="tx1"/>
                </a:solidFill>
                <a:round/>
                <a:headEnd/>
                <a:tailEnd/>
              </a:ln>
            </p:spPr>
            <p:txBody>
              <a:bodyPr wrap="none"/>
              <a:lstStyle/>
              <a:p>
                <a:endParaRPr lang="en-US"/>
              </a:p>
            </p:txBody>
          </p:sp>
          <p:sp>
            <p:nvSpPr>
              <p:cNvPr id="1416" name="Line 277"/>
              <p:cNvSpPr>
                <a:spLocks noChangeShapeType="1"/>
              </p:cNvSpPr>
              <p:nvPr/>
            </p:nvSpPr>
            <p:spPr bwMode="auto">
              <a:xfrm>
                <a:off x="4092" y="1890"/>
                <a:ext cx="135" cy="60"/>
              </a:xfrm>
              <a:prstGeom prst="line">
                <a:avLst/>
              </a:prstGeom>
              <a:noFill/>
              <a:ln w="9525">
                <a:solidFill>
                  <a:schemeClr val="tx1"/>
                </a:solidFill>
                <a:round/>
                <a:headEnd/>
                <a:tailEnd/>
              </a:ln>
            </p:spPr>
            <p:txBody>
              <a:bodyPr wrap="none"/>
              <a:lstStyle/>
              <a:p>
                <a:endParaRPr lang="en-US"/>
              </a:p>
            </p:txBody>
          </p:sp>
          <p:sp>
            <p:nvSpPr>
              <p:cNvPr id="1417" name="Line 278"/>
              <p:cNvSpPr>
                <a:spLocks noChangeShapeType="1"/>
              </p:cNvSpPr>
              <p:nvPr/>
            </p:nvSpPr>
            <p:spPr bwMode="auto">
              <a:xfrm flipV="1">
                <a:off x="4227" y="1890"/>
                <a:ext cx="143" cy="60"/>
              </a:xfrm>
              <a:prstGeom prst="line">
                <a:avLst/>
              </a:prstGeom>
              <a:noFill/>
              <a:ln w="9525">
                <a:solidFill>
                  <a:schemeClr val="tx1"/>
                </a:solidFill>
                <a:round/>
                <a:headEnd/>
                <a:tailEnd/>
              </a:ln>
            </p:spPr>
            <p:txBody>
              <a:bodyPr wrap="none"/>
              <a:lstStyle/>
              <a:p>
                <a:endParaRPr lang="en-US"/>
              </a:p>
            </p:txBody>
          </p:sp>
          <p:sp>
            <p:nvSpPr>
              <p:cNvPr id="1418" name="Line 279"/>
              <p:cNvSpPr>
                <a:spLocks noChangeShapeType="1"/>
              </p:cNvSpPr>
              <p:nvPr/>
            </p:nvSpPr>
            <p:spPr bwMode="auto">
              <a:xfrm>
                <a:off x="4047" y="1996"/>
                <a:ext cx="175" cy="81"/>
              </a:xfrm>
              <a:prstGeom prst="line">
                <a:avLst/>
              </a:prstGeom>
              <a:noFill/>
              <a:ln w="9525">
                <a:solidFill>
                  <a:schemeClr val="tx1"/>
                </a:solidFill>
                <a:round/>
                <a:headEnd/>
                <a:tailEnd/>
              </a:ln>
            </p:spPr>
            <p:txBody>
              <a:bodyPr wrap="none"/>
              <a:lstStyle/>
              <a:p>
                <a:endParaRPr lang="en-US"/>
              </a:p>
            </p:txBody>
          </p:sp>
          <p:sp>
            <p:nvSpPr>
              <p:cNvPr id="1419" name="Line 280"/>
              <p:cNvSpPr>
                <a:spLocks noChangeShapeType="1"/>
              </p:cNvSpPr>
              <p:nvPr/>
            </p:nvSpPr>
            <p:spPr bwMode="auto">
              <a:xfrm flipV="1">
                <a:off x="4227" y="2012"/>
                <a:ext cx="176" cy="71"/>
              </a:xfrm>
              <a:prstGeom prst="line">
                <a:avLst/>
              </a:prstGeom>
              <a:noFill/>
              <a:ln w="9525">
                <a:solidFill>
                  <a:schemeClr val="tx1"/>
                </a:solidFill>
                <a:round/>
                <a:headEnd/>
                <a:tailEnd/>
              </a:ln>
            </p:spPr>
            <p:txBody>
              <a:bodyPr wrap="none"/>
              <a:lstStyle/>
              <a:p>
                <a:endParaRPr lang="en-US"/>
              </a:p>
            </p:txBody>
          </p:sp>
          <p:sp>
            <p:nvSpPr>
              <p:cNvPr id="1420" name="Line 281"/>
              <p:cNvSpPr>
                <a:spLocks noChangeShapeType="1"/>
              </p:cNvSpPr>
              <p:nvPr/>
            </p:nvSpPr>
            <p:spPr bwMode="auto">
              <a:xfrm flipV="1">
                <a:off x="4227" y="1782"/>
                <a:ext cx="90" cy="29"/>
              </a:xfrm>
              <a:prstGeom prst="line">
                <a:avLst/>
              </a:prstGeom>
              <a:noFill/>
              <a:ln w="9525">
                <a:solidFill>
                  <a:schemeClr val="tx1"/>
                </a:solidFill>
                <a:round/>
                <a:headEnd/>
                <a:tailEnd/>
              </a:ln>
            </p:spPr>
            <p:txBody>
              <a:bodyPr wrap="none"/>
              <a:lstStyle/>
              <a:p>
                <a:endParaRPr lang="en-US"/>
              </a:p>
            </p:txBody>
          </p:sp>
          <p:sp>
            <p:nvSpPr>
              <p:cNvPr id="1421" name="Line 282"/>
              <p:cNvSpPr>
                <a:spLocks noChangeShapeType="1"/>
              </p:cNvSpPr>
              <p:nvPr/>
            </p:nvSpPr>
            <p:spPr bwMode="auto">
              <a:xfrm flipV="1">
                <a:off x="4227" y="1632"/>
                <a:ext cx="57" cy="22"/>
              </a:xfrm>
              <a:prstGeom prst="line">
                <a:avLst/>
              </a:prstGeom>
              <a:noFill/>
              <a:ln w="9525">
                <a:solidFill>
                  <a:schemeClr val="tx1"/>
                </a:solidFill>
                <a:round/>
                <a:headEnd/>
                <a:tailEnd/>
              </a:ln>
            </p:spPr>
            <p:txBody>
              <a:bodyPr wrap="none"/>
              <a:lstStyle/>
              <a:p>
                <a:endParaRPr lang="en-US"/>
              </a:p>
            </p:txBody>
          </p:sp>
          <p:sp>
            <p:nvSpPr>
              <p:cNvPr id="1422" name="Line 283"/>
              <p:cNvSpPr>
                <a:spLocks noChangeShapeType="1"/>
              </p:cNvSpPr>
              <p:nvPr/>
            </p:nvSpPr>
            <p:spPr bwMode="auto">
              <a:xfrm>
                <a:off x="4126" y="1772"/>
                <a:ext cx="109" cy="39"/>
              </a:xfrm>
              <a:prstGeom prst="line">
                <a:avLst/>
              </a:prstGeom>
              <a:noFill/>
              <a:ln w="9525">
                <a:solidFill>
                  <a:schemeClr val="tx1"/>
                </a:solidFill>
                <a:round/>
                <a:headEnd/>
                <a:tailEnd/>
              </a:ln>
            </p:spPr>
            <p:txBody>
              <a:bodyPr wrap="none"/>
              <a:lstStyle/>
              <a:p>
                <a:endParaRPr lang="en-US"/>
              </a:p>
            </p:txBody>
          </p:sp>
          <p:sp>
            <p:nvSpPr>
              <p:cNvPr id="1423" name="Line 284"/>
              <p:cNvSpPr>
                <a:spLocks noChangeShapeType="1"/>
              </p:cNvSpPr>
              <p:nvPr/>
            </p:nvSpPr>
            <p:spPr bwMode="auto">
              <a:xfrm>
                <a:off x="4175" y="1625"/>
                <a:ext cx="63" cy="39"/>
              </a:xfrm>
              <a:prstGeom prst="line">
                <a:avLst/>
              </a:prstGeom>
              <a:noFill/>
              <a:ln w="9525">
                <a:solidFill>
                  <a:schemeClr val="tx1"/>
                </a:solidFill>
                <a:round/>
                <a:headEnd/>
                <a:tailEnd/>
              </a:ln>
            </p:spPr>
            <p:txBody>
              <a:bodyPr wrap="none"/>
              <a:lstStyle/>
              <a:p>
                <a:endParaRPr lang="en-US"/>
              </a:p>
            </p:txBody>
          </p:sp>
          <p:grpSp>
            <p:nvGrpSpPr>
              <p:cNvPr id="5" name="Group 285"/>
              <p:cNvGrpSpPr>
                <a:grpSpLocks/>
              </p:cNvGrpSpPr>
              <p:nvPr/>
            </p:nvGrpSpPr>
            <p:grpSpPr bwMode="auto">
              <a:xfrm>
                <a:off x="4269" y="1415"/>
                <a:ext cx="392" cy="137"/>
                <a:chOff x="4227" y="1360"/>
                <a:chExt cx="863" cy="270"/>
              </a:xfrm>
            </p:grpSpPr>
            <p:sp>
              <p:nvSpPr>
                <p:cNvPr id="1435" name="Line 286"/>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436" name="Line 287"/>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437" name="Line 288"/>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438" name="Line 289"/>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nvGrpSpPr>
              <p:cNvPr id="7" name="Group 290"/>
              <p:cNvGrpSpPr>
                <a:grpSpLocks/>
              </p:cNvGrpSpPr>
              <p:nvPr/>
            </p:nvGrpSpPr>
            <p:grpSpPr bwMode="auto">
              <a:xfrm rot="5700496">
                <a:off x="4053" y="1170"/>
                <a:ext cx="392" cy="137"/>
                <a:chOff x="4227" y="1360"/>
                <a:chExt cx="863" cy="270"/>
              </a:xfrm>
            </p:grpSpPr>
            <p:sp>
              <p:nvSpPr>
                <p:cNvPr id="1431" name="Line 291"/>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432" name="Line 292"/>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433" name="Line 293"/>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434" name="Line 294"/>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nvGrpSpPr>
              <p:cNvPr id="8" name="Group 295"/>
              <p:cNvGrpSpPr>
                <a:grpSpLocks/>
              </p:cNvGrpSpPr>
              <p:nvPr/>
            </p:nvGrpSpPr>
            <p:grpSpPr bwMode="auto">
              <a:xfrm rot="10800000">
                <a:off x="3796" y="1402"/>
                <a:ext cx="392" cy="137"/>
                <a:chOff x="4227" y="1360"/>
                <a:chExt cx="863" cy="270"/>
              </a:xfrm>
            </p:grpSpPr>
            <p:sp>
              <p:nvSpPr>
                <p:cNvPr id="1427" name="Line 296"/>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428" name="Line 297"/>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429" name="Line 298"/>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430" name="Line 299"/>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grpSp>
          <p:nvGrpSpPr>
            <p:cNvPr id="9" name="Group 300"/>
            <p:cNvGrpSpPr>
              <a:grpSpLocks/>
            </p:cNvGrpSpPr>
            <p:nvPr/>
          </p:nvGrpSpPr>
          <p:grpSpPr bwMode="auto">
            <a:xfrm>
              <a:off x="3223" y="1598"/>
              <a:ext cx="436" cy="114"/>
              <a:chOff x="3072" y="739"/>
              <a:chExt cx="652" cy="146"/>
            </a:xfrm>
          </p:grpSpPr>
          <p:pic>
            <p:nvPicPr>
              <p:cNvPr id="1406" name="Picture 301"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a:ln w="9525">
                <a:noFill/>
                <a:miter lim="800000"/>
                <a:headEnd/>
                <a:tailEnd/>
              </a:ln>
            </p:spPr>
          </p:pic>
          <p:sp>
            <p:nvSpPr>
              <p:cNvPr id="1407" name="Line 302"/>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408" name="Line 303"/>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140" name="Picture 304" descr="imgyjavg[1]"/>
            <p:cNvPicPr>
              <a:picLocks noChangeAspect="1" noChangeArrowheads="1"/>
            </p:cNvPicPr>
            <p:nvPr/>
          </p:nvPicPr>
          <p:blipFill>
            <a:blip r:embed="rId5" cstate="print"/>
            <a:srcRect/>
            <a:stretch>
              <a:fillRect/>
            </a:stretch>
          </p:blipFill>
          <p:spPr bwMode="auto">
            <a:xfrm>
              <a:off x="3399" y="1417"/>
              <a:ext cx="232" cy="168"/>
            </a:xfrm>
            <a:prstGeom prst="rect">
              <a:avLst/>
            </a:prstGeom>
            <a:noFill/>
            <a:ln w="9525">
              <a:noFill/>
              <a:miter lim="800000"/>
              <a:headEnd/>
              <a:tailEnd/>
            </a:ln>
          </p:spPr>
        </p:pic>
        <p:grpSp>
          <p:nvGrpSpPr>
            <p:cNvPr id="10" name="Group 305"/>
            <p:cNvGrpSpPr>
              <a:grpSpLocks/>
            </p:cNvGrpSpPr>
            <p:nvPr/>
          </p:nvGrpSpPr>
          <p:grpSpPr bwMode="auto">
            <a:xfrm>
              <a:off x="3880" y="1303"/>
              <a:ext cx="256" cy="269"/>
              <a:chOff x="2870" y="1518"/>
              <a:chExt cx="292" cy="320"/>
            </a:xfrm>
          </p:grpSpPr>
          <p:graphicFrame>
            <p:nvGraphicFramePr>
              <p:cNvPr id="1040" name="Object 306"/>
              <p:cNvGraphicFramePr>
                <a:graphicFrameLocks noChangeAspect="1"/>
              </p:cNvGraphicFramePr>
              <p:nvPr/>
            </p:nvGraphicFramePr>
            <p:xfrm>
              <a:off x="2870" y="1518"/>
              <a:ext cx="272" cy="282"/>
            </p:xfrm>
            <a:graphic>
              <a:graphicData uri="http://schemas.openxmlformats.org/presentationml/2006/ole">
                <p:oleObj spid="_x0000_s3126" name="Clip" r:id="rId6" imgW="826829" imgH="840406" progId="">
                  <p:embed/>
                </p:oleObj>
              </a:graphicData>
            </a:graphic>
          </p:graphicFrame>
          <p:graphicFrame>
            <p:nvGraphicFramePr>
              <p:cNvPr id="1041" name="Object 307"/>
              <p:cNvGraphicFramePr>
                <a:graphicFrameLocks noChangeAspect="1"/>
              </p:cNvGraphicFramePr>
              <p:nvPr/>
            </p:nvGraphicFramePr>
            <p:xfrm>
              <a:off x="2913" y="1602"/>
              <a:ext cx="249" cy="236"/>
            </p:xfrm>
            <a:graphic>
              <a:graphicData uri="http://schemas.openxmlformats.org/presentationml/2006/ole">
                <p:oleObj spid="_x0000_s3127" name="Clip" r:id="rId7" imgW="1268295" imgH="1199426" progId="">
                  <p:embed/>
                </p:oleObj>
              </a:graphicData>
            </a:graphic>
          </p:graphicFrame>
        </p:grpSp>
        <p:grpSp>
          <p:nvGrpSpPr>
            <p:cNvPr id="11" name="Group 308"/>
            <p:cNvGrpSpPr>
              <a:grpSpLocks/>
            </p:cNvGrpSpPr>
            <p:nvPr/>
          </p:nvGrpSpPr>
          <p:grpSpPr bwMode="auto">
            <a:xfrm>
              <a:off x="4338" y="2487"/>
              <a:ext cx="228" cy="108"/>
              <a:chOff x="3600" y="219"/>
              <a:chExt cx="360" cy="175"/>
            </a:xfrm>
          </p:grpSpPr>
          <p:sp>
            <p:nvSpPr>
              <p:cNvPr id="1393" name="Oval 30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94" name="Line 31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95" name="Line 31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96" name="Rectangle 31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97" name="Oval 3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2" name="Group 314"/>
              <p:cNvGrpSpPr>
                <a:grpSpLocks/>
              </p:cNvGrpSpPr>
              <p:nvPr/>
            </p:nvGrpSpPr>
            <p:grpSpPr bwMode="auto">
              <a:xfrm>
                <a:off x="3686" y="244"/>
                <a:ext cx="177" cy="66"/>
                <a:chOff x="2848" y="848"/>
                <a:chExt cx="140" cy="98"/>
              </a:xfrm>
            </p:grpSpPr>
            <p:sp>
              <p:nvSpPr>
                <p:cNvPr id="1403" name="Line 3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404" name="Line 3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405" name="Line 3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3" name="Group 318"/>
              <p:cNvGrpSpPr>
                <a:grpSpLocks/>
              </p:cNvGrpSpPr>
              <p:nvPr/>
            </p:nvGrpSpPr>
            <p:grpSpPr bwMode="auto">
              <a:xfrm flipV="1">
                <a:off x="3686" y="243"/>
                <a:ext cx="177" cy="66"/>
                <a:chOff x="2848" y="848"/>
                <a:chExt cx="140" cy="98"/>
              </a:xfrm>
            </p:grpSpPr>
            <p:sp>
              <p:nvSpPr>
                <p:cNvPr id="1400" name="Line 3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401" name="Line 3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402" name="Line 3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4" name="Group 322"/>
            <p:cNvGrpSpPr>
              <a:grpSpLocks/>
            </p:cNvGrpSpPr>
            <p:nvPr/>
          </p:nvGrpSpPr>
          <p:grpSpPr bwMode="auto">
            <a:xfrm>
              <a:off x="4562" y="2663"/>
              <a:ext cx="228" cy="108"/>
              <a:chOff x="3600" y="219"/>
              <a:chExt cx="360" cy="175"/>
            </a:xfrm>
          </p:grpSpPr>
          <p:sp>
            <p:nvSpPr>
              <p:cNvPr id="1380" name="Oval 3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81" name="Line 32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82" name="Line 32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83" name="Rectangle 32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84" name="Oval 3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5" name="Group 328"/>
              <p:cNvGrpSpPr>
                <a:grpSpLocks/>
              </p:cNvGrpSpPr>
              <p:nvPr/>
            </p:nvGrpSpPr>
            <p:grpSpPr bwMode="auto">
              <a:xfrm>
                <a:off x="3686" y="244"/>
                <a:ext cx="177" cy="66"/>
                <a:chOff x="2848" y="848"/>
                <a:chExt cx="140" cy="98"/>
              </a:xfrm>
            </p:grpSpPr>
            <p:sp>
              <p:nvSpPr>
                <p:cNvPr id="1390" name="Line 3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91" name="Line 3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92" name="Line 3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 name="Group 332"/>
              <p:cNvGrpSpPr>
                <a:grpSpLocks/>
              </p:cNvGrpSpPr>
              <p:nvPr/>
            </p:nvGrpSpPr>
            <p:grpSpPr bwMode="auto">
              <a:xfrm flipV="1">
                <a:off x="3686" y="243"/>
                <a:ext cx="177" cy="66"/>
                <a:chOff x="2848" y="848"/>
                <a:chExt cx="140" cy="98"/>
              </a:xfrm>
            </p:grpSpPr>
            <p:sp>
              <p:nvSpPr>
                <p:cNvPr id="1387" name="Line 3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88" name="Line 3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89" name="Line 3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7" name="Group 336"/>
            <p:cNvGrpSpPr>
              <a:grpSpLocks/>
            </p:cNvGrpSpPr>
            <p:nvPr/>
          </p:nvGrpSpPr>
          <p:grpSpPr bwMode="auto">
            <a:xfrm>
              <a:off x="4738" y="2495"/>
              <a:ext cx="228" cy="108"/>
              <a:chOff x="3600" y="219"/>
              <a:chExt cx="360" cy="175"/>
            </a:xfrm>
          </p:grpSpPr>
          <p:sp>
            <p:nvSpPr>
              <p:cNvPr id="1367" name="Oval 3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68" name="Line 33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69" name="Line 33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70" name="Rectangle 34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71" name="Oval 3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8" name="Group 342"/>
              <p:cNvGrpSpPr>
                <a:grpSpLocks/>
              </p:cNvGrpSpPr>
              <p:nvPr/>
            </p:nvGrpSpPr>
            <p:grpSpPr bwMode="auto">
              <a:xfrm>
                <a:off x="3686" y="244"/>
                <a:ext cx="177" cy="66"/>
                <a:chOff x="2848" y="848"/>
                <a:chExt cx="140" cy="98"/>
              </a:xfrm>
            </p:grpSpPr>
            <p:sp>
              <p:nvSpPr>
                <p:cNvPr id="1377" name="Line 34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78" name="Line 34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79" name="Line 34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9" name="Group 346"/>
              <p:cNvGrpSpPr>
                <a:grpSpLocks/>
              </p:cNvGrpSpPr>
              <p:nvPr/>
            </p:nvGrpSpPr>
            <p:grpSpPr bwMode="auto">
              <a:xfrm flipV="1">
                <a:off x="3686" y="243"/>
                <a:ext cx="177" cy="66"/>
                <a:chOff x="2848" y="848"/>
                <a:chExt cx="140" cy="98"/>
              </a:xfrm>
            </p:grpSpPr>
            <p:sp>
              <p:nvSpPr>
                <p:cNvPr id="1374" name="Line 34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75" name="Line 34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76" name="Line 34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0" name="Group 350"/>
            <p:cNvGrpSpPr>
              <a:grpSpLocks/>
            </p:cNvGrpSpPr>
            <p:nvPr/>
          </p:nvGrpSpPr>
          <p:grpSpPr bwMode="auto">
            <a:xfrm>
              <a:off x="4401" y="1766"/>
              <a:ext cx="221" cy="101"/>
              <a:chOff x="3600" y="219"/>
              <a:chExt cx="360" cy="175"/>
            </a:xfrm>
          </p:grpSpPr>
          <p:sp>
            <p:nvSpPr>
              <p:cNvPr id="1354" name="Oval 3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55" name="Line 35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56" name="Line 35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57" name="Rectangle 35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58" name="Oval 3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21" name="Group 356"/>
              <p:cNvGrpSpPr>
                <a:grpSpLocks/>
              </p:cNvGrpSpPr>
              <p:nvPr/>
            </p:nvGrpSpPr>
            <p:grpSpPr bwMode="auto">
              <a:xfrm>
                <a:off x="3686" y="244"/>
                <a:ext cx="177" cy="66"/>
                <a:chOff x="2848" y="848"/>
                <a:chExt cx="140" cy="98"/>
              </a:xfrm>
            </p:grpSpPr>
            <p:sp>
              <p:nvSpPr>
                <p:cNvPr id="1364" name="Line 35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65" name="Line 35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66" name="Line 35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 name="Group 360"/>
              <p:cNvGrpSpPr>
                <a:grpSpLocks/>
              </p:cNvGrpSpPr>
              <p:nvPr/>
            </p:nvGrpSpPr>
            <p:grpSpPr bwMode="auto">
              <a:xfrm flipV="1">
                <a:off x="3686" y="243"/>
                <a:ext cx="177" cy="66"/>
                <a:chOff x="2848" y="848"/>
                <a:chExt cx="140" cy="98"/>
              </a:xfrm>
            </p:grpSpPr>
            <p:sp>
              <p:nvSpPr>
                <p:cNvPr id="1361" name="Line 3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62" name="Line 3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63" name="Line 3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3" name="Group 364"/>
            <p:cNvGrpSpPr>
              <a:grpSpLocks/>
            </p:cNvGrpSpPr>
            <p:nvPr/>
          </p:nvGrpSpPr>
          <p:grpSpPr bwMode="auto">
            <a:xfrm>
              <a:off x="4400" y="1927"/>
              <a:ext cx="228" cy="108"/>
              <a:chOff x="3600" y="219"/>
              <a:chExt cx="360" cy="175"/>
            </a:xfrm>
          </p:grpSpPr>
          <p:sp>
            <p:nvSpPr>
              <p:cNvPr id="1341" name="Oval 36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42" name="Line 36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43" name="Line 36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44" name="Rectangle 36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45" name="Oval 36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24" name="Group 370"/>
              <p:cNvGrpSpPr>
                <a:grpSpLocks/>
              </p:cNvGrpSpPr>
              <p:nvPr/>
            </p:nvGrpSpPr>
            <p:grpSpPr bwMode="auto">
              <a:xfrm>
                <a:off x="3686" y="244"/>
                <a:ext cx="177" cy="66"/>
                <a:chOff x="2848" y="848"/>
                <a:chExt cx="140" cy="98"/>
              </a:xfrm>
            </p:grpSpPr>
            <p:sp>
              <p:nvSpPr>
                <p:cNvPr id="1351" name="Line 37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52" name="Line 37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53" name="Line 37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5" name="Group 374"/>
              <p:cNvGrpSpPr>
                <a:grpSpLocks/>
              </p:cNvGrpSpPr>
              <p:nvPr/>
            </p:nvGrpSpPr>
            <p:grpSpPr bwMode="auto">
              <a:xfrm flipV="1">
                <a:off x="3686" y="243"/>
                <a:ext cx="177" cy="66"/>
                <a:chOff x="2848" y="848"/>
                <a:chExt cx="140" cy="98"/>
              </a:xfrm>
            </p:grpSpPr>
            <p:sp>
              <p:nvSpPr>
                <p:cNvPr id="1348" name="Line 3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49" name="Line 3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50" name="Line 3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6" name="Group 378"/>
            <p:cNvGrpSpPr>
              <a:grpSpLocks/>
            </p:cNvGrpSpPr>
            <p:nvPr/>
          </p:nvGrpSpPr>
          <p:grpSpPr bwMode="auto">
            <a:xfrm>
              <a:off x="4700" y="1706"/>
              <a:ext cx="210" cy="97"/>
              <a:chOff x="3600" y="219"/>
              <a:chExt cx="360" cy="175"/>
            </a:xfrm>
          </p:grpSpPr>
          <p:sp>
            <p:nvSpPr>
              <p:cNvPr id="1328" name="Oval 3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29" name="Line 38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30" name="Line 38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31" name="Rectangle 38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32" name="Oval 3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27" name="Group 384"/>
              <p:cNvGrpSpPr>
                <a:grpSpLocks/>
              </p:cNvGrpSpPr>
              <p:nvPr/>
            </p:nvGrpSpPr>
            <p:grpSpPr bwMode="auto">
              <a:xfrm>
                <a:off x="3686" y="244"/>
                <a:ext cx="177" cy="66"/>
                <a:chOff x="2848" y="848"/>
                <a:chExt cx="140" cy="98"/>
              </a:xfrm>
            </p:grpSpPr>
            <p:sp>
              <p:nvSpPr>
                <p:cNvPr id="1338" name="Line 38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39" name="Line 38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40" name="Line 38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8" name="Group 388"/>
              <p:cNvGrpSpPr>
                <a:grpSpLocks/>
              </p:cNvGrpSpPr>
              <p:nvPr/>
            </p:nvGrpSpPr>
            <p:grpSpPr bwMode="auto">
              <a:xfrm flipV="1">
                <a:off x="3686" y="243"/>
                <a:ext cx="177" cy="66"/>
                <a:chOff x="2848" y="848"/>
                <a:chExt cx="140" cy="98"/>
              </a:xfrm>
            </p:grpSpPr>
            <p:sp>
              <p:nvSpPr>
                <p:cNvPr id="1335" name="Line 3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36" name="Line 3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37" name="Line 3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9" name="Group 392"/>
            <p:cNvGrpSpPr>
              <a:grpSpLocks/>
            </p:cNvGrpSpPr>
            <p:nvPr/>
          </p:nvGrpSpPr>
          <p:grpSpPr bwMode="auto">
            <a:xfrm>
              <a:off x="4754" y="1927"/>
              <a:ext cx="228" cy="108"/>
              <a:chOff x="3600" y="219"/>
              <a:chExt cx="360" cy="175"/>
            </a:xfrm>
          </p:grpSpPr>
          <p:sp>
            <p:nvSpPr>
              <p:cNvPr id="1315" name="Oval 39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16" name="Line 39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17" name="Line 39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18" name="Rectangle 39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19" name="Oval 39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30" name="Group 398"/>
              <p:cNvGrpSpPr>
                <a:grpSpLocks/>
              </p:cNvGrpSpPr>
              <p:nvPr/>
            </p:nvGrpSpPr>
            <p:grpSpPr bwMode="auto">
              <a:xfrm>
                <a:off x="3686" y="244"/>
                <a:ext cx="177" cy="66"/>
                <a:chOff x="2848" y="848"/>
                <a:chExt cx="140" cy="98"/>
              </a:xfrm>
            </p:grpSpPr>
            <p:sp>
              <p:nvSpPr>
                <p:cNvPr id="1325" name="Line 39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26" name="Line 40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27" name="Line 40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1" name="Group 402"/>
              <p:cNvGrpSpPr>
                <a:grpSpLocks/>
              </p:cNvGrpSpPr>
              <p:nvPr/>
            </p:nvGrpSpPr>
            <p:grpSpPr bwMode="auto">
              <a:xfrm flipV="1">
                <a:off x="3686" y="243"/>
                <a:ext cx="177" cy="66"/>
                <a:chOff x="2848" y="848"/>
                <a:chExt cx="140" cy="98"/>
              </a:xfrm>
            </p:grpSpPr>
            <p:sp>
              <p:nvSpPr>
                <p:cNvPr id="1322" name="Line 4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23" name="Line 4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24" name="Line 4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024" name="Group 406"/>
            <p:cNvGrpSpPr>
              <a:grpSpLocks/>
            </p:cNvGrpSpPr>
            <p:nvPr/>
          </p:nvGrpSpPr>
          <p:grpSpPr bwMode="auto">
            <a:xfrm>
              <a:off x="3866" y="1763"/>
              <a:ext cx="220" cy="100"/>
              <a:chOff x="3600" y="219"/>
              <a:chExt cx="360" cy="175"/>
            </a:xfrm>
          </p:grpSpPr>
          <p:sp>
            <p:nvSpPr>
              <p:cNvPr id="1302" name="Oval 40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03" name="Line 40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04" name="Line 40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05" name="Rectangle 41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06" name="Oval 4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025" name="Group 412"/>
              <p:cNvGrpSpPr>
                <a:grpSpLocks/>
              </p:cNvGrpSpPr>
              <p:nvPr/>
            </p:nvGrpSpPr>
            <p:grpSpPr bwMode="auto">
              <a:xfrm>
                <a:off x="3686" y="244"/>
                <a:ext cx="177" cy="66"/>
                <a:chOff x="2848" y="848"/>
                <a:chExt cx="140" cy="98"/>
              </a:xfrm>
            </p:grpSpPr>
            <p:sp>
              <p:nvSpPr>
                <p:cNvPr id="1312" name="Line 41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13" name="Line 41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14" name="Line 41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42" name="Group 416"/>
              <p:cNvGrpSpPr>
                <a:grpSpLocks/>
              </p:cNvGrpSpPr>
              <p:nvPr/>
            </p:nvGrpSpPr>
            <p:grpSpPr bwMode="auto">
              <a:xfrm flipV="1">
                <a:off x="3686" y="243"/>
                <a:ext cx="177" cy="66"/>
                <a:chOff x="2848" y="848"/>
                <a:chExt cx="140" cy="98"/>
              </a:xfrm>
            </p:grpSpPr>
            <p:sp>
              <p:nvSpPr>
                <p:cNvPr id="1309" name="Line 4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10" name="Line 4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11" name="Line 4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043" name="Group 420"/>
            <p:cNvGrpSpPr>
              <a:grpSpLocks/>
            </p:cNvGrpSpPr>
            <p:nvPr/>
          </p:nvGrpSpPr>
          <p:grpSpPr bwMode="auto">
            <a:xfrm>
              <a:off x="3673" y="2487"/>
              <a:ext cx="220" cy="100"/>
              <a:chOff x="3600" y="219"/>
              <a:chExt cx="360" cy="175"/>
            </a:xfrm>
          </p:grpSpPr>
          <p:sp>
            <p:nvSpPr>
              <p:cNvPr id="1289" name="Oval 4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90" name="Line 42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91" name="Line 42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92" name="Rectangle 42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93" name="Oval 4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045" name="Group 426"/>
              <p:cNvGrpSpPr>
                <a:grpSpLocks/>
              </p:cNvGrpSpPr>
              <p:nvPr/>
            </p:nvGrpSpPr>
            <p:grpSpPr bwMode="auto">
              <a:xfrm>
                <a:off x="3686" y="244"/>
                <a:ext cx="177" cy="66"/>
                <a:chOff x="2848" y="848"/>
                <a:chExt cx="140" cy="98"/>
              </a:xfrm>
            </p:grpSpPr>
            <p:sp>
              <p:nvSpPr>
                <p:cNvPr id="1299" name="Line 42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00" name="Line 42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01" name="Line 42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46" name="Group 430"/>
              <p:cNvGrpSpPr>
                <a:grpSpLocks/>
              </p:cNvGrpSpPr>
              <p:nvPr/>
            </p:nvGrpSpPr>
            <p:grpSpPr bwMode="auto">
              <a:xfrm flipV="1">
                <a:off x="3686" y="243"/>
                <a:ext cx="177" cy="66"/>
                <a:chOff x="2848" y="848"/>
                <a:chExt cx="140" cy="98"/>
              </a:xfrm>
            </p:grpSpPr>
            <p:sp>
              <p:nvSpPr>
                <p:cNvPr id="1296" name="Line 43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7" name="Line 43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8" name="Line 43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51" name="Line 434"/>
            <p:cNvSpPr>
              <a:spLocks noChangeShapeType="1"/>
            </p:cNvSpPr>
            <p:nvPr/>
          </p:nvSpPr>
          <p:spPr bwMode="auto">
            <a:xfrm flipV="1">
              <a:off x="4430" y="2757"/>
              <a:ext cx="143" cy="275"/>
            </a:xfrm>
            <a:prstGeom prst="line">
              <a:avLst/>
            </a:prstGeom>
            <a:noFill/>
            <a:ln w="9525">
              <a:solidFill>
                <a:schemeClr val="tx1"/>
              </a:solidFill>
              <a:round/>
              <a:headEnd/>
              <a:tailEnd/>
            </a:ln>
          </p:spPr>
          <p:txBody>
            <a:bodyPr/>
            <a:lstStyle/>
            <a:p>
              <a:endParaRPr lang="en-US"/>
            </a:p>
          </p:txBody>
        </p:sp>
        <p:sp>
          <p:nvSpPr>
            <p:cNvPr id="1152" name="Line 435"/>
            <p:cNvSpPr>
              <a:spLocks noChangeShapeType="1"/>
            </p:cNvSpPr>
            <p:nvPr/>
          </p:nvSpPr>
          <p:spPr bwMode="auto">
            <a:xfrm>
              <a:off x="4508" y="2592"/>
              <a:ext cx="103" cy="76"/>
            </a:xfrm>
            <a:prstGeom prst="line">
              <a:avLst/>
            </a:prstGeom>
            <a:noFill/>
            <a:ln w="9525">
              <a:solidFill>
                <a:schemeClr val="tx1"/>
              </a:solidFill>
              <a:round/>
              <a:headEnd/>
              <a:tailEnd/>
            </a:ln>
          </p:spPr>
          <p:txBody>
            <a:bodyPr/>
            <a:lstStyle/>
            <a:p>
              <a:endParaRPr lang="en-US"/>
            </a:p>
          </p:txBody>
        </p:sp>
        <p:sp>
          <p:nvSpPr>
            <p:cNvPr id="1153" name="Line 436"/>
            <p:cNvSpPr>
              <a:spLocks noChangeShapeType="1"/>
            </p:cNvSpPr>
            <p:nvPr/>
          </p:nvSpPr>
          <p:spPr bwMode="auto">
            <a:xfrm>
              <a:off x="4569" y="2542"/>
              <a:ext cx="176" cy="0"/>
            </a:xfrm>
            <a:prstGeom prst="line">
              <a:avLst/>
            </a:prstGeom>
            <a:noFill/>
            <a:ln w="9525">
              <a:solidFill>
                <a:schemeClr val="tx1"/>
              </a:solidFill>
              <a:round/>
              <a:headEnd/>
              <a:tailEnd/>
            </a:ln>
          </p:spPr>
          <p:txBody>
            <a:bodyPr/>
            <a:lstStyle/>
            <a:p>
              <a:endParaRPr lang="en-US"/>
            </a:p>
          </p:txBody>
        </p:sp>
        <p:sp>
          <p:nvSpPr>
            <p:cNvPr id="1154" name="Line 437"/>
            <p:cNvSpPr>
              <a:spLocks noChangeShapeType="1"/>
            </p:cNvSpPr>
            <p:nvPr/>
          </p:nvSpPr>
          <p:spPr bwMode="auto">
            <a:xfrm flipV="1">
              <a:off x="4718" y="2596"/>
              <a:ext cx="85" cy="66"/>
            </a:xfrm>
            <a:prstGeom prst="line">
              <a:avLst/>
            </a:prstGeom>
            <a:noFill/>
            <a:ln w="9525">
              <a:solidFill>
                <a:schemeClr val="tx1"/>
              </a:solidFill>
              <a:round/>
              <a:headEnd/>
              <a:tailEnd/>
            </a:ln>
          </p:spPr>
          <p:txBody>
            <a:bodyPr/>
            <a:lstStyle/>
            <a:p>
              <a:endParaRPr lang="en-US"/>
            </a:p>
          </p:txBody>
        </p:sp>
        <p:sp>
          <p:nvSpPr>
            <p:cNvPr id="1155" name="Line 438"/>
            <p:cNvSpPr>
              <a:spLocks noChangeShapeType="1"/>
            </p:cNvSpPr>
            <p:nvPr/>
          </p:nvSpPr>
          <p:spPr bwMode="auto">
            <a:xfrm>
              <a:off x="3898" y="2546"/>
              <a:ext cx="428" cy="0"/>
            </a:xfrm>
            <a:prstGeom prst="line">
              <a:avLst/>
            </a:prstGeom>
            <a:noFill/>
            <a:ln w="9525">
              <a:solidFill>
                <a:schemeClr val="tx1"/>
              </a:solidFill>
              <a:round/>
              <a:headEnd/>
              <a:tailEnd/>
            </a:ln>
          </p:spPr>
          <p:txBody>
            <a:bodyPr/>
            <a:lstStyle/>
            <a:p>
              <a:endParaRPr lang="en-US"/>
            </a:p>
          </p:txBody>
        </p:sp>
        <p:grpSp>
          <p:nvGrpSpPr>
            <p:cNvPr id="1047" name="Group 439"/>
            <p:cNvGrpSpPr>
              <a:grpSpLocks/>
            </p:cNvGrpSpPr>
            <p:nvPr/>
          </p:nvGrpSpPr>
          <p:grpSpPr bwMode="auto">
            <a:xfrm>
              <a:off x="3424" y="2213"/>
              <a:ext cx="209" cy="224"/>
              <a:chOff x="2870" y="1518"/>
              <a:chExt cx="292" cy="320"/>
            </a:xfrm>
          </p:grpSpPr>
          <p:graphicFrame>
            <p:nvGraphicFramePr>
              <p:cNvPr id="1038" name="Object 440"/>
              <p:cNvGraphicFramePr>
                <a:graphicFrameLocks noChangeAspect="1"/>
              </p:cNvGraphicFramePr>
              <p:nvPr/>
            </p:nvGraphicFramePr>
            <p:xfrm>
              <a:off x="2870" y="1518"/>
              <a:ext cx="272" cy="282"/>
            </p:xfrm>
            <a:graphic>
              <a:graphicData uri="http://schemas.openxmlformats.org/presentationml/2006/ole">
                <p:oleObj spid="_x0000_s3128" name="Clip" r:id="rId8" imgW="826829" imgH="840406" progId="">
                  <p:embed/>
                </p:oleObj>
              </a:graphicData>
            </a:graphic>
          </p:graphicFrame>
          <p:graphicFrame>
            <p:nvGraphicFramePr>
              <p:cNvPr id="1039" name="Object 441"/>
              <p:cNvGraphicFramePr>
                <a:graphicFrameLocks noChangeAspect="1"/>
              </p:cNvGraphicFramePr>
              <p:nvPr/>
            </p:nvGraphicFramePr>
            <p:xfrm>
              <a:off x="2913" y="1602"/>
              <a:ext cx="249" cy="236"/>
            </p:xfrm>
            <a:graphic>
              <a:graphicData uri="http://schemas.openxmlformats.org/presentationml/2006/ole">
                <p:oleObj spid="_x0000_s3129" name="Clip" r:id="rId9" imgW="1268295" imgH="1199426" progId="">
                  <p:embed/>
                </p:oleObj>
              </a:graphicData>
            </a:graphic>
          </p:graphicFrame>
        </p:grpSp>
        <p:grpSp>
          <p:nvGrpSpPr>
            <p:cNvPr id="1048" name="Group 442"/>
            <p:cNvGrpSpPr>
              <a:grpSpLocks/>
            </p:cNvGrpSpPr>
            <p:nvPr/>
          </p:nvGrpSpPr>
          <p:grpSpPr bwMode="auto">
            <a:xfrm>
              <a:off x="3452" y="2445"/>
              <a:ext cx="139" cy="194"/>
              <a:chOff x="2556" y="2689"/>
              <a:chExt cx="183" cy="255"/>
            </a:xfrm>
          </p:grpSpPr>
          <p:pic>
            <p:nvPicPr>
              <p:cNvPr id="1272" name="Picture 443" descr="31u_bnrz[1]"/>
              <p:cNvPicPr>
                <a:picLocks noChangeAspect="1" noChangeArrowheads="1"/>
              </p:cNvPicPr>
              <p:nvPr/>
            </p:nvPicPr>
            <p:blipFill>
              <a:blip r:embed="rId10" cstate="print"/>
              <a:srcRect/>
              <a:stretch>
                <a:fillRect/>
              </a:stretch>
            </p:blipFill>
            <p:spPr bwMode="auto">
              <a:xfrm>
                <a:off x="2609" y="2770"/>
                <a:ext cx="121" cy="174"/>
              </a:xfrm>
              <a:prstGeom prst="rect">
                <a:avLst/>
              </a:prstGeom>
              <a:noFill/>
              <a:ln w="9525">
                <a:noFill/>
                <a:miter lim="800000"/>
                <a:headEnd/>
                <a:tailEnd/>
              </a:ln>
            </p:spPr>
          </p:pic>
          <p:sp>
            <p:nvSpPr>
              <p:cNvPr id="1273" name="Freeform 444"/>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sv-SE"/>
              </a:p>
            </p:txBody>
          </p:sp>
          <p:sp>
            <p:nvSpPr>
              <p:cNvPr id="1274" name="Freeform 445"/>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sv-SE"/>
              </a:p>
            </p:txBody>
          </p:sp>
          <p:sp>
            <p:nvSpPr>
              <p:cNvPr id="1275" name="Freeform 446"/>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sv-SE"/>
              </a:p>
            </p:txBody>
          </p:sp>
          <p:sp>
            <p:nvSpPr>
              <p:cNvPr id="1276" name="Freeform 447"/>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sv-SE"/>
              </a:p>
            </p:txBody>
          </p:sp>
          <p:sp>
            <p:nvSpPr>
              <p:cNvPr id="1277" name="Freeform 448"/>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sv-SE"/>
              </a:p>
            </p:txBody>
          </p:sp>
          <p:sp>
            <p:nvSpPr>
              <p:cNvPr id="1278" name="Freeform 449"/>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sv-SE"/>
              </a:p>
            </p:txBody>
          </p:sp>
          <p:sp>
            <p:nvSpPr>
              <p:cNvPr id="1279" name="Freeform 450"/>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sv-SE"/>
              </a:p>
            </p:txBody>
          </p:sp>
          <p:sp>
            <p:nvSpPr>
              <p:cNvPr id="1280" name="Freeform 451"/>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sv-SE"/>
              </a:p>
            </p:txBody>
          </p:sp>
          <p:sp>
            <p:nvSpPr>
              <p:cNvPr id="1281" name="Freeform 452"/>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sv-SE"/>
              </a:p>
            </p:txBody>
          </p:sp>
          <p:sp>
            <p:nvSpPr>
              <p:cNvPr id="1282" name="Freeform 453"/>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sv-SE"/>
              </a:p>
            </p:txBody>
          </p:sp>
          <p:sp>
            <p:nvSpPr>
              <p:cNvPr id="1283" name="Freeform 454"/>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noFill/>
                <a:round/>
                <a:headEnd/>
                <a:tailEnd/>
              </a:ln>
            </p:spPr>
            <p:txBody>
              <a:bodyPr/>
              <a:lstStyle/>
              <a:p>
                <a:endParaRPr lang="sv-SE"/>
              </a:p>
            </p:txBody>
          </p:sp>
          <p:sp>
            <p:nvSpPr>
              <p:cNvPr id="1284" name="Freeform 455"/>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noFill/>
                <a:round/>
                <a:headEnd/>
                <a:tailEnd/>
              </a:ln>
            </p:spPr>
            <p:txBody>
              <a:bodyPr/>
              <a:lstStyle/>
              <a:p>
                <a:endParaRPr lang="sv-SE"/>
              </a:p>
            </p:txBody>
          </p:sp>
          <p:sp>
            <p:nvSpPr>
              <p:cNvPr id="1285" name="Freeform 456"/>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noFill/>
                <a:round/>
                <a:headEnd/>
                <a:tailEnd/>
              </a:ln>
            </p:spPr>
            <p:txBody>
              <a:bodyPr/>
              <a:lstStyle/>
              <a:p>
                <a:endParaRPr lang="sv-SE"/>
              </a:p>
            </p:txBody>
          </p:sp>
          <p:sp>
            <p:nvSpPr>
              <p:cNvPr id="1286" name="Freeform 457"/>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noFill/>
                <a:round/>
                <a:headEnd/>
                <a:tailEnd/>
              </a:ln>
            </p:spPr>
            <p:txBody>
              <a:bodyPr/>
              <a:lstStyle/>
              <a:p>
                <a:endParaRPr lang="sv-SE"/>
              </a:p>
            </p:txBody>
          </p:sp>
          <p:sp>
            <p:nvSpPr>
              <p:cNvPr id="1287" name="Freeform 458"/>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noFill/>
                <a:round/>
                <a:headEnd/>
                <a:tailEnd/>
              </a:ln>
            </p:spPr>
            <p:txBody>
              <a:bodyPr/>
              <a:lstStyle/>
              <a:p>
                <a:endParaRPr lang="sv-SE"/>
              </a:p>
            </p:txBody>
          </p:sp>
          <p:sp>
            <p:nvSpPr>
              <p:cNvPr id="1288" name="Freeform 459"/>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noFill/>
                <a:round/>
                <a:headEnd/>
                <a:tailEnd/>
              </a:ln>
            </p:spPr>
            <p:txBody>
              <a:bodyPr/>
              <a:lstStyle/>
              <a:p>
                <a:endParaRPr lang="sv-SE"/>
              </a:p>
            </p:txBody>
          </p:sp>
        </p:grpSp>
        <p:graphicFrame>
          <p:nvGraphicFramePr>
            <p:cNvPr id="1029" name="Object 460"/>
            <p:cNvGraphicFramePr>
              <a:graphicFrameLocks noChangeAspect="1"/>
            </p:cNvGraphicFramePr>
            <p:nvPr/>
          </p:nvGraphicFramePr>
          <p:xfrm>
            <a:off x="3694" y="2240"/>
            <a:ext cx="207" cy="173"/>
          </p:xfrm>
          <a:graphic>
            <a:graphicData uri="http://schemas.openxmlformats.org/presentationml/2006/ole">
              <p:oleObj spid="_x0000_s3130" name="Clip" r:id="rId11" imgW="1307263" imgH="1084139" progId="">
                <p:embed/>
              </p:oleObj>
            </a:graphicData>
          </a:graphic>
        </p:graphicFrame>
        <p:sp>
          <p:nvSpPr>
            <p:cNvPr id="1158" name="Line 461"/>
            <p:cNvSpPr>
              <a:spLocks noChangeShapeType="1"/>
            </p:cNvSpPr>
            <p:nvPr/>
          </p:nvSpPr>
          <p:spPr bwMode="auto">
            <a:xfrm>
              <a:off x="4084" y="1820"/>
              <a:ext cx="321" cy="2"/>
            </a:xfrm>
            <a:prstGeom prst="line">
              <a:avLst/>
            </a:prstGeom>
            <a:noFill/>
            <a:ln w="9525">
              <a:solidFill>
                <a:schemeClr val="tx1"/>
              </a:solidFill>
              <a:round/>
              <a:headEnd/>
              <a:tailEnd/>
            </a:ln>
          </p:spPr>
          <p:txBody>
            <a:bodyPr/>
            <a:lstStyle/>
            <a:p>
              <a:endParaRPr lang="en-US"/>
            </a:p>
          </p:txBody>
        </p:sp>
        <p:sp>
          <p:nvSpPr>
            <p:cNvPr id="1159" name="Line 462"/>
            <p:cNvSpPr>
              <a:spLocks noChangeShapeType="1"/>
            </p:cNvSpPr>
            <p:nvPr/>
          </p:nvSpPr>
          <p:spPr bwMode="auto">
            <a:xfrm>
              <a:off x="3811" y="1712"/>
              <a:ext cx="96" cy="52"/>
            </a:xfrm>
            <a:prstGeom prst="line">
              <a:avLst/>
            </a:prstGeom>
            <a:noFill/>
            <a:ln w="9525">
              <a:solidFill>
                <a:schemeClr val="tx1"/>
              </a:solidFill>
              <a:round/>
              <a:headEnd/>
              <a:tailEnd/>
            </a:ln>
          </p:spPr>
          <p:txBody>
            <a:bodyPr/>
            <a:lstStyle/>
            <a:p>
              <a:endParaRPr lang="en-US"/>
            </a:p>
          </p:txBody>
        </p:sp>
        <p:sp>
          <p:nvSpPr>
            <p:cNvPr id="1160" name="Freeform 463"/>
            <p:cNvSpPr>
              <a:spLocks/>
            </p:cNvSpPr>
            <p:nvPr/>
          </p:nvSpPr>
          <p:spPr bwMode="auto">
            <a:xfrm>
              <a:off x="3382" y="2976"/>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00CCFF"/>
            </a:solidFill>
            <a:ln w="9525">
              <a:noFill/>
              <a:round/>
              <a:headEnd/>
              <a:tailEnd/>
            </a:ln>
          </p:spPr>
          <p:txBody>
            <a:bodyPr/>
            <a:lstStyle/>
            <a:p>
              <a:endParaRPr lang="sv-SE"/>
            </a:p>
          </p:txBody>
        </p:sp>
        <p:sp>
          <p:nvSpPr>
            <p:cNvPr id="1161" name="Line 464"/>
            <p:cNvSpPr>
              <a:spLocks noChangeShapeType="1"/>
            </p:cNvSpPr>
            <p:nvPr/>
          </p:nvSpPr>
          <p:spPr bwMode="auto">
            <a:xfrm rot="-5400000">
              <a:off x="4791" y="3440"/>
              <a:ext cx="330" cy="88"/>
            </a:xfrm>
            <a:prstGeom prst="line">
              <a:avLst/>
            </a:prstGeom>
            <a:noFill/>
            <a:ln w="12700">
              <a:solidFill>
                <a:schemeClr val="tx1"/>
              </a:solidFill>
              <a:round/>
              <a:headEnd/>
              <a:tailEnd/>
            </a:ln>
          </p:spPr>
          <p:txBody>
            <a:bodyPr wrap="none" anchor="ctr"/>
            <a:lstStyle/>
            <a:p>
              <a:endParaRPr lang="en-US"/>
            </a:p>
          </p:txBody>
        </p:sp>
        <p:grpSp>
          <p:nvGrpSpPr>
            <p:cNvPr id="1049" name="Group 465"/>
            <p:cNvGrpSpPr>
              <a:grpSpLocks/>
            </p:cNvGrpSpPr>
            <p:nvPr/>
          </p:nvGrpSpPr>
          <p:grpSpPr bwMode="auto">
            <a:xfrm>
              <a:off x="4736" y="3526"/>
              <a:ext cx="125" cy="230"/>
              <a:chOff x="4180" y="783"/>
              <a:chExt cx="150" cy="307"/>
            </a:xfrm>
          </p:grpSpPr>
          <p:sp>
            <p:nvSpPr>
              <p:cNvPr id="1264" name="AutoShape 46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sv-SE"/>
              </a:p>
            </p:txBody>
          </p:sp>
          <p:sp>
            <p:nvSpPr>
              <p:cNvPr id="1265" name="Rectangle 46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sv-SE"/>
              </a:p>
            </p:txBody>
          </p:sp>
          <p:sp>
            <p:nvSpPr>
              <p:cNvPr id="1266" name="Rectangle 46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sv-SE"/>
              </a:p>
            </p:txBody>
          </p:sp>
          <p:sp>
            <p:nvSpPr>
              <p:cNvPr id="1267" name="AutoShape 46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sv-SE"/>
              </a:p>
            </p:txBody>
          </p:sp>
          <p:sp>
            <p:nvSpPr>
              <p:cNvPr id="1268" name="Line 47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9" name="Line 47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70" name="Rectangle 47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sv-SE"/>
              </a:p>
            </p:txBody>
          </p:sp>
          <p:sp>
            <p:nvSpPr>
              <p:cNvPr id="1271" name="Rectangle 47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sv-SE"/>
              </a:p>
            </p:txBody>
          </p:sp>
        </p:grpSp>
        <p:sp>
          <p:nvSpPr>
            <p:cNvPr id="1163" name="Line 474"/>
            <p:cNvSpPr>
              <a:spLocks noChangeShapeType="1"/>
            </p:cNvSpPr>
            <p:nvPr/>
          </p:nvSpPr>
          <p:spPr bwMode="auto">
            <a:xfrm rot="5400000" flipV="1">
              <a:off x="4883" y="3617"/>
              <a:ext cx="2" cy="54"/>
            </a:xfrm>
            <a:prstGeom prst="line">
              <a:avLst/>
            </a:prstGeom>
            <a:noFill/>
            <a:ln w="12700">
              <a:solidFill>
                <a:schemeClr val="tx1"/>
              </a:solidFill>
              <a:round/>
              <a:headEnd/>
              <a:tailEnd/>
            </a:ln>
          </p:spPr>
          <p:txBody>
            <a:bodyPr wrap="none" anchor="ctr"/>
            <a:lstStyle/>
            <a:p>
              <a:endParaRPr lang="en-US"/>
            </a:p>
          </p:txBody>
        </p:sp>
        <p:sp>
          <p:nvSpPr>
            <p:cNvPr id="1164" name="Line 475"/>
            <p:cNvSpPr>
              <a:spLocks noChangeShapeType="1"/>
            </p:cNvSpPr>
            <p:nvPr/>
          </p:nvSpPr>
          <p:spPr bwMode="auto">
            <a:xfrm rot="-5400000">
              <a:off x="5000" y="3413"/>
              <a:ext cx="0" cy="72"/>
            </a:xfrm>
            <a:prstGeom prst="line">
              <a:avLst/>
            </a:prstGeom>
            <a:noFill/>
            <a:ln w="12700">
              <a:solidFill>
                <a:schemeClr val="tx1"/>
              </a:solidFill>
              <a:round/>
              <a:headEnd/>
              <a:tailEnd/>
            </a:ln>
          </p:spPr>
          <p:txBody>
            <a:bodyPr wrap="none" anchor="ctr"/>
            <a:lstStyle/>
            <a:p>
              <a:endParaRPr lang="en-US"/>
            </a:p>
          </p:txBody>
        </p:sp>
        <p:grpSp>
          <p:nvGrpSpPr>
            <p:cNvPr id="1050" name="Group 476"/>
            <p:cNvGrpSpPr>
              <a:grpSpLocks/>
            </p:cNvGrpSpPr>
            <p:nvPr/>
          </p:nvGrpSpPr>
          <p:grpSpPr bwMode="auto">
            <a:xfrm>
              <a:off x="4735" y="3230"/>
              <a:ext cx="316" cy="148"/>
              <a:chOff x="3600" y="219"/>
              <a:chExt cx="360" cy="175"/>
            </a:xfrm>
          </p:grpSpPr>
          <p:sp>
            <p:nvSpPr>
              <p:cNvPr id="1251" name="Oval 4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52" name="Line 47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53" name="Line 47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54" name="Rectangle 48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55" name="Oval 4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051" name="Group 482"/>
              <p:cNvGrpSpPr>
                <a:grpSpLocks/>
              </p:cNvGrpSpPr>
              <p:nvPr/>
            </p:nvGrpSpPr>
            <p:grpSpPr bwMode="auto">
              <a:xfrm>
                <a:off x="3686" y="244"/>
                <a:ext cx="177" cy="66"/>
                <a:chOff x="2848" y="848"/>
                <a:chExt cx="140" cy="98"/>
              </a:xfrm>
            </p:grpSpPr>
            <p:sp>
              <p:nvSpPr>
                <p:cNvPr id="1261" name="Line 48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62" name="Line 48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63" name="Line 48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52" name="Group 486"/>
              <p:cNvGrpSpPr>
                <a:grpSpLocks/>
              </p:cNvGrpSpPr>
              <p:nvPr/>
            </p:nvGrpSpPr>
            <p:grpSpPr bwMode="auto">
              <a:xfrm flipV="1">
                <a:off x="3686" y="243"/>
                <a:ext cx="177" cy="66"/>
                <a:chOff x="2848" y="848"/>
                <a:chExt cx="140" cy="98"/>
              </a:xfrm>
            </p:grpSpPr>
            <p:sp>
              <p:nvSpPr>
                <p:cNvPr id="1258" name="Line 48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59" name="Line 48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60" name="Line 48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053" name="Group 490"/>
            <p:cNvGrpSpPr>
              <a:grpSpLocks/>
            </p:cNvGrpSpPr>
            <p:nvPr/>
          </p:nvGrpSpPr>
          <p:grpSpPr bwMode="auto">
            <a:xfrm>
              <a:off x="4221" y="3056"/>
              <a:ext cx="316" cy="148"/>
              <a:chOff x="3600" y="219"/>
              <a:chExt cx="360" cy="175"/>
            </a:xfrm>
          </p:grpSpPr>
          <p:sp>
            <p:nvSpPr>
              <p:cNvPr id="1238" name="Oval 49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39" name="Line 49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40" name="Line 49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41" name="Rectangle 49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42" name="Oval 49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4736" name="Group 496"/>
              <p:cNvGrpSpPr>
                <a:grpSpLocks/>
              </p:cNvGrpSpPr>
              <p:nvPr/>
            </p:nvGrpSpPr>
            <p:grpSpPr bwMode="auto">
              <a:xfrm>
                <a:off x="3686" y="244"/>
                <a:ext cx="177" cy="66"/>
                <a:chOff x="2848" y="848"/>
                <a:chExt cx="140" cy="98"/>
              </a:xfrm>
            </p:grpSpPr>
            <p:sp>
              <p:nvSpPr>
                <p:cNvPr id="1248" name="Line 49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49" name="Line 49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50" name="Line 49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737" name="Group 500"/>
              <p:cNvGrpSpPr>
                <a:grpSpLocks/>
              </p:cNvGrpSpPr>
              <p:nvPr/>
            </p:nvGrpSpPr>
            <p:grpSpPr bwMode="auto">
              <a:xfrm flipV="1">
                <a:off x="3686" y="243"/>
                <a:ext cx="177" cy="66"/>
                <a:chOff x="2848" y="848"/>
                <a:chExt cx="140" cy="98"/>
              </a:xfrm>
            </p:grpSpPr>
            <p:sp>
              <p:nvSpPr>
                <p:cNvPr id="1245" name="Line 50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46" name="Line 50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47" name="Line 50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4738" name="Group 504"/>
            <p:cNvGrpSpPr>
              <a:grpSpLocks/>
            </p:cNvGrpSpPr>
            <p:nvPr/>
          </p:nvGrpSpPr>
          <p:grpSpPr bwMode="auto">
            <a:xfrm>
              <a:off x="3802" y="3248"/>
              <a:ext cx="316" cy="148"/>
              <a:chOff x="3600" y="219"/>
              <a:chExt cx="360" cy="175"/>
            </a:xfrm>
          </p:grpSpPr>
          <p:sp>
            <p:nvSpPr>
              <p:cNvPr id="1225" name="Oval 50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26" name="Line 50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27" name="Line 50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28" name="Rectangle 50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29" name="Oval 50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4739" name="Group 510"/>
              <p:cNvGrpSpPr>
                <a:grpSpLocks/>
              </p:cNvGrpSpPr>
              <p:nvPr/>
            </p:nvGrpSpPr>
            <p:grpSpPr bwMode="auto">
              <a:xfrm>
                <a:off x="3686" y="244"/>
                <a:ext cx="177" cy="66"/>
                <a:chOff x="2848" y="848"/>
                <a:chExt cx="140" cy="98"/>
              </a:xfrm>
            </p:grpSpPr>
            <p:sp>
              <p:nvSpPr>
                <p:cNvPr id="1235" name="Line 51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36" name="Line 51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37" name="Line 51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740" name="Group 514"/>
              <p:cNvGrpSpPr>
                <a:grpSpLocks/>
              </p:cNvGrpSpPr>
              <p:nvPr/>
            </p:nvGrpSpPr>
            <p:grpSpPr bwMode="auto">
              <a:xfrm flipV="1">
                <a:off x="3686" y="243"/>
                <a:ext cx="177" cy="66"/>
                <a:chOff x="2848" y="848"/>
                <a:chExt cx="140" cy="98"/>
              </a:xfrm>
            </p:grpSpPr>
            <p:sp>
              <p:nvSpPr>
                <p:cNvPr id="1232" name="Line 5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33" name="Line 5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34" name="Line 5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68" name="Line 518"/>
            <p:cNvSpPr>
              <a:spLocks noChangeShapeType="1"/>
            </p:cNvSpPr>
            <p:nvPr/>
          </p:nvSpPr>
          <p:spPr bwMode="auto">
            <a:xfrm>
              <a:off x="4504" y="3189"/>
              <a:ext cx="226" cy="76"/>
            </a:xfrm>
            <a:prstGeom prst="line">
              <a:avLst/>
            </a:prstGeom>
            <a:noFill/>
            <a:ln w="9525">
              <a:solidFill>
                <a:schemeClr val="tx1"/>
              </a:solidFill>
              <a:round/>
              <a:headEnd/>
              <a:tailEnd/>
            </a:ln>
          </p:spPr>
          <p:txBody>
            <a:bodyPr/>
            <a:lstStyle/>
            <a:p>
              <a:endParaRPr lang="en-US"/>
            </a:p>
          </p:txBody>
        </p:sp>
        <p:sp>
          <p:nvSpPr>
            <p:cNvPr id="1169" name="Line 519"/>
            <p:cNvSpPr>
              <a:spLocks noChangeShapeType="1"/>
            </p:cNvSpPr>
            <p:nvPr/>
          </p:nvSpPr>
          <p:spPr bwMode="auto">
            <a:xfrm flipV="1">
              <a:off x="4093" y="3197"/>
              <a:ext cx="175" cy="69"/>
            </a:xfrm>
            <a:prstGeom prst="line">
              <a:avLst/>
            </a:prstGeom>
            <a:noFill/>
            <a:ln w="9525">
              <a:solidFill>
                <a:schemeClr val="tx1"/>
              </a:solidFill>
              <a:round/>
              <a:headEnd/>
              <a:tailEnd/>
            </a:ln>
          </p:spPr>
          <p:txBody>
            <a:bodyPr/>
            <a:lstStyle/>
            <a:p>
              <a:endParaRPr lang="en-US"/>
            </a:p>
          </p:txBody>
        </p:sp>
        <p:sp>
          <p:nvSpPr>
            <p:cNvPr id="1170" name="Line 520"/>
            <p:cNvSpPr>
              <a:spLocks noChangeShapeType="1"/>
            </p:cNvSpPr>
            <p:nvPr/>
          </p:nvSpPr>
          <p:spPr bwMode="auto">
            <a:xfrm flipV="1">
              <a:off x="4120" y="3325"/>
              <a:ext cx="612" cy="0"/>
            </a:xfrm>
            <a:prstGeom prst="line">
              <a:avLst/>
            </a:prstGeom>
            <a:noFill/>
            <a:ln w="9525">
              <a:solidFill>
                <a:schemeClr val="tx1"/>
              </a:solidFill>
              <a:round/>
              <a:headEnd/>
              <a:tailEnd/>
            </a:ln>
          </p:spPr>
          <p:txBody>
            <a:bodyPr/>
            <a:lstStyle/>
            <a:p>
              <a:endParaRPr lang="en-US"/>
            </a:p>
          </p:txBody>
        </p:sp>
        <p:sp>
          <p:nvSpPr>
            <p:cNvPr id="1171" name="Line 521"/>
            <p:cNvSpPr>
              <a:spLocks noChangeShapeType="1"/>
            </p:cNvSpPr>
            <p:nvPr/>
          </p:nvSpPr>
          <p:spPr bwMode="auto">
            <a:xfrm flipH="1">
              <a:off x="3676" y="3165"/>
              <a:ext cx="160" cy="296"/>
            </a:xfrm>
            <a:prstGeom prst="line">
              <a:avLst/>
            </a:prstGeom>
            <a:noFill/>
            <a:ln w="9525">
              <a:solidFill>
                <a:schemeClr val="tx1"/>
              </a:solidFill>
              <a:round/>
              <a:headEnd/>
              <a:tailEnd/>
            </a:ln>
          </p:spPr>
          <p:txBody>
            <a:bodyPr/>
            <a:lstStyle/>
            <a:p>
              <a:endParaRPr lang="en-US"/>
            </a:p>
          </p:txBody>
        </p:sp>
        <p:sp>
          <p:nvSpPr>
            <p:cNvPr id="1172" name="Line 522"/>
            <p:cNvSpPr>
              <a:spLocks noChangeShapeType="1"/>
            </p:cNvSpPr>
            <p:nvPr/>
          </p:nvSpPr>
          <p:spPr bwMode="auto">
            <a:xfrm>
              <a:off x="3692" y="3197"/>
              <a:ext cx="124" cy="0"/>
            </a:xfrm>
            <a:prstGeom prst="line">
              <a:avLst/>
            </a:prstGeom>
            <a:noFill/>
            <a:ln w="9525">
              <a:solidFill>
                <a:schemeClr val="tx1"/>
              </a:solidFill>
              <a:round/>
              <a:headEnd/>
              <a:tailEnd/>
            </a:ln>
          </p:spPr>
          <p:txBody>
            <a:bodyPr/>
            <a:lstStyle/>
            <a:p>
              <a:endParaRPr lang="en-US"/>
            </a:p>
          </p:txBody>
        </p:sp>
        <p:sp>
          <p:nvSpPr>
            <p:cNvPr id="1173" name="Line 523"/>
            <p:cNvSpPr>
              <a:spLocks noChangeShapeType="1"/>
            </p:cNvSpPr>
            <p:nvPr/>
          </p:nvSpPr>
          <p:spPr bwMode="auto">
            <a:xfrm>
              <a:off x="3604" y="3409"/>
              <a:ext cx="97" cy="0"/>
            </a:xfrm>
            <a:prstGeom prst="line">
              <a:avLst/>
            </a:prstGeom>
            <a:noFill/>
            <a:ln w="9525">
              <a:solidFill>
                <a:schemeClr val="tx1"/>
              </a:solidFill>
              <a:round/>
              <a:headEnd/>
              <a:tailEnd/>
            </a:ln>
          </p:spPr>
          <p:txBody>
            <a:bodyPr/>
            <a:lstStyle/>
            <a:p>
              <a:endParaRPr lang="en-US"/>
            </a:p>
          </p:txBody>
        </p:sp>
        <p:sp>
          <p:nvSpPr>
            <p:cNvPr id="1174" name="Line 524"/>
            <p:cNvSpPr>
              <a:spLocks noChangeShapeType="1"/>
            </p:cNvSpPr>
            <p:nvPr/>
          </p:nvSpPr>
          <p:spPr bwMode="auto">
            <a:xfrm>
              <a:off x="3763" y="3459"/>
              <a:ext cx="309" cy="0"/>
            </a:xfrm>
            <a:prstGeom prst="line">
              <a:avLst/>
            </a:prstGeom>
            <a:noFill/>
            <a:ln w="9525">
              <a:solidFill>
                <a:schemeClr val="tx1"/>
              </a:solidFill>
              <a:round/>
              <a:headEnd/>
              <a:tailEnd/>
            </a:ln>
          </p:spPr>
          <p:txBody>
            <a:bodyPr/>
            <a:lstStyle/>
            <a:p>
              <a:endParaRPr lang="en-US"/>
            </a:p>
          </p:txBody>
        </p:sp>
        <p:sp>
          <p:nvSpPr>
            <p:cNvPr id="1175" name="Line 525"/>
            <p:cNvSpPr>
              <a:spLocks noChangeShapeType="1"/>
            </p:cNvSpPr>
            <p:nvPr/>
          </p:nvSpPr>
          <p:spPr bwMode="auto">
            <a:xfrm flipH="1">
              <a:off x="3914" y="3401"/>
              <a:ext cx="34" cy="54"/>
            </a:xfrm>
            <a:prstGeom prst="line">
              <a:avLst/>
            </a:prstGeom>
            <a:noFill/>
            <a:ln w="9525">
              <a:solidFill>
                <a:schemeClr val="tx1"/>
              </a:solidFill>
              <a:round/>
              <a:headEnd/>
              <a:tailEnd/>
            </a:ln>
          </p:spPr>
          <p:txBody>
            <a:bodyPr/>
            <a:lstStyle/>
            <a:p>
              <a:endParaRPr lang="en-US"/>
            </a:p>
          </p:txBody>
        </p:sp>
        <p:sp>
          <p:nvSpPr>
            <p:cNvPr id="1176" name="Line 526"/>
            <p:cNvSpPr>
              <a:spLocks noChangeShapeType="1"/>
            </p:cNvSpPr>
            <p:nvPr/>
          </p:nvSpPr>
          <p:spPr bwMode="auto">
            <a:xfrm>
              <a:off x="3796" y="3457"/>
              <a:ext cx="1" cy="52"/>
            </a:xfrm>
            <a:prstGeom prst="line">
              <a:avLst/>
            </a:prstGeom>
            <a:noFill/>
            <a:ln w="9525">
              <a:solidFill>
                <a:schemeClr val="tx1"/>
              </a:solidFill>
              <a:round/>
              <a:headEnd/>
              <a:tailEnd/>
            </a:ln>
          </p:spPr>
          <p:txBody>
            <a:bodyPr/>
            <a:lstStyle/>
            <a:p>
              <a:endParaRPr lang="en-US"/>
            </a:p>
          </p:txBody>
        </p:sp>
        <p:sp>
          <p:nvSpPr>
            <p:cNvPr id="1177" name="Line 527"/>
            <p:cNvSpPr>
              <a:spLocks noChangeShapeType="1"/>
            </p:cNvSpPr>
            <p:nvPr/>
          </p:nvSpPr>
          <p:spPr bwMode="auto">
            <a:xfrm flipH="1" flipV="1">
              <a:off x="4046" y="3462"/>
              <a:ext cx="0" cy="48"/>
            </a:xfrm>
            <a:prstGeom prst="line">
              <a:avLst/>
            </a:prstGeom>
            <a:noFill/>
            <a:ln w="9525">
              <a:solidFill>
                <a:schemeClr val="tx1"/>
              </a:solidFill>
              <a:round/>
              <a:headEnd/>
              <a:tailEnd/>
            </a:ln>
          </p:spPr>
          <p:txBody>
            <a:bodyPr/>
            <a:lstStyle/>
            <a:p>
              <a:endParaRPr lang="en-US"/>
            </a:p>
          </p:txBody>
        </p:sp>
        <p:graphicFrame>
          <p:nvGraphicFramePr>
            <p:cNvPr id="1030" name="Object 528"/>
            <p:cNvGraphicFramePr>
              <a:graphicFrameLocks noChangeAspect="1"/>
            </p:cNvGraphicFramePr>
            <p:nvPr/>
          </p:nvGraphicFramePr>
          <p:xfrm>
            <a:off x="3451" y="3335"/>
            <a:ext cx="216" cy="180"/>
          </p:xfrm>
          <a:graphic>
            <a:graphicData uri="http://schemas.openxmlformats.org/presentationml/2006/ole">
              <p:oleObj spid="_x0000_s3131" name="Clip" r:id="rId12" imgW="1307263" imgH="1084139" progId="">
                <p:embed/>
              </p:oleObj>
            </a:graphicData>
          </a:graphic>
        </p:graphicFrame>
        <p:graphicFrame>
          <p:nvGraphicFramePr>
            <p:cNvPr id="1031" name="Object 529"/>
            <p:cNvGraphicFramePr>
              <a:graphicFrameLocks noChangeAspect="1"/>
            </p:cNvGraphicFramePr>
            <p:nvPr/>
          </p:nvGraphicFramePr>
          <p:xfrm>
            <a:off x="3555" y="3135"/>
            <a:ext cx="216" cy="180"/>
          </p:xfrm>
          <a:graphic>
            <a:graphicData uri="http://schemas.openxmlformats.org/presentationml/2006/ole">
              <p:oleObj spid="_x0000_s3132" name="Clip" r:id="rId13" imgW="1307263" imgH="1084139" progId="">
                <p:embed/>
              </p:oleObj>
            </a:graphicData>
          </a:graphic>
        </p:graphicFrame>
        <p:graphicFrame>
          <p:nvGraphicFramePr>
            <p:cNvPr id="1032" name="Object 530"/>
            <p:cNvGraphicFramePr>
              <a:graphicFrameLocks noChangeAspect="1"/>
            </p:cNvGraphicFramePr>
            <p:nvPr/>
          </p:nvGraphicFramePr>
          <p:xfrm>
            <a:off x="3723" y="3495"/>
            <a:ext cx="216" cy="180"/>
          </p:xfrm>
          <a:graphic>
            <a:graphicData uri="http://schemas.openxmlformats.org/presentationml/2006/ole">
              <p:oleObj spid="_x0000_s3133" name="Clip" r:id="rId14" imgW="1307263" imgH="1084139" progId="">
                <p:embed/>
              </p:oleObj>
            </a:graphicData>
          </a:graphic>
        </p:graphicFrame>
        <p:graphicFrame>
          <p:nvGraphicFramePr>
            <p:cNvPr id="1033" name="Object 531"/>
            <p:cNvGraphicFramePr>
              <a:graphicFrameLocks noChangeAspect="1"/>
            </p:cNvGraphicFramePr>
            <p:nvPr/>
          </p:nvGraphicFramePr>
          <p:xfrm>
            <a:off x="3937" y="3497"/>
            <a:ext cx="216" cy="180"/>
          </p:xfrm>
          <a:graphic>
            <a:graphicData uri="http://schemas.openxmlformats.org/presentationml/2006/ole">
              <p:oleObj spid="_x0000_s3134" name="Clip" r:id="rId15" imgW="1307263" imgH="1084139" progId="">
                <p:embed/>
              </p:oleObj>
            </a:graphicData>
          </a:graphic>
        </p:graphicFrame>
        <p:grpSp>
          <p:nvGrpSpPr>
            <p:cNvPr id="4741" name="Group 532"/>
            <p:cNvGrpSpPr>
              <a:grpSpLocks/>
            </p:cNvGrpSpPr>
            <p:nvPr/>
          </p:nvGrpSpPr>
          <p:grpSpPr bwMode="auto">
            <a:xfrm>
              <a:off x="4509" y="3576"/>
              <a:ext cx="172" cy="215"/>
              <a:chOff x="2870" y="1518"/>
              <a:chExt cx="292" cy="320"/>
            </a:xfrm>
          </p:grpSpPr>
          <p:graphicFrame>
            <p:nvGraphicFramePr>
              <p:cNvPr id="1036" name="Object 533"/>
              <p:cNvGraphicFramePr>
                <a:graphicFrameLocks noChangeAspect="1"/>
              </p:cNvGraphicFramePr>
              <p:nvPr/>
            </p:nvGraphicFramePr>
            <p:xfrm>
              <a:off x="2870" y="1518"/>
              <a:ext cx="272" cy="282"/>
            </p:xfrm>
            <a:graphic>
              <a:graphicData uri="http://schemas.openxmlformats.org/presentationml/2006/ole">
                <p:oleObj spid="_x0000_s3135" name="Clip" r:id="rId16" imgW="826829" imgH="840406" progId="">
                  <p:embed/>
                </p:oleObj>
              </a:graphicData>
            </a:graphic>
          </p:graphicFrame>
          <p:graphicFrame>
            <p:nvGraphicFramePr>
              <p:cNvPr id="1037" name="Object 534"/>
              <p:cNvGraphicFramePr>
                <a:graphicFrameLocks noChangeAspect="1"/>
              </p:cNvGraphicFramePr>
              <p:nvPr/>
            </p:nvGraphicFramePr>
            <p:xfrm>
              <a:off x="2913" y="1602"/>
              <a:ext cx="249" cy="236"/>
            </p:xfrm>
            <a:graphic>
              <a:graphicData uri="http://schemas.openxmlformats.org/presentationml/2006/ole">
                <p:oleObj spid="_x0000_s3136" name="Clip" r:id="rId17" imgW="1268295" imgH="1199426" progId="">
                  <p:embed/>
                </p:oleObj>
              </a:graphicData>
            </a:graphic>
          </p:graphicFrame>
        </p:grpSp>
        <p:grpSp>
          <p:nvGrpSpPr>
            <p:cNvPr id="4742" name="Group 535"/>
            <p:cNvGrpSpPr>
              <a:grpSpLocks/>
            </p:cNvGrpSpPr>
            <p:nvPr/>
          </p:nvGrpSpPr>
          <p:grpSpPr bwMode="auto">
            <a:xfrm>
              <a:off x="4225" y="3608"/>
              <a:ext cx="220" cy="203"/>
              <a:chOff x="2870" y="1518"/>
              <a:chExt cx="292" cy="320"/>
            </a:xfrm>
          </p:grpSpPr>
          <p:graphicFrame>
            <p:nvGraphicFramePr>
              <p:cNvPr id="1034" name="Object 536"/>
              <p:cNvGraphicFramePr>
                <a:graphicFrameLocks noChangeAspect="1"/>
              </p:cNvGraphicFramePr>
              <p:nvPr/>
            </p:nvGraphicFramePr>
            <p:xfrm>
              <a:off x="2870" y="1518"/>
              <a:ext cx="272" cy="282"/>
            </p:xfrm>
            <a:graphic>
              <a:graphicData uri="http://schemas.openxmlformats.org/presentationml/2006/ole">
                <p:oleObj spid="_x0000_s3137" name="Clip" r:id="rId18" imgW="826829" imgH="840406" progId="">
                  <p:embed/>
                </p:oleObj>
              </a:graphicData>
            </a:graphic>
          </p:graphicFrame>
          <p:graphicFrame>
            <p:nvGraphicFramePr>
              <p:cNvPr id="1035" name="Object 537"/>
              <p:cNvGraphicFramePr>
                <a:graphicFrameLocks noChangeAspect="1"/>
              </p:cNvGraphicFramePr>
              <p:nvPr/>
            </p:nvGraphicFramePr>
            <p:xfrm>
              <a:off x="2913" y="1602"/>
              <a:ext cx="249" cy="236"/>
            </p:xfrm>
            <a:graphic>
              <a:graphicData uri="http://schemas.openxmlformats.org/presentationml/2006/ole">
                <p:oleObj spid="_x0000_s3138" name="Clip" r:id="rId19" imgW="1268295" imgH="1199426" progId="">
                  <p:embed/>
                </p:oleObj>
              </a:graphicData>
            </a:graphic>
          </p:graphicFrame>
        </p:grpSp>
        <p:grpSp>
          <p:nvGrpSpPr>
            <p:cNvPr id="4743" name="Group 538"/>
            <p:cNvGrpSpPr>
              <a:grpSpLocks/>
            </p:cNvGrpSpPr>
            <p:nvPr/>
          </p:nvGrpSpPr>
          <p:grpSpPr bwMode="auto">
            <a:xfrm>
              <a:off x="4324" y="3364"/>
              <a:ext cx="183" cy="255"/>
              <a:chOff x="2556" y="2689"/>
              <a:chExt cx="183" cy="255"/>
            </a:xfrm>
          </p:grpSpPr>
          <p:pic>
            <p:nvPicPr>
              <p:cNvPr id="1208" name="Picture 539" descr="31u_bnrz[1]"/>
              <p:cNvPicPr>
                <a:picLocks noChangeAspect="1" noChangeArrowheads="1"/>
              </p:cNvPicPr>
              <p:nvPr/>
            </p:nvPicPr>
            <p:blipFill>
              <a:blip r:embed="rId10" cstate="print"/>
              <a:srcRect/>
              <a:stretch>
                <a:fillRect/>
              </a:stretch>
            </p:blipFill>
            <p:spPr bwMode="auto">
              <a:xfrm>
                <a:off x="2609" y="2770"/>
                <a:ext cx="121" cy="174"/>
              </a:xfrm>
              <a:prstGeom prst="rect">
                <a:avLst/>
              </a:prstGeom>
              <a:noFill/>
              <a:ln w="9525">
                <a:noFill/>
                <a:miter lim="800000"/>
                <a:headEnd/>
                <a:tailEnd/>
              </a:ln>
            </p:spPr>
          </p:pic>
          <p:sp>
            <p:nvSpPr>
              <p:cNvPr id="1209" name="Freeform 540"/>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sv-SE"/>
              </a:p>
            </p:txBody>
          </p:sp>
          <p:sp>
            <p:nvSpPr>
              <p:cNvPr id="1210" name="Freeform 541"/>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sv-SE"/>
              </a:p>
            </p:txBody>
          </p:sp>
          <p:sp>
            <p:nvSpPr>
              <p:cNvPr id="1211" name="Freeform 542"/>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sv-SE"/>
              </a:p>
            </p:txBody>
          </p:sp>
          <p:sp>
            <p:nvSpPr>
              <p:cNvPr id="1212" name="Freeform 543"/>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sv-SE"/>
              </a:p>
            </p:txBody>
          </p:sp>
          <p:sp>
            <p:nvSpPr>
              <p:cNvPr id="1213" name="Freeform 544"/>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sv-SE"/>
              </a:p>
            </p:txBody>
          </p:sp>
          <p:sp>
            <p:nvSpPr>
              <p:cNvPr id="1214" name="Freeform 545"/>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sv-SE"/>
              </a:p>
            </p:txBody>
          </p:sp>
          <p:sp>
            <p:nvSpPr>
              <p:cNvPr id="1215" name="Freeform 546"/>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sv-SE"/>
              </a:p>
            </p:txBody>
          </p:sp>
          <p:sp>
            <p:nvSpPr>
              <p:cNvPr id="1216" name="Freeform 547"/>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sv-SE"/>
              </a:p>
            </p:txBody>
          </p:sp>
          <p:sp>
            <p:nvSpPr>
              <p:cNvPr id="1217" name="Freeform 548"/>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sv-SE"/>
              </a:p>
            </p:txBody>
          </p:sp>
          <p:sp>
            <p:nvSpPr>
              <p:cNvPr id="1218" name="Freeform 549"/>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sv-SE"/>
              </a:p>
            </p:txBody>
          </p:sp>
          <p:sp>
            <p:nvSpPr>
              <p:cNvPr id="1219" name="Freeform 550"/>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noFill/>
                <a:round/>
                <a:headEnd/>
                <a:tailEnd/>
              </a:ln>
            </p:spPr>
            <p:txBody>
              <a:bodyPr/>
              <a:lstStyle/>
              <a:p>
                <a:endParaRPr lang="sv-SE"/>
              </a:p>
            </p:txBody>
          </p:sp>
          <p:sp>
            <p:nvSpPr>
              <p:cNvPr id="1220" name="Freeform 551"/>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noFill/>
                <a:round/>
                <a:headEnd/>
                <a:tailEnd/>
              </a:ln>
            </p:spPr>
            <p:txBody>
              <a:bodyPr/>
              <a:lstStyle/>
              <a:p>
                <a:endParaRPr lang="sv-SE"/>
              </a:p>
            </p:txBody>
          </p:sp>
          <p:sp>
            <p:nvSpPr>
              <p:cNvPr id="1221" name="Freeform 552"/>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noFill/>
                <a:round/>
                <a:headEnd/>
                <a:tailEnd/>
              </a:ln>
            </p:spPr>
            <p:txBody>
              <a:bodyPr/>
              <a:lstStyle/>
              <a:p>
                <a:endParaRPr lang="sv-SE"/>
              </a:p>
            </p:txBody>
          </p:sp>
          <p:sp>
            <p:nvSpPr>
              <p:cNvPr id="1222" name="Freeform 553"/>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noFill/>
                <a:round/>
                <a:headEnd/>
                <a:tailEnd/>
              </a:ln>
            </p:spPr>
            <p:txBody>
              <a:bodyPr/>
              <a:lstStyle/>
              <a:p>
                <a:endParaRPr lang="sv-SE"/>
              </a:p>
            </p:txBody>
          </p:sp>
          <p:sp>
            <p:nvSpPr>
              <p:cNvPr id="1223" name="Freeform 554"/>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noFill/>
                <a:round/>
                <a:headEnd/>
                <a:tailEnd/>
              </a:ln>
            </p:spPr>
            <p:txBody>
              <a:bodyPr/>
              <a:lstStyle/>
              <a:p>
                <a:endParaRPr lang="sv-SE"/>
              </a:p>
            </p:txBody>
          </p:sp>
          <p:sp>
            <p:nvSpPr>
              <p:cNvPr id="1224" name="Freeform 555"/>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noFill/>
                <a:round/>
                <a:headEnd/>
                <a:tailEnd/>
              </a:ln>
            </p:spPr>
            <p:txBody>
              <a:bodyPr/>
              <a:lstStyle/>
              <a:p>
                <a:endParaRPr lang="sv-SE"/>
              </a:p>
            </p:txBody>
          </p:sp>
        </p:grpSp>
        <p:sp>
          <p:nvSpPr>
            <p:cNvPr id="1181" name="Line 556"/>
            <p:cNvSpPr>
              <a:spLocks noChangeShapeType="1"/>
            </p:cNvSpPr>
            <p:nvPr/>
          </p:nvSpPr>
          <p:spPr bwMode="auto">
            <a:xfrm>
              <a:off x="4097" y="3373"/>
              <a:ext cx="317" cy="170"/>
            </a:xfrm>
            <a:prstGeom prst="line">
              <a:avLst/>
            </a:prstGeom>
            <a:noFill/>
            <a:ln w="9525">
              <a:solidFill>
                <a:schemeClr val="tx1"/>
              </a:solidFill>
              <a:round/>
              <a:headEnd/>
              <a:tailEnd/>
            </a:ln>
          </p:spPr>
          <p:txBody>
            <a:bodyPr/>
            <a:lstStyle/>
            <a:p>
              <a:endParaRPr lang="en-US"/>
            </a:p>
          </p:txBody>
        </p:sp>
        <p:sp>
          <p:nvSpPr>
            <p:cNvPr id="1182" name="Line 557"/>
            <p:cNvSpPr>
              <a:spLocks noChangeShapeType="1"/>
            </p:cNvSpPr>
            <p:nvPr/>
          </p:nvSpPr>
          <p:spPr bwMode="auto">
            <a:xfrm>
              <a:off x="3750" y="3332"/>
              <a:ext cx="51" cy="0"/>
            </a:xfrm>
            <a:prstGeom prst="line">
              <a:avLst/>
            </a:prstGeom>
            <a:noFill/>
            <a:ln w="9525">
              <a:solidFill>
                <a:schemeClr val="tx1"/>
              </a:solidFill>
              <a:round/>
              <a:headEnd/>
              <a:tailEnd/>
            </a:ln>
          </p:spPr>
          <p:txBody>
            <a:bodyPr/>
            <a:lstStyle/>
            <a:p>
              <a:endParaRPr lang="en-US"/>
            </a:p>
          </p:txBody>
        </p:sp>
        <p:grpSp>
          <p:nvGrpSpPr>
            <p:cNvPr id="4744" name="Group 558"/>
            <p:cNvGrpSpPr>
              <a:grpSpLocks/>
            </p:cNvGrpSpPr>
            <p:nvPr/>
          </p:nvGrpSpPr>
          <p:grpSpPr bwMode="auto">
            <a:xfrm>
              <a:off x="4995" y="3370"/>
              <a:ext cx="131" cy="258"/>
              <a:chOff x="4180" y="783"/>
              <a:chExt cx="150" cy="307"/>
            </a:xfrm>
          </p:grpSpPr>
          <p:sp>
            <p:nvSpPr>
              <p:cNvPr id="1200" name="AutoShape 55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sv-SE"/>
              </a:p>
            </p:txBody>
          </p:sp>
          <p:sp>
            <p:nvSpPr>
              <p:cNvPr id="1201" name="Rectangle 56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sv-SE"/>
              </a:p>
            </p:txBody>
          </p:sp>
          <p:sp>
            <p:nvSpPr>
              <p:cNvPr id="1202" name="Rectangle 56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sv-SE"/>
              </a:p>
            </p:txBody>
          </p:sp>
          <p:sp>
            <p:nvSpPr>
              <p:cNvPr id="1203" name="AutoShape 56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sv-SE"/>
              </a:p>
            </p:txBody>
          </p:sp>
          <p:sp>
            <p:nvSpPr>
              <p:cNvPr id="1204" name="Line 56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05" name="Line 56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06" name="Rectangle 56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sv-SE"/>
              </a:p>
            </p:txBody>
          </p:sp>
          <p:sp>
            <p:nvSpPr>
              <p:cNvPr id="1207" name="Rectangle 56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sv-SE"/>
              </a:p>
            </p:txBody>
          </p:sp>
        </p:grpSp>
        <p:sp>
          <p:nvSpPr>
            <p:cNvPr id="1184" name="Line 567"/>
            <p:cNvSpPr>
              <a:spLocks noChangeShapeType="1"/>
            </p:cNvSpPr>
            <p:nvPr/>
          </p:nvSpPr>
          <p:spPr bwMode="auto">
            <a:xfrm flipH="1">
              <a:off x="3806" y="2401"/>
              <a:ext cx="2" cy="91"/>
            </a:xfrm>
            <a:prstGeom prst="line">
              <a:avLst/>
            </a:prstGeom>
            <a:noFill/>
            <a:ln w="9525">
              <a:solidFill>
                <a:schemeClr val="tx1"/>
              </a:solidFill>
              <a:round/>
              <a:headEnd/>
              <a:tailEnd/>
            </a:ln>
          </p:spPr>
          <p:txBody>
            <a:bodyPr/>
            <a:lstStyle/>
            <a:p>
              <a:endParaRPr lang="en-US"/>
            </a:p>
          </p:txBody>
        </p:sp>
        <p:sp>
          <p:nvSpPr>
            <p:cNvPr id="1185" name="Line 568"/>
            <p:cNvSpPr>
              <a:spLocks noChangeShapeType="1"/>
            </p:cNvSpPr>
            <p:nvPr/>
          </p:nvSpPr>
          <p:spPr bwMode="auto">
            <a:xfrm flipV="1">
              <a:off x="4623" y="1760"/>
              <a:ext cx="78" cy="55"/>
            </a:xfrm>
            <a:prstGeom prst="line">
              <a:avLst/>
            </a:prstGeom>
            <a:noFill/>
            <a:ln w="9525">
              <a:solidFill>
                <a:schemeClr val="tx1"/>
              </a:solidFill>
              <a:round/>
              <a:headEnd/>
              <a:tailEnd/>
            </a:ln>
          </p:spPr>
          <p:txBody>
            <a:bodyPr/>
            <a:lstStyle/>
            <a:p>
              <a:endParaRPr lang="en-US"/>
            </a:p>
          </p:txBody>
        </p:sp>
        <p:sp>
          <p:nvSpPr>
            <p:cNvPr id="1186" name="Line 569"/>
            <p:cNvSpPr>
              <a:spLocks noChangeShapeType="1"/>
            </p:cNvSpPr>
            <p:nvPr/>
          </p:nvSpPr>
          <p:spPr bwMode="auto">
            <a:xfrm>
              <a:off x="4514" y="1869"/>
              <a:ext cx="0" cy="52"/>
            </a:xfrm>
            <a:prstGeom prst="line">
              <a:avLst/>
            </a:prstGeom>
            <a:noFill/>
            <a:ln w="9525">
              <a:solidFill>
                <a:schemeClr val="tx1"/>
              </a:solidFill>
              <a:round/>
              <a:headEnd/>
              <a:tailEnd/>
            </a:ln>
          </p:spPr>
          <p:txBody>
            <a:bodyPr/>
            <a:lstStyle/>
            <a:p>
              <a:endParaRPr lang="en-US"/>
            </a:p>
          </p:txBody>
        </p:sp>
        <p:sp>
          <p:nvSpPr>
            <p:cNvPr id="1187" name="Line 570"/>
            <p:cNvSpPr>
              <a:spLocks noChangeShapeType="1"/>
            </p:cNvSpPr>
            <p:nvPr/>
          </p:nvSpPr>
          <p:spPr bwMode="auto">
            <a:xfrm flipV="1">
              <a:off x="4630" y="1804"/>
              <a:ext cx="166" cy="182"/>
            </a:xfrm>
            <a:prstGeom prst="line">
              <a:avLst/>
            </a:prstGeom>
            <a:noFill/>
            <a:ln w="9525">
              <a:solidFill>
                <a:schemeClr val="tx1"/>
              </a:solidFill>
              <a:round/>
              <a:headEnd/>
              <a:tailEnd/>
            </a:ln>
          </p:spPr>
          <p:txBody>
            <a:bodyPr/>
            <a:lstStyle/>
            <a:p>
              <a:endParaRPr lang="en-US"/>
            </a:p>
          </p:txBody>
        </p:sp>
        <p:sp>
          <p:nvSpPr>
            <p:cNvPr id="1188" name="Line 571"/>
            <p:cNvSpPr>
              <a:spLocks noChangeShapeType="1"/>
            </p:cNvSpPr>
            <p:nvPr/>
          </p:nvSpPr>
          <p:spPr bwMode="auto">
            <a:xfrm>
              <a:off x="4852" y="1803"/>
              <a:ext cx="0" cy="124"/>
            </a:xfrm>
            <a:prstGeom prst="line">
              <a:avLst/>
            </a:prstGeom>
            <a:noFill/>
            <a:ln w="9525">
              <a:solidFill>
                <a:schemeClr val="tx1"/>
              </a:solidFill>
              <a:round/>
              <a:headEnd/>
              <a:tailEnd/>
            </a:ln>
          </p:spPr>
          <p:txBody>
            <a:bodyPr/>
            <a:lstStyle/>
            <a:p>
              <a:endParaRPr lang="en-US"/>
            </a:p>
          </p:txBody>
        </p:sp>
        <p:sp>
          <p:nvSpPr>
            <p:cNvPr id="1189" name="Line 572"/>
            <p:cNvSpPr>
              <a:spLocks noChangeShapeType="1"/>
            </p:cNvSpPr>
            <p:nvPr/>
          </p:nvSpPr>
          <p:spPr bwMode="auto">
            <a:xfrm>
              <a:off x="4634" y="1996"/>
              <a:ext cx="119" cy="0"/>
            </a:xfrm>
            <a:prstGeom prst="line">
              <a:avLst/>
            </a:prstGeom>
            <a:noFill/>
            <a:ln w="9525">
              <a:solidFill>
                <a:schemeClr val="tx1"/>
              </a:solidFill>
              <a:round/>
              <a:headEnd/>
              <a:tailEnd/>
            </a:ln>
          </p:spPr>
          <p:txBody>
            <a:bodyPr/>
            <a:lstStyle/>
            <a:p>
              <a:endParaRPr lang="en-US"/>
            </a:p>
          </p:txBody>
        </p:sp>
        <p:sp>
          <p:nvSpPr>
            <p:cNvPr id="1190" name="Line 573"/>
            <p:cNvSpPr>
              <a:spLocks noChangeShapeType="1"/>
            </p:cNvSpPr>
            <p:nvPr/>
          </p:nvSpPr>
          <p:spPr bwMode="auto">
            <a:xfrm flipV="1">
              <a:off x="3560" y="2542"/>
              <a:ext cx="106" cy="2"/>
            </a:xfrm>
            <a:prstGeom prst="line">
              <a:avLst/>
            </a:prstGeom>
            <a:noFill/>
            <a:ln w="9525">
              <a:solidFill>
                <a:schemeClr val="tx1"/>
              </a:solidFill>
              <a:round/>
              <a:headEnd/>
              <a:tailEnd/>
            </a:ln>
          </p:spPr>
          <p:txBody>
            <a:bodyPr/>
            <a:lstStyle/>
            <a:p>
              <a:endParaRPr lang="en-US"/>
            </a:p>
          </p:txBody>
        </p:sp>
        <p:sp>
          <p:nvSpPr>
            <p:cNvPr id="1191" name="Line 574"/>
            <p:cNvSpPr>
              <a:spLocks noChangeShapeType="1"/>
            </p:cNvSpPr>
            <p:nvPr/>
          </p:nvSpPr>
          <p:spPr bwMode="auto">
            <a:xfrm flipV="1">
              <a:off x="4895" y="1614"/>
              <a:ext cx="150" cy="106"/>
            </a:xfrm>
            <a:prstGeom prst="line">
              <a:avLst/>
            </a:prstGeom>
            <a:noFill/>
            <a:ln w="9525">
              <a:solidFill>
                <a:schemeClr val="tx1"/>
              </a:solidFill>
              <a:round/>
              <a:headEnd/>
              <a:tailEnd/>
            </a:ln>
          </p:spPr>
          <p:txBody>
            <a:bodyPr/>
            <a:lstStyle/>
            <a:p>
              <a:endParaRPr lang="en-US"/>
            </a:p>
          </p:txBody>
        </p:sp>
        <p:sp>
          <p:nvSpPr>
            <p:cNvPr id="1192" name="Line 575"/>
            <p:cNvSpPr>
              <a:spLocks noChangeShapeType="1"/>
            </p:cNvSpPr>
            <p:nvPr/>
          </p:nvSpPr>
          <p:spPr bwMode="auto">
            <a:xfrm>
              <a:off x="4983" y="1990"/>
              <a:ext cx="112" cy="0"/>
            </a:xfrm>
            <a:prstGeom prst="line">
              <a:avLst/>
            </a:prstGeom>
            <a:noFill/>
            <a:ln w="9525">
              <a:solidFill>
                <a:schemeClr val="tx1"/>
              </a:solidFill>
              <a:round/>
              <a:headEnd/>
              <a:tailEnd/>
            </a:ln>
          </p:spPr>
          <p:txBody>
            <a:bodyPr/>
            <a:lstStyle/>
            <a:p>
              <a:endParaRPr lang="en-US"/>
            </a:p>
          </p:txBody>
        </p:sp>
        <p:sp>
          <p:nvSpPr>
            <p:cNvPr id="1193" name="Line 576"/>
            <p:cNvSpPr>
              <a:spLocks noChangeShapeType="1"/>
            </p:cNvSpPr>
            <p:nvPr/>
          </p:nvSpPr>
          <p:spPr bwMode="auto">
            <a:xfrm flipH="1">
              <a:off x="4445" y="2038"/>
              <a:ext cx="62" cy="444"/>
            </a:xfrm>
            <a:prstGeom prst="line">
              <a:avLst/>
            </a:prstGeom>
            <a:noFill/>
            <a:ln w="9525">
              <a:solidFill>
                <a:schemeClr val="tx1"/>
              </a:solidFill>
              <a:round/>
              <a:headEnd/>
              <a:tailEnd/>
            </a:ln>
          </p:spPr>
          <p:txBody>
            <a:bodyPr/>
            <a:lstStyle/>
            <a:p>
              <a:endParaRPr lang="en-US"/>
            </a:p>
          </p:txBody>
        </p:sp>
        <p:sp>
          <p:nvSpPr>
            <p:cNvPr id="1194" name="Line 577"/>
            <p:cNvSpPr>
              <a:spLocks noChangeShapeType="1"/>
            </p:cNvSpPr>
            <p:nvPr/>
          </p:nvSpPr>
          <p:spPr bwMode="auto">
            <a:xfrm flipH="1">
              <a:off x="4817" y="2038"/>
              <a:ext cx="70" cy="458"/>
            </a:xfrm>
            <a:prstGeom prst="line">
              <a:avLst/>
            </a:prstGeom>
            <a:noFill/>
            <a:ln w="9525">
              <a:solidFill>
                <a:schemeClr val="tx1"/>
              </a:solidFill>
              <a:round/>
              <a:headEnd/>
              <a:tailEnd/>
            </a:ln>
          </p:spPr>
          <p:txBody>
            <a:bodyPr/>
            <a:lstStyle/>
            <a:p>
              <a:endParaRPr lang="en-US"/>
            </a:p>
          </p:txBody>
        </p:sp>
        <p:sp>
          <p:nvSpPr>
            <p:cNvPr id="1195" name="Text Box 578"/>
            <p:cNvSpPr txBox="1">
              <a:spLocks noChangeArrowheads="1"/>
            </p:cNvSpPr>
            <p:nvPr/>
          </p:nvSpPr>
          <p:spPr bwMode="auto">
            <a:xfrm>
              <a:off x="3229" y="2006"/>
              <a:ext cx="1081" cy="231"/>
            </a:xfrm>
            <a:prstGeom prst="rect">
              <a:avLst/>
            </a:prstGeom>
            <a:noFill/>
            <a:ln w="9525">
              <a:noFill/>
              <a:miter lim="800000"/>
              <a:headEnd/>
              <a:tailEnd/>
            </a:ln>
          </p:spPr>
          <p:txBody>
            <a:bodyPr wrap="none">
              <a:spAutoFit/>
            </a:bodyPr>
            <a:lstStyle/>
            <a:p>
              <a:r>
                <a:rPr lang="en-US" sz="1800">
                  <a:latin typeface="Comic Sans MS" pitchFamily="66" charset="0"/>
                </a:rPr>
                <a:t>Home network</a:t>
              </a:r>
            </a:p>
          </p:txBody>
        </p:sp>
        <p:sp>
          <p:nvSpPr>
            <p:cNvPr id="1196" name="Text Box 579"/>
            <p:cNvSpPr txBox="1">
              <a:spLocks noChangeArrowheads="1"/>
            </p:cNvSpPr>
            <p:nvPr/>
          </p:nvSpPr>
          <p:spPr bwMode="auto">
            <a:xfrm>
              <a:off x="3515" y="2852"/>
              <a:ext cx="1550" cy="231"/>
            </a:xfrm>
            <a:prstGeom prst="rect">
              <a:avLst/>
            </a:prstGeom>
            <a:noFill/>
            <a:ln w="9525">
              <a:noFill/>
              <a:miter lim="800000"/>
              <a:headEnd/>
              <a:tailEnd/>
            </a:ln>
          </p:spPr>
          <p:txBody>
            <a:bodyPr wrap="none">
              <a:spAutoFit/>
            </a:bodyPr>
            <a:lstStyle/>
            <a:p>
              <a:r>
                <a:rPr lang="en-US" sz="1800">
                  <a:latin typeface="Comic Sans MS" pitchFamily="66" charset="0"/>
                </a:rPr>
                <a:t>Institutional network</a:t>
              </a:r>
            </a:p>
          </p:txBody>
        </p:sp>
        <p:sp>
          <p:nvSpPr>
            <p:cNvPr id="1197" name="Text Box 580"/>
            <p:cNvSpPr txBox="1">
              <a:spLocks noChangeArrowheads="1"/>
            </p:cNvSpPr>
            <p:nvPr/>
          </p:nvSpPr>
          <p:spPr bwMode="auto">
            <a:xfrm>
              <a:off x="3234" y="1065"/>
              <a:ext cx="1149" cy="231"/>
            </a:xfrm>
            <a:prstGeom prst="rect">
              <a:avLst/>
            </a:prstGeom>
            <a:noFill/>
            <a:ln w="9525">
              <a:noFill/>
              <a:miter lim="800000"/>
              <a:headEnd/>
              <a:tailEnd/>
            </a:ln>
          </p:spPr>
          <p:txBody>
            <a:bodyPr wrap="none">
              <a:spAutoFit/>
            </a:bodyPr>
            <a:lstStyle/>
            <a:p>
              <a:r>
                <a:rPr lang="en-US" sz="1800">
                  <a:latin typeface="Comic Sans MS" pitchFamily="66" charset="0"/>
                </a:rPr>
                <a:t>Mobile network</a:t>
              </a:r>
            </a:p>
          </p:txBody>
        </p:sp>
        <p:sp>
          <p:nvSpPr>
            <p:cNvPr id="1198" name="Text Box 581"/>
            <p:cNvSpPr txBox="1">
              <a:spLocks noChangeArrowheads="1"/>
            </p:cNvSpPr>
            <p:nvPr/>
          </p:nvSpPr>
          <p:spPr bwMode="auto">
            <a:xfrm>
              <a:off x="4369" y="1368"/>
              <a:ext cx="824" cy="231"/>
            </a:xfrm>
            <a:prstGeom prst="rect">
              <a:avLst/>
            </a:prstGeom>
            <a:noFill/>
            <a:ln w="9525">
              <a:noFill/>
              <a:miter lim="800000"/>
              <a:headEnd/>
              <a:tailEnd/>
            </a:ln>
          </p:spPr>
          <p:txBody>
            <a:bodyPr wrap="none">
              <a:spAutoFit/>
            </a:bodyPr>
            <a:lstStyle/>
            <a:p>
              <a:r>
                <a:rPr lang="en-US" sz="1800">
                  <a:latin typeface="Comic Sans MS" pitchFamily="66" charset="0"/>
                </a:rPr>
                <a:t>Global ISP</a:t>
              </a:r>
            </a:p>
          </p:txBody>
        </p:sp>
        <p:sp>
          <p:nvSpPr>
            <p:cNvPr id="1199" name="Text Box 582"/>
            <p:cNvSpPr txBox="1">
              <a:spLocks noChangeArrowheads="1"/>
            </p:cNvSpPr>
            <p:nvPr/>
          </p:nvSpPr>
          <p:spPr bwMode="auto">
            <a:xfrm>
              <a:off x="4240" y="2240"/>
              <a:ext cx="962" cy="231"/>
            </a:xfrm>
            <a:prstGeom prst="rect">
              <a:avLst/>
            </a:prstGeom>
            <a:noFill/>
            <a:ln w="9525">
              <a:noFill/>
              <a:miter lim="800000"/>
              <a:headEnd/>
              <a:tailEnd/>
            </a:ln>
          </p:spPr>
          <p:txBody>
            <a:bodyPr wrap="none">
              <a:spAutoFit/>
            </a:bodyPr>
            <a:lstStyle/>
            <a:p>
              <a:r>
                <a:rPr lang="en-US" sz="1800">
                  <a:latin typeface="Comic Sans MS" pitchFamily="66" charset="0"/>
                </a:rPr>
                <a:t>Regional ISP</a:t>
              </a:r>
            </a:p>
          </p:txBody>
        </p:sp>
      </p:grpSp>
      <p:sp>
        <p:nvSpPr>
          <p:cNvPr id="6" name="Footer Placeholder 2"/>
          <p:cNvSpPr txBox="1">
            <a:spLocks noGrp="1"/>
          </p:cNvSpPr>
          <p:nvPr/>
        </p:nvSpPr>
        <p:spPr bwMode="auto">
          <a:xfrm>
            <a:off x="7596188" y="6443663"/>
            <a:ext cx="1452562" cy="285750"/>
          </a:xfrm>
          <a:prstGeom prst="rect">
            <a:avLst/>
          </a:prstGeom>
          <a:noFill/>
          <a:ln>
            <a:miter lim="800000"/>
            <a:headEnd/>
            <a:tailEnd/>
          </a:ln>
        </p:spPr>
        <p:txBody>
          <a:bodyPr/>
          <a:lstStyle/>
          <a:p>
            <a:pPr algn="r"/>
            <a:r>
              <a:rPr lang="en-US" sz="1200">
                <a:latin typeface="Arial" charset="0"/>
              </a:rPr>
              <a:t> Introduction 1-</a:t>
            </a:r>
            <a:fld id="{8635704A-F2DD-4AE7-A1F0-FE6DC612BC55}" type="slidenum">
              <a:rPr lang="en-US" sz="1200">
                <a:latin typeface="Arial" charset="0"/>
              </a:rPr>
              <a:pPr algn="r"/>
              <a:t>27</a:t>
            </a:fld>
            <a:endParaRPr lang="en-US" sz="1200">
              <a:latin typeface="Arial" charset="0"/>
            </a:endParaRPr>
          </a:p>
        </p:txBody>
      </p:sp>
      <p:sp>
        <p:nvSpPr>
          <p:cNvPr id="4761" name="Slide Number Placeholder 4760"/>
          <p:cNvSpPr>
            <a:spLocks noGrp="1"/>
          </p:cNvSpPr>
          <p:nvPr>
            <p:ph type="sldNum" sz="quarter" idx="12"/>
          </p:nvPr>
        </p:nvSpPr>
        <p:spPr/>
        <p:txBody>
          <a:bodyPr/>
          <a:lstStyle/>
          <a:p>
            <a:fld id="{B6F15528-21DE-4FAA-801E-634DDDAF4B2B}" type="slidenum">
              <a:rPr lang="en-US" smtClean="0"/>
              <a:pPr/>
              <a:t>27</a:t>
            </a:fld>
            <a:endParaRPr lang="en-US"/>
          </a:p>
        </p:txBody>
      </p:sp>
      <p:sp>
        <p:nvSpPr>
          <p:cNvPr id="4758" name="Content Placeholder 4757"/>
          <p:cNvSpPr>
            <a:spLocks noGrp="1"/>
          </p:cNvSpPr>
          <p:nvPr>
            <p:ph sz="half" idx="1"/>
          </p:nvPr>
        </p:nvSpPr>
        <p:spPr>
          <a:xfrm>
            <a:off x="685800" y="1289536"/>
            <a:ext cx="4495800" cy="4519128"/>
          </a:xfrm>
        </p:spPr>
        <p:txBody>
          <a:bodyPr>
            <a:normAutofit fontScale="92500"/>
          </a:bodyPr>
          <a:lstStyle/>
          <a:p>
            <a:r>
              <a:rPr lang="en-US" dirty="0"/>
              <a:t>Network layers job is end-to-end movement of data from source to destination</a:t>
            </a:r>
          </a:p>
          <a:p>
            <a:r>
              <a:rPr lang="en-US" dirty="0"/>
              <a:t>Link layers job is node-to-node movement of network-layer datagrams over a single link in the path</a:t>
            </a:r>
          </a:p>
          <a:p>
            <a:r>
              <a:rPr lang="en-US" dirty="0"/>
              <a:t>Ethernet is quite popular protocol</a:t>
            </a:r>
          </a:p>
          <a:p>
            <a:r>
              <a:rPr lang="en-US" dirty="0"/>
              <a:t>Let us look at the header</a:t>
            </a:r>
          </a:p>
          <a:p>
            <a:endParaRPr lang="en-US" dirty="0"/>
          </a:p>
        </p:txBody>
      </p:sp>
    </p:spTree>
    <p:extLst>
      <p:ext uri="{BB962C8B-B14F-4D97-AF65-F5344CB8AC3E}">
        <p14:creationId xmlns:p14="http://schemas.microsoft.com/office/powerpoint/2010/main" xmlns="" val="2256208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header and trailer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1371600"/>
            <a:ext cx="8229600" cy="830873"/>
          </a:xfr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2356484"/>
            <a:ext cx="8001000" cy="4196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xmlns="" val="41740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ChangeArrowheads="1"/>
          </p:cNvSpPr>
          <p:nvPr/>
        </p:nvSpPr>
        <p:spPr bwMode="auto">
          <a:xfrm>
            <a:off x="6578600" y="1714500"/>
            <a:ext cx="1892300" cy="3530600"/>
          </a:xfrm>
          <a:prstGeom prst="rect">
            <a:avLst/>
          </a:prstGeom>
          <a:solidFill>
            <a:srgbClr val="000099"/>
          </a:solidFill>
          <a:ln w="38100">
            <a:solidFill>
              <a:schemeClr val="accent2"/>
            </a:solidFill>
            <a:miter lim="800000"/>
            <a:headEnd/>
            <a:tailEnd/>
          </a:ln>
        </p:spPr>
        <p:txBody>
          <a:bodyPr wrap="none" anchor="ctr"/>
          <a:lstStyle/>
          <a:p>
            <a:endParaRPr lang="sv-SE"/>
          </a:p>
        </p:txBody>
      </p:sp>
      <p:sp>
        <p:nvSpPr>
          <p:cNvPr id="82949" name="Rectangle 3"/>
          <p:cNvSpPr>
            <a:spLocks noGrp="1" noChangeArrowheads="1"/>
          </p:cNvSpPr>
          <p:nvPr>
            <p:ph type="title"/>
          </p:nvPr>
        </p:nvSpPr>
        <p:spPr>
          <a:xfrm>
            <a:off x="433388" y="0"/>
            <a:ext cx="7772400" cy="1143000"/>
          </a:xfrm>
        </p:spPr>
        <p:txBody>
          <a:bodyPr/>
          <a:lstStyle/>
          <a:p>
            <a:r>
              <a:rPr lang="en-US" dirty="0" smtClean="0">
                <a:solidFill>
                  <a:srgbClr val="000099"/>
                </a:solidFill>
              </a:rPr>
              <a:t>Conclusion</a:t>
            </a:r>
          </a:p>
        </p:txBody>
      </p:sp>
      <p:sp>
        <p:nvSpPr>
          <p:cNvPr id="82950" name="Rectangle 4"/>
          <p:cNvSpPr>
            <a:spLocks noGrp="1" noChangeArrowheads="1"/>
          </p:cNvSpPr>
          <p:nvPr>
            <p:ph type="body" sz="half" idx="1"/>
          </p:nvPr>
        </p:nvSpPr>
        <p:spPr>
          <a:xfrm>
            <a:off x="571500" y="1422400"/>
            <a:ext cx="5715000" cy="4648200"/>
          </a:xfrm>
        </p:spPr>
        <p:txBody>
          <a:bodyPr>
            <a:normAutofit lnSpcReduction="10000"/>
          </a:bodyPr>
          <a:lstStyle/>
          <a:p>
            <a:pPr>
              <a:buClr>
                <a:srgbClr val="000099"/>
              </a:buClr>
              <a:buSzPct val="75000"/>
              <a:buFont typeface="Wingdings" pitchFamily="2" charset="2"/>
              <a:buChar char="v"/>
            </a:pPr>
            <a:r>
              <a:rPr lang="en-US" sz="2400" smtClean="0">
                <a:solidFill>
                  <a:srgbClr val="FF0000"/>
                </a:solidFill>
              </a:rPr>
              <a:t>application:</a:t>
            </a:r>
            <a:r>
              <a:rPr lang="en-US" sz="2400" smtClean="0"/>
              <a:t> supporting network applications</a:t>
            </a:r>
          </a:p>
          <a:p>
            <a:pPr lvl="1">
              <a:buClr>
                <a:srgbClr val="000099"/>
              </a:buClr>
              <a:buSzTx/>
              <a:buFont typeface="Wingdings" pitchFamily="2" charset="2"/>
              <a:buChar char="§"/>
            </a:pPr>
            <a:r>
              <a:rPr lang="en-US" sz="2000" smtClean="0"/>
              <a:t>FTP, SMTP, HTTP</a:t>
            </a:r>
          </a:p>
          <a:p>
            <a:pPr>
              <a:buClr>
                <a:srgbClr val="000099"/>
              </a:buClr>
              <a:buSzPct val="75000"/>
              <a:buFont typeface="Wingdings" pitchFamily="2" charset="2"/>
              <a:buChar char="v"/>
            </a:pPr>
            <a:r>
              <a:rPr lang="en-US" sz="2400" smtClean="0">
                <a:solidFill>
                  <a:srgbClr val="FF0000"/>
                </a:solidFill>
              </a:rPr>
              <a:t>transport:</a:t>
            </a:r>
            <a:r>
              <a:rPr lang="en-US" sz="2400" smtClean="0"/>
              <a:t> process-process data transfer</a:t>
            </a:r>
          </a:p>
          <a:p>
            <a:pPr lvl="1">
              <a:buClr>
                <a:srgbClr val="000099"/>
              </a:buClr>
              <a:buSzTx/>
              <a:buFont typeface="Wingdings" pitchFamily="2" charset="2"/>
              <a:buChar char="§"/>
            </a:pPr>
            <a:r>
              <a:rPr lang="en-US" sz="2000" smtClean="0"/>
              <a:t>TCP, UDP</a:t>
            </a:r>
          </a:p>
          <a:p>
            <a:pPr>
              <a:buClr>
                <a:srgbClr val="000099"/>
              </a:buClr>
              <a:buSzPct val="75000"/>
              <a:buFont typeface="Wingdings" pitchFamily="2" charset="2"/>
              <a:buChar char="v"/>
            </a:pPr>
            <a:r>
              <a:rPr lang="en-US" sz="2400" smtClean="0">
                <a:solidFill>
                  <a:srgbClr val="FF0000"/>
                </a:solidFill>
              </a:rPr>
              <a:t>network:</a:t>
            </a:r>
            <a:r>
              <a:rPr lang="en-US" sz="2400" smtClean="0"/>
              <a:t> routing of datagrams from source to destination</a:t>
            </a:r>
          </a:p>
          <a:p>
            <a:pPr lvl="1">
              <a:buClr>
                <a:srgbClr val="000099"/>
              </a:buClr>
              <a:buSzTx/>
              <a:buFont typeface="Wingdings" pitchFamily="2" charset="2"/>
              <a:buChar char="§"/>
            </a:pPr>
            <a:r>
              <a:rPr lang="en-US" sz="2000" smtClean="0"/>
              <a:t>IP, routing protocols</a:t>
            </a:r>
          </a:p>
          <a:p>
            <a:pPr>
              <a:buClr>
                <a:srgbClr val="000099"/>
              </a:buClr>
              <a:buSzPct val="75000"/>
              <a:buFont typeface="Wingdings" pitchFamily="2" charset="2"/>
              <a:buChar char="v"/>
            </a:pPr>
            <a:r>
              <a:rPr lang="en-US" sz="2400" smtClean="0">
                <a:solidFill>
                  <a:srgbClr val="FF0000"/>
                </a:solidFill>
              </a:rPr>
              <a:t>link:</a:t>
            </a:r>
            <a:r>
              <a:rPr lang="en-US" sz="2400" smtClean="0"/>
              <a:t> data transfer between neighboring  network elements</a:t>
            </a:r>
          </a:p>
          <a:p>
            <a:pPr lvl="1">
              <a:buClr>
                <a:srgbClr val="000099"/>
              </a:buClr>
              <a:buSzTx/>
              <a:buFont typeface="Wingdings" pitchFamily="2" charset="2"/>
              <a:buChar char="§"/>
            </a:pPr>
            <a:r>
              <a:rPr lang="en-US" sz="2000" smtClean="0"/>
              <a:t>Ethernet, 802.111 (WiFi), PPP</a:t>
            </a:r>
          </a:p>
          <a:p>
            <a:pPr>
              <a:buClr>
                <a:srgbClr val="000099"/>
              </a:buClr>
              <a:buSzPct val="75000"/>
              <a:buFont typeface="Wingdings" pitchFamily="2" charset="2"/>
              <a:buChar char="v"/>
            </a:pPr>
            <a:r>
              <a:rPr lang="en-US" sz="2400" smtClean="0">
                <a:solidFill>
                  <a:srgbClr val="FF0000"/>
                </a:solidFill>
              </a:rPr>
              <a:t>physical:</a:t>
            </a:r>
            <a:r>
              <a:rPr lang="en-US" sz="2400" smtClean="0"/>
              <a:t> bits “on the wire”</a:t>
            </a:r>
          </a:p>
          <a:p>
            <a:endParaRPr lang="en-US" sz="2400" smtClean="0"/>
          </a:p>
        </p:txBody>
      </p:sp>
      <p:sp>
        <p:nvSpPr>
          <p:cNvPr id="82952" name="Rectangle 6"/>
          <p:cNvSpPr>
            <a:spLocks noChangeArrowheads="1"/>
          </p:cNvSpPr>
          <p:nvPr/>
        </p:nvSpPr>
        <p:spPr bwMode="auto">
          <a:xfrm>
            <a:off x="6513513" y="1768475"/>
            <a:ext cx="1892300" cy="3530600"/>
          </a:xfrm>
          <a:prstGeom prst="rect">
            <a:avLst/>
          </a:prstGeom>
          <a:solidFill>
            <a:schemeClr val="bg1"/>
          </a:solidFill>
          <a:ln w="38100">
            <a:solidFill>
              <a:srgbClr val="000099"/>
            </a:solidFill>
            <a:miter lim="800000"/>
            <a:headEnd/>
            <a:tailEnd/>
          </a:ln>
        </p:spPr>
        <p:txBody>
          <a:bodyPr wrap="none" anchor="ctr"/>
          <a:lstStyle/>
          <a:p>
            <a:endParaRPr lang="sv-SE"/>
          </a:p>
        </p:txBody>
      </p:sp>
      <p:sp>
        <p:nvSpPr>
          <p:cNvPr id="82953" name="Text Box 7"/>
          <p:cNvSpPr txBox="1">
            <a:spLocks noChangeArrowheads="1"/>
          </p:cNvSpPr>
          <p:nvPr/>
        </p:nvSpPr>
        <p:spPr bwMode="auto">
          <a:xfrm>
            <a:off x="6624638" y="1865313"/>
            <a:ext cx="1698625" cy="3378200"/>
          </a:xfrm>
          <a:prstGeom prst="rect">
            <a:avLst/>
          </a:prstGeom>
          <a:noFill/>
          <a:ln w="9525">
            <a:noFill/>
            <a:miter lim="800000"/>
            <a:headEnd/>
            <a:tailEnd/>
          </a:ln>
        </p:spPr>
        <p:txBody>
          <a:bodyPr wrap="none">
            <a:spAutoFit/>
          </a:bodyPr>
          <a:lstStyle/>
          <a:p>
            <a:pPr algn="ctr"/>
            <a:r>
              <a:rPr lang="en-US">
                <a:latin typeface="Comic Sans MS" pitchFamily="66" charset="0"/>
              </a:rPr>
              <a:t>application</a:t>
            </a:r>
          </a:p>
          <a:p>
            <a:pPr algn="ctr"/>
            <a:endParaRPr lang="en-US">
              <a:latin typeface="Comic Sans MS" pitchFamily="66" charset="0"/>
            </a:endParaRPr>
          </a:p>
          <a:p>
            <a:pPr algn="ctr"/>
            <a:r>
              <a:rPr lang="en-US">
                <a:latin typeface="Comic Sans MS" pitchFamily="66" charset="0"/>
              </a:rPr>
              <a:t>transport</a:t>
            </a:r>
          </a:p>
          <a:p>
            <a:pPr algn="ctr"/>
            <a:endParaRPr lang="en-US">
              <a:latin typeface="Comic Sans MS" pitchFamily="66" charset="0"/>
            </a:endParaRPr>
          </a:p>
          <a:p>
            <a:pPr algn="ctr"/>
            <a:r>
              <a:rPr lang="en-US">
                <a:latin typeface="Comic Sans MS" pitchFamily="66" charset="0"/>
              </a:rPr>
              <a:t>network</a:t>
            </a:r>
          </a:p>
          <a:p>
            <a:pPr algn="ctr"/>
            <a:endParaRPr lang="en-US">
              <a:latin typeface="Comic Sans MS" pitchFamily="66" charset="0"/>
            </a:endParaRPr>
          </a:p>
          <a:p>
            <a:pPr algn="ctr"/>
            <a:r>
              <a:rPr lang="en-US">
                <a:latin typeface="Comic Sans MS" pitchFamily="66" charset="0"/>
              </a:rPr>
              <a:t>link</a:t>
            </a:r>
          </a:p>
          <a:p>
            <a:pPr algn="ctr"/>
            <a:endParaRPr lang="en-US">
              <a:latin typeface="Comic Sans MS" pitchFamily="66" charset="0"/>
            </a:endParaRPr>
          </a:p>
          <a:p>
            <a:pPr algn="ctr"/>
            <a:r>
              <a:rPr lang="en-US">
                <a:latin typeface="Comic Sans MS" pitchFamily="66" charset="0"/>
              </a:rPr>
              <a:t>physical</a:t>
            </a:r>
          </a:p>
        </p:txBody>
      </p:sp>
      <p:sp>
        <p:nvSpPr>
          <p:cNvPr id="82954" name="Line 8"/>
          <p:cNvSpPr>
            <a:spLocks noChangeShapeType="1"/>
          </p:cNvSpPr>
          <p:nvPr/>
        </p:nvSpPr>
        <p:spPr bwMode="auto">
          <a:xfrm>
            <a:off x="6507163" y="2460625"/>
            <a:ext cx="1885950" cy="0"/>
          </a:xfrm>
          <a:prstGeom prst="line">
            <a:avLst/>
          </a:prstGeom>
          <a:noFill/>
          <a:ln w="38100">
            <a:solidFill>
              <a:srgbClr val="000099"/>
            </a:solidFill>
            <a:round/>
            <a:headEnd/>
            <a:tailEnd/>
          </a:ln>
        </p:spPr>
        <p:txBody>
          <a:bodyPr wrap="none" anchor="ctr"/>
          <a:lstStyle/>
          <a:p>
            <a:endParaRPr lang="en-US"/>
          </a:p>
        </p:txBody>
      </p:sp>
      <p:sp>
        <p:nvSpPr>
          <p:cNvPr id="82955" name="Line 9"/>
          <p:cNvSpPr>
            <a:spLocks noChangeShapeType="1"/>
          </p:cNvSpPr>
          <p:nvPr/>
        </p:nvSpPr>
        <p:spPr bwMode="auto">
          <a:xfrm>
            <a:off x="6578600" y="2971800"/>
            <a:ext cx="1885950" cy="0"/>
          </a:xfrm>
          <a:prstGeom prst="line">
            <a:avLst/>
          </a:prstGeom>
          <a:noFill/>
          <a:ln w="38100">
            <a:solidFill>
              <a:srgbClr val="000099"/>
            </a:solidFill>
            <a:round/>
            <a:headEnd/>
            <a:tailEnd/>
          </a:ln>
        </p:spPr>
        <p:txBody>
          <a:bodyPr wrap="none" anchor="ctr"/>
          <a:lstStyle/>
          <a:p>
            <a:endParaRPr lang="en-US"/>
          </a:p>
        </p:txBody>
      </p:sp>
      <p:sp>
        <p:nvSpPr>
          <p:cNvPr id="82956" name="Line 10"/>
          <p:cNvSpPr>
            <a:spLocks noChangeShapeType="1"/>
          </p:cNvSpPr>
          <p:nvPr/>
        </p:nvSpPr>
        <p:spPr bwMode="auto">
          <a:xfrm>
            <a:off x="6530975" y="3505200"/>
            <a:ext cx="1885950" cy="0"/>
          </a:xfrm>
          <a:prstGeom prst="line">
            <a:avLst/>
          </a:prstGeom>
          <a:noFill/>
          <a:ln w="38100">
            <a:solidFill>
              <a:srgbClr val="000099"/>
            </a:solidFill>
            <a:round/>
            <a:headEnd/>
            <a:tailEnd/>
          </a:ln>
        </p:spPr>
        <p:txBody>
          <a:bodyPr wrap="none" anchor="ctr"/>
          <a:lstStyle/>
          <a:p>
            <a:endParaRPr lang="en-US"/>
          </a:p>
        </p:txBody>
      </p:sp>
      <p:sp>
        <p:nvSpPr>
          <p:cNvPr id="82957" name="Line 11"/>
          <p:cNvSpPr>
            <a:spLocks noChangeShapeType="1"/>
          </p:cNvSpPr>
          <p:nvPr/>
        </p:nvSpPr>
        <p:spPr bwMode="auto">
          <a:xfrm>
            <a:off x="6530975" y="3962400"/>
            <a:ext cx="1885950" cy="0"/>
          </a:xfrm>
          <a:prstGeom prst="line">
            <a:avLst/>
          </a:prstGeom>
          <a:noFill/>
          <a:ln w="38100">
            <a:solidFill>
              <a:srgbClr val="000099"/>
            </a:solidFill>
            <a:round/>
            <a:headEnd/>
            <a:tailEnd/>
          </a:ln>
        </p:spPr>
        <p:txBody>
          <a:bodyPr wrap="none" anchor="ctr"/>
          <a:lstStyle/>
          <a:p>
            <a:endParaRPr lang="en-US"/>
          </a:p>
        </p:txBody>
      </p:sp>
      <p:sp>
        <p:nvSpPr>
          <p:cNvPr id="6" name="Footer Placeholder 2"/>
          <p:cNvSpPr txBox="1">
            <a:spLocks noGrp="1"/>
          </p:cNvSpPr>
          <p:nvPr/>
        </p:nvSpPr>
        <p:spPr bwMode="auto">
          <a:xfrm>
            <a:off x="7596188" y="6529388"/>
            <a:ext cx="1452562" cy="285750"/>
          </a:xfrm>
          <a:prstGeom prst="rect">
            <a:avLst/>
          </a:prstGeom>
          <a:noFill/>
          <a:ln>
            <a:miter lim="800000"/>
            <a:headEnd/>
            <a:tailEnd/>
          </a:ln>
        </p:spPr>
        <p:txBody>
          <a:bodyPr/>
          <a:lstStyle/>
          <a:p>
            <a:pPr algn="r"/>
            <a:r>
              <a:rPr lang="en-US" sz="1200">
                <a:latin typeface="Arial" charset="0"/>
              </a:rPr>
              <a:t> Introduction 1-</a:t>
            </a:r>
            <a:fld id="{F504A69F-2993-4B08-ADCC-9922F3F855DF}" type="slidenum">
              <a:rPr lang="en-US" sz="1200">
                <a:latin typeface="Arial" charset="0"/>
              </a:rPr>
              <a:pPr algn="r"/>
              <a:t>29</a:t>
            </a:fld>
            <a:endParaRPr lang="en-US" sz="1200">
              <a:latin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xmlns="" val="1969440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
          <p:cNvSpPr>
            <a:spLocks noGrp="1" noChangeArrowheads="1"/>
          </p:cNvSpPr>
          <p:nvPr>
            <p:ph type="title"/>
          </p:nvPr>
        </p:nvSpPr>
        <p:spPr>
          <a:xfrm>
            <a:off x="212725" y="95250"/>
            <a:ext cx="8382000" cy="1143000"/>
          </a:xfrm>
        </p:spPr>
        <p:txBody>
          <a:bodyPr/>
          <a:lstStyle/>
          <a:p>
            <a:r>
              <a:rPr lang="en-US" sz="3200" dirty="0" smtClean="0"/>
              <a:t>What’s the Internet: Slide from lecture 1</a:t>
            </a:r>
            <a:endParaRPr lang="en-US" dirty="0" smtClean="0"/>
          </a:p>
        </p:txBody>
      </p:sp>
      <p:sp>
        <p:nvSpPr>
          <p:cNvPr id="4099" name="Rectangle 3"/>
          <p:cNvSpPr>
            <a:spLocks noGrp="1" noChangeArrowheads="1"/>
          </p:cNvSpPr>
          <p:nvPr>
            <p:ph type="body" sz="half" idx="1"/>
          </p:nvPr>
        </p:nvSpPr>
        <p:spPr>
          <a:xfrm>
            <a:off x="1692275" y="1300163"/>
            <a:ext cx="3779838" cy="2036762"/>
          </a:xfrm>
        </p:spPr>
        <p:txBody>
          <a:bodyPr/>
          <a:lstStyle/>
          <a:p>
            <a:pPr marL="231775" indent="-231775">
              <a:buClr>
                <a:srgbClr val="000099"/>
              </a:buClr>
              <a:buSzPct val="75000"/>
              <a:buFont typeface="Wingdings" pitchFamily="2" charset="2"/>
              <a:buChar char="v"/>
            </a:pPr>
            <a:r>
              <a:rPr lang="en-US" sz="2400" smtClean="0"/>
              <a:t>millions of connected computing devices: </a:t>
            </a:r>
            <a:r>
              <a:rPr lang="en-US" sz="2400" i="1" smtClean="0">
                <a:solidFill>
                  <a:srgbClr val="FF0000"/>
                </a:solidFill>
              </a:rPr>
              <a:t>hosts = end systems</a:t>
            </a:r>
            <a:r>
              <a:rPr lang="en-US" sz="2400" smtClean="0">
                <a:solidFill>
                  <a:srgbClr val="FF0000"/>
                </a:solidFill>
              </a:rPr>
              <a:t> </a:t>
            </a:r>
          </a:p>
          <a:p>
            <a:pPr marL="566738" lvl="1" indent="-219075">
              <a:buClr>
                <a:srgbClr val="000099"/>
              </a:buClr>
              <a:buSzTx/>
              <a:buFont typeface="Wingdings" pitchFamily="2" charset="2"/>
              <a:buChar char="§"/>
            </a:pPr>
            <a:r>
              <a:rPr lang="en-US" smtClean="0"/>
              <a:t>running </a:t>
            </a:r>
            <a:r>
              <a:rPr lang="en-US" i="1" smtClean="0">
                <a:solidFill>
                  <a:srgbClr val="FF0000"/>
                </a:solidFill>
              </a:rPr>
              <a:t>network apps</a:t>
            </a:r>
            <a:endParaRPr lang="en-US" smtClean="0"/>
          </a:p>
        </p:txBody>
      </p:sp>
      <p:grpSp>
        <p:nvGrpSpPr>
          <p:cNvPr id="2" name="Group 262"/>
          <p:cNvGrpSpPr>
            <a:grpSpLocks/>
          </p:cNvGrpSpPr>
          <p:nvPr/>
        </p:nvGrpSpPr>
        <p:grpSpPr bwMode="auto">
          <a:xfrm>
            <a:off x="5489575" y="1319213"/>
            <a:ext cx="3470275" cy="4489450"/>
            <a:chOff x="3177" y="1065"/>
            <a:chExt cx="2186" cy="2828"/>
          </a:xfrm>
        </p:grpSpPr>
        <p:sp>
          <p:nvSpPr>
            <p:cNvPr id="1134" name="Freeform 263"/>
            <p:cNvSpPr>
              <a:spLocks/>
            </p:cNvSpPr>
            <p:nvPr/>
          </p:nvSpPr>
          <p:spPr bwMode="auto">
            <a:xfrm>
              <a:off x="4261" y="2412"/>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w="9525">
              <a:noFill/>
              <a:round/>
              <a:headEnd/>
              <a:tailEnd/>
            </a:ln>
          </p:spPr>
          <p:txBody>
            <a:bodyPr/>
            <a:lstStyle/>
            <a:p>
              <a:endParaRPr lang="sv-SE"/>
            </a:p>
          </p:txBody>
        </p:sp>
        <p:sp>
          <p:nvSpPr>
            <p:cNvPr id="1135" name="Freeform 264"/>
            <p:cNvSpPr>
              <a:spLocks/>
            </p:cNvSpPr>
            <p:nvPr/>
          </p:nvSpPr>
          <p:spPr bwMode="auto">
            <a:xfrm>
              <a:off x="4273" y="1451"/>
              <a:ext cx="1090" cy="658"/>
            </a:xfrm>
            <a:custGeom>
              <a:avLst/>
              <a:gdLst>
                <a:gd name="T0" fmla="*/ 604 w 765"/>
                <a:gd name="T1" fmla="*/ 14 h 459"/>
                <a:gd name="T2" fmla="*/ 410 w 765"/>
                <a:gd name="T3" fmla="*/ 100 h 459"/>
                <a:gd name="T4" fmla="*/ 137 w 765"/>
                <a:gd name="T5" fmla="*/ 143 h 459"/>
                <a:gd name="T6" fmla="*/ 20 w 765"/>
                <a:gd name="T7" fmla="*/ 482 h 459"/>
                <a:gd name="T8" fmla="*/ 256 w 765"/>
                <a:gd name="T9" fmla="*/ 636 h 459"/>
                <a:gd name="T10" fmla="*/ 493 w 765"/>
                <a:gd name="T11" fmla="*/ 611 h 459"/>
                <a:gd name="T12" fmla="*/ 832 w 765"/>
                <a:gd name="T13" fmla="*/ 636 h 459"/>
                <a:gd name="T14" fmla="*/ 995 w 765"/>
                <a:gd name="T15" fmla="*/ 622 h 459"/>
                <a:gd name="T16" fmla="*/ 1071 w 765"/>
                <a:gd name="T17" fmla="*/ 533 h 459"/>
                <a:gd name="T18" fmla="*/ 1069 w 765"/>
                <a:gd name="T19" fmla="*/ 227 h 459"/>
                <a:gd name="T20" fmla="*/ 943 w 765"/>
                <a:gd name="T21" fmla="*/ 49 h 459"/>
                <a:gd name="T22" fmla="*/ 604 w 765"/>
                <a:gd name="T23" fmla="*/ 14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w="9525">
              <a:noFill/>
              <a:round/>
              <a:headEnd/>
              <a:tailEnd/>
            </a:ln>
          </p:spPr>
          <p:txBody>
            <a:bodyPr/>
            <a:lstStyle/>
            <a:p>
              <a:endParaRPr lang="sv-SE"/>
            </a:p>
          </p:txBody>
        </p:sp>
        <p:sp>
          <p:nvSpPr>
            <p:cNvPr id="1136" name="Freeform 265"/>
            <p:cNvSpPr>
              <a:spLocks/>
            </p:cNvSpPr>
            <p:nvPr/>
          </p:nvSpPr>
          <p:spPr bwMode="auto">
            <a:xfrm>
              <a:off x="3177" y="1267"/>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sv-SE"/>
            </a:p>
          </p:txBody>
        </p:sp>
        <p:grpSp>
          <p:nvGrpSpPr>
            <p:cNvPr id="3" name="Group 266"/>
            <p:cNvGrpSpPr>
              <a:grpSpLocks/>
            </p:cNvGrpSpPr>
            <p:nvPr/>
          </p:nvGrpSpPr>
          <p:grpSpPr bwMode="auto">
            <a:xfrm>
              <a:off x="3232" y="2108"/>
              <a:ext cx="919" cy="588"/>
              <a:chOff x="2889" y="1631"/>
              <a:chExt cx="980" cy="743"/>
            </a:xfrm>
          </p:grpSpPr>
          <p:sp>
            <p:nvSpPr>
              <p:cNvPr id="1439" name="Rectangle 267"/>
              <p:cNvSpPr>
                <a:spLocks noChangeArrowheads="1"/>
              </p:cNvSpPr>
              <p:nvPr/>
            </p:nvSpPr>
            <p:spPr bwMode="auto">
              <a:xfrm>
                <a:off x="3046" y="1841"/>
                <a:ext cx="663" cy="533"/>
              </a:xfrm>
              <a:prstGeom prst="rect">
                <a:avLst/>
              </a:prstGeom>
              <a:solidFill>
                <a:srgbClr val="00CCFF"/>
              </a:solidFill>
              <a:ln w="9525">
                <a:noFill/>
                <a:miter lim="800000"/>
                <a:headEnd/>
                <a:tailEnd/>
              </a:ln>
            </p:spPr>
            <p:txBody>
              <a:bodyPr wrap="none" anchor="ctr"/>
              <a:lstStyle/>
              <a:p>
                <a:endParaRPr lang="sv-SE"/>
              </a:p>
            </p:txBody>
          </p:sp>
          <p:sp>
            <p:nvSpPr>
              <p:cNvPr id="1440" name="AutoShape 268"/>
              <p:cNvSpPr>
                <a:spLocks noChangeArrowheads="1"/>
              </p:cNvSpPr>
              <p:nvPr/>
            </p:nvSpPr>
            <p:spPr bwMode="auto">
              <a:xfrm>
                <a:off x="2889" y="1631"/>
                <a:ext cx="980" cy="253"/>
              </a:xfrm>
              <a:prstGeom prst="triangle">
                <a:avLst>
                  <a:gd name="adj" fmla="val 50000"/>
                </a:avLst>
              </a:prstGeom>
              <a:solidFill>
                <a:srgbClr val="00CCFF"/>
              </a:solidFill>
              <a:ln w="9525">
                <a:noFill/>
                <a:miter lim="800000"/>
                <a:headEnd/>
                <a:tailEnd/>
              </a:ln>
            </p:spPr>
            <p:txBody>
              <a:bodyPr wrap="none" anchor="ctr"/>
              <a:lstStyle/>
              <a:p>
                <a:pPr algn="ctr"/>
                <a:endParaRPr lang="sv-SE">
                  <a:solidFill>
                    <a:srgbClr val="00CCFF"/>
                  </a:solidFill>
                </a:endParaRPr>
              </a:p>
            </p:txBody>
          </p:sp>
        </p:grpSp>
        <p:grpSp>
          <p:nvGrpSpPr>
            <p:cNvPr id="4" name="Group 269"/>
            <p:cNvGrpSpPr>
              <a:grpSpLocks/>
            </p:cNvGrpSpPr>
            <p:nvPr/>
          </p:nvGrpSpPr>
          <p:grpSpPr bwMode="auto">
            <a:xfrm>
              <a:off x="3674" y="1388"/>
              <a:ext cx="212" cy="335"/>
              <a:chOff x="3796" y="1043"/>
              <a:chExt cx="865" cy="1237"/>
            </a:xfrm>
          </p:grpSpPr>
          <p:sp>
            <p:nvSpPr>
              <p:cNvPr id="1409" name="Line 270"/>
              <p:cNvSpPr>
                <a:spLocks noChangeShapeType="1"/>
              </p:cNvSpPr>
              <p:nvPr/>
            </p:nvSpPr>
            <p:spPr bwMode="auto">
              <a:xfrm flipH="1">
                <a:off x="3992" y="1481"/>
                <a:ext cx="235" cy="724"/>
              </a:xfrm>
              <a:prstGeom prst="line">
                <a:avLst/>
              </a:prstGeom>
              <a:noFill/>
              <a:ln w="9525">
                <a:solidFill>
                  <a:schemeClr val="tx1"/>
                </a:solidFill>
                <a:round/>
                <a:headEnd/>
                <a:tailEnd/>
              </a:ln>
            </p:spPr>
            <p:txBody>
              <a:bodyPr wrap="none"/>
              <a:lstStyle/>
              <a:p>
                <a:endParaRPr lang="en-US"/>
              </a:p>
            </p:txBody>
          </p:sp>
          <p:sp>
            <p:nvSpPr>
              <p:cNvPr id="1410" name="Line 271"/>
              <p:cNvSpPr>
                <a:spLocks noChangeShapeType="1"/>
              </p:cNvSpPr>
              <p:nvPr/>
            </p:nvSpPr>
            <p:spPr bwMode="auto">
              <a:xfrm>
                <a:off x="4227" y="1481"/>
                <a:ext cx="236" cy="720"/>
              </a:xfrm>
              <a:prstGeom prst="line">
                <a:avLst/>
              </a:prstGeom>
              <a:noFill/>
              <a:ln w="9525">
                <a:solidFill>
                  <a:schemeClr val="tx1"/>
                </a:solidFill>
                <a:round/>
                <a:headEnd/>
                <a:tailEnd/>
              </a:ln>
            </p:spPr>
            <p:txBody>
              <a:bodyPr wrap="none"/>
              <a:lstStyle/>
              <a:p>
                <a:endParaRPr lang="en-US"/>
              </a:p>
            </p:txBody>
          </p:sp>
          <p:sp>
            <p:nvSpPr>
              <p:cNvPr id="1411" name="Line 272"/>
              <p:cNvSpPr>
                <a:spLocks noChangeShapeType="1"/>
              </p:cNvSpPr>
              <p:nvPr/>
            </p:nvSpPr>
            <p:spPr bwMode="auto">
              <a:xfrm>
                <a:off x="3992" y="2201"/>
                <a:ext cx="235" cy="79"/>
              </a:xfrm>
              <a:prstGeom prst="line">
                <a:avLst/>
              </a:prstGeom>
              <a:noFill/>
              <a:ln w="9525">
                <a:solidFill>
                  <a:schemeClr val="tx1"/>
                </a:solidFill>
                <a:round/>
                <a:headEnd/>
                <a:tailEnd/>
              </a:ln>
            </p:spPr>
            <p:txBody>
              <a:bodyPr wrap="none"/>
              <a:lstStyle/>
              <a:p>
                <a:endParaRPr lang="en-US"/>
              </a:p>
            </p:txBody>
          </p:sp>
          <p:sp>
            <p:nvSpPr>
              <p:cNvPr id="1412" name="Line 273"/>
              <p:cNvSpPr>
                <a:spLocks noChangeShapeType="1"/>
              </p:cNvSpPr>
              <p:nvPr/>
            </p:nvSpPr>
            <p:spPr bwMode="auto">
              <a:xfrm flipH="1">
                <a:off x="4227" y="2201"/>
                <a:ext cx="236" cy="79"/>
              </a:xfrm>
              <a:prstGeom prst="line">
                <a:avLst/>
              </a:prstGeom>
              <a:noFill/>
              <a:ln w="9525">
                <a:solidFill>
                  <a:schemeClr val="tx1"/>
                </a:solidFill>
                <a:round/>
                <a:headEnd/>
                <a:tailEnd/>
              </a:ln>
            </p:spPr>
            <p:txBody>
              <a:bodyPr wrap="none"/>
              <a:lstStyle/>
              <a:p>
                <a:endParaRPr lang="en-US"/>
              </a:p>
            </p:txBody>
          </p:sp>
          <p:sp>
            <p:nvSpPr>
              <p:cNvPr id="1413" name="Line 274"/>
              <p:cNvSpPr>
                <a:spLocks noChangeShapeType="1"/>
              </p:cNvSpPr>
              <p:nvPr/>
            </p:nvSpPr>
            <p:spPr bwMode="auto">
              <a:xfrm>
                <a:off x="4227" y="1497"/>
                <a:ext cx="0" cy="783"/>
              </a:xfrm>
              <a:prstGeom prst="line">
                <a:avLst/>
              </a:prstGeom>
              <a:noFill/>
              <a:ln w="9525">
                <a:solidFill>
                  <a:schemeClr val="tx1"/>
                </a:solidFill>
                <a:round/>
                <a:headEnd/>
                <a:tailEnd/>
              </a:ln>
            </p:spPr>
            <p:txBody>
              <a:bodyPr wrap="none"/>
              <a:lstStyle/>
              <a:p>
                <a:endParaRPr lang="en-US"/>
              </a:p>
            </p:txBody>
          </p:sp>
          <p:sp>
            <p:nvSpPr>
              <p:cNvPr id="1414" name="Line 275"/>
              <p:cNvSpPr>
                <a:spLocks noChangeShapeType="1"/>
              </p:cNvSpPr>
              <p:nvPr/>
            </p:nvSpPr>
            <p:spPr bwMode="auto">
              <a:xfrm flipV="1">
                <a:off x="3992" y="2127"/>
                <a:ext cx="235" cy="78"/>
              </a:xfrm>
              <a:prstGeom prst="line">
                <a:avLst/>
              </a:prstGeom>
              <a:noFill/>
              <a:ln w="9525">
                <a:solidFill>
                  <a:schemeClr val="tx1"/>
                </a:solidFill>
                <a:round/>
                <a:headEnd/>
                <a:tailEnd/>
              </a:ln>
            </p:spPr>
            <p:txBody>
              <a:bodyPr wrap="none"/>
              <a:lstStyle/>
              <a:p>
                <a:endParaRPr lang="en-US"/>
              </a:p>
            </p:txBody>
          </p:sp>
          <p:sp>
            <p:nvSpPr>
              <p:cNvPr id="1415" name="Line 276"/>
              <p:cNvSpPr>
                <a:spLocks noChangeShapeType="1"/>
              </p:cNvSpPr>
              <p:nvPr/>
            </p:nvSpPr>
            <p:spPr bwMode="auto">
              <a:xfrm flipH="1" flipV="1">
                <a:off x="4227" y="2127"/>
                <a:ext cx="236" cy="74"/>
              </a:xfrm>
              <a:prstGeom prst="line">
                <a:avLst/>
              </a:prstGeom>
              <a:noFill/>
              <a:ln w="9525">
                <a:solidFill>
                  <a:schemeClr val="tx1"/>
                </a:solidFill>
                <a:round/>
                <a:headEnd/>
                <a:tailEnd/>
              </a:ln>
            </p:spPr>
            <p:txBody>
              <a:bodyPr wrap="none"/>
              <a:lstStyle/>
              <a:p>
                <a:endParaRPr lang="en-US"/>
              </a:p>
            </p:txBody>
          </p:sp>
          <p:sp>
            <p:nvSpPr>
              <p:cNvPr id="1416" name="Line 277"/>
              <p:cNvSpPr>
                <a:spLocks noChangeShapeType="1"/>
              </p:cNvSpPr>
              <p:nvPr/>
            </p:nvSpPr>
            <p:spPr bwMode="auto">
              <a:xfrm>
                <a:off x="4092" y="1890"/>
                <a:ext cx="135" cy="60"/>
              </a:xfrm>
              <a:prstGeom prst="line">
                <a:avLst/>
              </a:prstGeom>
              <a:noFill/>
              <a:ln w="9525">
                <a:solidFill>
                  <a:schemeClr val="tx1"/>
                </a:solidFill>
                <a:round/>
                <a:headEnd/>
                <a:tailEnd/>
              </a:ln>
            </p:spPr>
            <p:txBody>
              <a:bodyPr wrap="none"/>
              <a:lstStyle/>
              <a:p>
                <a:endParaRPr lang="en-US"/>
              </a:p>
            </p:txBody>
          </p:sp>
          <p:sp>
            <p:nvSpPr>
              <p:cNvPr id="1417" name="Line 278"/>
              <p:cNvSpPr>
                <a:spLocks noChangeShapeType="1"/>
              </p:cNvSpPr>
              <p:nvPr/>
            </p:nvSpPr>
            <p:spPr bwMode="auto">
              <a:xfrm flipV="1">
                <a:off x="4227" y="1890"/>
                <a:ext cx="143" cy="60"/>
              </a:xfrm>
              <a:prstGeom prst="line">
                <a:avLst/>
              </a:prstGeom>
              <a:noFill/>
              <a:ln w="9525">
                <a:solidFill>
                  <a:schemeClr val="tx1"/>
                </a:solidFill>
                <a:round/>
                <a:headEnd/>
                <a:tailEnd/>
              </a:ln>
            </p:spPr>
            <p:txBody>
              <a:bodyPr wrap="none"/>
              <a:lstStyle/>
              <a:p>
                <a:endParaRPr lang="en-US"/>
              </a:p>
            </p:txBody>
          </p:sp>
          <p:sp>
            <p:nvSpPr>
              <p:cNvPr id="1418" name="Line 279"/>
              <p:cNvSpPr>
                <a:spLocks noChangeShapeType="1"/>
              </p:cNvSpPr>
              <p:nvPr/>
            </p:nvSpPr>
            <p:spPr bwMode="auto">
              <a:xfrm>
                <a:off x="4047" y="1996"/>
                <a:ext cx="175" cy="81"/>
              </a:xfrm>
              <a:prstGeom prst="line">
                <a:avLst/>
              </a:prstGeom>
              <a:noFill/>
              <a:ln w="9525">
                <a:solidFill>
                  <a:schemeClr val="tx1"/>
                </a:solidFill>
                <a:round/>
                <a:headEnd/>
                <a:tailEnd/>
              </a:ln>
            </p:spPr>
            <p:txBody>
              <a:bodyPr wrap="none"/>
              <a:lstStyle/>
              <a:p>
                <a:endParaRPr lang="en-US"/>
              </a:p>
            </p:txBody>
          </p:sp>
          <p:sp>
            <p:nvSpPr>
              <p:cNvPr id="1419" name="Line 280"/>
              <p:cNvSpPr>
                <a:spLocks noChangeShapeType="1"/>
              </p:cNvSpPr>
              <p:nvPr/>
            </p:nvSpPr>
            <p:spPr bwMode="auto">
              <a:xfrm flipV="1">
                <a:off x="4227" y="2012"/>
                <a:ext cx="176" cy="71"/>
              </a:xfrm>
              <a:prstGeom prst="line">
                <a:avLst/>
              </a:prstGeom>
              <a:noFill/>
              <a:ln w="9525">
                <a:solidFill>
                  <a:schemeClr val="tx1"/>
                </a:solidFill>
                <a:round/>
                <a:headEnd/>
                <a:tailEnd/>
              </a:ln>
            </p:spPr>
            <p:txBody>
              <a:bodyPr wrap="none"/>
              <a:lstStyle/>
              <a:p>
                <a:endParaRPr lang="en-US"/>
              </a:p>
            </p:txBody>
          </p:sp>
          <p:sp>
            <p:nvSpPr>
              <p:cNvPr id="1420" name="Line 281"/>
              <p:cNvSpPr>
                <a:spLocks noChangeShapeType="1"/>
              </p:cNvSpPr>
              <p:nvPr/>
            </p:nvSpPr>
            <p:spPr bwMode="auto">
              <a:xfrm flipV="1">
                <a:off x="4227" y="1782"/>
                <a:ext cx="90" cy="29"/>
              </a:xfrm>
              <a:prstGeom prst="line">
                <a:avLst/>
              </a:prstGeom>
              <a:noFill/>
              <a:ln w="9525">
                <a:solidFill>
                  <a:schemeClr val="tx1"/>
                </a:solidFill>
                <a:round/>
                <a:headEnd/>
                <a:tailEnd/>
              </a:ln>
            </p:spPr>
            <p:txBody>
              <a:bodyPr wrap="none"/>
              <a:lstStyle/>
              <a:p>
                <a:endParaRPr lang="en-US"/>
              </a:p>
            </p:txBody>
          </p:sp>
          <p:sp>
            <p:nvSpPr>
              <p:cNvPr id="1421" name="Line 282"/>
              <p:cNvSpPr>
                <a:spLocks noChangeShapeType="1"/>
              </p:cNvSpPr>
              <p:nvPr/>
            </p:nvSpPr>
            <p:spPr bwMode="auto">
              <a:xfrm flipV="1">
                <a:off x="4227" y="1632"/>
                <a:ext cx="57" cy="22"/>
              </a:xfrm>
              <a:prstGeom prst="line">
                <a:avLst/>
              </a:prstGeom>
              <a:noFill/>
              <a:ln w="9525">
                <a:solidFill>
                  <a:schemeClr val="tx1"/>
                </a:solidFill>
                <a:round/>
                <a:headEnd/>
                <a:tailEnd/>
              </a:ln>
            </p:spPr>
            <p:txBody>
              <a:bodyPr wrap="none"/>
              <a:lstStyle/>
              <a:p>
                <a:endParaRPr lang="en-US"/>
              </a:p>
            </p:txBody>
          </p:sp>
          <p:sp>
            <p:nvSpPr>
              <p:cNvPr id="1422" name="Line 283"/>
              <p:cNvSpPr>
                <a:spLocks noChangeShapeType="1"/>
              </p:cNvSpPr>
              <p:nvPr/>
            </p:nvSpPr>
            <p:spPr bwMode="auto">
              <a:xfrm>
                <a:off x="4126" y="1772"/>
                <a:ext cx="109" cy="39"/>
              </a:xfrm>
              <a:prstGeom prst="line">
                <a:avLst/>
              </a:prstGeom>
              <a:noFill/>
              <a:ln w="9525">
                <a:solidFill>
                  <a:schemeClr val="tx1"/>
                </a:solidFill>
                <a:round/>
                <a:headEnd/>
                <a:tailEnd/>
              </a:ln>
            </p:spPr>
            <p:txBody>
              <a:bodyPr wrap="none"/>
              <a:lstStyle/>
              <a:p>
                <a:endParaRPr lang="en-US"/>
              </a:p>
            </p:txBody>
          </p:sp>
          <p:sp>
            <p:nvSpPr>
              <p:cNvPr id="1423" name="Line 284"/>
              <p:cNvSpPr>
                <a:spLocks noChangeShapeType="1"/>
              </p:cNvSpPr>
              <p:nvPr/>
            </p:nvSpPr>
            <p:spPr bwMode="auto">
              <a:xfrm>
                <a:off x="4175" y="1625"/>
                <a:ext cx="63" cy="39"/>
              </a:xfrm>
              <a:prstGeom prst="line">
                <a:avLst/>
              </a:prstGeom>
              <a:noFill/>
              <a:ln w="9525">
                <a:solidFill>
                  <a:schemeClr val="tx1"/>
                </a:solidFill>
                <a:round/>
                <a:headEnd/>
                <a:tailEnd/>
              </a:ln>
            </p:spPr>
            <p:txBody>
              <a:bodyPr wrap="none"/>
              <a:lstStyle/>
              <a:p>
                <a:endParaRPr lang="en-US"/>
              </a:p>
            </p:txBody>
          </p:sp>
          <p:grpSp>
            <p:nvGrpSpPr>
              <p:cNvPr id="5" name="Group 285"/>
              <p:cNvGrpSpPr>
                <a:grpSpLocks/>
              </p:cNvGrpSpPr>
              <p:nvPr/>
            </p:nvGrpSpPr>
            <p:grpSpPr bwMode="auto">
              <a:xfrm>
                <a:off x="4269" y="1415"/>
                <a:ext cx="392" cy="137"/>
                <a:chOff x="4227" y="1360"/>
                <a:chExt cx="863" cy="270"/>
              </a:xfrm>
            </p:grpSpPr>
            <p:sp>
              <p:nvSpPr>
                <p:cNvPr id="1435" name="Line 286"/>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436" name="Line 287"/>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437" name="Line 288"/>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438" name="Line 289"/>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nvGrpSpPr>
              <p:cNvPr id="7" name="Group 290"/>
              <p:cNvGrpSpPr>
                <a:grpSpLocks/>
              </p:cNvGrpSpPr>
              <p:nvPr/>
            </p:nvGrpSpPr>
            <p:grpSpPr bwMode="auto">
              <a:xfrm rot="5700496">
                <a:off x="4053" y="1170"/>
                <a:ext cx="392" cy="137"/>
                <a:chOff x="4227" y="1360"/>
                <a:chExt cx="863" cy="270"/>
              </a:xfrm>
            </p:grpSpPr>
            <p:sp>
              <p:nvSpPr>
                <p:cNvPr id="1431" name="Line 291"/>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432" name="Line 292"/>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433" name="Line 293"/>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434" name="Line 294"/>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nvGrpSpPr>
              <p:cNvPr id="8" name="Group 295"/>
              <p:cNvGrpSpPr>
                <a:grpSpLocks/>
              </p:cNvGrpSpPr>
              <p:nvPr/>
            </p:nvGrpSpPr>
            <p:grpSpPr bwMode="auto">
              <a:xfrm rot="10800000">
                <a:off x="3796" y="1402"/>
                <a:ext cx="392" cy="137"/>
                <a:chOff x="4227" y="1360"/>
                <a:chExt cx="863" cy="270"/>
              </a:xfrm>
            </p:grpSpPr>
            <p:sp>
              <p:nvSpPr>
                <p:cNvPr id="1427" name="Line 296"/>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428" name="Line 297"/>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429" name="Line 298"/>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430" name="Line 299"/>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grpSp>
          <p:nvGrpSpPr>
            <p:cNvPr id="9" name="Group 300"/>
            <p:cNvGrpSpPr>
              <a:grpSpLocks/>
            </p:cNvGrpSpPr>
            <p:nvPr/>
          </p:nvGrpSpPr>
          <p:grpSpPr bwMode="auto">
            <a:xfrm>
              <a:off x="3223" y="1598"/>
              <a:ext cx="436" cy="114"/>
              <a:chOff x="3072" y="739"/>
              <a:chExt cx="652" cy="146"/>
            </a:xfrm>
          </p:grpSpPr>
          <p:pic>
            <p:nvPicPr>
              <p:cNvPr id="1406" name="Picture 301"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a:ln w="9525">
                <a:noFill/>
                <a:miter lim="800000"/>
                <a:headEnd/>
                <a:tailEnd/>
              </a:ln>
            </p:spPr>
          </p:pic>
          <p:sp>
            <p:nvSpPr>
              <p:cNvPr id="1407" name="Line 302"/>
              <p:cNvSpPr>
                <a:spLocks noChangeShapeType="1"/>
              </p:cNvSpPr>
              <p:nvPr/>
            </p:nvSpPr>
            <p:spPr bwMode="auto">
              <a:xfrm flipH="1">
                <a:off x="3104" y="784"/>
                <a:ext cx="88" cy="0"/>
              </a:xfrm>
              <a:prstGeom prst="line">
                <a:avLst/>
              </a:prstGeom>
              <a:noFill/>
              <a:ln w="9525">
                <a:solidFill>
                  <a:schemeClr val="tx1"/>
                </a:solidFill>
                <a:round/>
                <a:headEnd/>
                <a:tailEnd/>
              </a:ln>
            </p:spPr>
            <p:txBody>
              <a:bodyPr/>
              <a:lstStyle/>
              <a:p>
                <a:endParaRPr lang="en-US"/>
              </a:p>
            </p:txBody>
          </p:sp>
          <p:sp>
            <p:nvSpPr>
              <p:cNvPr id="1408" name="Line 303"/>
              <p:cNvSpPr>
                <a:spLocks noChangeShapeType="1"/>
              </p:cNvSpPr>
              <p:nvPr/>
            </p:nvSpPr>
            <p:spPr bwMode="auto">
              <a:xfrm flipH="1">
                <a:off x="3072" y="760"/>
                <a:ext cx="144" cy="0"/>
              </a:xfrm>
              <a:prstGeom prst="line">
                <a:avLst/>
              </a:prstGeom>
              <a:noFill/>
              <a:ln w="9525">
                <a:solidFill>
                  <a:schemeClr val="tx1"/>
                </a:solidFill>
                <a:round/>
                <a:headEnd/>
                <a:tailEnd/>
              </a:ln>
            </p:spPr>
            <p:txBody>
              <a:bodyPr/>
              <a:lstStyle/>
              <a:p>
                <a:endParaRPr lang="en-US"/>
              </a:p>
            </p:txBody>
          </p:sp>
        </p:grpSp>
        <p:pic>
          <p:nvPicPr>
            <p:cNvPr id="1140" name="Picture 304" descr="imgyjavg[1]"/>
            <p:cNvPicPr>
              <a:picLocks noChangeAspect="1" noChangeArrowheads="1"/>
            </p:cNvPicPr>
            <p:nvPr/>
          </p:nvPicPr>
          <p:blipFill>
            <a:blip r:embed="rId5" cstate="print"/>
            <a:srcRect/>
            <a:stretch>
              <a:fillRect/>
            </a:stretch>
          </p:blipFill>
          <p:spPr bwMode="auto">
            <a:xfrm>
              <a:off x="3399" y="1417"/>
              <a:ext cx="232" cy="168"/>
            </a:xfrm>
            <a:prstGeom prst="rect">
              <a:avLst/>
            </a:prstGeom>
            <a:noFill/>
            <a:ln w="9525">
              <a:noFill/>
              <a:miter lim="800000"/>
              <a:headEnd/>
              <a:tailEnd/>
            </a:ln>
          </p:spPr>
        </p:pic>
        <p:grpSp>
          <p:nvGrpSpPr>
            <p:cNvPr id="10" name="Group 305"/>
            <p:cNvGrpSpPr>
              <a:grpSpLocks/>
            </p:cNvGrpSpPr>
            <p:nvPr/>
          </p:nvGrpSpPr>
          <p:grpSpPr bwMode="auto">
            <a:xfrm>
              <a:off x="3880" y="1303"/>
              <a:ext cx="256" cy="269"/>
              <a:chOff x="2870" y="1518"/>
              <a:chExt cx="292" cy="320"/>
            </a:xfrm>
          </p:grpSpPr>
          <p:graphicFrame>
            <p:nvGraphicFramePr>
              <p:cNvPr id="1040" name="Object 306"/>
              <p:cNvGraphicFramePr>
                <a:graphicFrameLocks noChangeAspect="1"/>
              </p:cNvGraphicFramePr>
              <p:nvPr/>
            </p:nvGraphicFramePr>
            <p:xfrm>
              <a:off x="2870" y="1518"/>
              <a:ext cx="272" cy="282"/>
            </p:xfrm>
            <a:graphic>
              <a:graphicData uri="http://schemas.openxmlformats.org/presentationml/2006/ole">
                <p:oleObj spid="_x0000_s1346" name="Clip" r:id="rId6" imgW="826829" imgH="840406" progId="">
                  <p:embed/>
                </p:oleObj>
              </a:graphicData>
            </a:graphic>
          </p:graphicFrame>
          <p:graphicFrame>
            <p:nvGraphicFramePr>
              <p:cNvPr id="1041" name="Object 307"/>
              <p:cNvGraphicFramePr>
                <a:graphicFrameLocks noChangeAspect="1"/>
              </p:cNvGraphicFramePr>
              <p:nvPr/>
            </p:nvGraphicFramePr>
            <p:xfrm>
              <a:off x="2913" y="1602"/>
              <a:ext cx="249" cy="236"/>
            </p:xfrm>
            <a:graphic>
              <a:graphicData uri="http://schemas.openxmlformats.org/presentationml/2006/ole">
                <p:oleObj spid="_x0000_s1347" name="Clip" r:id="rId7" imgW="1268295" imgH="1199426" progId="">
                  <p:embed/>
                </p:oleObj>
              </a:graphicData>
            </a:graphic>
          </p:graphicFrame>
        </p:grpSp>
        <p:grpSp>
          <p:nvGrpSpPr>
            <p:cNvPr id="11" name="Group 308"/>
            <p:cNvGrpSpPr>
              <a:grpSpLocks/>
            </p:cNvGrpSpPr>
            <p:nvPr/>
          </p:nvGrpSpPr>
          <p:grpSpPr bwMode="auto">
            <a:xfrm>
              <a:off x="4338" y="2487"/>
              <a:ext cx="228" cy="108"/>
              <a:chOff x="3600" y="219"/>
              <a:chExt cx="360" cy="175"/>
            </a:xfrm>
          </p:grpSpPr>
          <p:sp>
            <p:nvSpPr>
              <p:cNvPr id="1393" name="Oval 30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94" name="Line 31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95" name="Line 31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96" name="Rectangle 31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97" name="Oval 3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2" name="Group 314"/>
              <p:cNvGrpSpPr>
                <a:grpSpLocks/>
              </p:cNvGrpSpPr>
              <p:nvPr/>
            </p:nvGrpSpPr>
            <p:grpSpPr bwMode="auto">
              <a:xfrm>
                <a:off x="3686" y="244"/>
                <a:ext cx="177" cy="66"/>
                <a:chOff x="2848" y="848"/>
                <a:chExt cx="140" cy="98"/>
              </a:xfrm>
            </p:grpSpPr>
            <p:sp>
              <p:nvSpPr>
                <p:cNvPr id="1403" name="Line 3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404" name="Line 3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405" name="Line 3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3" name="Group 318"/>
              <p:cNvGrpSpPr>
                <a:grpSpLocks/>
              </p:cNvGrpSpPr>
              <p:nvPr/>
            </p:nvGrpSpPr>
            <p:grpSpPr bwMode="auto">
              <a:xfrm flipV="1">
                <a:off x="3686" y="243"/>
                <a:ext cx="177" cy="66"/>
                <a:chOff x="2848" y="848"/>
                <a:chExt cx="140" cy="98"/>
              </a:xfrm>
            </p:grpSpPr>
            <p:sp>
              <p:nvSpPr>
                <p:cNvPr id="1400" name="Line 31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401" name="Line 32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402" name="Line 32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4" name="Group 322"/>
            <p:cNvGrpSpPr>
              <a:grpSpLocks/>
            </p:cNvGrpSpPr>
            <p:nvPr/>
          </p:nvGrpSpPr>
          <p:grpSpPr bwMode="auto">
            <a:xfrm>
              <a:off x="4562" y="2663"/>
              <a:ext cx="228" cy="108"/>
              <a:chOff x="3600" y="219"/>
              <a:chExt cx="360" cy="175"/>
            </a:xfrm>
          </p:grpSpPr>
          <p:sp>
            <p:nvSpPr>
              <p:cNvPr id="1380" name="Oval 3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81" name="Line 32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82" name="Line 32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83" name="Rectangle 32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84" name="Oval 3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5" name="Group 328"/>
              <p:cNvGrpSpPr>
                <a:grpSpLocks/>
              </p:cNvGrpSpPr>
              <p:nvPr/>
            </p:nvGrpSpPr>
            <p:grpSpPr bwMode="auto">
              <a:xfrm>
                <a:off x="3686" y="244"/>
                <a:ext cx="177" cy="66"/>
                <a:chOff x="2848" y="848"/>
                <a:chExt cx="140" cy="98"/>
              </a:xfrm>
            </p:grpSpPr>
            <p:sp>
              <p:nvSpPr>
                <p:cNvPr id="1390" name="Line 3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91" name="Line 3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92" name="Line 3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 name="Group 332"/>
              <p:cNvGrpSpPr>
                <a:grpSpLocks/>
              </p:cNvGrpSpPr>
              <p:nvPr/>
            </p:nvGrpSpPr>
            <p:grpSpPr bwMode="auto">
              <a:xfrm flipV="1">
                <a:off x="3686" y="243"/>
                <a:ext cx="177" cy="66"/>
                <a:chOff x="2848" y="848"/>
                <a:chExt cx="140" cy="98"/>
              </a:xfrm>
            </p:grpSpPr>
            <p:sp>
              <p:nvSpPr>
                <p:cNvPr id="1387" name="Line 3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88" name="Line 3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89" name="Line 3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7" name="Group 336"/>
            <p:cNvGrpSpPr>
              <a:grpSpLocks/>
            </p:cNvGrpSpPr>
            <p:nvPr/>
          </p:nvGrpSpPr>
          <p:grpSpPr bwMode="auto">
            <a:xfrm>
              <a:off x="4738" y="2495"/>
              <a:ext cx="228" cy="108"/>
              <a:chOff x="3600" y="219"/>
              <a:chExt cx="360" cy="175"/>
            </a:xfrm>
          </p:grpSpPr>
          <p:sp>
            <p:nvSpPr>
              <p:cNvPr id="1367" name="Oval 3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68" name="Line 33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69" name="Line 33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70" name="Rectangle 34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71" name="Oval 3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8" name="Group 342"/>
              <p:cNvGrpSpPr>
                <a:grpSpLocks/>
              </p:cNvGrpSpPr>
              <p:nvPr/>
            </p:nvGrpSpPr>
            <p:grpSpPr bwMode="auto">
              <a:xfrm>
                <a:off x="3686" y="244"/>
                <a:ext cx="177" cy="66"/>
                <a:chOff x="2848" y="848"/>
                <a:chExt cx="140" cy="98"/>
              </a:xfrm>
            </p:grpSpPr>
            <p:sp>
              <p:nvSpPr>
                <p:cNvPr id="1377" name="Line 34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78" name="Line 34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79" name="Line 34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9" name="Group 346"/>
              <p:cNvGrpSpPr>
                <a:grpSpLocks/>
              </p:cNvGrpSpPr>
              <p:nvPr/>
            </p:nvGrpSpPr>
            <p:grpSpPr bwMode="auto">
              <a:xfrm flipV="1">
                <a:off x="3686" y="243"/>
                <a:ext cx="177" cy="66"/>
                <a:chOff x="2848" y="848"/>
                <a:chExt cx="140" cy="98"/>
              </a:xfrm>
            </p:grpSpPr>
            <p:sp>
              <p:nvSpPr>
                <p:cNvPr id="1374" name="Line 34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75" name="Line 34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76" name="Line 34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0" name="Group 350"/>
            <p:cNvGrpSpPr>
              <a:grpSpLocks/>
            </p:cNvGrpSpPr>
            <p:nvPr/>
          </p:nvGrpSpPr>
          <p:grpSpPr bwMode="auto">
            <a:xfrm>
              <a:off x="4401" y="1766"/>
              <a:ext cx="221" cy="101"/>
              <a:chOff x="3600" y="219"/>
              <a:chExt cx="360" cy="175"/>
            </a:xfrm>
          </p:grpSpPr>
          <p:sp>
            <p:nvSpPr>
              <p:cNvPr id="1354" name="Oval 3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55" name="Line 35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56" name="Line 35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57" name="Rectangle 35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58" name="Oval 3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21" name="Group 356"/>
              <p:cNvGrpSpPr>
                <a:grpSpLocks/>
              </p:cNvGrpSpPr>
              <p:nvPr/>
            </p:nvGrpSpPr>
            <p:grpSpPr bwMode="auto">
              <a:xfrm>
                <a:off x="3686" y="244"/>
                <a:ext cx="177" cy="66"/>
                <a:chOff x="2848" y="848"/>
                <a:chExt cx="140" cy="98"/>
              </a:xfrm>
            </p:grpSpPr>
            <p:sp>
              <p:nvSpPr>
                <p:cNvPr id="1364" name="Line 35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65" name="Line 35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66" name="Line 35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2" name="Group 360"/>
              <p:cNvGrpSpPr>
                <a:grpSpLocks/>
              </p:cNvGrpSpPr>
              <p:nvPr/>
            </p:nvGrpSpPr>
            <p:grpSpPr bwMode="auto">
              <a:xfrm flipV="1">
                <a:off x="3686" y="243"/>
                <a:ext cx="177" cy="66"/>
                <a:chOff x="2848" y="848"/>
                <a:chExt cx="140" cy="98"/>
              </a:xfrm>
            </p:grpSpPr>
            <p:sp>
              <p:nvSpPr>
                <p:cNvPr id="1361" name="Line 3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62" name="Line 3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63" name="Line 3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3" name="Group 364"/>
            <p:cNvGrpSpPr>
              <a:grpSpLocks/>
            </p:cNvGrpSpPr>
            <p:nvPr/>
          </p:nvGrpSpPr>
          <p:grpSpPr bwMode="auto">
            <a:xfrm>
              <a:off x="4400" y="1927"/>
              <a:ext cx="228" cy="108"/>
              <a:chOff x="3600" y="219"/>
              <a:chExt cx="360" cy="175"/>
            </a:xfrm>
          </p:grpSpPr>
          <p:sp>
            <p:nvSpPr>
              <p:cNvPr id="1341" name="Oval 36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42" name="Line 36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43" name="Line 36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44" name="Rectangle 36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45" name="Oval 36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24" name="Group 370"/>
              <p:cNvGrpSpPr>
                <a:grpSpLocks/>
              </p:cNvGrpSpPr>
              <p:nvPr/>
            </p:nvGrpSpPr>
            <p:grpSpPr bwMode="auto">
              <a:xfrm>
                <a:off x="3686" y="244"/>
                <a:ext cx="177" cy="66"/>
                <a:chOff x="2848" y="848"/>
                <a:chExt cx="140" cy="98"/>
              </a:xfrm>
            </p:grpSpPr>
            <p:sp>
              <p:nvSpPr>
                <p:cNvPr id="1351" name="Line 37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52" name="Line 37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53" name="Line 37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5" name="Group 374"/>
              <p:cNvGrpSpPr>
                <a:grpSpLocks/>
              </p:cNvGrpSpPr>
              <p:nvPr/>
            </p:nvGrpSpPr>
            <p:grpSpPr bwMode="auto">
              <a:xfrm flipV="1">
                <a:off x="3686" y="243"/>
                <a:ext cx="177" cy="66"/>
                <a:chOff x="2848" y="848"/>
                <a:chExt cx="140" cy="98"/>
              </a:xfrm>
            </p:grpSpPr>
            <p:sp>
              <p:nvSpPr>
                <p:cNvPr id="1348" name="Line 3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49" name="Line 3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50" name="Line 3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6" name="Group 378"/>
            <p:cNvGrpSpPr>
              <a:grpSpLocks/>
            </p:cNvGrpSpPr>
            <p:nvPr/>
          </p:nvGrpSpPr>
          <p:grpSpPr bwMode="auto">
            <a:xfrm>
              <a:off x="4700" y="1706"/>
              <a:ext cx="210" cy="97"/>
              <a:chOff x="3600" y="219"/>
              <a:chExt cx="360" cy="175"/>
            </a:xfrm>
          </p:grpSpPr>
          <p:sp>
            <p:nvSpPr>
              <p:cNvPr id="1328" name="Oval 3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29" name="Line 38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30" name="Line 38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31" name="Rectangle 38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32" name="Oval 3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27" name="Group 384"/>
              <p:cNvGrpSpPr>
                <a:grpSpLocks/>
              </p:cNvGrpSpPr>
              <p:nvPr/>
            </p:nvGrpSpPr>
            <p:grpSpPr bwMode="auto">
              <a:xfrm>
                <a:off x="3686" y="244"/>
                <a:ext cx="177" cy="66"/>
                <a:chOff x="2848" y="848"/>
                <a:chExt cx="140" cy="98"/>
              </a:xfrm>
            </p:grpSpPr>
            <p:sp>
              <p:nvSpPr>
                <p:cNvPr id="1338" name="Line 38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39" name="Line 38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40" name="Line 38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28" name="Group 388"/>
              <p:cNvGrpSpPr>
                <a:grpSpLocks/>
              </p:cNvGrpSpPr>
              <p:nvPr/>
            </p:nvGrpSpPr>
            <p:grpSpPr bwMode="auto">
              <a:xfrm flipV="1">
                <a:off x="3686" y="243"/>
                <a:ext cx="177" cy="66"/>
                <a:chOff x="2848" y="848"/>
                <a:chExt cx="140" cy="98"/>
              </a:xfrm>
            </p:grpSpPr>
            <p:sp>
              <p:nvSpPr>
                <p:cNvPr id="1335" name="Line 3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36" name="Line 3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37" name="Line 3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29" name="Group 392"/>
            <p:cNvGrpSpPr>
              <a:grpSpLocks/>
            </p:cNvGrpSpPr>
            <p:nvPr/>
          </p:nvGrpSpPr>
          <p:grpSpPr bwMode="auto">
            <a:xfrm>
              <a:off x="4754" y="1927"/>
              <a:ext cx="228" cy="108"/>
              <a:chOff x="3600" y="219"/>
              <a:chExt cx="360" cy="175"/>
            </a:xfrm>
          </p:grpSpPr>
          <p:sp>
            <p:nvSpPr>
              <p:cNvPr id="1315" name="Oval 39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16" name="Line 39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17" name="Line 39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18" name="Rectangle 39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19" name="Oval 39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30" name="Group 398"/>
              <p:cNvGrpSpPr>
                <a:grpSpLocks/>
              </p:cNvGrpSpPr>
              <p:nvPr/>
            </p:nvGrpSpPr>
            <p:grpSpPr bwMode="auto">
              <a:xfrm>
                <a:off x="3686" y="244"/>
                <a:ext cx="177" cy="66"/>
                <a:chOff x="2848" y="848"/>
                <a:chExt cx="140" cy="98"/>
              </a:xfrm>
            </p:grpSpPr>
            <p:sp>
              <p:nvSpPr>
                <p:cNvPr id="1325" name="Line 39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26" name="Line 40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27" name="Line 40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1" name="Group 402"/>
              <p:cNvGrpSpPr>
                <a:grpSpLocks/>
              </p:cNvGrpSpPr>
              <p:nvPr/>
            </p:nvGrpSpPr>
            <p:grpSpPr bwMode="auto">
              <a:xfrm flipV="1">
                <a:off x="3686" y="243"/>
                <a:ext cx="177" cy="66"/>
                <a:chOff x="2848" y="848"/>
                <a:chExt cx="140" cy="98"/>
              </a:xfrm>
            </p:grpSpPr>
            <p:sp>
              <p:nvSpPr>
                <p:cNvPr id="1322" name="Line 4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23" name="Line 4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24" name="Line 4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024" name="Group 406"/>
            <p:cNvGrpSpPr>
              <a:grpSpLocks/>
            </p:cNvGrpSpPr>
            <p:nvPr/>
          </p:nvGrpSpPr>
          <p:grpSpPr bwMode="auto">
            <a:xfrm>
              <a:off x="3866" y="1763"/>
              <a:ext cx="220" cy="100"/>
              <a:chOff x="3600" y="219"/>
              <a:chExt cx="360" cy="175"/>
            </a:xfrm>
          </p:grpSpPr>
          <p:sp>
            <p:nvSpPr>
              <p:cNvPr id="1302" name="Oval 40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303" name="Line 40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304" name="Line 40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305" name="Rectangle 41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306" name="Oval 41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025" name="Group 412"/>
              <p:cNvGrpSpPr>
                <a:grpSpLocks/>
              </p:cNvGrpSpPr>
              <p:nvPr/>
            </p:nvGrpSpPr>
            <p:grpSpPr bwMode="auto">
              <a:xfrm>
                <a:off x="3686" y="244"/>
                <a:ext cx="177" cy="66"/>
                <a:chOff x="2848" y="848"/>
                <a:chExt cx="140" cy="98"/>
              </a:xfrm>
            </p:grpSpPr>
            <p:sp>
              <p:nvSpPr>
                <p:cNvPr id="1312" name="Line 41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13" name="Line 41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14" name="Line 41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42" name="Group 416"/>
              <p:cNvGrpSpPr>
                <a:grpSpLocks/>
              </p:cNvGrpSpPr>
              <p:nvPr/>
            </p:nvGrpSpPr>
            <p:grpSpPr bwMode="auto">
              <a:xfrm flipV="1">
                <a:off x="3686" y="243"/>
                <a:ext cx="177" cy="66"/>
                <a:chOff x="2848" y="848"/>
                <a:chExt cx="140" cy="98"/>
              </a:xfrm>
            </p:grpSpPr>
            <p:sp>
              <p:nvSpPr>
                <p:cNvPr id="1309" name="Line 4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10" name="Line 4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11" name="Line 4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043" name="Group 420"/>
            <p:cNvGrpSpPr>
              <a:grpSpLocks/>
            </p:cNvGrpSpPr>
            <p:nvPr/>
          </p:nvGrpSpPr>
          <p:grpSpPr bwMode="auto">
            <a:xfrm>
              <a:off x="3673" y="2487"/>
              <a:ext cx="220" cy="100"/>
              <a:chOff x="3600" y="219"/>
              <a:chExt cx="360" cy="175"/>
            </a:xfrm>
          </p:grpSpPr>
          <p:sp>
            <p:nvSpPr>
              <p:cNvPr id="1289" name="Oval 42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90" name="Line 42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91" name="Line 42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92" name="Rectangle 42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93" name="Oval 42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045" name="Group 426"/>
              <p:cNvGrpSpPr>
                <a:grpSpLocks/>
              </p:cNvGrpSpPr>
              <p:nvPr/>
            </p:nvGrpSpPr>
            <p:grpSpPr bwMode="auto">
              <a:xfrm>
                <a:off x="3686" y="244"/>
                <a:ext cx="177" cy="66"/>
                <a:chOff x="2848" y="848"/>
                <a:chExt cx="140" cy="98"/>
              </a:xfrm>
            </p:grpSpPr>
            <p:sp>
              <p:nvSpPr>
                <p:cNvPr id="1299" name="Line 42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300" name="Line 42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301" name="Line 42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46" name="Group 430"/>
              <p:cNvGrpSpPr>
                <a:grpSpLocks/>
              </p:cNvGrpSpPr>
              <p:nvPr/>
            </p:nvGrpSpPr>
            <p:grpSpPr bwMode="auto">
              <a:xfrm flipV="1">
                <a:off x="3686" y="243"/>
                <a:ext cx="177" cy="66"/>
                <a:chOff x="2848" y="848"/>
                <a:chExt cx="140" cy="98"/>
              </a:xfrm>
            </p:grpSpPr>
            <p:sp>
              <p:nvSpPr>
                <p:cNvPr id="1296" name="Line 43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97" name="Line 43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98" name="Line 43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51" name="Line 434"/>
            <p:cNvSpPr>
              <a:spLocks noChangeShapeType="1"/>
            </p:cNvSpPr>
            <p:nvPr/>
          </p:nvSpPr>
          <p:spPr bwMode="auto">
            <a:xfrm flipV="1">
              <a:off x="4430" y="2757"/>
              <a:ext cx="143" cy="275"/>
            </a:xfrm>
            <a:prstGeom prst="line">
              <a:avLst/>
            </a:prstGeom>
            <a:noFill/>
            <a:ln w="9525">
              <a:solidFill>
                <a:schemeClr val="tx1"/>
              </a:solidFill>
              <a:round/>
              <a:headEnd/>
              <a:tailEnd/>
            </a:ln>
          </p:spPr>
          <p:txBody>
            <a:bodyPr/>
            <a:lstStyle/>
            <a:p>
              <a:endParaRPr lang="en-US"/>
            </a:p>
          </p:txBody>
        </p:sp>
        <p:sp>
          <p:nvSpPr>
            <p:cNvPr id="1152" name="Line 435"/>
            <p:cNvSpPr>
              <a:spLocks noChangeShapeType="1"/>
            </p:cNvSpPr>
            <p:nvPr/>
          </p:nvSpPr>
          <p:spPr bwMode="auto">
            <a:xfrm>
              <a:off x="4508" y="2592"/>
              <a:ext cx="103" cy="76"/>
            </a:xfrm>
            <a:prstGeom prst="line">
              <a:avLst/>
            </a:prstGeom>
            <a:noFill/>
            <a:ln w="9525">
              <a:solidFill>
                <a:schemeClr val="tx1"/>
              </a:solidFill>
              <a:round/>
              <a:headEnd/>
              <a:tailEnd/>
            </a:ln>
          </p:spPr>
          <p:txBody>
            <a:bodyPr/>
            <a:lstStyle/>
            <a:p>
              <a:endParaRPr lang="en-US"/>
            </a:p>
          </p:txBody>
        </p:sp>
        <p:sp>
          <p:nvSpPr>
            <p:cNvPr id="1153" name="Line 436"/>
            <p:cNvSpPr>
              <a:spLocks noChangeShapeType="1"/>
            </p:cNvSpPr>
            <p:nvPr/>
          </p:nvSpPr>
          <p:spPr bwMode="auto">
            <a:xfrm>
              <a:off x="4569" y="2542"/>
              <a:ext cx="176" cy="0"/>
            </a:xfrm>
            <a:prstGeom prst="line">
              <a:avLst/>
            </a:prstGeom>
            <a:noFill/>
            <a:ln w="9525">
              <a:solidFill>
                <a:schemeClr val="tx1"/>
              </a:solidFill>
              <a:round/>
              <a:headEnd/>
              <a:tailEnd/>
            </a:ln>
          </p:spPr>
          <p:txBody>
            <a:bodyPr/>
            <a:lstStyle/>
            <a:p>
              <a:endParaRPr lang="en-US"/>
            </a:p>
          </p:txBody>
        </p:sp>
        <p:sp>
          <p:nvSpPr>
            <p:cNvPr id="1154" name="Line 437"/>
            <p:cNvSpPr>
              <a:spLocks noChangeShapeType="1"/>
            </p:cNvSpPr>
            <p:nvPr/>
          </p:nvSpPr>
          <p:spPr bwMode="auto">
            <a:xfrm flipV="1">
              <a:off x="4718" y="2596"/>
              <a:ext cx="85" cy="66"/>
            </a:xfrm>
            <a:prstGeom prst="line">
              <a:avLst/>
            </a:prstGeom>
            <a:noFill/>
            <a:ln w="9525">
              <a:solidFill>
                <a:schemeClr val="tx1"/>
              </a:solidFill>
              <a:round/>
              <a:headEnd/>
              <a:tailEnd/>
            </a:ln>
          </p:spPr>
          <p:txBody>
            <a:bodyPr/>
            <a:lstStyle/>
            <a:p>
              <a:endParaRPr lang="en-US"/>
            </a:p>
          </p:txBody>
        </p:sp>
        <p:sp>
          <p:nvSpPr>
            <p:cNvPr id="1155" name="Line 438"/>
            <p:cNvSpPr>
              <a:spLocks noChangeShapeType="1"/>
            </p:cNvSpPr>
            <p:nvPr/>
          </p:nvSpPr>
          <p:spPr bwMode="auto">
            <a:xfrm>
              <a:off x="3898" y="2546"/>
              <a:ext cx="428" cy="0"/>
            </a:xfrm>
            <a:prstGeom prst="line">
              <a:avLst/>
            </a:prstGeom>
            <a:noFill/>
            <a:ln w="9525">
              <a:solidFill>
                <a:schemeClr val="tx1"/>
              </a:solidFill>
              <a:round/>
              <a:headEnd/>
              <a:tailEnd/>
            </a:ln>
          </p:spPr>
          <p:txBody>
            <a:bodyPr/>
            <a:lstStyle/>
            <a:p>
              <a:endParaRPr lang="en-US"/>
            </a:p>
          </p:txBody>
        </p:sp>
        <p:grpSp>
          <p:nvGrpSpPr>
            <p:cNvPr id="1047" name="Group 439"/>
            <p:cNvGrpSpPr>
              <a:grpSpLocks/>
            </p:cNvGrpSpPr>
            <p:nvPr/>
          </p:nvGrpSpPr>
          <p:grpSpPr bwMode="auto">
            <a:xfrm>
              <a:off x="3424" y="2213"/>
              <a:ext cx="209" cy="224"/>
              <a:chOff x="2870" y="1518"/>
              <a:chExt cx="292" cy="320"/>
            </a:xfrm>
          </p:grpSpPr>
          <p:graphicFrame>
            <p:nvGraphicFramePr>
              <p:cNvPr id="1038" name="Object 440"/>
              <p:cNvGraphicFramePr>
                <a:graphicFrameLocks noChangeAspect="1"/>
              </p:cNvGraphicFramePr>
              <p:nvPr/>
            </p:nvGraphicFramePr>
            <p:xfrm>
              <a:off x="2870" y="1518"/>
              <a:ext cx="272" cy="282"/>
            </p:xfrm>
            <a:graphic>
              <a:graphicData uri="http://schemas.openxmlformats.org/presentationml/2006/ole">
                <p:oleObj spid="_x0000_s1348" name="Clip" r:id="rId8" imgW="826829" imgH="840406" progId="">
                  <p:embed/>
                </p:oleObj>
              </a:graphicData>
            </a:graphic>
          </p:graphicFrame>
          <p:graphicFrame>
            <p:nvGraphicFramePr>
              <p:cNvPr id="1039" name="Object 441"/>
              <p:cNvGraphicFramePr>
                <a:graphicFrameLocks noChangeAspect="1"/>
              </p:cNvGraphicFramePr>
              <p:nvPr/>
            </p:nvGraphicFramePr>
            <p:xfrm>
              <a:off x="2913" y="1602"/>
              <a:ext cx="249" cy="236"/>
            </p:xfrm>
            <a:graphic>
              <a:graphicData uri="http://schemas.openxmlformats.org/presentationml/2006/ole">
                <p:oleObj spid="_x0000_s1349" name="Clip" r:id="rId9" imgW="1268295" imgH="1199426" progId="">
                  <p:embed/>
                </p:oleObj>
              </a:graphicData>
            </a:graphic>
          </p:graphicFrame>
        </p:grpSp>
        <p:grpSp>
          <p:nvGrpSpPr>
            <p:cNvPr id="1048" name="Group 442"/>
            <p:cNvGrpSpPr>
              <a:grpSpLocks/>
            </p:cNvGrpSpPr>
            <p:nvPr/>
          </p:nvGrpSpPr>
          <p:grpSpPr bwMode="auto">
            <a:xfrm>
              <a:off x="3452" y="2445"/>
              <a:ext cx="139" cy="194"/>
              <a:chOff x="2556" y="2689"/>
              <a:chExt cx="183" cy="255"/>
            </a:xfrm>
          </p:grpSpPr>
          <p:pic>
            <p:nvPicPr>
              <p:cNvPr id="1272" name="Picture 443" descr="31u_bnrz[1]"/>
              <p:cNvPicPr>
                <a:picLocks noChangeAspect="1" noChangeArrowheads="1"/>
              </p:cNvPicPr>
              <p:nvPr/>
            </p:nvPicPr>
            <p:blipFill>
              <a:blip r:embed="rId10" cstate="print"/>
              <a:srcRect/>
              <a:stretch>
                <a:fillRect/>
              </a:stretch>
            </p:blipFill>
            <p:spPr bwMode="auto">
              <a:xfrm>
                <a:off x="2609" y="2770"/>
                <a:ext cx="121" cy="174"/>
              </a:xfrm>
              <a:prstGeom prst="rect">
                <a:avLst/>
              </a:prstGeom>
              <a:noFill/>
              <a:ln w="9525">
                <a:noFill/>
                <a:miter lim="800000"/>
                <a:headEnd/>
                <a:tailEnd/>
              </a:ln>
            </p:spPr>
          </p:pic>
          <p:sp>
            <p:nvSpPr>
              <p:cNvPr id="1273" name="Freeform 444"/>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sv-SE"/>
              </a:p>
            </p:txBody>
          </p:sp>
          <p:sp>
            <p:nvSpPr>
              <p:cNvPr id="1274" name="Freeform 445"/>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sv-SE"/>
              </a:p>
            </p:txBody>
          </p:sp>
          <p:sp>
            <p:nvSpPr>
              <p:cNvPr id="1275" name="Freeform 446"/>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sv-SE"/>
              </a:p>
            </p:txBody>
          </p:sp>
          <p:sp>
            <p:nvSpPr>
              <p:cNvPr id="1276" name="Freeform 447"/>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sv-SE"/>
              </a:p>
            </p:txBody>
          </p:sp>
          <p:sp>
            <p:nvSpPr>
              <p:cNvPr id="1277" name="Freeform 448"/>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sv-SE"/>
              </a:p>
            </p:txBody>
          </p:sp>
          <p:sp>
            <p:nvSpPr>
              <p:cNvPr id="1278" name="Freeform 449"/>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sv-SE"/>
              </a:p>
            </p:txBody>
          </p:sp>
          <p:sp>
            <p:nvSpPr>
              <p:cNvPr id="1279" name="Freeform 450"/>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sv-SE"/>
              </a:p>
            </p:txBody>
          </p:sp>
          <p:sp>
            <p:nvSpPr>
              <p:cNvPr id="1280" name="Freeform 451"/>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sv-SE"/>
              </a:p>
            </p:txBody>
          </p:sp>
          <p:sp>
            <p:nvSpPr>
              <p:cNvPr id="1281" name="Freeform 452"/>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sv-SE"/>
              </a:p>
            </p:txBody>
          </p:sp>
          <p:sp>
            <p:nvSpPr>
              <p:cNvPr id="1282" name="Freeform 453"/>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sv-SE"/>
              </a:p>
            </p:txBody>
          </p:sp>
          <p:sp>
            <p:nvSpPr>
              <p:cNvPr id="1283" name="Freeform 454"/>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noFill/>
                <a:round/>
                <a:headEnd/>
                <a:tailEnd/>
              </a:ln>
            </p:spPr>
            <p:txBody>
              <a:bodyPr/>
              <a:lstStyle/>
              <a:p>
                <a:endParaRPr lang="sv-SE"/>
              </a:p>
            </p:txBody>
          </p:sp>
          <p:sp>
            <p:nvSpPr>
              <p:cNvPr id="1284" name="Freeform 455"/>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noFill/>
                <a:round/>
                <a:headEnd/>
                <a:tailEnd/>
              </a:ln>
            </p:spPr>
            <p:txBody>
              <a:bodyPr/>
              <a:lstStyle/>
              <a:p>
                <a:endParaRPr lang="sv-SE"/>
              </a:p>
            </p:txBody>
          </p:sp>
          <p:sp>
            <p:nvSpPr>
              <p:cNvPr id="1285" name="Freeform 456"/>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noFill/>
                <a:round/>
                <a:headEnd/>
                <a:tailEnd/>
              </a:ln>
            </p:spPr>
            <p:txBody>
              <a:bodyPr/>
              <a:lstStyle/>
              <a:p>
                <a:endParaRPr lang="sv-SE"/>
              </a:p>
            </p:txBody>
          </p:sp>
          <p:sp>
            <p:nvSpPr>
              <p:cNvPr id="1286" name="Freeform 457"/>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noFill/>
                <a:round/>
                <a:headEnd/>
                <a:tailEnd/>
              </a:ln>
            </p:spPr>
            <p:txBody>
              <a:bodyPr/>
              <a:lstStyle/>
              <a:p>
                <a:endParaRPr lang="sv-SE"/>
              </a:p>
            </p:txBody>
          </p:sp>
          <p:sp>
            <p:nvSpPr>
              <p:cNvPr id="1287" name="Freeform 458"/>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noFill/>
                <a:round/>
                <a:headEnd/>
                <a:tailEnd/>
              </a:ln>
            </p:spPr>
            <p:txBody>
              <a:bodyPr/>
              <a:lstStyle/>
              <a:p>
                <a:endParaRPr lang="sv-SE"/>
              </a:p>
            </p:txBody>
          </p:sp>
          <p:sp>
            <p:nvSpPr>
              <p:cNvPr id="1288" name="Freeform 459"/>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noFill/>
                <a:round/>
                <a:headEnd/>
                <a:tailEnd/>
              </a:ln>
            </p:spPr>
            <p:txBody>
              <a:bodyPr/>
              <a:lstStyle/>
              <a:p>
                <a:endParaRPr lang="sv-SE"/>
              </a:p>
            </p:txBody>
          </p:sp>
        </p:grpSp>
        <p:graphicFrame>
          <p:nvGraphicFramePr>
            <p:cNvPr id="1029" name="Object 460"/>
            <p:cNvGraphicFramePr>
              <a:graphicFrameLocks noChangeAspect="1"/>
            </p:cNvGraphicFramePr>
            <p:nvPr/>
          </p:nvGraphicFramePr>
          <p:xfrm>
            <a:off x="3694" y="2240"/>
            <a:ext cx="207" cy="173"/>
          </p:xfrm>
          <a:graphic>
            <a:graphicData uri="http://schemas.openxmlformats.org/presentationml/2006/ole">
              <p:oleObj spid="_x0000_s1350" name="Clip" r:id="rId11" imgW="1307263" imgH="1084139" progId="">
                <p:embed/>
              </p:oleObj>
            </a:graphicData>
          </a:graphic>
        </p:graphicFrame>
        <p:sp>
          <p:nvSpPr>
            <p:cNvPr id="1158" name="Line 461"/>
            <p:cNvSpPr>
              <a:spLocks noChangeShapeType="1"/>
            </p:cNvSpPr>
            <p:nvPr/>
          </p:nvSpPr>
          <p:spPr bwMode="auto">
            <a:xfrm>
              <a:off x="4084" y="1820"/>
              <a:ext cx="321" cy="2"/>
            </a:xfrm>
            <a:prstGeom prst="line">
              <a:avLst/>
            </a:prstGeom>
            <a:noFill/>
            <a:ln w="9525">
              <a:solidFill>
                <a:schemeClr val="tx1"/>
              </a:solidFill>
              <a:round/>
              <a:headEnd/>
              <a:tailEnd/>
            </a:ln>
          </p:spPr>
          <p:txBody>
            <a:bodyPr/>
            <a:lstStyle/>
            <a:p>
              <a:endParaRPr lang="en-US"/>
            </a:p>
          </p:txBody>
        </p:sp>
        <p:sp>
          <p:nvSpPr>
            <p:cNvPr id="1159" name="Line 462"/>
            <p:cNvSpPr>
              <a:spLocks noChangeShapeType="1"/>
            </p:cNvSpPr>
            <p:nvPr/>
          </p:nvSpPr>
          <p:spPr bwMode="auto">
            <a:xfrm>
              <a:off x="3811" y="1712"/>
              <a:ext cx="96" cy="52"/>
            </a:xfrm>
            <a:prstGeom prst="line">
              <a:avLst/>
            </a:prstGeom>
            <a:noFill/>
            <a:ln w="9525">
              <a:solidFill>
                <a:schemeClr val="tx1"/>
              </a:solidFill>
              <a:round/>
              <a:headEnd/>
              <a:tailEnd/>
            </a:ln>
          </p:spPr>
          <p:txBody>
            <a:bodyPr/>
            <a:lstStyle/>
            <a:p>
              <a:endParaRPr lang="en-US"/>
            </a:p>
          </p:txBody>
        </p:sp>
        <p:sp>
          <p:nvSpPr>
            <p:cNvPr id="1160" name="Freeform 463"/>
            <p:cNvSpPr>
              <a:spLocks/>
            </p:cNvSpPr>
            <p:nvPr/>
          </p:nvSpPr>
          <p:spPr bwMode="auto">
            <a:xfrm>
              <a:off x="3382" y="2976"/>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00CCFF"/>
            </a:solidFill>
            <a:ln w="9525">
              <a:noFill/>
              <a:round/>
              <a:headEnd/>
              <a:tailEnd/>
            </a:ln>
          </p:spPr>
          <p:txBody>
            <a:bodyPr/>
            <a:lstStyle/>
            <a:p>
              <a:endParaRPr lang="sv-SE"/>
            </a:p>
          </p:txBody>
        </p:sp>
        <p:sp>
          <p:nvSpPr>
            <p:cNvPr id="1161" name="Line 464"/>
            <p:cNvSpPr>
              <a:spLocks noChangeShapeType="1"/>
            </p:cNvSpPr>
            <p:nvPr/>
          </p:nvSpPr>
          <p:spPr bwMode="auto">
            <a:xfrm rot="-5400000">
              <a:off x="4791" y="3440"/>
              <a:ext cx="330" cy="88"/>
            </a:xfrm>
            <a:prstGeom prst="line">
              <a:avLst/>
            </a:prstGeom>
            <a:noFill/>
            <a:ln w="12700">
              <a:solidFill>
                <a:schemeClr val="tx1"/>
              </a:solidFill>
              <a:round/>
              <a:headEnd/>
              <a:tailEnd/>
            </a:ln>
          </p:spPr>
          <p:txBody>
            <a:bodyPr wrap="none" anchor="ctr"/>
            <a:lstStyle/>
            <a:p>
              <a:endParaRPr lang="en-US"/>
            </a:p>
          </p:txBody>
        </p:sp>
        <p:grpSp>
          <p:nvGrpSpPr>
            <p:cNvPr id="1049" name="Group 465"/>
            <p:cNvGrpSpPr>
              <a:grpSpLocks/>
            </p:cNvGrpSpPr>
            <p:nvPr/>
          </p:nvGrpSpPr>
          <p:grpSpPr bwMode="auto">
            <a:xfrm>
              <a:off x="4736" y="3526"/>
              <a:ext cx="125" cy="230"/>
              <a:chOff x="4180" y="783"/>
              <a:chExt cx="150" cy="307"/>
            </a:xfrm>
          </p:grpSpPr>
          <p:sp>
            <p:nvSpPr>
              <p:cNvPr id="1264" name="AutoShape 46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sv-SE"/>
              </a:p>
            </p:txBody>
          </p:sp>
          <p:sp>
            <p:nvSpPr>
              <p:cNvPr id="1265" name="Rectangle 46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sv-SE"/>
              </a:p>
            </p:txBody>
          </p:sp>
          <p:sp>
            <p:nvSpPr>
              <p:cNvPr id="1266" name="Rectangle 46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sv-SE"/>
              </a:p>
            </p:txBody>
          </p:sp>
          <p:sp>
            <p:nvSpPr>
              <p:cNvPr id="1267" name="AutoShape 46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sv-SE"/>
              </a:p>
            </p:txBody>
          </p:sp>
          <p:sp>
            <p:nvSpPr>
              <p:cNvPr id="1268" name="Line 47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69" name="Line 47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70" name="Rectangle 47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sv-SE"/>
              </a:p>
            </p:txBody>
          </p:sp>
          <p:sp>
            <p:nvSpPr>
              <p:cNvPr id="1271" name="Rectangle 47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sv-SE"/>
              </a:p>
            </p:txBody>
          </p:sp>
        </p:grpSp>
        <p:sp>
          <p:nvSpPr>
            <p:cNvPr id="1163" name="Line 474"/>
            <p:cNvSpPr>
              <a:spLocks noChangeShapeType="1"/>
            </p:cNvSpPr>
            <p:nvPr/>
          </p:nvSpPr>
          <p:spPr bwMode="auto">
            <a:xfrm rot="5400000" flipV="1">
              <a:off x="4883" y="3617"/>
              <a:ext cx="2" cy="54"/>
            </a:xfrm>
            <a:prstGeom prst="line">
              <a:avLst/>
            </a:prstGeom>
            <a:noFill/>
            <a:ln w="12700">
              <a:solidFill>
                <a:schemeClr val="tx1"/>
              </a:solidFill>
              <a:round/>
              <a:headEnd/>
              <a:tailEnd/>
            </a:ln>
          </p:spPr>
          <p:txBody>
            <a:bodyPr wrap="none" anchor="ctr"/>
            <a:lstStyle/>
            <a:p>
              <a:endParaRPr lang="en-US"/>
            </a:p>
          </p:txBody>
        </p:sp>
        <p:sp>
          <p:nvSpPr>
            <p:cNvPr id="1164" name="Line 475"/>
            <p:cNvSpPr>
              <a:spLocks noChangeShapeType="1"/>
            </p:cNvSpPr>
            <p:nvPr/>
          </p:nvSpPr>
          <p:spPr bwMode="auto">
            <a:xfrm rot="-5400000">
              <a:off x="5000" y="3413"/>
              <a:ext cx="0" cy="72"/>
            </a:xfrm>
            <a:prstGeom prst="line">
              <a:avLst/>
            </a:prstGeom>
            <a:noFill/>
            <a:ln w="12700">
              <a:solidFill>
                <a:schemeClr val="tx1"/>
              </a:solidFill>
              <a:round/>
              <a:headEnd/>
              <a:tailEnd/>
            </a:ln>
          </p:spPr>
          <p:txBody>
            <a:bodyPr wrap="none" anchor="ctr"/>
            <a:lstStyle/>
            <a:p>
              <a:endParaRPr lang="en-US"/>
            </a:p>
          </p:txBody>
        </p:sp>
        <p:grpSp>
          <p:nvGrpSpPr>
            <p:cNvPr id="1050" name="Group 476"/>
            <p:cNvGrpSpPr>
              <a:grpSpLocks/>
            </p:cNvGrpSpPr>
            <p:nvPr/>
          </p:nvGrpSpPr>
          <p:grpSpPr bwMode="auto">
            <a:xfrm>
              <a:off x="4735" y="3230"/>
              <a:ext cx="316" cy="148"/>
              <a:chOff x="3600" y="219"/>
              <a:chExt cx="360" cy="175"/>
            </a:xfrm>
          </p:grpSpPr>
          <p:sp>
            <p:nvSpPr>
              <p:cNvPr id="1251" name="Oval 4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52" name="Line 47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53" name="Line 47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54" name="Rectangle 48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55" name="Oval 4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1051" name="Group 482"/>
              <p:cNvGrpSpPr>
                <a:grpSpLocks/>
              </p:cNvGrpSpPr>
              <p:nvPr/>
            </p:nvGrpSpPr>
            <p:grpSpPr bwMode="auto">
              <a:xfrm>
                <a:off x="3686" y="244"/>
                <a:ext cx="177" cy="66"/>
                <a:chOff x="2848" y="848"/>
                <a:chExt cx="140" cy="98"/>
              </a:xfrm>
            </p:grpSpPr>
            <p:sp>
              <p:nvSpPr>
                <p:cNvPr id="1261" name="Line 48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62" name="Line 48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63" name="Line 48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52" name="Group 486"/>
              <p:cNvGrpSpPr>
                <a:grpSpLocks/>
              </p:cNvGrpSpPr>
              <p:nvPr/>
            </p:nvGrpSpPr>
            <p:grpSpPr bwMode="auto">
              <a:xfrm flipV="1">
                <a:off x="3686" y="243"/>
                <a:ext cx="177" cy="66"/>
                <a:chOff x="2848" y="848"/>
                <a:chExt cx="140" cy="98"/>
              </a:xfrm>
            </p:grpSpPr>
            <p:sp>
              <p:nvSpPr>
                <p:cNvPr id="1258" name="Line 48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59" name="Line 48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60" name="Line 48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1053" name="Group 490"/>
            <p:cNvGrpSpPr>
              <a:grpSpLocks/>
            </p:cNvGrpSpPr>
            <p:nvPr/>
          </p:nvGrpSpPr>
          <p:grpSpPr bwMode="auto">
            <a:xfrm>
              <a:off x="4221" y="3056"/>
              <a:ext cx="316" cy="148"/>
              <a:chOff x="3600" y="219"/>
              <a:chExt cx="360" cy="175"/>
            </a:xfrm>
          </p:grpSpPr>
          <p:sp>
            <p:nvSpPr>
              <p:cNvPr id="1238" name="Oval 49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39" name="Line 49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40" name="Line 49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41" name="Rectangle 49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42" name="Oval 49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4736" name="Group 496"/>
              <p:cNvGrpSpPr>
                <a:grpSpLocks/>
              </p:cNvGrpSpPr>
              <p:nvPr/>
            </p:nvGrpSpPr>
            <p:grpSpPr bwMode="auto">
              <a:xfrm>
                <a:off x="3686" y="244"/>
                <a:ext cx="177" cy="66"/>
                <a:chOff x="2848" y="848"/>
                <a:chExt cx="140" cy="98"/>
              </a:xfrm>
            </p:grpSpPr>
            <p:sp>
              <p:nvSpPr>
                <p:cNvPr id="1248" name="Line 49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49" name="Line 49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50" name="Line 49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737" name="Group 500"/>
              <p:cNvGrpSpPr>
                <a:grpSpLocks/>
              </p:cNvGrpSpPr>
              <p:nvPr/>
            </p:nvGrpSpPr>
            <p:grpSpPr bwMode="auto">
              <a:xfrm flipV="1">
                <a:off x="3686" y="243"/>
                <a:ext cx="177" cy="66"/>
                <a:chOff x="2848" y="848"/>
                <a:chExt cx="140" cy="98"/>
              </a:xfrm>
            </p:grpSpPr>
            <p:sp>
              <p:nvSpPr>
                <p:cNvPr id="1245" name="Line 50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46" name="Line 50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47" name="Line 50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grpSp>
          <p:nvGrpSpPr>
            <p:cNvPr id="4738" name="Group 504"/>
            <p:cNvGrpSpPr>
              <a:grpSpLocks/>
            </p:cNvGrpSpPr>
            <p:nvPr/>
          </p:nvGrpSpPr>
          <p:grpSpPr bwMode="auto">
            <a:xfrm>
              <a:off x="3802" y="3248"/>
              <a:ext cx="316" cy="148"/>
              <a:chOff x="3600" y="219"/>
              <a:chExt cx="360" cy="175"/>
            </a:xfrm>
          </p:grpSpPr>
          <p:sp>
            <p:nvSpPr>
              <p:cNvPr id="1225" name="Oval 50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226" name="Line 50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227" name="Line 50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228" name="Rectangle 50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229" name="Oval 50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4739" name="Group 510"/>
              <p:cNvGrpSpPr>
                <a:grpSpLocks/>
              </p:cNvGrpSpPr>
              <p:nvPr/>
            </p:nvGrpSpPr>
            <p:grpSpPr bwMode="auto">
              <a:xfrm>
                <a:off x="3686" y="244"/>
                <a:ext cx="177" cy="66"/>
                <a:chOff x="2848" y="848"/>
                <a:chExt cx="140" cy="98"/>
              </a:xfrm>
            </p:grpSpPr>
            <p:sp>
              <p:nvSpPr>
                <p:cNvPr id="1235" name="Line 51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36" name="Line 51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37" name="Line 51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740" name="Group 514"/>
              <p:cNvGrpSpPr>
                <a:grpSpLocks/>
              </p:cNvGrpSpPr>
              <p:nvPr/>
            </p:nvGrpSpPr>
            <p:grpSpPr bwMode="auto">
              <a:xfrm flipV="1">
                <a:off x="3686" y="243"/>
                <a:ext cx="177" cy="66"/>
                <a:chOff x="2848" y="848"/>
                <a:chExt cx="140" cy="98"/>
              </a:xfrm>
            </p:grpSpPr>
            <p:sp>
              <p:nvSpPr>
                <p:cNvPr id="1232" name="Line 51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233" name="Line 51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234" name="Line 51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68" name="Line 518"/>
            <p:cNvSpPr>
              <a:spLocks noChangeShapeType="1"/>
            </p:cNvSpPr>
            <p:nvPr/>
          </p:nvSpPr>
          <p:spPr bwMode="auto">
            <a:xfrm>
              <a:off x="4504" y="3189"/>
              <a:ext cx="226" cy="76"/>
            </a:xfrm>
            <a:prstGeom prst="line">
              <a:avLst/>
            </a:prstGeom>
            <a:noFill/>
            <a:ln w="9525">
              <a:solidFill>
                <a:schemeClr val="tx1"/>
              </a:solidFill>
              <a:round/>
              <a:headEnd/>
              <a:tailEnd/>
            </a:ln>
          </p:spPr>
          <p:txBody>
            <a:bodyPr/>
            <a:lstStyle/>
            <a:p>
              <a:endParaRPr lang="en-US"/>
            </a:p>
          </p:txBody>
        </p:sp>
        <p:sp>
          <p:nvSpPr>
            <p:cNvPr id="1169" name="Line 519"/>
            <p:cNvSpPr>
              <a:spLocks noChangeShapeType="1"/>
            </p:cNvSpPr>
            <p:nvPr/>
          </p:nvSpPr>
          <p:spPr bwMode="auto">
            <a:xfrm flipV="1">
              <a:off x="4093" y="3197"/>
              <a:ext cx="175" cy="69"/>
            </a:xfrm>
            <a:prstGeom prst="line">
              <a:avLst/>
            </a:prstGeom>
            <a:noFill/>
            <a:ln w="9525">
              <a:solidFill>
                <a:schemeClr val="tx1"/>
              </a:solidFill>
              <a:round/>
              <a:headEnd/>
              <a:tailEnd/>
            </a:ln>
          </p:spPr>
          <p:txBody>
            <a:bodyPr/>
            <a:lstStyle/>
            <a:p>
              <a:endParaRPr lang="en-US"/>
            </a:p>
          </p:txBody>
        </p:sp>
        <p:sp>
          <p:nvSpPr>
            <p:cNvPr id="1170" name="Line 520"/>
            <p:cNvSpPr>
              <a:spLocks noChangeShapeType="1"/>
            </p:cNvSpPr>
            <p:nvPr/>
          </p:nvSpPr>
          <p:spPr bwMode="auto">
            <a:xfrm flipV="1">
              <a:off x="4120" y="3325"/>
              <a:ext cx="612" cy="0"/>
            </a:xfrm>
            <a:prstGeom prst="line">
              <a:avLst/>
            </a:prstGeom>
            <a:noFill/>
            <a:ln w="9525">
              <a:solidFill>
                <a:schemeClr val="tx1"/>
              </a:solidFill>
              <a:round/>
              <a:headEnd/>
              <a:tailEnd/>
            </a:ln>
          </p:spPr>
          <p:txBody>
            <a:bodyPr/>
            <a:lstStyle/>
            <a:p>
              <a:endParaRPr lang="en-US"/>
            </a:p>
          </p:txBody>
        </p:sp>
        <p:sp>
          <p:nvSpPr>
            <p:cNvPr id="1171" name="Line 521"/>
            <p:cNvSpPr>
              <a:spLocks noChangeShapeType="1"/>
            </p:cNvSpPr>
            <p:nvPr/>
          </p:nvSpPr>
          <p:spPr bwMode="auto">
            <a:xfrm flipH="1">
              <a:off x="3676" y="3165"/>
              <a:ext cx="160" cy="296"/>
            </a:xfrm>
            <a:prstGeom prst="line">
              <a:avLst/>
            </a:prstGeom>
            <a:noFill/>
            <a:ln w="9525">
              <a:solidFill>
                <a:schemeClr val="tx1"/>
              </a:solidFill>
              <a:round/>
              <a:headEnd/>
              <a:tailEnd/>
            </a:ln>
          </p:spPr>
          <p:txBody>
            <a:bodyPr/>
            <a:lstStyle/>
            <a:p>
              <a:endParaRPr lang="en-US"/>
            </a:p>
          </p:txBody>
        </p:sp>
        <p:sp>
          <p:nvSpPr>
            <p:cNvPr id="1172" name="Line 522"/>
            <p:cNvSpPr>
              <a:spLocks noChangeShapeType="1"/>
            </p:cNvSpPr>
            <p:nvPr/>
          </p:nvSpPr>
          <p:spPr bwMode="auto">
            <a:xfrm>
              <a:off x="3692" y="3197"/>
              <a:ext cx="124" cy="0"/>
            </a:xfrm>
            <a:prstGeom prst="line">
              <a:avLst/>
            </a:prstGeom>
            <a:noFill/>
            <a:ln w="9525">
              <a:solidFill>
                <a:schemeClr val="tx1"/>
              </a:solidFill>
              <a:round/>
              <a:headEnd/>
              <a:tailEnd/>
            </a:ln>
          </p:spPr>
          <p:txBody>
            <a:bodyPr/>
            <a:lstStyle/>
            <a:p>
              <a:endParaRPr lang="en-US"/>
            </a:p>
          </p:txBody>
        </p:sp>
        <p:sp>
          <p:nvSpPr>
            <p:cNvPr id="1173" name="Line 523"/>
            <p:cNvSpPr>
              <a:spLocks noChangeShapeType="1"/>
            </p:cNvSpPr>
            <p:nvPr/>
          </p:nvSpPr>
          <p:spPr bwMode="auto">
            <a:xfrm>
              <a:off x="3604" y="3409"/>
              <a:ext cx="97" cy="0"/>
            </a:xfrm>
            <a:prstGeom prst="line">
              <a:avLst/>
            </a:prstGeom>
            <a:noFill/>
            <a:ln w="9525">
              <a:solidFill>
                <a:schemeClr val="tx1"/>
              </a:solidFill>
              <a:round/>
              <a:headEnd/>
              <a:tailEnd/>
            </a:ln>
          </p:spPr>
          <p:txBody>
            <a:bodyPr/>
            <a:lstStyle/>
            <a:p>
              <a:endParaRPr lang="en-US"/>
            </a:p>
          </p:txBody>
        </p:sp>
        <p:sp>
          <p:nvSpPr>
            <p:cNvPr id="1174" name="Line 524"/>
            <p:cNvSpPr>
              <a:spLocks noChangeShapeType="1"/>
            </p:cNvSpPr>
            <p:nvPr/>
          </p:nvSpPr>
          <p:spPr bwMode="auto">
            <a:xfrm>
              <a:off x="3763" y="3459"/>
              <a:ext cx="309" cy="0"/>
            </a:xfrm>
            <a:prstGeom prst="line">
              <a:avLst/>
            </a:prstGeom>
            <a:noFill/>
            <a:ln w="9525">
              <a:solidFill>
                <a:schemeClr val="tx1"/>
              </a:solidFill>
              <a:round/>
              <a:headEnd/>
              <a:tailEnd/>
            </a:ln>
          </p:spPr>
          <p:txBody>
            <a:bodyPr/>
            <a:lstStyle/>
            <a:p>
              <a:endParaRPr lang="en-US"/>
            </a:p>
          </p:txBody>
        </p:sp>
        <p:sp>
          <p:nvSpPr>
            <p:cNvPr id="1175" name="Line 525"/>
            <p:cNvSpPr>
              <a:spLocks noChangeShapeType="1"/>
            </p:cNvSpPr>
            <p:nvPr/>
          </p:nvSpPr>
          <p:spPr bwMode="auto">
            <a:xfrm flipH="1">
              <a:off x="3914" y="3401"/>
              <a:ext cx="34" cy="54"/>
            </a:xfrm>
            <a:prstGeom prst="line">
              <a:avLst/>
            </a:prstGeom>
            <a:noFill/>
            <a:ln w="9525">
              <a:solidFill>
                <a:schemeClr val="tx1"/>
              </a:solidFill>
              <a:round/>
              <a:headEnd/>
              <a:tailEnd/>
            </a:ln>
          </p:spPr>
          <p:txBody>
            <a:bodyPr/>
            <a:lstStyle/>
            <a:p>
              <a:endParaRPr lang="en-US"/>
            </a:p>
          </p:txBody>
        </p:sp>
        <p:sp>
          <p:nvSpPr>
            <p:cNvPr id="1176" name="Line 526"/>
            <p:cNvSpPr>
              <a:spLocks noChangeShapeType="1"/>
            </p:cNvSpPr>
            <p:nvPr/>
          </p:nvSpPr>
          <p:spPr bwMode="auto">
            <a:xfrm>
              <a:off x="3796" y="3457"/>
              <a:ext cx="1" cy="52"/>
            </a:xfrm>
            <a:prstGeom prst="line">
              <a:avLst/>
            </a:prstGeom>
            <a:noFill/>
            <a:ln w="9525">
              <a:solidFill>
                <a:schemeClr val="tx1"/>
              </a:solidFill>
              <a:round/>
              <a:headEnd/>
              <a:tailEnd/>
            </a:ln>
          </p:spPr>
          <p:txBody>
            <a:bodyPr/>
            <a:lstStyle/>
            <a:p>
              <a:endParaRPr lang="en-US"/>
            </a:p>
          </p:txBody>
        </p:sp>
        <p:sp>
          <p:nvSpPr>
            <p:cNvPr id="1177" name="Line 527"/>
            <p:cNvSpPr>
              <a:spLocks noChangeShapeType="1"/>
            </p:cNvSpPr>
            <p:nvPr/>
          </p:nvSpPr>
          <p:spPr bwMode="auto">
            <a:xfrm flipH="1" flipV="1">
              <a:off x="4046" y="3462"/>
              <a:ext cx="0" cy="48"/>
            </a:xfrm>
            <a:prstGeom prst="line">
              <a:avLst/>
            </a:prstGeom>
            <a:noFill/>
            <a:ln w="9525">
              <a:solidFill>
                <a:schemeClr val="tx1"/>
              </a:solidFill>
              <a:round/>
              <a:headEnd/>
              <a:tailEnd/>
            </a:ln>
          </p:spPr>
          <p:txBody>
            <a:bodyPr/>
            <a:lstStyle/>
            <a:p>
              <a:endParaRPr lang="en-US"/>
            </a:p>
          </p:txBody>
        </p:sp>
        <p:graphicFrame>
          <p:nvGraphicFramePr>
            <p:cNvPr id="1030" name="Object 528"/>
            <p:cNvGraphicFramePr>
              <a:graphicFrameLocks noChangeAspect="1"/>
            </p:cNvGraphicFramePr>
            <p:nvPr/>
          </p:nvGraphicFramePr>
          <p:xfrm>
            <a:off x="3451" y="3335"/>
            <a:ext cx="216" cy="180"/>
          </p:xfrm>
          <a:graphic>
            <a:graphicData uri="http://schemas.openxmlformats.org/presentationml/2006/ole">
              <p:oleObj spid="_x0000_s1351" name="Clip" r:id="rId12" imgW="1307263" imgH="1084139" progId="">
                <p:embed/>
              </p:oleObj>
            </a:graphicData>
          </a:graphic>
        </p:graphicFrame>
        <p:graphicFrame>
          <p:nvGraphicFramePr>
            <p:cNvPr id="1031" name="Object 529"/>
            <p:cNvGraphicFramePr>
              <a:graphicFrameLocks noChangeAspect="1"/>
            </p:cNvGraphicFramePr>
            <p:nvPr/>
          </p:nvGraphicFramePr>
          <p:xfrm>
            <a:off x="3555" y="3135"/>
            <a:ext cx="216" cy="180"/>
          </p:xfrm>
          <a:graphic>
            <a:graphicData uri="http://schemas.openxmlformats.org/presentationml/2006/ole">
              <p:oleObj spid="_x0000_s1352" name="Clip" r:id="rId13" imgW="1307263" imgH="1084139" progId="">
                <p:embed/>
              </p:oleObj>
            </a:graphicData>
          </a:graphic>
        </p:graphicFrame>
        <p:graphicFrame>
          <p:nvGraphicFramePr>
            <p:cNvPr id="1032" name="Object 530"/>
            <p:cNvGraphicFramePr>
              <a:graphicFrameLocks noChangeAspect="1"/>
            </p:cNvGraphicFramePr>
            <p:nvPr/>
          </p:nvGraphicFramePr>
          <p:xfrm>
            <a:off x="3723" y="3495"/>
            <a:ext cx="216" cy="180"/>
          </p:xfrm>
          <a:graphic>
            <a:graphicData uri="http://schemas.openxmlformats.org/presentationml/2006/ole">
              <p:oleObj spid="_x0000_s1353" name="Clip" r:id="rId14" imgW="1307263" imgH="1084139" progId="">
                <p:embed/>
              </p:oleObj>
            </a:graphicData>
          </a:graphic>
        </p:graphicFrame>
        <p:graphicFrame>
          <p:nvGraphicFramePr>
            <p:cNvPr id="1033" name="Object 531"/>
            <p:cNvGraphicFramePr>
              <a:graphicFrameLocks noChangeAspect="1"/>
            </p:cNvGraphicFramePr>
            <p:nvPr/>
          </p:nvGraphicFramePr>
          <p:xfrm>
            <a:off x="3937" y="3497"/>
            <a:ext cx="216" cy="180"/>
          </p:xfrm>
          <a:graphic>
            <a:graphicData uri="http://schemas.openxmlformats.org/presentationml/2006/ole">
              <p:oleObj spid="_x0000_s1354" name="Clip" r:id="rId15" imgW="1307263" imgH="1084139" progId="">
                <p:embed/>
              </p:oleObj>
            </a:graphicData>
          </a:graphic>
        </p:graphicFrame>
        <p:grpSp>
          <p:nvGrpSpPr>
            <p:cNvPr id="4741" name="Group 532"/>
            <p:cNvGrpSpPr>
              <a:grpSpLocks/>
            </p:cNvGrpSpPr>
            <p:nvPr/>
          </p:nvGrpSpPr>
          <p:grpSpPr bwMode="auto">
            <a:xfrm>
              <a:off x="4509" y="3576"/>
              <a:ext cx="172" cy="215"/>
              <a:chOff x="2870" y="1518"/>
              <a:chExt cx="292" cy="320"/>
            </a:xfrm>
          </p:grpSpPr>
          <p:graphicFrame>
            <p:nvGraphicFramePr>
              <p:cNvPr id="1036" name="Object 533"/>
              <p:cNvGraphicFramePr>
                <a:graphicFrameLocks noChangeAspect="1"/>
              </p:cNvGraphicFramePr>
              <p:nvPr/>
            </p:nvGraphicFramePr>
            <p:xfrm>
              <a:off x="2870" y="1518"/>
              <a:ext cx="272" cy="282"/>
            </p:xfrm>
            <a:graphic>
              <a:graphicData uri="http://schemas.openxmlformats.org/presentationml/2006/ole">
                <p:oleObj spid="_x0000_s1355" name="Clip" r:id="rId16" imgW="826829" imgH="840406" progId="">
                  <p:embed/>
                </p:oleObj>
              </a:graphicData>
            </a:graphic>
          </p:graphicFrame>
          <p:graphicFrame>
            <p:nvGraphicFramePr>
              <p:cNvPr id="1037" name="Object 534"/>
              <p:cNvGraphicFramePr>
                <a:graphicFrameLocks noChangeAspect="1"/>
              </p:cNvGraphicFramePr>
              <p:nvPr/>
            </p:nvGraphicFramePr>
            <p:xfrm>
              <a:off x="2913" y="1602"/>
              <a:ext cx="249" cy="236"/>
            </p:xfrm>
            <a:graphic>
              <a:graphicData uri="http://schemas.openxmlformats.org/presentationml/2006/ole">
                <p:oleObj spid="_x0000_s1356" name="Clip" r:id="rId17" imgW="1268295" imgH="1199426" progId="">
                  <p:embed/>
                </p:oleObj>
              </a:graphicData>
            </a:graphic>
          </p:graphicFrame>
        </p:grpSp>
        <p:grpSp>
          <p:nvGrpSpPr>
            <p:cNvPr id="4742" name="Group 535"/>
            <p:cNvGrpSpPr>
              <a:grpSpLocks/>
            </p:cNvGrpSpPr>
            <p:nvPr/>
          </p:nvGrpSpPr>
          <p:grpSpPr bwMode="auto">
            <a:xfrm>
              <a:off x="4225" y="3608"/>
              <a:ext cx="220" cy="203"/>
              <a:chOff x="2870" y="1518"/>
              <a:chExt cx="292" cy="320"/>
            </a:xfrm>
          </p:grpSpPr>
          <p:graphicFrame>
            <p:nvGraphicFramePr>
              <p:cNvPr id="1034" name="Object 536"/>
              <p:cNvGraphicFramePr>
                <a:graphicFrameLocks noChangeAspect="1"/>
              </p:cNvGraphicFramePr>
              <p:nvPr/>
            </p:nvGraphicFramePr>
            <p:xfrm>
              <a:off x="2870" y="1518"/>
              <a:ext cx="272" cy="282"/>
            </p:xfrm>
            <a:graphic>
              <a:graphicData uri="http://schemas.openxmlformats.org/presentationml/2006/ole">
                <p:oleObj spid="_x0000_s1357" name="Clip" r:id="rId18" imgW="826829" imgH="840406" progId="">
                  <p:embed/>
                </p:oleObj>
              </a:graphicData>
            </a:graphic>
          </p:graphicFrame>
          <p:graphicFrame>
            <p:nvGraphicFramePr>
              <p:cNvPr id="1035" name="Object 537"/>
              <p:cNvGraphicFramePr>
                <a:graphicFrameLocks noChangeAspect="1"/>
              </p:cNvGraphicFramePr>
              <p:nvPr/>
            </p:nvGraphicFramePr>
            <p:xfrm>
              <a:off x="2913" y="1602"/>
              <a:ext cx="249" cy="236"/>
            </p:xfrm>
            <a:graphic>
              <a:graphicData uri="http://schemas.openxmlformats.org/presentationml/2006/ole">
                <p:oleObj spid="_x0000_s1358" name="Clip" r:id="rId19" imgW="1268295" imgH="1199426" progId="">
                  <p:embed/>
                </p:oleObj>
              </a:graphicData>
            </a:graphic>
          </p:graphicFrame>
        </p:grpSp>
        <p:grpSp>
          <p:nvGrpSpPr>
            <p:cNvPr id="4743" name="Group 538"/>
            <p:cNvGrpSpPr>
              <a:grpSpLocks/>
            </p:cNvGrpSpPr>
            <p:nvPr/>
          </p:nvGrpSpPr>
          <p:grpSpPr bwMode="auto">
            <a:xfrm>
              <a:off x="4324" y="3364"/>
              <a:ext cx="183" cy="255"/>
              <a:chOff x="2556" y="2689"/>
              <a:chExt cx="183" cy="255"/>
            </a:xfrm>
          </p:grpSpPr>
          <p:pic>
            <p:nvPicPr>
              <p:cNvPr id="1208" name="Picture 539" descr="31u_bnrz[1]"/>
              <p:cNvPicPr>
                <a:picLocks noChangeAspect="1" noChangeArrowheads="1"/>
              </p:cNvPicPr>
              <p:nvPr/>
            </p:nvPicPr>
            <p:blipFill>
              <a:blip r:embed="rId10" cstate="print"/>
              <a:srcRect/>
              <a:stretch>
                <a:fillRect/>
              </a:stretch>
            </p:blipFill>
            <p:spPr bwMode="auto">
              <a:xfrm>
                <a:off x="2609" y="2770"/>
                <a:ext cx="121" cy="174"/>
              </a:xfrm>
              <a:prstGeom prst="rect">
                <a:avLst/>
              </a:prstGeom>
              <a:noFill/>
              <a:ln w="9525">
                <a:noFill/>
                <a:miter lim="800000"/>
                <a:headEnd/>
                <a:tailEnd/>
              </a:ln>
            </p:spPr>
          </p:pic>
          <p:sp>
            <p:nvSpPr>
              <p:cNvPr id="1209" name="Freeform 540"/>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sv-SE"/>
              </a:p>
            </p:txBody>
          </p:sp>
          <p:sp>
            <p:nvSpPr>
              <p:cNvPr id="1210" name="Freeform 541"/>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sv-SE"/>
              </a:p>
            </p:txBody>
          </p:sp>
          <p:sp>
            <p:nvSpPr>
              <p:cNvPr id="1211" name="Freeform 542"/>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sv-SE"/>
              </a:p>
            </p:txBody>
          </p:sp>
          <p:sp>
            <p:nvSpPr>
              <p:cNvPr id="1212" name="Freeform 543"/>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sv-SE"/>
              </a:p>
            </p:txBody>
          </p:sp>
          <p:sp>
            <p:nvSpPr>
              <p:cNvPr id="1213" name="Freeform 544"/>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sv-SE"/>
              </a:p>
            </p:txBody>
          </p:sp>
          <p:sp>
            <p:nvSpPr>
              <p:cNvPr id="1214" name="Freeform 545"/>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sv-SE"/>
              </a:p>
            </p:txBody>
          </p:sp>
          <p:sp>
            <p:nvSpPr>
              <p:cNvPr id="1215" name="Freeform 546"/>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sv-SE"/>
              </a:p>
            </p:txBody>
          </p:sp>
          <p:sp>
            <p:nvSpPr>
              <p:cNvPr id="1216" name="Freeform 547"/>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sv-SE"/>
              </a:p>
            </p:txBody>
          </p:sp>
          <p:sp>
            <p:nvSpPr>
              <p:cNvPr id="1217" name="Freeform 548"/>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sv-SE"/>
              </a:p>
            </p:txBody>
          </p:sp>
          <p:sp>
            <p:nvSpPr>
              <p:cNvPr id="1218" name="Freeform 549"/>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sv-SE"/>
              </a:p>
            </p:txBody>
          </p:sp>
          <p:sp>
            <p:nvSpPr>
              <p:cNvPr id="1219" name="Freeform 550"/>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noFill/>
                <a:round/>
                <a:headEnd/>
                <a:tailEnd/>
              </a:ln>
            </p:spPr>
            <p:txBody>
              <a:bodyPr/>
              <a:lstStyle/>
              <a:p>
                <a:endParaRPr lang="sv-SE"/>
              </a:p>
            </p:txBody>
          </p:sp>
          <p:sp>
            <p:nvSpPr>
              <p:cNvPr id="1220" name="Freeform 551"/>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noFill/>
                <a:round/>
                <a:headEnd/>
                <a:tailEnd/>
              </a:ln>
            </p:spPr>
            <p:txBody>
              <a:bodyPr/>
              <a:lstStyle/>
              <a:p>
                <a:endParaRPr lang="sv-SE"/>
              </a:p>
            </p:txBody>
          </p:sp>
          <p:sp>
            <p:nvSpPr>
              <p:cNvPr id="1221" name="Freeform 552"/>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noFill/>
                <a:round/>
                <a:headEnd/>
                <a:tailEnd/>
              </a:ln>
            </p:spPr>
            <p:txBody>
              <a:bodyPr/>
              <a:lstStyle/>
              <a:p>
                <a:endParaRPr lang="sv-SE"/>
              </a:p>
            </p:txBody>
          </p:sp>
          <p:sp>
            <p:nvSpPr>
              <p:cNvPr id="1222" name="Freeform 553"/>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noFill/>
                <a:round/>
                <a:headEnd/>
                <a:tailEnd/>
              </a:ln>
            </p:spPr>
            <p:txBody>
              <a:bodyPr/>
              <a:lstStyle/>
              <a:p>
                <a:endParaRPr lang="sv-SE"/>
              </a:p>
            </p:txBody>
          </p:sp>
          <p:sp>
            <p:nvSpPr>
              <p:cNvPr id="1223" name="Freeform 554"/>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noFill/>
                <a:round/>
                <a:headEnd/>
                <a:tailEnd/>
              </a:ln>
            </p:spPr>
            <p:txBody>
              <a:bodyPr/>
              <a:lstStyle/>
              <a:p>
                <a:endParaRPr lang="sv-SE"/>
              </a:p>
            </p:txBody>
          </p:sp>
          <p:sp>
            <p:nvSpPr>
              <p:cNvPr id="1224" name="Freeform 555"/>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noFill/>
                <a:round/>
                <a:headEnd/>
                <a:tailEnd/>
              </a:ln>
            </p:spPr>
            <p:txBody>
              <a:bodyPr/>
              <a:lstStyle/>
              <a:p>
                <a:endParaRPr lang="sv-SE"/>
              </a:p>
            </p:txBody>
          </p:sp>
        </p:grpSp>
        <p:sp>
          <p:nvSpPr>
            <p:cNvPr id="1181" name="Line 556"/>
            <p:cNvSpPr>
              <a:spLocks noChangeShapeType="1"/>
            </p:cNvSpPr>
            <p:nvPr/>
          </p:nvSpPr>
          <p:spPr bwMode="auto">
            <a:xfrm>
              <a:off x="4097" y="3373"/>
              <a:ext cx="317" cy="170"/>
            </a:xfrm>
            <a:prstGeom prst="line">
              <a:avLst/>
            </a:prstGeom>
            <a:noFill/>
            <a:ln w="9525">
              <a:solidFill>
                <a:schemeClr val="tx1"/>
              </a:solidFill>
              <a:round/>
              <a:headEnd/>
              <a:tailEnd/>
            </a:ln>
          </p:spPr>
          <p:txBody>
            <a:bodyPr/>
            <a:lstStyle/>
            <a:p>
              <a:endParaRPr lang="en-US"/>
            </a:p>
          </p:txBody>
        </p:sp>
        <p:sp>
          <p:nvSpPr>
            <p:cNvPr id="1182" name="Line 557"/>
            <p:cNvSpPr>
              <a:spLocks noChangeShapeType="1"/>
            </p:cNvSpPr>
            <p:nvPr/>
          </p:nvSpPr>
          <p:spPr bwMode="auto">
            <a:xfrm>
              <a:off x="3750" y="3332"/>
              <a:ext cx="51" cy="0"/>
            </a:xfrm>
            <a:prstGeom prst="line">
              <a:avLst/>
            </a:prstGeom>
            <a:noFill/>
            <a:ln w="9525">
              <a:solidFill>
                <a:schemeClr val="tx1"/>
              </a:solidFill>
              <a:round/>
              <a:headEnd/>
              <a:tailEnd/>
            </a:ln>
          </p:spPr>
          <p:txBody>
            <a:bodyPr/>
            <a:lstStyle/>
            <a:p>
              <a:endParaRPr lang="en-US"/>
            </a:p>
          </p:txBody>
        </p:sp>
        <p:grpSp>
          <p:nvGrpSpPr>
            <p:cNvPr id="4744" name="Group 558"/>
            <p:cNvGrpSpPr>
              <a:grpSpLocks/>
            </p:cNvGrpSpPr>
            <p:nvPr/>
          </p:nvGrpSpPr>
          <p:grpSpPr bwMode="auto">
            <a:xfrm>
              <a:off x="4995" y="3370"/>
              <a:ext cx="131" cy="258"/>
              <a:chOff x="4180" y="783"/>
              <a:chExt cx="150" cy="307"/>
            </a:xfrm>
          </p:grpSpPr>
          <p:sp>
            <p:nvSpPr>
              <p:cNvPr id="1200" name="AutoShape 55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sv-SE"/>
              </a:p>
            </p:txBody>
          </p:sp>
          <p:sp>
            <p:nvSpPr>
              <p:cNvPr id="1201" name="Rectangle 560"/>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sv-SE"/>
              </a:p>
            </p:txBody>
          </p:sp>
          <p:sp>
            <p:nvSpPr>
              <p:cNvPr id="1202" name="Rectangle 56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sv-SE"/>
              </a:p>
            </p:txBody>
          </p:sp>
          <p:sp>
            <p:nvSpPr>
              <p:cNvPr id="1203" name="AutoShape 56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sv-SE"/>
              </a:p>
            </p:txBody>
          </p:sp>
          <p:sp>
            <p:nvSpPr>
              <p:cNvPr id="1204" name="Line 563"/>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205" name="Line 564"/>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206" name="Rectangle 56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sv-SE"/>
              </a:p>
            </p:txBody>
          </p:sp>
          <p:sp>
            <p:nvSpPr>
              <p:cNvPr id="1207" name="Rectangle 566"/>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sv-SE"/>
              </a:p>
            </p:txBody>
          </p:sp>
        </p:grpSp>
        <p:sp>
          <p:nvSpPr>
            <p:cNvPr id="1184" name="Line 567"/>
            <p:cNvSpPr>
              <a:spLocks noChangeShapeType="1"/>
            </p:cNvSpPr>
            <p:nvPr/>
          </p:nvSpPr>
          <p:spPr bwMode="auto">
            <a:xfrm flipH="1">
              <a:off x="3806" y="2401"/>
              <a:ext cx="2" cy="91"/>
            </a:xfrm>
            <a:prstGeom prst="line">
              <a:avLst/>
            </a:prstGeom>
            <a:noFill/>
            <a:ln w="9525">
              <a:solidFill>
                <a:schemeClr val="tx1"/>
              </a:solidFill>
              <a:round/>
              <a:headEnd/>
              <a:tailEnd/>
            </a:ln>
          </p:spPr>
          <p:txBody>
            <a:bodyPr/>
            <a:lstStyle/>
            <a:p>
              <a:endParaRPr lang="en-US"/>
            </a:p>
          </p:txBody>
        </p:sp>
        <p:sp>
          <p:nvSpPr>
            <p:cNvPr id="1185" name="Line 568"/>
            <p:cNvSpPr>
              <a:spLocks noChangeShapeType="1"/>
            </p:cNvSpPr>
            <p:nvPr/>
          </p:nvSpPr>
          <p:spPr bwMode="auto">
            <a:xfrm flipV="1">
              <a:off x="4623" y="1760"/>
              <a:ext cx="78" cy="55"/>
            </a:xfrm>
            <a:prstGeom prst="line">
              <a:avLst/>
            </a:prstGeom>
            <a:noFill/>
            <a:ln w="9525">
              <a:solidFill>
                <a:schemeClr val="tx1"/>
              </a:solidFill>
              <a:round/>
              <a:headEnd/>
              <a:tailEnd/>
            </a:ln>
          </p:spPr>
          <p:txBody>
            <a:bodyPr/>
            <a:lstStyle/>
            <a:p>
              <a:endParaRPr lang="en-US"/>
            </a:p>
          </p:txBody>
        </p:sp>
        <p:sp>
          <p:nvSpPr>
            <p:cNvPr id="1186" name="Line 569"/>
            <p:cNvSpPr>
              <a:spLocks noChangeShapeType="1"/>
            </p:cNvSpPr>
            <p:nvPr/>
          </p:nvSpPr>
          <p:spPr bwMode="auto">
            <a:xfrm>
              <a:off x="4514" y="1869"/>
              <a:ext cx="0" cy="52"/>
            </a:xfrm>
            <a:prstGeom prst="line">
              <a:avLst/>
            </a:prstGeom>
            <a:noFill/>
            <a:ln w="9525">
              <a:solidFill>
                <a:schemeClr val="tx1"/>
              </a:solidFill>
              <a:round/>
              <a:headEnd/>
              <a:tailEnd/>
            </a:ln>
          </p:spPr>
          <p:txBody>
            <a:bodyPr/>
            <a:lstStyle/>
            <a:p>
              <a:endParaRPr lang="en-US"/>
            </a:p>
          </p:txBody>
        </p:sp>
        <p:sp>
          <p:nvSpPr>
            <p:cNvPr id="1187" name="Line 570"/>
            <p:cNvSpPr>
              <a:spLocks noChangeShapeType="1"/>
            </p:cNvSpPr>
            <p:nvPr/>
          </p:nvSpPr>
          <p:spPr bwMode="auto">
            <a:xfrm flipV="1">
              <a:off x="4630" y="1804"/>
              <a:ext cx="166" cy="182"/>
            </a:xfrm>
            <a:prstGeom prst="line">
              <a:avLst/>
            </a:prstGeom>
            <a:noFill/>
            <a:ln w="9525">
              <a:solidFill>
                <a:schemeClr val="tx1"/>
              </a:solidFill>
              <a:round/>
              <a:headEnd/>
              <a:tailEnd/>
            </a:ln>
          </p:spPr>
          <p:txBody>
            <a:bodyPr/>
            <a:lstStyle/>
            <a:p>
              <a:endParaRPr lang="en-US"/>
            </a:p>
          </p:txBody>
        </p:sp>
        <p:sp>
          <p:nvSpPr>
            <p:cNvPr id="1188" name="Line 571"/>
            <p:cNvSpPr>
              <a:spLocks noChangeShapeType="1"/>
            </p:cNvSpPr>
            <p:nvPr/>
          </p:nvSpPr>
          <p:spPr bwMode="auto">
            <a:xfrm>
              <a:off x="4852" y="1803"/>
              <a:ext cx="0" cy="124"/>
            </a:xfrm>
            <a:prstGeom prst="line">
              <a:avLst/>
            </a:prstGeom>
            <a:noFill/>
            <a:ln w="9525">
              <a:solidFill>
                <a:schemeClr val="tx1"/>
              </a:solidFill>
              <a:round/>
              <a:headEnd/>
              <a:tailEnd/>
            </a:ln>
          </p:spPr>
          <p:txBody>
            <a:bodyPr/>
            <a:lstStyle/>
            <a:p>
              <a:endParaRPr lang="en-US"/>
            </a:p>
          </p:txBody>
        </p:sp>
        <p:sp>
          <p:nvSpPr>
            <p:cNvPr id="1189" name="Line 572"/>
            <p:cNvSpPr>
              <a:spLocks noChangeShapeType="1"/>
            </p:cNvSpPr>
            <p:nvPr/>
          </p:nvSpPr>
          <p:spPr bwMode="auto">
            <a:xfrm>
              <a:off x="4634" y="1996"/>
              <a:ext cx="119" cy="0"/>
            </a:xfrm>
            <a:prstGeom prst="line">
              <a:avLst/>
            </a:prstGeom>
            <a:noFill/>
            <a:ln w="9525">
              <a:solidFill>
                <a:schemeClr val="tx1"/>
              </a:solidFill>
              <a:round/>
              <a:headEnd/>
              <a:tailEnd/>
            </a:ln>
          </p:spPr>
          <p:txBody>
            <a:bodyPr/>
            <a:lstStyle/>
            <a:p>
              <a:endParaRPr lang="en-US"/>
            </a:p>
          </p:txBody>
        </p:sp>
        <p:sp>
          <p:nvSpPr>
            <p:cNvPr id="1190" name="Line 573"/>
            <p:cNvSpPr>
              <a:spLocks noChangeShapeType="1"/>
            </p:cNvSpPr>
            <p:nvPr/>
          </p:nvSpPr>
          <p:spPr bwMode="auto">
            <a:xfrm flipV="1">
              <a:off x="3560" y="2542"/>
              <a:ext cx="106" cy="2"/>
            </a:xfrm>
            <a:prstGeom prst="line">
              <a:avLst/>
            </a:prstGeom>
            <a:noFill/>
            <a:ln w="9525">
              <a:solidFill>
                <a:schemeClr val="tx1"/>
              </a:solidFill>
              <a:round/>
              <a:headEnd/>
              <a:tailEnd/>
            </a:ln>
          </p:spPr>
          <p:txBody>
            <a:bodyPr/>
            <a:lstStyle/>
            <a:p>
              <a:endParaRPr lang="en-US"/>
            </a:p>
          </p:txBody>
        </p:sp>
        <p:sp>
          <p:nvSpPr>
            <p:cNvPr id="1191" name="Line 574"/>
            <p:cNvSpPr>
              <a:spLocks noChangeShapeType="1"/>
            </p:cNvSpPr>
            <p:nvPr/>
          </p:nvSpPr>
          <p:spPr bwMode="auto">
            <a:xfrm flipV="1">
              <a:off x="4895" y="1614"/>
              <a:ext cx="150" cy="106"/>
            </a:xfrm>
            <a:prstGeom prst="line">
              <a:avLst/>
            </a:prstGeom>
            <a:noFill/>
            <a:ln w="9525">
              <a:solidFill>
                <a:schemeClr val="tx1"/>
              </a:solidFill>
              <a:round/>
              <a:headEnd/>
              <a:tailEnd/>
            </a:ln>
          </p:spPr>
          <p:txBody>
            <a:bodyPr/>
            <a:lstStyle/>
            <a:p>
              <a:endParaRPr lang="en-US"/>
            </a:p>
          </p:txBody>
        </p:sp>
        <p:sp>
          <p:nvSpPr>
            <p:cNvPr id="1192" name="Line 575"/>
            <p:cNvSpPr>
              <a:spLocks noChangeShapeType="1"/>
            </p:cNvSpPr>
            <p:nvPr/>
          </p:nvSpPr>
          <p:spPr bwMode="auto">
            <a:xfrm>
              <a:off x="4983" y="1990"/>
              <a:ext cx="112" cy="0"/>
            </a:xfrm>
            <a:prstGeom prst="line">
              <a:avLst/>
            </a:prstGeom>
            <a:noFill/>
            <a:ln w="9525">
              <a:solidFill>
                <a:schemeClr val="tx1"/>
              </a:solidFill>
              <a:round/>
              <a:headEnd/>
              <a:tailEnd/>
            </a:ln>
          </p:spPr>
          <p:txBody>
            <a:bodyPr/>
            <a:lstStyle/>
            <a:p>
              <a:endParaRPr lang="en-US"/>
            </a:p>
          </p:txBody>
        </p:sp>
        <p:sp>
          <p:nvSpPr>
            <p:cNvPr id="1193" name="Line 576"/>
            <p:cNvSpPr>
              <a:spLocks noChangeShapeType="1"/>
            </p:cNvSpPr>
            <p:nvPr/>
          </p:nvSpPr>
          <p:spPr bwMode="auto">
            <a:xfrm flipH="1">
              <a:off x="4445" y="2038"/>
              <a:ext cx="62" cy="444"/>
            </a:xfrm>
            <a:prstGeom prst="line">
              <a:avLst/>
            </a:prstGeom>
            <a:noFill/>
            <a:ln w="9525">
              <a:solidFill>
                <a:schemeClr val="tx1"/>
              </a:solidFill>
              <a:round/>
              <a:headEnd/>
              <a:tailEnd/>
            </a:ln>
          </p:spPr>
          <p:txBody>
            <a:bodyPr/>
            <a:lstStyle/>
            <a:p>
              <a:endParaRPr lang="en-US"/>
            </a:p>
          </p:txBody>
        </p:sp>
        <p:sp>
          <p:nvSpPr>
            <p:cNvPr id="1194" name="Line 577"/>
            <p:cNvSpPr>
              <a:spLocks noChangeShapeType="1"/>
            </p:cNvSpPr>
            <p:nvPr/>
          </p:nvSpPr>
          <p:spPr bwMode="auto">
            <a:xfrm flipH="1">
              <a:off x="4817" y="2038"/>
              <a:ext cx="70" cy="458"/>
            </a:xfrm>
            <a:prstGeom prst="line">
              <a:avLst/>
            </a:prstGeom>
            <a:noFill/>
            <a:ln w="9525">
              <a:solidFill>
                <a:schemeClr val="tx1"/>
              </a:solidFill>
              <a:round/>
              <a:headEnd/>
              <a:tailEnd/>
            </a:ln>
          </p:spPr>
          <p:txBody>
            <a:bodyPr/>
            <a:lstStyle/>
            <a:p>
              <a:endParaRPr lang="en-US"/>
            </a:p>
          </p:txBody>
        </p:sp>
        <p:sp>
          <p:nvSpPr>
            <p:cNvPr id="1195" name="Text Box 578"/>
            <p:cNvSpPr txBox="1">
              <a:spLocks noChangeArrowheads="1"/>
            </p:cNvSpPr>
            <p:nvPr/>
          </p:nvSpPr>
          <p:spPr bwMode="auto">
            <a:xfrm>
              <a:off x="3229" y="2006"/>
              <a:ext cx="1081" cy="231"/>
            </a:xfrm>
            <a:prstGeom prst="rect">
              <a:avLst/>
            </a:prstGeom>
            <a:noFill/>
            <a:ln w="9525">
              <a:noFill/>
              <a:miter lim="800000"/>
              <a:headEnd/>
              <a:tailEnd/>
            </a:ln>
          </p:spPr>
          <p:txBody>
            <a:bodyPr wrap="none">
              <a:spAutoFit/>
            </a:bodyPr>
            <a:lstStyle/>
            <a:p>
              <a:r>
                <a:rPr lang="en-US" sz="1800">
                  <a:latin typeface="Comic Sans MS" pitchFamily="66" charset="0"/>
                </a:rPr>
                <a:t>Home network</a:t>
              </a:r>
            </a:p>
          </p:txBody>
        </p:sp>
        <p:sp>
          <p:nvSpPr>
            <p:cNvPr id="1196" name="Text Box 579"/>
            <p:cNvSpPr txBox="1">
              <a:spLocks noChangeArrowheads="1"/>
            </p:cNvSpPr>
            <p:nvPr/>
          </p:nvSpPr>
          <p:spPr bwMode="auto">
            <a:xfrm>
              <a:off x="3515" y="2852"/>
              <a:ext cx="1550" cy="231"/>
            </a:xfrm>
            <a:prstGeom prst="rect">
              <a:avLst/>
            </a:prstGeom>
            <a:noFill/>
            <a:ln w="9525">
              <a:noFill/>
              <a:miter lim="800000"/>
              <a:headEnd/>
              <a:tailEnd/>
            </a:ln>
          </p:spPr>
          <p:txBody>
            <a:bodyPr wrap="none">
              <a:spAutoFit/>
            </a:bodyPr>
            <a:lstStyle/>
            <a:p>
              <a:r>
                <a:rPr lang="en-US" sz="1800">
                  <a:latin typeface="Comic Sans MS" pitchFamily="66" charset="0"/>
                </a:rPr>
                <a:t>Institutional network</a:t>
              </a:r>
            </a:p>
          </p:txBody>
        </p:sp>
        <p:sp>
          <p:nvSpPr>
            <p:cNvPr id="1197" name="Text Box 580"/>
            <p:cNvSpPr txBox="1">
              <a:spLocks noChangeArrowheads="1"/>
            </p:cNvSpPr>
            <p:nvPr/>
          </p:nvSpPr>
          <p:spPr bwMode="auto">
            <a:xfrm>
              <a:off x="3234" y="1065"/>
              <a:ext cx="1149" cy="231"/>
            </a:xfrm>
            <a:prstGeom prst="rect">
              <a:avLst/>
            </a:prstGeom>
            <a:noFill/>
            <a:ln w="9525">
              <a:noFill/>
              <a:miter lim="800000"/>
              <a:headEnd/>
              <a:tailEnd/>
            </a:ln>
          </p:spPr>
          <p:txBody>
            <a:bodyPr wrap="none">
              <a:spAutoFit/>
            </a:bodyPr>
            <a:lstStyle/>
            <a:p>
              <a:r>
                <a:rPr lang="en-US" sz="1800">
                  <a:latin typeface="Comic Sans MS" pitchFamily="66" charset="0"/>
                </a:rPr>
                <a:t>Mobile network</a:t>
              </a:r>
            </a:p>
          </p:txBody>
        </p:sp>
        <p:sp>
          <p:nvSpPr>
            <p:cNvPr id="1198" name="Text Box 581"/>
            <p:cNvSpPr txBox="1">
              <a:spLocks noChangeArrowheads="1"/>
            </p:cNvSpPr>
            <p:nvPr/>
          </p:nvSpPr>
          <p:spPr bwMode="auto">
            <a:xfrm>
              <a:off x="4369" y="1368"/>
              <a:ext cx="824" cy="231"/>
            </a:xfrm>
            <a:prstGeom prst="rect">
              <a:avLst/>
            </a:prstGeom>
            <a:noFill/>
            <a:ln w="9525">
              <a:noFill/>
              <a:miter lim="800000"/>
              <a:headEnd/>
              <a:tailEnd/>
            </a:ln>
          </p:spPr>
          <p:txBody>
            <a:bodyPr wrap="none">
              <a:spAutoFit/>
            </a:bodyPr>
            <a:lstStyle/>
            <a:p>
              <a:r>
                <a:rPr lang="en-US" sz="1800">
                  <a:latin typeface="Comic Sans MS" pitchFamily="66" charset="0"/>
                </a:rPr>
                <a:t>Global ISP</a:t>
              </a:r>
            </a:p>
          </p:txBody>
        </p:sp>
        <p:sp>
          <p:nvSpPr>
            <p:cNvPr id="1199" name="Text Box 582"/>
            <p:cNvSpPr txBox="1">
              <a:spLocks noChangeArrowheads="1"/>
            </p:cNvSpPr>
            <p:nvPr/>
          </p:nvSpPr>
          <p:spPr bwMode="auto">
            <a:xfrm>
              <a:off x="4240" y="2240"/>
              <a:ext cx="962" cy="231"/>
            </a:xfrm>
            <a:prstGeom prst="rect">
              <a:avLst/>
            </a:prstGeom>
            <a:noFill/>
            <a:ln w="9525">
              <a:noFill/>
              <a:miter lim="800000"/>
              <a:headEnd/>
              <a:tailEnd/>
            </a:ln>
          </p:spPr>
          <p:txBody>
            <a:bodyPr wrap="none">
              <a:spAutoFit/>
            </a:bodyPr>
            <a:lstStyle/>
            <a:p>
              <a:r>
                <a:rPr lang="en-US" sz="1800">
                  <a:latin typeface="Comic Sans MS" pitchFamily="66" charset="0"/>
                </a:rPr>
                <a:t>Regional ISP</a:t>
              </a:r>
            </a:p>
          </p:txBody>
        </p:sp>
      </p:grpSp>
      <p:grpSp>
        <p:nvGrpSpPr>
          <p:cNvPr id="4745" name="Group 674"/>
          <p:cNvGrpSpPr>
            <a:grpSpLocks/>
          </p:cNvGrpSpPr>
          <p:nvPr/>
        </p:nvGrpSpPr>
        <p:grpSpPr bwMode="auto">
          <a:xfrm>
            <a:off x="465138" y="5464175"/>
            <a:ext cx="800100" cy="506413"/>
            <a:chOff x="293" y="3442"/>
            <a:chExt cx="504" cy="319"/>
          </a:xfrm>
        </p:grpSpPr>
        <p:grpSp>
          <p:nvGrpSpPr>
            <p:cNvPr id="4746" name="Group 585"/>
            <p:cNvGrpSpPr>
              <a:grpSpLocks/>
            </p:cNvGrpSpPr>
            <p:nvPr/>
          </p:nvGrpSpPr>
          <p:grpSpPr bwMode="auto">
            <a:xfrm>
              <a:off x="383" y="3442"/>
              <a:ext cx="228" cy="108"/>
              <a:chOff x="3600" y="219"/>
              <a:chExt cx="360" cy="175"/>
            </a:xfrm>
          </p:grpSpPr>
          <p:sp>
            <p:nvSpPr>
              <p:cNvPr id="1121" name="Oval 58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sv-SE"/>
              </a:p>
            </p:txBody>
          </p:sp>
          <p:sp>
            <p:nvSpPr>
              <p:cNvPr id="1122" name="Line 58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23" name="Line 58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24" name="Rectangle 58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sv-SE"/>
              </a:p>
            </p:txBody>
          </p:sp>
          <p:sp>
            <p:nvSpPr>
              <p:cNvPr id="1125" name="Oval 59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sv-SE"/>
              </a:p>
            </p:txBody>
          </p:sp>
          <p:grpSp>
            <p:nvGrpSpPr>
              <p:cNvPr id="4747" name="Group 591"/>
              <p:cNvGrpSpPr>
                <a:grpSpLocks/>
              </p:cNvGrpSpPr>
              <p:nvPr/>
            </p:nvGrpSpPr>
            <p:grpSpPr bwMode="auto">
              <a:xfrm>
                <a:off x="3686" y="244"/>
                <a:ext cx="177" cy="66"/>
                <a:chOff x="2848" y="848"/>
                <a:chExt cx="140" cy="98"/>
              </a:xfrm>
            </p:grpSpPr>
            <p:sp>
              <p:nvSpPr>
                <p:cNvPr id="1131" name="Line 59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2" name="Line 59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3" name="Line 59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748" name="Group 595"/>
              <p:cNvGrpSpPr>
                <a:grpSpLocks/>
              </p:cNvGrpSpPr>
              <p:nvPr/>
            </p:nvGrpSpPr>
            <p:grpSpPr bwMode="auto">
              <a:xfrm flipV="1">
                <a:off x="3686" y="243"/>
                <a:ext cx="177" cy="66"/>
                <a:chOff x="2848" y="848"/>
                <a:chExt cx="140" cy="98"/>
              </a:xfrm>
            </p:grpSpPr>
            <p:sp>
              <p:nvSpPr>
                <p:cNvPr id="1128" name="Line 59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29" name="Line 59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0" name="Line 59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0" name="Text Box 662"/>
            <p:cNvSpPr txBox="1">
              <a:spLocks noChangeArrowheads="1"/>
            </p:cNvSpPr>
            <p:nvPr/>
          </p:nvSpPr>
          <p:spPr bwMode="auto">
            <a:xfrm>
              <a:off x="293" y="3549"/>
              <a:ext cx="504" cy="212"/>
            </a:xfrm>
            <a:prstGeom prst="rect">
              <a:avLst/>
            </a:prstGeom>
            <a:noFill/>
            <a:ln w="9525">
              <a:noFill/>
              <a:miter lim="800000"/>
              <a:headEnd/>
              <a:tailEnd/>
            </a:ln>
          </p:spPr>
          <p:txBody>
            <a:bodyPr wrap="none">
              <a:spAutoFit/>
            </a:bodyPr>
            <a:lstStyle/>
            <a:p>
              <a:r>
                <a:rPr lang="en-US" sz="1600">
                  <a:latin typeface="Comic Sans MS" pitchFamily="66" charset="0"/>
                </a:rPr>
                <a:t>router</a:t>
              </a:r>
            </a:p>
          </p:txBody>
        </p:sp>
      </p:grpSp>
      <p:grpSp>
        <p:nvGrpSpPr>
          <p:cNvPr id="4749" name="Group 672"/>
          <p:cNvGrpSpPr>
            <a:grpSpLocks/>
          </p:cNvGrpSpPr>
          <p:nvPr/>
        </p:nvGrpSpPr>
        <p:grpSpPr bwMode="auto">
          <a:xfrm>
            <a:off x="146050" y="1325563"/>
            <a:ext cx="1458913" cy="1893887"/>
            <a:chOff x="92" y="835"/>
            <a:chExt cx="919" cy="1193"/>
          </a:xfrm>
        </p:grpSpPr>
        <p:grpSp>
          <p:nvGrpSpPr>
            <p:cNvPr id="4750" name="Group 599"/>
            <p:cNvGrpSpPr>
              <a:grpSpLocks/>
            </p:cNvGrpSpPr>
            <p:nvPr/>
          </p:nvGrpSpPr>
          <p:grpSpPr bwMode="auto">
            <a:xfrm>
              <a:off x="92" y="1416"/>
              <a:ext cx="220" cy="245"/>
              <a:chOff x="2870" y="1518"/>
              <a:chExt cx="292" cy="320"/>
            </a:xfrm>
          </p:grpSpPr>
          <p:graphicFrame>
            <p:nvGraphicFramePr>
              <p:cNvPr id="1027" name="Object 600"/>
              <p:cNvGraphicFramePr>
                <a:graphicFrameLocks noChangeAspect="1"/>
              </p:cNvGraphicFramePr>
              <p:nvPr/>
            </p:nvGraphicFramePr>
            <p:xfrm>
              <a:off x="2870" y="1518"/>
              <a:ext cx="272" cy="282"/>
            </p:xfrm>
            <a:graphic>
              <a:graphicData uri="http://schemas.openxmlformats.org/presentationml/2006/ole">
                <p:oleObj spid="_x0000_s1359" name="Clip" r:id="rId20" imgW="826829" imgH="840406" progId="">
                  <p:embed/>
                </p:oleObj>
              </a:graphicData>
            </a:graphic>
          </p:graphicFrame>
          <p:graphicFrame>
            <p:nvGraphicFramePr>
              <p:cNvPr id="1028" name="Object 601"/>
              <p:cNvGraphicFramePr>
                <a:graphicFrameLocks noChangeAspect="1"/>
              </p:cNvGraphicFramePr>
              <p:nvPr/>
            </p:nvGraphicFramePr>
            <p:xfrm>
              <a:off x="2913" y="1602"/>
              <a:ext cx="249" cy="236"/>
            </p:xfrm>
            <a:graphic>
              <a:graphicData uri="http://schemas.openxmlformats.org/presentationml/2006/ole">
                <p:oleObj spid="_x0000_s1360" name="Clip" r:id="rId21" imgW="1268295" imgH="1199426" progId="">
                  <p:embed/>
                </p:oleObj>
              </a:graphicData>
            </a:graphic>
          </p:graphicFrame>
        </p:grpSp>
        <p:graphicFrame>
          <p:nvGraphicFramePr>
            <p:cNvPr id="1026" name="Object 602"/>
            <p:cNvGraphicFramePr>
              <a:graphicFrameLocks noChangeAspect="1"/>
            </p:cNvGraphicFramePr>
            <p:nvPr/>
          </p:nvGraphicFramePr>
          <p:xfrm>
            <a:off x="131" y="843"/>
            <a:ext cx="207" cy="173"/>
          </p:xfrm>
          <a:graphic>
            <a:graphicData uri="http://schemas.openxmlformats.org/presentationml/2006/ole">
              <p:oleObj spid="_x0000_s1361" name="Clip" r:id="rId22" imgW="1307263" imgH="1084139" progId="">
                <p:embed/>
              </p:oleObj>
            </a:graphicData>
          </a:graphic>
        </p:graphicFrame>
        <p:grpSp>
          <p:nvGrpSpPr>
            <p:cNvPr id="4751" name="Group 603"/>
            <p:cNvGrpSpPr>
              <a:grpSpLocks/>
            </p:cNvGrpSpPr>
            <p:nvPr/>
          </p:nvGrpSpPr>
          <p:grpSpPr bwMode="auto">
            <a:xfrm>
              <a:off x="171" y="1105"/>
              <a:ext cx="148" cy="241"/>
              <a:chOff x="4180" y="783"/>
              <a:chExt cx="150" cy="307"/>
            </a:xfrm>
          </p:grpSpPr>
          <p:sp>
            <p:nvSpPr>
              <p:cNvPr id="1111" name="AutoShape 60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sv-SE"/>
              </a:p>
            </p:txBody>
          </p:sp>
          <p:sp>
            <p:nvSpPr>
              <p:cNvPr id="1112" name="Rectangle 60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sv-SE"/>
              </a:p>
            </p:txBody>
          </p:sp>
          <p:sp>
            <p:nvSpPr>
              <p:cNvPr id="1113" name="Rectangle 60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sv-SE"/>
              </a:p>
            </p:txBody>
          </p:sp>
          <p:sp>
            <p:nvSpPr>
              <p:cNvPr id="1114" name="AutoShape 60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sv-SE"/>
              </a:p>
            </p:txBody>
          </p:sp>
          <p:sp>
            <p:nvSpPr>
              <p:cNvPr id="1115" name="Line 60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116" name="Line 60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117" name="Rectangle 6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sv-SE"/>
              </a:p>
            </p:txBody>
          </p:sp>
          <p:sp>
            <p:nvSpPr>
              <p:cNvPr id="1118" name="Rectangle 61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sv-SE"/>
              </a:p>
            </p:txBody>
          </p:sp>
        </p:grpSp>
        <p:pic>
          <p:nvPicPr>
            <p:cNvPr id="1106" name="Picture 661" descr="imgyjavg[1]"/>
            <p:cNvPicPr>
              <a:picLocks noChangeAspect="1" noChangeArrowheads="1"/>
            </p:cNvPicPr>
            <p:nvPr/>
          </p:nvPicPr>
          <p:blipFill>
            <a:blip r:embed="rId5" cstate="print"/>
            <a:srcRect/>
            <a:stretch>
              <a:fillRect/>
            </a:stretch>
          </p:blipFill>
          <p:spPr bwMode="auto">
            <a:xfrm>
              <a:off x="112" y="1763"/>
              <a:ext cx="232" cy="168"/>
            </a:xfrm>
            <a:prstGeom prst="rect">
              <a:avLst/>
            </a:prstGeom>
            <a:noFill/>
            <a:ln w="9525">
              <a:noFill/>
              <a:miter lim="800000"/>
              <a:headEnd/>
              <a:tailEnd/>
            </a:ln>
          </p:spPr>
        </p:pic>
        <p:sp>
          <p:nvSpPr>
            <p:cNvPr id="1107" name="Text Box 663"/>
            <p:cNvSpPr txBox="1">
              <a:spLocks noChangeArrowheads="1"/>
            </p:cNvSpPr>
            <p:nvPr/>
          </p:nvSpPr>
          <p:spPr bwMode="auto">
            <a:xfrm>
              <a:off x="348" y="835"/>
              <a:ext cx="260" cy="212"/>
            </a:xfrm>
            <a:prstGeom prst="rect">
              <a:avLst/>
            </a:prstGeom>
            <a:noFill/>
            <a:ln w="9525">
              <a:noFill/>
              <a:miter lim="800000"/>
              <a:headEnd/>
              <a:tailEnd/>
            </a:ln>
          </p:spPr>
          <p:txBody>
            <a:bodyPr wrap="none">
              <a:spAutoFit/>
            </a:bodyPr>
            <a:lstStyle/>
            <a:p>
              <a:r>
                <a:rPr lang="en-US" sz="1600">
                  <a:latin typeface="Comic Sans MS" pitchFamily="66" charset="0"/>
                </a:rPr>
                <a:t>PC</a:t>
              </a:r>
            </a:p>
          </p:txBody>
        </p:sp>
        <p:sp>
          <p:nvSpPr>
            <p:cNvPr id="1108" name="Text Box 664"/>
            <p:cNvSpPr txBox="1">
              <a:spLocks noChangeArrowheads="1"/>
            </p:cNvSpPr>
            <p:nvPr/>
          </p:nvSpPr>
          <p:spPr bwMode="auto">
            <a:xfrm>
              <a:off x="334" y="1107"/>
              <a:ext cx="504" cy="212"/>
            </a:xfrm>
            <a:prstGeom prst="rect">
              <a:avLst/>
            </a:prstGeom>
            <a:noFill/>
            <a:ln w="9525">
              <a:noFill/>
              <a:miter lim="800000"/>
              <a:headEnd/>
              <a:tailEnd/>
            </a:ln>
          </p:spPr>
          <p:txBody>
            <a:bodyPr wrap="none">
              <a:spAutoFit/>
            </a:bodyPr>
            <a:lstStyle/>
            <a:p>
              <a:r>
                <a:rPr lang="en-US" sz="1600">
                  <a:latin typeface="Comic Sans MS" pitchFamily="66" charset="0"/>
                </a:rPr>
                <a:t>server</a:t>
              </a:r>
            </a:p>
          </p:txBody>
        </p:sp>
        <p:sp>
          <p:nvSpPr>
            <p:cNvPr id="1109" name="Text Box 665"/>
            <p:cNvSpPr txBox="1">
              <a:spLocks noChangeArrowheads="1"/>
            </p:cNvSpPr>
            <p:nvPr/>
          </p:nvSpPr>
          <p:spPr bwMode="auto">
            <a:xfrm>
              <a:off x="345" y="1437"/>
              <a:ext cx="601" cy="290"/>
            </a:xfrm>
            <a:prstGeom prst="rect">
              <a:avLst/>
            </a:prstGeom>
            <a:noFill/>
            <a:ln w="9525">
              <a:noFill/>
              <a:miter lim="800000"/>
              <a:headEnd/>
              <a:tailEnd/>
            </a:ln>
          </p:spPr>
          <p:txBody>
            <a:bodyPr wrap="none">
              <a:spAutoFit/>
            </a:bodyPr>
            <a:lstStyle/>
            <a:p>
              <a:pPr>
                <a:lnSpc>
                  <a:spcPct val="75000"/>
                </a:lnSpc>
              </a:pPr>
              <a:r>
                <a:rPr lang="en-US" sz="1600">
                  <a:latin typeface="Comic Sans MS" pitchFamily="66" charset="0"/>
                </a:rPr>
                <a:t>wireless</a:t>
              </a:r>
            </a:p>
            <a:p>
              <a:pPr>
                <a:lnSpc>
                  <a:spcPct val="75000"/>
                </a:lnSpc>
              </a:pPr>
              <a:r>
                <a:rPr lang="en-US" sz="1600">
                  <a:latin typeface="Comic Sans MS" pitchFamily="66" charset="0"/>
                </a:rPr>
                <a:t>laptop</a:t>
              </a:r>
            </a:p>
          </p:txBody>
        </p:sp>
        <p:sp>
          <p:nvSpPr>
            <p:cNvPr id="1110" name="Text Box 667"/>
            <p:cNvSpPr txBox="1">
              <a:spLocks noChangeArrowheads="1"/>
            </p:cNvSpPr>
            <p:nvPr/>
          </p:nvSpPr>
          <p:spPr bwMode="auto">
            <a:xfrm>
              <a:off x="359" y="1738"/>
              <a:ext cx="652" cy="290"/>
            </a:xfrm>
            <a:prstGeom prst="rect">
              <a:avLst/>
            </a:prstGeom>
            <a:noFill/>
            <a:ln w="9525">
              <a:noFill/>
              <a:miter lim="800000"/>
              <a:headEnd/>
              <a:tailEnd/>
            </a:ln>
          </p:spPr>
          <p:txBody>
            <a:bodyPr wrap="none">
              <a:spAutoFit/>
            </a:bodyPr>
            <a:lstStyle/>
            <a:p>
              <a:pPr>
                <a:lnSpc>
                  <a:spcPct val="75000"/>
                </a:lnSpc>
              </a:pPr>
              <a:r>
                <a:rPr lang="en-US" sz="1600">
                  <a:latin typeface="Comic Sans MS" pitchFamily="66" charset="0"/>
                </a:rPr>
                <a:t>cellular </a:t>
              </a:r>
            </a:p>
            <a:p>
              <a:pPr>
                <a:lnSpc>
                  <a:spcPct val="75000"/>
                </a:lnSpc>
              </a:pPr>
              <a:r>
                <a:rPr lang="en-US" sz="1600">
                  <a:latin typeface="Comic Sans MS" pitchFamily="66" charset="0"/>
                </a:rPr>
                <a:t>handheld</a:t>
              </a:r>
            </a:p>
          </p:txBody>
        </p:sp>
      </p:grpSp>
      <p:grpSp>
        <p:nvGrpSpPr>
          <p:cNvPr id="4752" name="Group 673"/>
          <p:cNvGrpSpPr>
            <a:grpSpLocks/>
          </p:cNvGrpSpPr>
          <p:nvPr/>
        </p:nvGrpSpPr>
        <p:grpSpPr bwMode="auto">
          <a:xfrm>
            <a:off x="338138" y="3865563"/>
            <a:ext cx="1431925" cy="992187"/>
            <a:chOff x="213" y="2435"/>
            <a:chExt cx="902" cy="625"/>
          </a:xfrm>
        </p:grpSpPr>
        <p:grpSp>
          <p:nvGrpSpPr>
            <p:cNvPr id="4753" name="Group 612"/>
            <p:cNvGrpSpPr>
              <a:grpSpLocks/>
            </p:cNvGrpSpPr>
            <p:nvPr/>
          </p:nvGrpSpPr>
          <p:grpSpPr bwMode="auto">
            <a:xfrm>
              <a:off x="213" y="2446"/>
              <a:ext cx="149" cy="213"/>
              <a:chOff x="2556" y="2689"/>
              <a:chExt cx="183" cy="255"/>
            </a:xfrm>
          </p:grpSpPr>
          <p:pic>
            <p:nvPicPr>
              <p:cNvPr id="1087" name="Picture 613" descr="31u_bnrz[1]"/>
              <p:cNvPicPr>
                <a:picLocks noChangeAspect="1" noChangeArrowheads="1"/>
              </p:cNvPicPr>
              <p:nvPr/>
            </p:nvPicPr>
            <p:blipFill>
              <a:blip r:embed="rId10" cstate="print"/>
              <a:srcRect/>
              <a:stretch>
                <a:fillRect/>
              </a:stretch>
            </p:blipFill>
            <p:spPr bwMode="auto">
              <a:xfrm>
                <a:off x="2609" y="2770"/>
                <a:ext cx="121" cy="174"/>
              </a:xfrm>
              <a:prstGeom prst="rect">
                <a:avLst/>
              </a:prstGeom>
              <a:noFill/>
              <a:ln w="9525">
                <a:noFill/>
                <a:miter lim="800000"/>
                <a:headEnd/>
                <a:tailEnd/>
              </a:ln>
            </p:spPr>
          </p:pic>
          <p:sp>
            <p:nvSpPr>
              <p:cNvPr id="1088" name="Freeform 614"/>
              <p:cNvSpPr>
                <a:spLocks/>
              </p:cNvSpPr>
              <p:nvPr/>
            </p:nvSpPr>
            <p:spPr bwMode="auto">
              <a:xfrm>
                <a:off x="2605" y="2702"/>
                <a:ext cx="33" cy="39"/>
              </a:xfrm>
              <a:custGeom>
                <a:avLst/>
                <a:gdLst>
                  <a:gd name="T0" fmla="*/ 12 w 199"/>
                  <a:gd name="T1" fmla="*/ 5 h 232"/>
                  <a:gd name="T2" fmla="*/ 9 w 199"/>
                  <a:gd name="T3" fmla="*/ 7 h 232"/>
                  <a:gd name="T4" fmla="*/ 7 w 199"/>
                  <a:gd name="T5" fmla="*/ 8 h 232"/>
                  <a:gd name="T6" fmla="*/ 5 w 199"/>
                  <a:gd name="T7" fmla="*/ 11 h 232"/>
                  <a:gd name="T8" fmla="*/ 3 w 199"/>
                  <a:gd name="T9" fmla="*/ 13 h 232"/>
                  <a:gd name="T10" fmla="*/ 2 w 199"/>
                  <a:gd name="T11" fmla="*/ 15 h 232"/>
                  <a:gd name="T12" fmla="*/ 1 w 199"/>
                  <a:gd name="T13" fmla="*/ 18 h 232"/>
                  <a:gd name="T14" fmla="*/ 0 w 199"/>
                  <a:gd name="T15" fmla="*/ 21 h 232"/>
                  <a:gd name="T16" fmla="*/ 0 w 199"/>
                  <a:gd name="T17" fmla="*/ 24 h 232"/>
                  <a:gd name="T18" fmla="*/ 0 w 199"/>
                  <a:gd name="T19" fmla="*/ 28 h 232"/>
                  <a:gd name="T20" fmla="*/ 2 w 199"/>
                  <a:gd name="T21" fmla="*/ 31 h 232"/>
                  <a:gd name="T22" fmla="*/ 4 w 199"/>
                  <a:gd name="T23" fmla="*/ 34 h 232"/>
                  <a:gd name="T24" fmla="*/ 7 w 199"/>
                  <a:gd name="T25" fmla="*/ 36 h 232"/>
                  <a:gd name="T26" fmla="*/ 11 w 199"/>
                  <a:gd name="T27" fmla="*/ 38 h 232"/>
                  <a:gd name="T28" fmla="*/ 15 w 199"/>
                  <a:gd name="T29" fmla="*/ 39 h 232"/>
                  <a:gd name="T30" fmla="*/ 18 w 199"/>
                  <a:gd name="T31" fmla="*/ 39 h 232"/>
                  <a:gd name="T32" fmla="*/ 22 w 199"/>
                  <a:gd name="T33" fmla="*/ 38 h 232"/>
                  <a:gd name="T34" fmla="*/ 23 w 199"/>
                  <a:gd name="T35" fmla="*/ 38 h 232"/>
                  <a:gd name="T36" fmla="*/ 24 w 199"/>
                  <a:gd name="T37" fmla="*/ 38 h 232"/>
                  <a:gd name="T38" fmla="*/ 24 w 199"/>
                  <a:gd name="T39" fmla="*/ 37 h 232"/>
                  <a:gd name="T40" fmla="*/ 25 w 199"/>
                  <a:gd name="T41" fmla="*/ 37 h 232"/>
                  <a:gd name="T42" fmla="*/ 24 w 199"/>
                  <a:gd name="T43" fmla="*/ 36 h 232"/>
                  <a:gd name="T44" fmla="*/ 23 w 199"/>
                  <a:gd name="T45" fmla="*/ 35 h 232"/>
                  <a:gd name="T46" fmla="*/ 22 w 199"/>
                  <a:gd name="T47" fmla="*/ 34 h 232"/>
                  <a:gd name="T48" fmla="*/ 21 w 199"/>
                  <a:gd name="T49" fmla="*/ 34 h 232"/>
                  <a:gd name="T50" fmla="*/ 19 w 199"/>
                  <a:gd name="T51" fmla="*/ 33 h 232"/>
                  <a:gd name="T52" fmla="*/ 17 w 199"/>
                  <a:gd name="T53" fmla="*/ 33 h 232"/>
                  <a:gd name="T54" fmla="*/ 16 w 199"/>
                  <a:gd name="T55" fmla="*/ 32 h 232"/>
                  <a:gd name="T56" fmla="*/ 14 w 199"/>
                  <a:gd name="T57" fmla="*/ 32 h 232"/>
                  <a:gd name="T58" fmla="*/ 12 w 199"/>
                  <a:gd name="T59" fmla="*/ 31 h 232"/>
                  <a:gd name="T60" fmla="*/ 10 w 199"/>
                  <a:gd name="T61" fmla="*/ 31 h 232"/>
                  <a:gd name="T62" fmla="*/ 9 w 199"/>
                  <a:gd name="T63" fmla="*/ 30 h 232"/>
                  <a:gd name="T64" fmla="*/ 7 w 199"/>
                  <a:gd name="T65" fmla="*/ 28 h 232"/>
                  <a:gd name="T66" fmla="*/ 7 w 199"/>
                  <a:gd name="T67" fmla="*/ 22 h 232"/>
                  <a:gd name="T68" fmla="*/ 8 w 199"/>
                  <a:gd name="T69" fmla="*/ 16 h 232"/>
                  <a:gd name="T70" fmla="*/ 11 w 199"/>
                  <a:gd name="T71" fmla="*/ 12 h 232"/>
                  <a:gd name="T72" fmla="*/ 16 w 199"/>
                  <a:gd name="T73" fmla="*/ 8 h 232"/>
                  <a:gd name="T74" fmla="*/ 20 w 199"/>
                  <a:gd name="T75" fmla="*/ 6 h 232"/>
                  <a:gd name="T76" fmla="*/ 25 w 199"/>
                  <a:gd name="T77" fmla="*/ 4 h 232"/>
                  <a:gd name="T78" fmla="*/ 30 w 199"/>
                  <a:gd name="T79" fmla="*/ 2 h 232"/>
                  <a:gd name="T80" fmla="*/ 33 w 199"/>
                  <a:gd name="T81" fmla="*/ 1 h 232"/>
                  <a:gd name="T82" fmla="*/ 31 w 199"/>
                  <a:gd name="T83" fmla="*/ 0 h 232"/>
                  <a:gd name="T84" fmla="*/ 29 w 199"/>
                  <a:gd name="T85" fmla="*/ 0 h 232"/>
                  <a:gd name="T86" fmla="*/ 26 w 199"/>
                  <a:gd name="T87" fmla="*/ 0 h 232"/>
                  <a:gd name="T88" fmla="*/ 23 w 199"/>
                  <a:gd name="T89" fmla="*/ 1 h 232"/>
                  <a:gd name="T90" fmla="*/ 20 w 199"/>
                  <a:gd name="T91" fmla="*/ 2 h 232"/>
                  <a:gd name="T92" fmla="*/ 17 w 199"/>
                  <a:gd name="T93" fmla="*/ 3 h 232"/>
                  <a:gd name="T94" fmla="*/ 14 w 199"/>
                  <a:gd name="T95" fmla="*/ 4 h 232"/>
                  <a:gd name="T96" fmla="*/ 12 w 199"/>
                  <a:gd name="T97" fmla="*/ 5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sv-SE"/>
              </a:p>
            </p:txBody>
          </p:sp>
          <p:sp>
            <p:nvSpPr>
              <p:cNvPr id="1089" name="Freeform 615"/>
              <p:cNvSpPr>
                <a:spLocks/>
              </p:cNvSpPr>
              <p:nvPr/>
            </p:nvSpPr>
            <p:spPr bwMode="auto">
              <a:xfrm>
                <a:off x="2661" y="2701"/>
                <a:ext cx="22" cy="30"/>
              </a:xfrm>
              <a:custGeom>
                <a:avLst/>
                <a:gdLst>
                  <a:gd name="T0" fmla="*/ 19 w 128"/>
                  <a:gd name="T1" fmla="*/ 10 h 180"/>
                  <a:gd name="T2" fmla="*/ 19 w 128"/>
                  <a:gd name="T3" fmla="*/ 13 h 180"/>
                  <a:gd name="T4" fmla="*/ 19 w 128"/>
                  <a:gd name="T5" fmla="*/ 16 h 180"/>
                  <a:gd name="T6" fmla="*/ 18 w 128"/>
                  <a:gd name="T7" fmla="*/ 18 h 180"/>
                  <a:gd name="T8" fmla="*/ 16 w 128"/>
                  <a:gd name="T9" fmla="*/ 20 h 180"/>
                  <a:gd name="T10" fmla="*/ 13 w 128"/>
                  <a:gd name="T11" fmla="*/ 22 h 180"/>
                  <a:gd name="T12" fmla="*/ 10 w 128"/>
                  <a:gd name="T13" fmla="*/ 24 h 180"/>
                  <a:gd name="T14" fmla="*/ 8 w 128"/>
                  <a:gd name="T15" fmla="*/ 26 h 180"/>
                  <a:gd name="T16" fmla="*/ 5 w 128"/>
                  <a:gd name="T17" fmla="*/ 27 h 180"/>
                  <a:gd name="T18" fmla="*/ 5 w 128"/>
                  <a:gd name="T19" fmla="*/ 28 h 180"/>
                  <a:gd name="T20" fmla="*/ 5 w 128"/>
                  <a:gd name="T21" fmla="*/ 28 h 180"/>
                  <a:gd name="T22" fmla="*/ 5 w 128"/>
                  <a:gd name="T23" fmla="*/ 29 h 180"/>
                  <a:gd name="T24" fmla="*/ 5 w 128"/>
                  <a:gd name="T25" fmla="*/ 30 h 180"/>
                  <a:gd name="T26" fmla="*/ 6 w 128"/>
                  <a:gd name="T27" fmla="*/ 30 h 180"/>
                  <a:gd name="T28" fmla="*/ 6 w 128"/>
                  <a:gd name="T29" fmla="*/ 30 h 180"/>
                  <a:gd name="T30" fmla="*/ 6 w 128"/>
                  <a:gd name="T31" fmla="*/ 30 h 180"/>
                  <a:gd name="T32" fmla="*/ 7 w 128"/>
                  <a:gd name="T33" fmla="*/ 30 h 180"/>
                  <a:gd name="T34" fmla="*/ 10 w 128"/>
                  <a:gd name="T35" fmla="*/ 28 h 180"/>
                  <a:gd name="T36" fmla="*/ 13 w 128"/>
                  <a:gd name="T37" fmla="*/ 26 h 180"/>
                  <a:gd name="T38" fmla="*/ 16 w 128"/>
                  <a:gd name="T39" fmla="*/ 24 h 180"/>
                  <a:gd name="T40" fmla="*/ 19 w 128"/>
                  <a:gd name="T41" fmla="*/ 22 h 180"/>
                  <a:gd name="T42" fmla="*/ 21 w 128"/>
                  <a:gd name="T43" fmla="*/ 19 h 180"/>
                  <a:gd name="T44" fmla="*/ 22 w 128"/>
                  <a:gd name="T45" fmla="*/ 16 h 180"/>
                  <a:gd name="T46" fmla="*/ 22 w 128"/>
                  <a:gd name="T47" fmla="*/ 13 h 180"/>
                  <a:gd name="T48" fmla="*/ 21 w 128"/>
                  <a:gd name="T49" fmla="*/ 9 h 180"/>
                  <a:gd name="T50" fmla="*/ 19 w 128"/>
                  <a:gd name="T51" fmla="*/ 7 h 180"/>
                  <a:gd name="T52" fmla="*/ 17 w 128"/>
                  <a:gd name="T53" fmla="*/ 4 h 180"/>
                  <a:gd name="T54" fmla="*/ 14 w 128"/>
                  <a:gd name="T55" fmla="*/ 2 h 180"/>
                  <a:gd name="T56" fmla="*/ 10 w 128"/>
                  <a:gd name="T57" fmla="*/ 1 h 180"/>
                  <a:gd name="T58" fmla="*/ 6 w 128"/>
                  <a:gd name="T59" fmla="*/ 0 h 180"/>
                  <a:gd name="T60" fmla="*/ 3 w 128"/>
                  <a:gd name="T61" fmla="*/ 0 h 180"/>
                  <a:gd name="T62" fmla="*/ 1 w 128"/>
                  <a:gd name="T63" fmla="*/ 0 h 180"/>
                  <a:gd name="T64" fmla="*/ 0 w 128"/>
                  <a:gd name="T65" fmla="*/ 1 h 180"/>
                  <a:gd name="T66" fmla="*/ 2 w 128"/>
                  <a:gd name="T67" fmla="*/ 2 h 180"/>
                  <a:gd name="T68" fmla="*/ 5 w 128"/>
                  <a:gd name="T69" fmla="*/ 2 h 180"/>
                  <a:gd name="T70" fmla="*/ 8 w 128"/>
                  <a:gd name="T71" fmla="*/ 3 h 180"/>
                  <a:gd name="T72" fmla="*/ 10 w 128"/>
                  <a:gd name="T73" fmla="*/ 4 h 180"/>
                  <a:gd name="T74" fmla="*/ 13 w 128"/>
                  <a:gd name="T75" fmla="*/ 5 h 180"/>
                  <a:gd name="T76" fmla="*/ 15 w 128"/>
                  <a:gd name="T77" fmla="*/ 6 h 180"/>
                  <a:gd name="T78" fmla="*/ 17 w 128"/>
                  <a:gd name="T79" fmla="*/ 8 h 180"/>
                  <a:gd name="T80" fmla="*/ 19 w 128"/>
                  <a:gd name="T81" fmla="*/ 1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sv-SE"/>
              </a:p>
            </p:txBody>
          </p:sp>
          <p:sp>
            <p:nvSpPr>
              <p:cNvPr id="1090" name="Freeform 616"/>
              <p:cNvSpPr>
                <a:spLocks/>
              </p:cNvSpPr>
              <p:nvPr/>
            </p:nvSpPr>
            <p:spPr bwMode="auto">
              <a:xfrm>
                <a:off x="2584" y="2694"/>
                <a:ext cx="54" cy="63"/>
              </a:xfrm>
              <a:custGeom>
                <a:avLst/>
                <a:gdLst>
                  <a:gd name="T0" fmla="*/ 17 w 322"/>
                  <a:gd name="T1" fmla="*/ 12 h 378"/>
                  <a:gd name="T2" fmla="*/ 9 w 322"/>
                  <a:gd name="T3" fmla="*/ 19 h 378"/>
                  <a:gd name="T4" fmla="*/ 3 w 322"/>
                  <a:gd name="T5" fmla="*/ 28 h 378"/>
                  <a:gd name="T6" fmla="*/ 0 w 322"/>
                  <a:gd name="T7" fmla="*/ 38 h 378"/>
                  <a:gd name="T8" fmla="*/ 1 w 322"/>
                  <a:gd name="T9" fmla="*/ 44 h 378"/>
                  <a:gd name="T10" fmla="*/ 2 w 322"/>
                  <a:gd name="T11" fmla="*/ 47 h 378"/>
                  <a:gd name="T12" fmla="*/ 3 w 322"/>
                  <a:gd name="T13" fmla="*/ 50 h 378"/>
                  <a:gd name="T14" fmla="*/ 5 w 322"/>
                  <a:gd name="T15" fmla="*/ 52 h 378"/>
                  <a:gd name="T16" fmla="*/ 9 w 322"/>
                  <a:gd name="T17" fmla="*/ 54 h 378"/>
                  <a:gd name="T18" fmla="*/ 14 w 322"/>
                  <a:gd name="T19" fmla="*/ 56 h 378"/>
                  <a:gd name="T20" fmla="*/ 20 w 322"/>
                  <a:gd name="T21" fmla="*/ 58 h 378"/>
                  <a:gd name="T22" fmla="*/ 25 w 322"/>
                  <a:gd name="T23" fmla="*/ 60 h 378"/>
                  <a:gd name="T24" fmla="*/ 31 w 322"/>
                  <a:gd name="T25" fmla="*/ 61 h 378"/>
                  <a:gd name="T26" fmla="*/ 37 w 322"/>
                  <a:gd name="T27" fmla="*/ 62 h 378"/>
                  <a:gd name="T28" fmla="*/ 43 w 322"/>
                  <a:gd name="T29" fmla="*/ 62 h 378"/>
                  <a:gd name="T30" fmla="*/ 48 w 322"/>
                  <a:gd name="T31" fmla="*/ 63 h 378"/>
                  <a:gd name="T32" fmla="*/ 52 w 322"/>
                  <a:gd name="T33" fmla="*/ 63 h 378"/>
                  <a:gd name="T34" fmla="*/ 54 w 322"/>
                  <a:gd name="T35" fmla="*/ 62 h 378"/>
                  <a:gd name="T36" fmla="*/ 54 w 322"/>
                  <a:gd name="T37" fmla="*/ 60 h 378"/>
                  <a:gd name="T38" fmla="*/ 53 w 322"/>
                  <a:gd name="T39" fmla="*/ 59 h 378"/>
                  <a:gd name="T40" fmla="*/ 49 w 322"/>
                  <a:gd name="T41" fmla="*/ 58 h 378"/>
                  <a:gd name="T42" fmla="*/ 44 w 322"/>
                  <a:gd name="T43" fmla="*/ 57 h 378"/>
                  <a:gd name="T44" fmla="*/ 39 w 322"/>
                  <a:gd name="T45" fmla="*/ 56 h 378"/>
                  <a:gd name="T46" fmla="*/ 34 w 322"/>
                  <a:gd name="T47" fmla="*/ 55 h 378"/>
                  <a:gd name="T48" fmla="*/ 29 w 322"/>
                  <a:gd name="T49" fmla="*/ 54 h 378"/>
                  <a:gd name="T50" fmla="*/ 23 w 322"/>
                  <a:gd name="T51" fmla="*/ 53 h 378"/>
                  <a:gd name="T52" fmla="*/ 18 w 322"/>
                  <a:gd name="T53" fmla="*/ 52 h 378"/>
                  <a:gd name="T54" fmla="*/ 13 w 322"/>
                  <a:gd name="T55" fmla="*/ 50 h 378"/>
                  <a:gd name="T56" fmla="*/ 9 w 322"/>
                  <a:gd name="T57" fmla="*/ 47 h 378"/>
                  <a:gd name="T58" fmla="*/ 6 w 322"/>
                  <a:gd name="T59" fmla="*/ 43 h 378"/>
                  <a:gd name="T60" fmla="*/ 6 w 322"/>
                  <a:gd name="T61" fmla="*/ 39 h 378"/>
                  <a:gd name="T62" fmla="*/ 6 w 322"/>
                  <a:gd name="T63" fmla="*/ 33 h 378"/>
                  <a:gd name="T64" fmla="*/ 9 w 322"/>
                  <a:gd name="T65" fmla="*/ 28 h 378"/>
                  <a:gd name="T66" fmla="*/ 12 w 322"/>
                  <a:gd name="T67" fmla="*/ 23 h 378"/>
                  <a:gd name="T68" fmla="*/ 16 w 322"/>
                  <a:gd name="T69" fmla="*/ 18 h 378"/>
                  <a:gd name="T70" fmla="*/ 21 w 322"/>
                  <a:gd name="T71" fmla="*/ 14 h 378"/>
                  <a:gd name="T72" fmla="*/ 26 w 322"/>
                  <a:gd name="T73" fmla="*/ 9 h 378"/>
                  <a:gd name="T74" fmla="*/ 33 w 322"/>
                  <a:gd name="T75" fmla="*/ 6 h 378"/>
                  <a:gd name="T76" fmla="*/ 40 w 322"/>
                  <a:gd name="T77" fmla="*/ 3 h 378"/>
                  <a:gd name="T78" fmla="*/ 44 w 322"/>
                  <a:gd name="T79" fmla="*/ 1 h 378"/>
                  <a:gd name="T80" fmla="*/ 43 w 322"/>
                  <a:gd name="T81" fmla="*/ 0 h 378"/>
                  <a:gd name="T82" fmla="*/ 37 w 322"/>
                  <a:gd name="T83" fmla="*/ 1 h 378"/>
                  <a:gd name="T84" fmla="*/ 30 w 322"/>
                  <a:gd name="T85" fmla="*/ 3 h 378"/>
                  <a:gd name="T86" fmla="*/ 24 w 322"/>
                  <a:gd name="T87" fmla="*/ 6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sv-SE"/>
              </a:p>
            </p:txBody>
          </p:sp>
          <p:sp>
            <p:nvSpPr>
              <p:cNvPr id="1091" name="Freeform 617"/>
              <p:cNvSpPr>
                <a:spLocks/>
              </p:cNvSpPr>
              <p:nvPr/>
            </p:nvSpPr>
            <p:spPr bwMode="auto">
              <a:xfrm>
                <a:off x="2660" y="2692"/>
                <a:ext cx="47" cy="42"/>
              </a:xfrm>
              <a:custGeom>
                <a:avLst/>
                <a:gdLst>
                  <a:gd name="T0" fmla="*/ 39 w 283"/>
                  <a:gd name="T1" fmla="*/ 13 h 252"/>
                  <a:gd name="T2" fmla="*/ 41 w 283"/>
                  <a:gd name="T3" fmla="*/ 15 h 252"/>
                  <a:gd name="T4" fmla="*/ 43 w 283"/>
                  <a:gd name="T5" fmla="*/ 18 h 252"/>
                  <a:gd name="T6" fmla="*/ 43 w 283"/>
                  <a:gd name="T7" fmla="*/ 21 h 252"/>
                  <a:gd name="T8" fmla="*/ 43 w 283"/>
                  <a:gd name="T9" fmla="*/ 24 h 252"/>
                  <a:gd name="T10" fmla="*/ 43 w 283"/>
                  <a:gd name="T11" fmla="*/ 26 h 252"/>
                  <a:gd name="T12" fmla="*/ 42 w 283"/>
                  <a:gd name="T13" fmla="*/ 28 h 252"/>
                  <a:gd name="T14" fmla="*/ 41 w 283"/>
                  <a:gd name="T15" fmla="*/ 31 h 252"/>
                  <a:gd name="T16" fmla="*/ 39 w 283"/>
                  <a:gd name="T17" fmla="*/ 32 h 252"/>
                  <a:gd name="T18" fmla="*/ 37 w 283"/>
                  <a:gd name="T19" fmla="*/ 34 h 252"/>
                  <a:gd name="T20" fmla="*/ 36 w 283"/>
                  <a:gd name="T21" fmla="*/ 36 h 252"/>
                  <a:gd name="T22" fmla="*/ 34 w 283"/>
                  <a:gd name="T23" fmla="*/ 37 h 252"/>
                  <a:gd name="T24" fmla="*/ 32 w 283"/>
                  <a:gd name="T25" fmla="*/ 39 h 252"/>
                  <a:gd name="T26" fmla="*/ 32 w 283"/>
                  <a:gd name="T27" fmla="*/ 40 h 252"/>
                  <a:gd name="T28" fmla="*/ 32 w 283"/>
                  <a:gd name="T29" fmla="*/ 40 h 252"/>
                  <a:gd name="T30" fmla="*/ 32 w 283"/>
                  <a:gd name="T31" fmla="*/ 41 h 252"/>
                  <a:gd name="T32" fmla="*/ 32 w 283"/>
                  <a:gd name="T33" fmla="*/ 41 h 252"/>
                  <a:gd name="T34" fmla="*/ 33 w 283"/>
                  <a:gd name="T35" fmla="*/ 42 h 252"/>
                  <a:gd name="T36" fmla="*/ 34 w 283"/>
                  <a:gd name="T37" fmla="*/ 42 h 252"/>
                  <a:gd name="T38" fmla="*/ 34 w 283"/>
                  <a:gd name="T39" fmla="*/ 42 h 252"/>
                  <a:gd name="T40" fmla="*/ 35 w 283"/>
                  <a:gd name="T41" fmla="*/ 41 h 252"/>
                  <a:gd name="T42" fmla="*/ 39 w 283"/>
                  <a:gd name="T43" fmla="*/ 39 h 252"/>
                  <a:gd name="T44" fmla="*/ 42 w 283"/>
                  <a:gd name="T45" fmla="*/ 36 h 252"/>
                  <a:gd name="T46" fmla="*/ 45 w 283"/>
                  <a:gd name="T47" fmla="*/ 32 h 252"/>
                  <a:gd name="T48" fmla="*/ 46 w 283"/>
                  <a:gd name="T49" fmla="*/ 28 h 252"/>
                  <a:gd name="T50" fmla="*/ 47 w 283"/>
                  <a:gd name="T51" fmla="*/ 24 h 252"/>
                  <a:gd name="T52" fmla="*/ 47 w 283"/>
                  <a:gd name="T53" fmla="*/ 19 h 252"/>
                  <a:gd name="T54" fmla="*/ 45 w 283"/>
                  <a:gd name="T55" fmla="*/ 15 h 252"/>
                  <a:gd name="T56" fmla="*/ 42 w 283"/>
                  <a:gd name="T57" fmla="*/ 12 h 252"/>
                  <a:gd name="T58" fmla="*/ 40 w 283"/>
                  <a:gd name="T59" fmla="*/ 10 h 252"/>
                  <a:gd name="T60" fmla="*/ 37 w 283"/>
                  <a:gd name="T61" fmla="*/ 8 h 252"/>
                  <a:gd name="T62" fmla="*/ 34 w 283"/>
                  <a:gd name="T63" fmla="*/ 7 h 252"/>
                  <a:gd name="T64" fmla="*/ 31 w 283"/>
                  <a:gd name="T65" fmla="*/ 5 h 252"/>
                  <a:gd name="T66" fmla="*/ 27 w 283"/>
                  <a:gd name="T67" fmla="*/ 4 h 252"/>
                  <a:gd name="T68" fmla="*/ 24 w 283"/>
                  <a:gd name="T69" fmla="*/ 3 h 252"/>
                  <a:gd name="T70" fmla="*/ 20 w 283"/>
                  <a:gd name="T71" fmla="*/ 2 h 252"/>
                  <a:gd name="T72" fmla="*/ 17 w 283"/>
                  <a:gd name="T73" fmla="*/ 1 h 252"/>
                  <a:gd name="T74" fmla="*/ 14 w 283"/>
                  <a:gd name="T75" fmla="*/ 1 h 252"/>
                  <a:gd name="T76" fmla="*/ 11 w 283"/>
                  <a:gd name="T77" fmla="*/ 0 h 252"/>
                  <a:gd name="T78" fmla="*/ 8 w 283"/>
                  <a:gd name="T79" fmla="*/ 0 h 252"/>
                  <a:gd name="T80" fmla="*/ 6 w 283"/>
                  <a:gd name="T81" fmla="*/ 0 h 252"/>
                  <a:gd name="T82" fmla="*/ 3 w 283"/>
                  <a:gd name="T83" fmla="*/ 0 h 252"/>
                  <a:gd name="T84" fmla="*/ 2 w 283"/>
                  <a:gd name="T85" fmla="*/ 0 h 252"/>
                  <a:gd name="T86" fmla="*/ 1 w 283"/>
                  <a:gd name="T87" fmla="*/ 0 h 252"/>
                  <a:gd name="T88" fmla="*/ 0 w 283"/>
                  <a:gd name="T89" fmla="*/ 1 h 252"/>
                  <a:gd name="T90" fmla="*/ 2 w 283"/>
                  <a:gd name="T91" fmla="*/ 1 h 252"/>
                  <a:gd name="T92" fmla="*/ 4 w 283"/>
                  <a:gd name="T93" fmla="*/ 1 h 252"/>
                  <a:gd name="T94" fmla="*/ 6 w 283"/>
                  <a:gd name="T95" fmla="*/ 2 h 252"/>
                  <a:gd name="T96" fmla="*/ 9 w 283"/>
                  <a:gd name="T97" fmla="*/ 2 h 252"/>
                  <a:gd name="T98" fmla="*/ 11 w 283"/>
                  <a:gd name="T99" fmla="*/ 3 h 252"/>
                  <a:gd name="T100" fmla="*/ 14 w 283"/>
                  <a:gd name="T101" fmla="*/ 3 h 252"/>
                  <a:gd name="T102" fmla="*/ 16 w 283"/>
                  <a:gd name="T103" fmla="*/ 4 h 252"/>
                  <a:gd name="T104" fmla="*/ 19 w 283"/>
                  <a:gd name="T105" fmla="*/ 4 h 252"/>
                  <a:gd name="T106" fmla="*/ 21 w 283"/>
                  <a:gd name="T107" fmla="*/ 5 h 252"/>
                  <a:gd name="T108" fmla="*/ 24 w 283"/>
                  <a:gd name="T109" fmla="*/ 6 h 252"/>
                  <a:gd name="T110" fmla="*/ 27 w 283"/>
                  <a:gd name="T111" fmla="*/ 7 h 252"/>
                  <a:gd name="T112" fmla="*/ 29 w 283"/>
                  <a:gd name="T113" fmla="*/ 8 h 252"/>
                  <a:gd name="T114" fmla="*/ 32 w 283"/>
                  <a:gd name="T115" fmla="*/ 9 h 252"/>
                  <a:gd name="T116" fmla="*/ 35 w 283"/>
                  <a:gd name="T117" fmla="*/ 10 h 252"/>
                  <a:gd name="T118" fmla="*/ 37 w 283"/>
                  <a:gd name="T119" fmla="*/ 11 h 252"/>
                  <a:gd name="T120" fmla="*/ 39 w 283"/>
                  <a:gd name="T121" fmla="*/ 1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sv-SE"/>
              </a:p>
            </p:txBody>
          </p:sp>
          <p:sp>
            <p:nvSpPr>
              <p:cNvPr id="1092" name="Freeform 618"/>
              <p:cNvSpPr>
                <a:spLocks/>
              </p:cNvSpPr>
              <p:nvPr/>
            </p:nvSpPr>
            <p:spPr bwMode="auto">
              <a:xfrm>
                <a:off x="2564" y="2712"/>
                <a:ext cx="19" cy="39"/>
              </a:xfrm>
              <a:custGeom>
                <a:avLst/>
                <a:gdLst>
                  <a:gd name="T0" fmla="*/ 0 w 114"/>
                  <a:gd name="T1" fmla="*/ 21 h 238"/>
                  <a:gd name="T2" fmla="*/ 0 w 114"/>
                  <a:gd name="T3" fmla="*/ 24 h 238"/>
                  <a:gd name="T4" fmla="*/ 1 w 114"/>
                  <a:gd name="T5" fmla="*/ 28 h 238"/>
                  <a:gd name="T6" fmla="*/ 2 w 114"/>
                  <a:gd name="T7" fmla="*/ 30 h 238"/>
                  <a:gd name="T8" fmla="*/ 4 w 114"/>
                  <a:gd name="T9" fmla="*/ 33 h 238"/>
                  <a:gd name="T10" fmla="*/ 6 w 114"/>
                  <a:gd name="T11" fmla="*/ 35 h 238"/>
                  <a:gd name="T12" fmla="*/ 9 w 114"/>
                  <a:gd name="T13" fmla="*/ 37 h 238"/>
                  <a:gd name="T14" fmla="*/ 12 w 114"/>
                  <a:gd name="T15" fmla="*/ 38 h 238"/>
                  <a:gd name="T16" fmla="*/ 15 w 114"/>
                  <a:gd name="T17" fmla="*/ 39 h 238"/>
                  <a:gd name="T18" fmla="*/ 16 w 114"/>
                  <a:gd name="T19" fmla="*/ 39 h 238"/>
                  <a:gd name="T20" fmla="*/ 17 w 114"/>
                  <a:gd name="T21" fmla="*/ 39 h 238"/>
                  <a:gd name="T22" fmla="*/ 18 w 114"/>
                  <a:gd name="T23" fmla="*/ 38 h 238"/>
                  <a:gd name="T24" fmla="*/ 19 w 114"/>
                  <a:gd name="T25" fmla="*/ 37 h 238"/>
                  <a:gd name="T26" fmla="*/ 19 w 114"/>
                  <a:gd name="T27" fmla="*/ 36 h 238"/>
                  <a:gd name="T28" fmla="*/ 18 w 114"/>
                  <a:gd name="T29" fmla="*/ 35 h 238"/>
                  <a:gd name="T30" fmla="*/ 18 w 114"/>
                  <a:gd name="T31" fmla="*/ 35 h 238"/>
                  <a:gd name="T32" fmla="*/ 17 w 114"/>
                  <a:gd name="T33" fmla="*/ 34 h 238"/>
                  <a:gd name="T34" fmla="*/ 14 w 114"/>
                  <a:gd name="T35" fmla="*/ 33 h 238"/>
                  <a:gd name="T36" fmla="*/ 11 w 114"/>
                  <a:gd name="T37" fmla="*/ 32 h 238"/>
                  <a:gd name="T38" fmla="*/ 8 w 114"/>
                  <a:gd name="T39" fmla="*/ 29 h 238"/>
                  <a:gd name="T40" fmla="*/ 7 w 114"/>
                  <a:gd name="T41" fmla="*/ 27 h 238"/>
                  <a:gd name="T42" fmla="*/ 5 w 114"/>
                  <a:gd name="T43" fmla="*/ 24 h 238"/>
                  <a:gd name="T44" fmla="*/ 5 w 114"/>
                  <a:gd name="T45" fmla="*/ 21 h 238"/>
                  <a:gd name="T46" fmla="*/ 5 w 114"/>
                  <a:gd name="T47" fmla="*/ 18 h 238"/>
                  <a:gd name="T48" fmla="*/ 6 w 114"/>
                  <a:gd name="T49" fmla="*/ 15 h 238"/>
                  <a:gd name="T50" fmla="*/ 7 w 114"/>
                  <a:gd name="T51" fmla="*/ 12 h 238"/>
                  <a:gd name="T52" fmla="*/ 9 w 114"/>
                  <a:gd name="T53" fmla="*/ 10 h 238"/>
                  <a:gd name="T54" fmla="*/ 10 w 114"/>
                  <a:gd name="T55" fmla="*/ 8 h 238"/>
                  <a:gd name="T56" fmla="*/ 12 w 114"/>
                  <a:gd name="T57" fmla="*/ 6 h 238"/>
                  <a:gd name="T58" fmla="*/ 14 w 114"/>
                  <a:gd name="T59" fmla="*/ 5 h 238"/>
                  <a:gd name="T60" fmla="*/ 16 w 114"/>
                  <a:gd name="T61" fmla="*/ 3 h 238"/>
                  <a:gd name="T62" fmla="*/ 18 w 114"/>
                  <a:gd name="T63" fmla="*/ 1 h 238"/>
                  <a:gd name="T64" fmla="*/ 19 w 114"/>
                  <a:gd name="T65" fmla="*/ 0 h 238"/>
                  <a:gd name="T66" fmla="*/ 18 w 114"/>
                  <a:gd name="T67" fmla="*/ 0 h 238"/>
                  <a:gd name="T68" fmla="*/ 16 w 114"/>
                  <a:gd name="T69" fmla="*/ 1 h 238"/>
                  <a:gd name="T70" fmla="*/ 13 w 114"/>
                  <a:gd name="T71" fmla="*/ 3 h 238"/>
                  <a:gd name="T72" fmla="*/ 9 w 114"/>
                  <a:gd name="T73" fmla="*/ 6 h 238"/>
                  <a:gd name="T74" fmla="*/ 6 w 114"/>
                  <a:gd name="T75" fmla="*/ 9 h 238"/>
                  <a:gd name="T76" fmla="*/ 3 w 114"/>
                  <a:gd name="T77" fmla="*/ 13 h 238"/>
                  <a:gd name="T78" fmla="*/ 1 w 114"/>
                  <a:gd name="T79" fmla="*/ 17 h 238"/>
                  <a:gd name="T80" fmla="*/ 0 w 114"/>
                  <a:gd name="T81" fmla="*/ 21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sv-SE"/>
              </a:p>
            </p:txBody>
          </p:sp>
          <p:sp>
            <p:nvSpPr>
              <p:cNvPr id="1093" name="Freeform 619"/>
              <p:cNvSpPr>
                <a:spLocks/>
              </p:cNvSpPr>
              <p:nvPr/>
            </p:nvSpPr>
            <p:spPr bwMode="auto">
              <a:xfrm>
                <a:off x="2698" y="2689"/>
                <a:ext cx="41" cy="52"/>
              </a:xfrm>
              <a:custGeom>
                <a:avLst/>
                <a:gdLst>
                  <a:gd name="T0" fmla="*/ 35 w 246"/>
                  <a:gd name="T1" fmla="*/ 21 h 310"/>
                  <a:gd name="T2" fmla="*/ 37 w 246"/>
                  <a:gd name="T3" fmla="*/ 24 h 310"/>
                  <a:gd name="T4" fmla="*/ 38 w 246"/>
                  <a:gd name="T5" fmla="*/ 28 h 310"/>
                  <a:gd name="T6" fmla="*/ 37 w 246"/>
                  <a:gd name="T7" fmla="*/ 31 h 310"/>
                  <a:gd name="T8" fmla="*/ 35 w 246"/>
                  <a:gd name="T9" fmla="*/ 35 h 310"/>
                  <a:gd name="T10" fmla="*/ 31 w 246"/>
                  <a:gd name="T11" fmla="*/ 38 h 310"/>
                  <a:gd name="T12" fmla="*/ 28 w 246"/>
                  <a:gd name="T13" fmla="*/ 41 h 310"/>
                  <a:gd name="T14" fmla="*/ 24 w 246"/>
                  <a:gd name="T15" fmla="*/ 44 h 310"/>
                  <a:gd name="T16" fmla="*/ 22 w 246"/>
                  <a:gd name="T17" fmla="*/ 47 h 310"/>
                  <a:gd name="T18" fmla="*/ 21 w 246"/>
                  <a:gd name="T19" fmla="*/ 48 h 310"/>
                  <a:gd name="T20" fmla="*/ 20 w 246"/>
                  <a:gd name="T21" fmla="*/ 50 h 310"/>
                  <a:gd name="T22" fmla="*/ 20 w 246"/>
                  <a:gd name="T23" fmla="*/ 51 h 310"/>
                  <a:gd name="T24" fmla="*/ 22 w 246"/>
                  <a:gd name="T25" fmla="*/ 52 h 310"/>
                  <a:gd name="T26" fmla="*/ 23 w 246"/>
                  <a:gd name="T27" fmla="*/ 52 h 310"/>
                  <a:gd name="T28" fmla="*/ 26 w 246"/>
                  <a:gd name="T29" fmla="*/ 49 h 310"/>
                  <a:gd name="T30" fmla="*/ 30 w 246"/>
                  <a:gd name="T31" fmla="*/ 45 h 310"/>
                  <a:gd name="T32" fmla="*/ 35 w 246"/>
                  <a:gd name="T33" fmla="*/ 41 h 310"/>
                  <a:gd name="T34" fmla="*/ 39 w 246"/>
                  <a:gd name="T35" fmla="*/ 37 h 310"/>
                  <a:gd name="T36" fmla="*/ 41 w 246"/>
                  <a:gd name="T37" fmla="*/ 31 h 310"/>
                  <a:gd name="T38" fmla="*/ 40 w 246"/>
                  <a:gd name="T39" fmla="*/ 26 h 310"/>
                  <a:gd name="T40" fmla="*/ 38 w 246"/>
                  <a:gd name="T41" fmla="*/ 20 h 310"/>
                  <a:gd name="T42" fmla="*/ 34 w 246"/>
                  <a:gd name="T43" fmla="*/ 16 h 310"/>
                  <a:gd name="T44" fmla="*/ 30 w 246"/>
                  <a:gd name="T45" fmla="*/ 12 h 310"/>
                  <a:gd name="T46" fmla="*/ 25 w 246"/>
                  <a:gd name="T47" fmla="*/ 10 h 310"/>
                  <a:gd name="T48" fmla="*/ 21 w 246"/>
                  <a:gd name="T49" fmla="*/ 7 h 310"/>
                  <a:gd name="T50" fmla="*/ 16 w 246"/>
                  <a:gd name="T51" fmla="*/ 5 h 310"/>
                  <a:gd name="T52" fmla="*/ 12 w 246"/>
                  <a:gd name="T53" fmla="*/ 3 h 310"/>
                  <a:gd name="T54" fmla="*/ 8 w 246"/>
                  <a:gd name="T55" fmla="*/ 1 h 310"/>
                  <a:gd name="T56" fmla="*/ 4 w 246"/>
                  <a:gd name="T57" fmla="*/ 0 h 310"/>
                  <a:gd name="T58" fmla="*/ 1 w 246"/>
                  <a:gd name="T59" fmla="*/ 0 h 310"/>
                  <a:gd name="T60" fmla="*/ 1 w 246"/>
                  <a:gd name="T61" fmla="*/ 1 h 310"/>
                  <a:gd name="T62" fmla="*/ 5 w 246"/>
                  <a:gd name="T63" fmla="*/ 2 h 310"/>
                  <a:gd name="T64" fmla="*/ 9 w 246"/>
                  <a:gd name="T65" fmla="*/ 4 h 310"/>
                  <a:gd name="T66" fmla="*/ 13 w 246"/>
                  <a:gd name="T67" fmla="*/ 6 h 310"/>
                  <a:gd name="T68" fmla="*/ 18 w 246"/>
                  <a:gd name="T69" fmla="*/ 9 h 310"/>
                  <a:gd name="T70" fmla="*/ 22 w 246"/>
                  <a:gd name="T71" fmla="*/ 12 h 310"/>
                  <a:gd name="T72" fmla="*/ 27 w 246"/>
                  <a:gd name="T73" fmla="*/ 15 h 310"/>
                  <a:gd name="T74" fmla="*/ 31 w 246"/>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sv-SE"/>
              </a:p>
            </p:txBody>
          </p:sp>
          <p:sp>
            <p:nvSpPr>
              <p:cNvPr id="1094" name="Freeform 620"/>
              <p:cNvSpPr>
                <a:spLocks/>
              </p:cNvSpPr>
              <p:nvPr/>
            </p:nvSpPr>
            <p:spPr bwMode="auto">
              <a:xfrm>
                <a:off x="2653" y="2750"/>
                <a:ext cx="14" cy="31"/>
              </a:xfrm>
              <a:custGeom>
                <a:avLst/>
                <a:gdLst>
                  <a:gd name="T0" fmla="*/ 5 w 83"/>
                  <a:gd name="T1" fmla="*/ 2 h 187"/>
                  <a:gd name="T2" fmla="*/ 5 w 83"/>
                  <a:gd name="T3" fmla="*/ 1 h 187"/>
                  <a:gd name="T4" fmla="*/ 4 w 83"/>
                  <a:gd name="T5" fmla="*/ 0 h 187"/>
                  <a:gd name="T6" fmla="*/ 3 w 83"/>
                  <a:gd name="T7" fmla="*/ 0 h 187"/>
                  <a:gd name="T8" fmla="*/ 2 w 83"/>
                  <a:gd name="T9" fmla="*/ 0 h 187"/>
                  <a:gd name="T10" fmla="*/ 1 w 83"/>
                  <a:gd name="T11" fmla="*/ 0 h 187"/>
                  <a:gd name="T12" fmla="*/ 1 w 83"/>
                  <a:gd name="T13" fmla="*/ 1 h 187"/>
                  <a:gd name="T14" fmla="*/ 0 w 83"/>
                  <a:gd name="T15" fmla="*/ 2 h 187"/>
                  <a:gd name="T16" fmla="*/ 0 w 83"/>
                  <a:gd name="T17" fmla="*/ 3 h 187"/>
                  <a:gd name="T18" fmla="*/ 1 w 83"/>
                  <a:gd name="T19" fmla="*/ 7 h 187"/>
                  <a:gd name="T20" fmla="*/ 3 w 83"/>
                  <a:gd name="T21" fmla="*/ 12 h 187"/>
                  <a:gd name="T22" fmla="*/ 5 w 83"/>
                  <a:gd name="T23" fmla="*/ 17 h 187"/>
                  <a:gd name="T24" fmla="*/ 7 w 83"/>
                  <a:gd name="T25" fmla="*/ 21 h 187"/>
                  <a:gd name="T26" fmla="*/ 9 w 83"/>
                  <a:gd name="T27" fmla="*/ 25 h 187"/>
                  <a:gd name="T28" fmla="*/ 11 w 83"/>
                  <a:gd name="T29" fmla="*/ 28 h 187"/>
                  <a:gd name="T30" fmla="*/ 13 w 83"/>
                  <a:gd name="T31" fmla="*/ 31 h 187"/>
                  <a:gd name="T32" fmla="*/ 14 w 83"/>
                  <a:gd name="T33" fmla="*/ 31 h 187"/>
                  <a:gd name="T34" fmla="*/ 13 w 83"/>
                  <a:gd name="T35" fmla="*/ 29 h 187"/>
                  <a:gd name="T36" fmla="*/ 13 w 83"/>
                  <a:gd name="T37" fmla="*/ 26 h 187"/>
                  <a:gd name="T38" fmla="*/ 11 w 83"/>
                  <a:gd name="T39" fmla="*/ 23 h 187"/>
                  <a:gd name="T40" fmla="*/ 10 w 83"/>
                  <a:gd name="T41" fmla="*/ 19 h 187"/>
                  <a:gd name="T42" fmla="*/ 9 w 83"/>
                  <a:gd name="T43" fmla="*/ 15 h 187"/>
                  <a:gd name="T44" fmla="*/ 7 w 83"/>
                  <a:gd name="T45" fmla="*/ 10 h 187"/>
                  <a:gd name="T46" fmla="*/ 6 w 83"/>
                  <a:gd name="T47" fmla="*/ 6 h 187"/>
                  <a:gd name="T48" fmla="*/ 5 w 83"/>
                  <a:gd name="T49" fmla="*/ 2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sv-SE"/>
              </a:p>
            </p:txBody>
          </p:sp>
          <p:sp>
            <p:nvSpPr>
              <p:cNvPr id="1095" name="Freeform 621"/>
              <p:cNvSpPr>
                <a:spLocks/>
              </p:cNvSpPr>
              <p:nvPr/>
            </p:nvSpPr>
            <p:spPr bwMode="auto">
              <a:xfrm>
                <a:off x="2647" y="2733"/>
                <a:ext cx="7" cy="16"/>
              </a:xfrm>
              <a:custGeom>
                <a:avLst/>
                <a:gdLst>
                  <a:gd name="T0" fmla="*/ 4 w 44"/>
                  <a:gd name="T1" fmla="*/ 2 h 94"/>
                  <a:gd name="T2" fmla="*/ 3 w 44"/>
                  <a:gd name="T3" fmla="*/ 1 h 94"/>
                  <a:gd name="T4" fmla="*/ 3 w 44"/>
                  <a:gd name="T5" fmla="*/ 0 h 94"/>
                  <a:gd name="T6" fmla="*/ 2 w 44"/>
                  <a:gd name="T7" fmla="*/ 0 h 94"/>
                  <a:gd name="T8" fmla="*/ 2 w 44"/>
                  <a:gd name="T9" fmla="*/ 0 h 94"/>
                  <a:gd name="T10" fmla="*/ 1 w 44"/>
                  <a:gd name="T11" fmla="*/ 0 h 94"/>
                  <a:gd name="T12" fmla="*/ 0 w 44"/>
                  <a:gd name="T13" fmla="*/ 1 h 94"/>
                  <a:gd name="T14" fmla="*/ 0 w 44"/>
                  <a:gd name="T15" fmla="*/ 1 h 94"/>
                  <a:gd name="T16" fmla="*/ 0 w 44"/>
                  <a:gd name="T17" fmla="*/ 2 h 94"/>
                  <a:gd name="T18" fmla="*/ 0 w 44"/>
                  <a:gd name="T19" fmla="*/ 4 h 94"/>
                  <a:gd name="T20" fmla="*/ 1 w 44"/>
                  <a:gd name="T21" fmla="*/ 6 h 94"/>
                  <a:gd name="T22" fmla="*/ 1 w 44"/>
                  <a:gd name="T23" fmla="*/ 9 h 94"/>
                  <a:gd name="T24" fmla="*/ 2 w 44"/>
                  <a:gd name="T25" fmla="*/ 11 h 94"/>
                  <a:gd name="T26" fmla="*/ 3 w 44"/>
                  <a:gd name="T27" fmla="*/ 13 h 94"/>
                  <a:gd name="T28" fmla="*/ 4 w 44"/>
                  <a:gd name="T29" fmla="*/ 15 h 94"/>
                  <a:gd name="T30" fmla="*/ 6 w 44"/>
                  <a:gd name="T31" fmla="*/ 16 h 94"/>
                  <a:gd name="T32" fmla="*/ 7 w 44"/>
                  <a:gd name="T33" fmla="*/ 16 h 94"/>
                  <a:gd name="T34" fmla="*/ 7 w 44"/>
                  <a:gd name="T35" fmla="*/ 13 h 94"/>
                  <a:gd name="T36" fmla="*/ 6 w 44"/>
                  <a:gd name="T37" fmla="*/ 9 h 94"/>
                  <a:gd name="T38" fmla="*/ 5 w 44"/>
                  <a:gd name="T39" fmla="*/ 5 h 94"/>
                  <a:gd name="T40" fmla="*/ 4 w 44"/>
                  <a:gd name="T41" fmla="*/ 2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sv-SE"/>
              </a:p>
            </p:txBody>
          </p:sp>
          <p:sp>
            <p:nvSpPr>
              <p:cNvPr id="1096" name="Freeform 622"/>
              <p:cNvSpPr>
                <a:spLocks/>
              </p:cNvSpPr>
              <p:nvPr/>
            </p:nvSpPr>
            <p:spPr bwMode="auto">
              <a:xfrm>
                <a:off x="2641" y="2722"/>
                <a:ext cx="6" cy="9"/>
              </a:xfrm>
              <a:custGeom>
                <a:avLst/>
                <a:gdLst>
                  <a:gd name="T0" fmla="*/ 3 w 38"/>
                  <a:gd name="T1" fmla="*/ 1 h 54"/>
                  <a:gd name="T2" fmla="*/ 3 w 38"/>
                  <a:gd name="T3" fmla="*/ 1 h 54"/>
                  <a:gd name="T4" fmla="*/ 3 w 38"/>
                  <a:gd name="T5" fmla="*/ 1 h 54"/>
                  <a:gd name="T6" fmla="*/ 3 w 38"/>
                  <a:gd name="T7" fmla="*/ 1 h 54"/>
                  <a:gd name="T8" fmla="*/ 3 w 38"/>
                  <a:gd name="T9" fmla="*/ 1 h 54"/>
                  <a:gd name="T10" fmla="*/ 3 w 38"/>
                  <a:gd name="T11" fmla="*/ 1 h 54"/>
                  <a:gd name="T12" fmla="*/ 2 w 38"/>
                  <a:gd name="T13" fmla="*/ 0 h 54"/>
                  <a:gd name="T14" fmla="*/ 2 w 38"/>
                  <a:gd name="T15" fmla="*/ 0 h 54"/>
                  <a:gd name="T16" fmla="*/ 1 w 38"/>
                  <a:gd name="T17" fmla="*/ 0 h 54"/>
                  <a:gd name="T18" fmla="*/ 1 w 38"/>
                  <a:gd name="T19" fmla="*/ 0 h 54"/>
                  <a:gd name="T20" fmla="*/ 0 w 38"/>
                  <a:gd name="T21" fmla="*/ 1 h 54"/>
                  <a:gd name="T22" fmla="*/ 0 w 38"/>
                  <a:gd name="T23" fmla="*/ 1 h 54"/>
                  <a:gd name="T24" fmla="*/ 0 w 38"/>
                  <a:gd name="T25" fmla="*/ 2 h 54"/>
                  <a:gd name="T26" fmla="*/ 0 w 38"/>
                  <a:gd name="T27" fmla="*/ 3 h 54"/>
                  <a:gd name="T28" fmla="*/ 1 w 38"/>
                  <a:gd name="T29" fmla="*/ 4 h 54"/>
                  <a:gd name="T30" fmla="*/ 1 w 38"/>
                  <a:gd name="T31" fmla="*/ 5 h 54"/>
                  <a:gd name="T32" fmla="*/ 2 w 38"/>
                  <a:gd name="T33" fmla="*/ 7 h 54"/>
                  <a:gd name="T34" fmla="*/ 3 w 38"/>
                  <a:gd name="T35" fmla="*/ 8 h 54"/>
                  <a:gd name="T36" fmla="*/ 4 w 38"/>
                  <a:gd name="T37" fmla="*/ 8 h 54"/>
                  <a:gd name="T38" fmla="*/ 5 w 38"/>
                  <a:gd name="T39" fmla="*/ 9 h 54"/>
                  <a:gd name="T40" fmla="*/ 6 w 38"/>
                  <a:gd name="T41" fmla="*/ 9 h 54"/>
                  <a:gd name="T42" fmla="*/ 6 w 38"/>
                  <a:gd name="T43" fmla="*/ 7 h 54"/>
                  <a:gd name="T44" fmla="*/ 5 w 38"/>
                  <a:gd name="T45" fmla="*/ 5 h 54"/>
                  <a:gd name="T46" fmla="*/ 4 w 38"/>
                  <a:gd name="T47" fmla="*/ 3 h 54"/>
                  <a:gd name="T48" fmla="*/ 3 w 38"/>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sv-SE"/>
              </a:p>
            </p:txBody>
          </p:sp>
          <p:sp>
            <p:nvSpPr>
              <p:cNvPr id="1097" name="Freeform 623"/>
              <p:cNvSpPr>
                <a:spLocks/>
              </p:cNvSpPr>
              <p:nvPr/>
            </p:nvSpPr>
            <p:spPr bwMode="auto">
              <a:xfrm>
                <a:off x="2636" y="2714"/>
                <a:ext cx="8" cy="6"/>
              </a:xfrm>
              <a:custGeom>
                <a:avLst/>
                <a:gdLst>
                  <a:gd name="T0" fmla="*/ 6 w 52"/>
                  <a:gd name="T1" fmla="*/ 4 h 36"/>
                  <a:gd name="T2" fmla="*/ 7 w 52"/>
                  <a:gd name="T3" fmla="*/ 4 h 36"/>
                  <a:gd name="T4" fmla="*/ 8 w 52"/>
                  <a:gd name="T5" fmla="*/ 3 h 36"/>
                  <a:gd name="T6" fmla="*/ 8 w 52"/>
                  <a:gd name="T7" fmla="*/ 3 h 36"/>
                  <a:gd name="T8" fmla="*/ 8 w 52"/>
                  <a:gd name="T9" fmla="*/ 2 h 36"/>
                  <a:gd name="T10" fmla="*/ 8 w 52"/>
                  <a:gd name="T11" fmla="*/ 1 h 36"/>
                  <a:gd name="T12" fmla="*/ 7 w 52"/>
                  <a:gd name="T13" fmla="*/ 0 h 36"/>
                  <a:gd name="T14" fmla="*/ 6 w 52"/>
                  <a:gd name="T15" fmla="*/ 0 h 36"/>
                  <a:gd name="T16" fmla="*/ 6 w 52"/>
                  <a:gd name="T17" fmla="*/ 0 h 36"/>
                  <a:gd name="T18" fmla="*/ 5 w 52"/>
                  <a:gd name="T19" fmla="*/ 0 h 36"/>
                  <a:gd name="T20" fmla="*/ 4 w 52"/>
                  <a:gd name="T21" fmla="*/ 0 h 36"/>
                  <a:gd name="T22" fmla="*/ 3 w 52"/>
                  <a:gd name="T23" fmla="*/ 1 h 36"/>
                  <a:gd name="T24" fmla="*/ 2 w 52"/>
                  <a:gd name="T25" fmla="*/ 1 h 36"/>
                  <a:gd name="T26" fmla="*/ 1 w 52"/>
                  <a:gd name="T27" fmla="*/ 2 h 36"/>
                  <a:gd name="T28" fmla="*/ 0 w 52"/>
                  <a:gd name="T29" fmla="*/ 4 h 36"/>
                  <a:gd name="T30" fmla="*/ 0 w 52"/>
                  <a:gd name="T31" fmla="*/ 5 h 36"/>
                  <a:gd name="T32" fmla="*/ 0 w 52"/>
                  <a:gd name="T33" fmla="*/ 5 h 36"/>
                  <a:gd name="T34" fmla="*/ 1 w 52"/>
                  <a:gd name="T35" fmla="*/ 6 h 36"/>
                  <a:gd name="T36" fmla="*/ 1 w 52"/>
                  <a:gd name="T37" fmla="*/ 6 h 36"/>
                  <a:gd name="T38" fmla="*/ 2 w 52"/>
                  <a:gd name="T39" fmla="*/ 6 h 36"/>
                  <a:gd name="T40" fmla="*/ 3 w 52"/>
                  <a:gd name="T41" fmla="*/ 6 h 36"/>
                  <a:gd name="T42" fmla="*/ 4 w 52"/>
                  <a:gd name="T43" fmla="*/ 6 h 36"/>
                  <a:gd name="T44" fmla="*/ 5 w 52"/>
                  <a:gd name="T45" fmla="*/ 5 h 36"/>
                  <a:gd name="T46" fmla="*/ 6 w 52"/>
                  <a:gd name="T47" fmla="*/ 5 h 36"/>
                  <a:gd name="T48" fmla="*/ 6 w 52"/>
                  <a:gd name="T49" fmla="*/ 4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sv-SE"/>
              </a:p>
            </p:txBody>
          </p:sp>
          <p:sp>
            <p:nvSpPr>
              <p:cNvPr id="1098" name="Freeform 624"/>
              <p:cNvSpPr>
                <a:spLocks/>
              </p:cNvSpPr>
              <p:nvPr/>
            </p:nvSpPr>
            <p:spPr bwMode="auto">
              <a:xfrm>
                <a:off x="2596" y="2704"/>
                <a:ext cx="33" cy="39"/>
              </a:xfrm>
              <a:custGeom>
                <a:avLst/>
                <a:gdLst>
                  <a:gd name="T0" fmla="*/ 12 w 198"/>
                  <a:gd name="T1" fmla="*/ 6 h 236"/>
                  <a:gd name="T2" fmla="*/ 10 w 198"/>
                  <a:gd name="T3" fmla="*/ 8 h 236"/>
                  <a:gd name="T4" fmla="*/ 8 w 198"/>
                  <a:gd name="T5" fmla="*/ 10 h 236"/>
                  <a:gd name="T6" fmla="*/ 6 w 198"/>
                  <a:gd name="T7" fmla="*/ 12 h 236"/>
                  <a:gd name="T8" fmla="*/ 4 w 198"/>
                  <a:gd name="T9" fmla="*/ 14 h 236"/>
                  <a:gd name="T10" fmla="*/ 2 w 198"/>
                  <a:gd name="T11" fmla="*/ 17 h 236"/>
                  <a:gd name="T12" fmla="*/ 1 w 198"/>
                  <a:gd name="T13" fmla="*/ 19 h 236"/>
                  <a:gd name="T14" fmla="*/ 0 w 198"/>
                  <a:gd name="T15" fmla="*/ 21 h 236"/>
                  <a:gd name="T16" fmla="*/ 0 w 198"/>
                  <a:gd name="T17" fmla="*/ 24 h 236"/>
                  <a:gd name="T18" fmla="*/ 0 w 198"/>
                  <a:gd name="T19" fmla="*/ 28 h 236"/>
                  <a:gd name="T20" fmla="*/ 2 w 198"/>
                  <a:gd name="T21" fmla="*/ 31 h 236"/>
                  <a:gd name="T22" fmla="*/ 4 w 198"/>
                  <a:gd name="T23" fmla="*/ 34 h 236"/>
                  <a:gd name="T24" fmla="*/ 7 w 198"/>
                  <a:gd name="T25" fmla="*/ 36 h 236"/>
                  <a:gd name="T26" fmla="*/ 11 w 198"/>
                  <a:gd name="T27" fmla="*/ 38 h 236"/>
                  <a:gd name="T28" fmla="*/ 15 w 198"/>
                  <a:gd name="T29" fmla="*/ 39 h 236"/>
                  <a:gd name="T30" fmla="*/ 18 w 198"/>
                  <a:gd name="T31" fmla="*/ 39 h 236"/>
                  <a:gd name="T32" fmla="*/ 22 w 198"/>
                  <a:gd name="T33" fmla="*/ 38 h 236"/>
                  <a:gd name="T34" fmla="*/ 23 w 198"/>
                  <a:gd name="T35" fmla="*/ 38 h 236"/>
                  <a:gd name="T36" fmla="*/ 24 w 198"/>
                  <a:gd name="T37" fmla="*/ 38 h 236"/>
                  <a:gd name="T38" fmla="*/ 24 w 198"/>
                  <a:gd name="T39" fmla="*/ 37 h 236"/>
                  <a:gd name="T40" fmla="*/ 24 w 198"/>
                  <a:gd name="T41" fmla="*/ 37 h 236"/>
                  <a:gd name="T42" fmla="*/ 24 w 198"/>
                  <a:gd name="T43" fmla="*/ 36 h 236"/>
                  <a:gd name="T44" fmla="*/ 24 w 198"/>
                  <a:gd name="T45" fmla="*/ 36 h 236"/>
                  <a:gd name="T46" fmla="*/ 23 w 198"/>
                  <a:gd name="T47" fmla="*/ 36 h 236"/>
                  <a:gd name="T48" fmla="*/ 22 w 198"/>
                  <a:gd name="T49" fmla="*/ 36 h 236"/>
                  <a:gd name="T50" fmla="*/ 21 w 198"/>
                  <a:gd name="T51" fmla="*/ 36 h 236"/>
                  <a:gd name="T52" fmla="*/ 20 w 198"/>
                  <a:gd name="T53" fmla="*/ 36 h 236"/>
                  <a:gd name="T54" fmla="*/ 19 w 198"/>
                  <a:gd name="T55" fmla="*/ 36 h 236"/>
                  <a:gd name="T56" fmla="*/ 18 w 198"/>
                  <a:gd name="T57" fmla="*/ 36 h 236"/>
                  <a:gd name="T58" fmla="*/ 16 w 198"/>
                  <a:gd name="T59" fmla="*/ 36 h 236"/>
                  <a:gd name="T60" fmla="*/ 15 w 198"/>
                  <a:gd name="T61" fmla="*/ 36 h 236"/>
                  <a:gd name="T62" fmla="*/ 13 w 198"/>
                  <a:gd name="T63" fmla="*/ 35 h 236"/>
                  <a:gd name="T64" fmla="*/ 10 w 198"/>
                  <a:gd name="T65" fmla="*/ 35 h 236"/>
                  <a:gd name="T66" fmla="*/ 8 w 198"/>
                  <a:gd name="T67" fmla="*/ 34 h 236"/>
                  <a:gd name="T68" fmla="*/ 7 w 198"/>
                  <a:gd name="T69" fmla="*/ 33 h 236"/>
                  <a:gd name="T70" fmla="*/ 5 w 198"/>
                  <a:gd name="T71" fmla="*/ 31 h 236"/>
                  <a:gd name="T72" fmla="*/ 3 w 198"/>
                  <a:gd name="T73" fmla="*/ 29 h 236"/>
                  <a:gd name="T74" fmla="*/ 2 w 198"/>
                  <a:gd name="T75" fmla="*/ 26 h 236"/>
                  <a:gd name="T76" fmla="*/ 3 w 198"/>
                  <a:gd name="T77" fmla="*/ 23 h 236"/>
                  <a:gd name="T78" fmla="*/ 4 w 198"/>
                  <a:gd name="T79" fmla="*/ 20 h 236"/>
                  <a:gd name="T80" fmla="*/ 5 w 198"/>
                  <a:gd name="T81" fmla="*/ 18 h 236"/>
                  <a:gd name="T82" fmla="*/ 7 w 198"/>
                  <a:gd name="T83" fmla="*/ 16 h 236"/>
                  <a:gd name="T84" fmla="*/ 8 w 198"/>
                  <a:gd name="T85" fmla="*/ 14 h 236"/>
                  <a:gd name="T86" fmla="*/ 10 w 198"/>
                  <a:gd name="T87" fmla="*/ 12 h 236"/>
                  <a:gd name="T88" fmla="*/ 13 w 198"/>
                  <a:gd name="T89" fmla="*/ 10 h 236"/>
                  <a:gd name="T90" fmla="*/ 16 w 198"/>
                  <a:gd name="T91" fmla="*/ 8 h 236"/>
                  <a:gd name="T92" fmla="*/ 18 w 198"/>
                  <a:gd name="T93" fmla="*/ 6 h 236"/>
                  <a:gd name="T94" fmla="*/ 21 w 198"/>
                  <a:gd name="T95" fmla="*/ 5 h 236"/>
                  <a:gd name="T96" fmla="*/ 24 w 198"/>
                  <a:gd name="T97" fmla="*/ 4 h 236"/>
                  <a:gd name="T98" fmla="*/ 26 w 198"/>
                  <a:gd name="T99" fmla="*/ 3 h 236"/>
                  <a:gd name="T100" fmla="*/ 29 w 198"/>
                  <a:gd name="T101" fmla="*/ 2 h 236"/>
                  <a:gd name="T102" fmla="*/ 31 w 198"/>
                  <a:gd name="T103" fmla="*/ 2 h 236"/>
                  <a:gd name="T104" fmla="*/ 33 w 198"/>
                  <a:gd name="T105" fmla="*/ 1 h 236"/>
                  <a:gd name="T106" fmla="*/ 32 w 198"/>
                  <a:gd name="T107" fmla="*/ 0 h 236"/>
                  <a:gd name="T108" fmla="*/ 30 w 198"/>
                  <a:gd name="T109" fmla="*/ 0 h 236"/>
                  <a:gd name="T110" fmla="*/ 27 w 198"/>
                  <a:gd name="T111" fmla="*/ 0 h 236"/>
                  <a:gd name="T112" fmla="*/ 24 w 198"/>
                  <a:gd name="T113" fmla="*/ 1 h 236"/>
                  <a:gd name="T114" fmla="*/ 21 w 198"/>
                  <a:gd name="T115" fmla="*/ 2 h 236"/>
                  <a:gd name="T116" fmla="*/ 17 w 198"/>
                  <a:gd name="T117" fmla="*/ 3 h 236"/>
                  <a:gd name="T118" fmla="*/ 15 w 198"/>
                  <a:gd name="T119" fmla="*/ 5 h 236"/>
                  <a:gd name="T120" fmla="*/ 12 w 198"/>
                  <a:gd name="T121" fmla="*/ 6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noFill/>
                <a:round/>
                <a:headEnd/>
                <a:tailEnd/>
              </a:ln>
            </p:spPr>
            <p:txBody>
              <a:bodyPr/>
              <a:lstStyle/>
              <a:p>
                <a:endParaRPr lang="sv-SE"/>
              </a:p>
            </p:txBody>
          </p:sp>
          <p:sp>
            <p:nvSpPr>
              <p:cNvPr id="1099" name="Freeform 625"/>
              <p:cNvSpPr>
                <a:spLocks/>
              </p:cNvSpPr>
              <p:nvPr/>
            </p:nvSpPr>
            <p:spPr bwMode="auto">
              <a:xfrm>
                <a:off x="2652" y="2704"/>
                <a:ext cx="22" cy="30"/>
              </a:xfrm>
              <a:custGeom>
                <a:avLst/>
                <a:gdLst>
                  <a:gd name="T0" fmla="*/ 19 w 128"/>
                  <a:gd name="T1" fmla="*/ 10 h 183"/>
                  <a:gd name="T2" fmla="*/ 19 w 128"/>
                  <a:gd name="T3" fmla="*/ 13 h 183"/>
                  <a:gd name="T4" fmla="*/ 19 w 128"/>
                  <a:gd name="T5" fmla="*/ 16 h 183"/>
                  <a:gd name="T6" fmla="*/ 17 w 128"/>
                  <a:gd name="T7" fmla="*/ 18 h 183"/>
                  <a:gd name="T8" fmla="*/ 15 w 128"/>
                  <a:gd name="T9" fmla="*/ 20 h 183"/>
                  <a:gd name="T10" fmla="*/ 13 w 128"/>
                  <a:gd name="T11" fmla="*/ 22 h 183"/>
                  <a:gd name="T12" fmla="*/ 10 w 128"/>
                  <a:gd name="T13" fmla="*/ 24 h 183"/>
                  <a:gd name="T14" fmla="*/ 7 w 128"/>
                  <a:gd name="T15" fmla="*/ 26 h 183"/>
                  <a:gd name="T16" fmla="*/ 5 w 128"/>
                  <a:gd name="T17" fmla="*/ 27 h 183"/>
                  <a:gd name="T18" fmla="*/ 5 w 128"/>
                  <a:gd name="T19" fmla="*/ 28 h 183"/>
                  <a:gd name="T20" fmla="*/ 4 w 128"/>
                  <a:gd name="T21" fmla="*/ 28 h 183"/>
                  <a:gd name="T22" fmla="*/ 4 w 128"/>
                  <a:gd name="T23" fmla="*/ 29 h 183"/>
                  <a:gd name="T24" fmla="*/ 5 w 128"/>
                  <a:gd name="T25" fmla="*/ 29 h 183"/>
                  <a:gd name="T26" fmla="*/ 5 w 128"/>
                  <a:gd name="T27" fmla="*/ 30 h 183"/>
                  <a:gd name="T28" fmla="*/ 6 w 128"/>
                  <a:gd name="T29" fmla="*/ 30 h 183"/>
                  <a:gd name="T30" fmla="*/ 6 w 128"/>
                  <a:gd name="T31" fmla="*/ 30 h 183"/>
                  <a:gd name="T32" fmla="*/ 7 w 128"/>
                  <a:gd name="T33" fmla="*/ 30 h 183"/>
                  <a:gd name="T34" fmla="*/ 10 w 128"/>
                  <a:gd name="T35" fmla="*/ 28 h 183"/>
                  <a:gd name="T36" fmla="*/ 13 w 128"/>
                  <a:gd name="T37" fmla="*/ 26 h 183"/>
                  <a:gd name="T38" fmla="*/ 16 w 128"/>
                  <a:gd name="T39" fmla="*/ 24 h 183"/>
                  <a:gd name="T40" fmla="*/ 19 w 128"/>
                  <a:gd name="T41" fmla="*/ 22 h 183"/>
                  <a:gd name="T42" fmla="*/ 20 w 128"/>
                  <a:gd name="T43" fmla="*/ 19 h 183"/>
                  <a:gd name="T44" fmla="*/ 21 w 128"/>
                  <a:gd name="T45" fmla="*/ 16 h 183"/>
                  <a:gd name="T46" fmla="*/ 22 w 128"/>
                  <a:gd name="T47" fmla="*/ 13 h 183"/>
                  <a:gd name="T48" fmla="*/ 21 w 128"/>
                  <a:gd name="T49" fmla="*/ 10 h 183"/>
                  <a:gd name="T50" fmla="*/ 19 w 128"/>
                  <a:gd name="T51" fmla="*/ 7 h 183"/>
                  <a:gd name="T52" fmla="*/ 17 w 128"/>
                  <a:gd name="T53" fmla="*/ 5 h 183"/>
                  <a:gd name="T54" fmla="*/ 14 w 128"/>
                  <a:gd name="T55" fmla="*/ 3 h 183"/>
                  <a:gd name="T56" fmla="*/ 10 w 128"/>
                  <a:gd name="T57" fmla="*/ 1 h 183"/>
                  <a:gd name="T58" fmla="*/ 7 w 128"/>
                  <a:gd name="T59" fmla="*/ 0 h 183"/>
                  <a:gd name="T60" fmla="*/ 4 w 128"/>
                  <a:gd name="T61" fmla="*/ 0 h 183"/>
                  <a:gd name="T62" fmla="*/ 2 w 128"/>
                  <a:gd name="T63" fmla="*/ 0 h 183"/>
                  <a:gd name="T64" fmla="*/ 0 w 128"/>
                  <a:gd name="T65" fmla="*/ 1 h 183"/>
                  <a:gd name="T66" fmla="*/ 3 w 128"/>
                  <a:gd name="T67" fmla="*/ 2 h 183"/>
                  <a:gd name="T68" fmla="*/ 6 w 128"/>
                  <a:gd name="T69" fmla="*/ 2 h 183"/>
                  <a:gd name="T70" fmla="*/ 8 w 128"/>
                  <a:gd name="T71" fmla="*/ 3 h 183"/>
                  <a:gd name="T72" fmla="*/ 11 w 128"/>
                  <a:gd name="T73" fmla="*/ 4 h 183"/>
                  <a:gd name="T74" fmla="*/ 13 w 128"/>
                  <a:gd name="T75" fmla="*/ 5 h 183"/>
                  <a:gd name="T76" fmla="*/ 15 w 128"/>
                  <a:gd name="T77" fmla="*/ 6 h 183"/>
                  <a:gd name="T78" fmla="*/ 17 w 128"/>
                  <a:gd name="T79" fmla="*/ 8 h 183"/>
                  <a:gd name="T80" fmla="*/ 19 w 128"/>
                  <a:gd name="T81" fmla="*/ 1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noFill/>
                <a:round/>
                <a:headEnd/>
                <a:tailEnd/>
              </a:ln>
            </p:spPr>
            <p:txBody>
              <a:bodyPr/>
              <a:lstStyle/>
              <a:p>
                <a:endParaRPr lang="sv-SE"/>
              </a:p>
            </p:txBody>
          </p:sp>
          <p:sp>
            <p:nvSpPr>
              <p:cNvPr id="1100" name="Freeform 626"/>
              <p:cNvSpPr>
                <a:spLocks/>
              </p:cNvSpPr>
              <p:nvPr/>
            </p:nvSpPr>
            <p:spPr bwMode="auto">
              <a:xfrm>
                <a:off x="2575" y="2697"/>
                <a:ext cx="53" cy="63"/>
              </a:xfrm>
              <a:custGeom>
                <a:avLst/>
                <a:gdLst>
                  <a:gd name="T0" fmla="*/ 17 w 323"/>
                  <a:gd name="T1" fmla="*/ 12 h 379"/>
                  <a:gd name="T2" fmla="*/ 9 w 323"/>
                  <a:gd name="T3" fmla="*/ 19 h 379"/>
                  <a:gd name="T4" fmla="*/ 3 w 323"/>
                  <a:gd name="T5" fmla="*/ 28 h 379"/>
                  <a:gd name="T6" fmla="*/ 0 w 323"/>
                  <a:gd name="T7" fmla="*/ 38 h 379"/>
                  <a:gd name="T8" fmla="*/ 1 w 323"/>
                  <a:gd name="T9" fmla="*/ 44 h 379"/>
                  <a:gd name="T10" fmla="*/ 2 w 323"/>
                  <a:gd name="T11" fmla="*/ 47 h 379"/>
                  <a:gd name="T12" fmla="*/ 3 w 323"/>
                  <a:gd name="T13" fmla="*/ 50 h 379"/>
                  <a:gd name="T14" fmla="*/ 6 w 323"/>
                  <a:gd name="T15" fmla="*/ 52 h 379"/>
                  <a:gd name="T16" fmla="*/ 9 w 323"/>
                  <a:gd name="T17" fmla="*/ 54 h 379"/>
                  <a:gd name="T18" fmla="*/ 14 w 323"/>
                  <a:gd name="T19" fmla="*/ 57 h 379"/>
                  <a:gd name="T20" fmla="*/ 20 w 323"/>
                  <a:gd name="T21" fmla="*/ 58 h 379"/>
                  <a:gd name="T22" fmla="*/ 25 w 323"/>
                  <a:gd name="T23" fmla="*/ 60 h 379"/>
                  <a:gd name="T24" fmla="*/ 31 w 323"/>
                  <a:gd name="T25" fmla="*/ 61 h 379"/>
                  <a:gd name="T26" fmla="*/ 36 w 323"/>
                  <a:gd name="T27" fmla="*/ 62 h 379"/>
                  <a:gd name="T28" fmla="*/ 42 w 323"/>
                  <a:gd name="T29" fmla="*/ 62 h 379"/>
                  <a:gd name="T30" fmla="*/ 48 w 323"/>
                  <a:gd name="T31" fmla="*/ 63 h 379"/>
                  <a:gd name="T32" fmla="*/ 51 w 323"/>
                  <a:gd name="T33" fmla="*/ 63 h 379"/>
                  <a:gd name="T34" fmla="*/ 53 w 323"/>
                  <a:gd name="T35" fmla="*/ 62 h 379"/>
                  <a:gd name="T36" fmla="*/ 53 w 323"/>
                  <a:gd name="T37" fmla="*/ 60 h 379"/>
                  <a:gd name="T38" fmla="*/ 52 w 323"/>
                  <a:gd name="T39" fmla="*/ 59 h 379"/>
                  <a:gd name="T40" fmla="*/ 48 w 323"/>
                  <a:gd name="T41" fmla="*/ 58 h 379"/>
                  <a:gd name="T42" fmla="*/ 43 w 323"/>
                  <a:gd name="T43" fmla="*/ 58 h 379"/>
                  <a:gd name="T44" fmla="*/ 38 w 323"/>
                  <a:gd name="T45" fmla="*/ 58 h 379"/>
                  <a:gd name="T46" fmla="*/ 33 w 323"/>
                  <a:gd name="T47" fmla="*/ 57 h 379"/>
                  <a:gd name="T48" fmla="*/ 28 w 323"/>
                  <a:gd name="T49" fmla="*/ 56 h 379"/>
                  <a:gd name="T50" fmla="*/ 22 w 323"/>
                  <a:gd name="T51" fmla="*/ 55 h 379"/>
                  <a:gd name="T52" fmla="*/ 17 w 323"/>
                  <a:gd name="T53" fmla="*/ 53 h 379"/>
                  <a:gd name="T54" fmla="*/ 12 w 323"/>
                  <a:gd name="T55" fmla="*/ 51 h 379"/>
                  <a:gd name="T56" fmla="*/ 8 w 323"/>
                  <a:gd name="T57" fmla="*/ 48 h 379"/>
                  <a:gd name="T58" fmla="*/ 6 w 323"/>
                  <a:gd name="T59" fmla="*/ 45 h 379"/>
                  <a:gd name="T60" fmla="*/ 5 w 323"/>
                  <a:gd name="T61" fmla="*/ 40 h 379"/>
                  <a:gd name="T62" fmla="*/ 6 w 323"/>
                  <a:gd name="T63" fmla="*/ 33 h 379"/>
                  <a:gd name="T64" fmla="*/ 8 w 323"/>
                  <a:gd name="T65" fmla="*/ 27 h 379"/>
                  <a:gd name="T66" fmla="*/ 11 w 323"/>
                  <a:gd name="T67" fmla="*/ 23 h 379"/>
                  <a:gd name="T68" fmla="*/ 15 w 323"/>
                  <a:gd name="T69" fmla="*/ 18 h 379"/>
                  <a:gd name="T70" fmla="*/ 19 w 323"/>
                  <a:gd name="T71" fmla="*/ 15 h 379"/>
                  <a:gd name="T72" fmla="*/ 24 w 323"/>
                  <a:gd name="T73" fmla="*/ 11 h 379"/>
                  <a:gd name="T74" fmla="*/ 30 w 323"/>
                  <a:gd name="T75" fmla="*/ 7 h 379"/>
                  <a:gd name="T76" fmla="*/ 36 w 323"/>
                  <a:gd name="T77" fmla="*/ 4 h 379"/>
                  <a:gd name="T78" fmla="*/ 42 w 323"/>
                  <a:gd name="T79" fmla="*/ 1 h 379"/>
                  <a:gd name="T80" fmla="*/ 42 w 323"/>
                  <a:gd name="T81" fmla="*/ 0 h 379"/>
                  <a:gd name="T82" fmla="*/ 36 w 323"/>
                  <a:gd name="T83" fmla="*/ 1 h 379"/>
                  <a:gd name="T84" fmla="*/ 30 w 323"/>
                  <a:gd name="T85" fmla="*/ 3 h 379"/>
                  <a:gd name="T86" fmla="*/ 23 w 323"/>
                  <a:gd name="T87" fmla="*/ 6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noFill/>
                <a:round/>
                <a:headEnd/>
                <a:tailEnd/>
              </a:ln>
            </p:spPr>
            <p:txBody>
              <a:bodyPr/>
              <a:lstStyle/>
              <a:p>
                <a:endParaRPr lang="sv-SE"/>
              </a:p>
            </p:txBody>
          </p:sp>
          <p:sp>
            <p:nvSpPr>
              <p:cNvPr id="1101" name="Freeform 627"/>
              <p:cNvSpPr>
                <a:spLocks/>
              </p:cNvSpPr>
              <p:nvPr/>
            </p:nvSpPr>
            <p:spPr bwMode="auto">
              <a:xfrm>
                <a:off x="2650" y="2695"/>
                <a:ext cx="47" cy="42"/>
              </a:xfrm>
              <a:custGeom>
                <a:avLst/>
                <a:gdLst>
                  <a:gd name="T0" fmla="*/ 39 w 282"/>
                  <a:gd name="T1" fmla="*/ 13 h 253"/>
                  <a:gd name="T2" fmla="*/ 41 w 282"/>
                  <a:gd name="T3" fmla="*/ 15 h 253"/>
                  <a:gd name="T4" fmla="*/ 42 w 282"/>
                  <a:gd name="T5" fmla="*/ 18 h 253"/>
                  <a:gd name="T6" fmla="*/ 43 w 282"/>
                  <a:gd name="T7" fmla="*/ 21 h 253"/>
                  <a:gd name="T8" fmla="*/ 43 w 282"/>
                  <a:gd name="T9" fmla="*/ 24 h 253"/>
                  <a:gd name="T10" fmla="*/ 43 w 282"/>
                  <a:gd name="T11" fmla="*/ 26 h 253"/>
                  <a:gd name="T12" fmla="*/ 42 w 282"/>
                  <a:gd name="T13" fmla="*/ 28 h 253"/>
                  <a:gd name="T14" fmla="*/ 41 w 282"/>
                  <a:gd name="T15" fmla="*/ 31 h 253"/>
                  <a:gd name="T16" fmla="*/ 39 w 282"/>
                  <a:gd name="T17" fmla="*/ 32 h 253"/>
                  <a:gd name="T18" fmla="*/ 37 w 282"/>
                  <a:gd name="T19" fmla="*/ 34 h 253"/>
                  <a:gd name="T20" fmla="*/ 36 w 282"/>
                  <a:gd name="T21" fmla="*/ 36 h 253"/>
                  <a:gd name="T22" fmla="*/ 34 w 282"/>
                  <a:gd name="T23" fmla="*/ 37 h 253"/>
                  <a:gd name="T24" fmla="*/ 32 w 282"/>
                  <a:gd name="T25" fmla="*/ 39 h 253"/>
                  <a:gd name="T26" fmla="*/ 32 w 282"/>
                  <a:gd name="T27" fmla="*/ 40 h 253"/>
                  <a:gd name="T28" fmla="*/ 32 w 282"/>
                  <a:gd name="T29" fmla="*/ 40 h 253"/>
                  <a:gd name="T30" fmla="*/ 32 w 282"/>
                  <a:gd name="T31" fmla="*/ 41 h 253"/>
                  <a:gd name="T32" fmla="*/ 32 w 282"/>
                  <a:gd name="T33" fmla="*/ 41 h 253"/>
                  <a:gd name="T34" fmla="*/ 33 w 282"/>
                  <a:gd name="T35" fmla="*/ 42 h 253"/>
                  <a:gd name="T36" fmla="*/ 33 w 282"/>
                  <a:gd name="T37" fmla="*/ 42 h 253"/>
                  <a:gd name="T38" fmla="*/ 34 w 282"/>
                  <a:gd name="T39" fmla="*/ 42 h 253"/>
                  <a:gd name="T40" fmla="*/ 35 w 282"/>
                  <a:gd name="T41" fmla="*/ 41 h 253"/>
                  <a:gd name="T42" fmla="*/ 39 w 282"/>
                  <a:gd name="T43" fmla="*/ 39 h 253"/>
                  <a:gd name="T44" fmla="*/ 42 w 282"/>
                  <a:gd name="T45" fmla="*/ 36 h 253"/>
                  <a:gd name="T46" fmla="*/ 45 w 282"/>
                  <a:gd name="T47" fmla="*/ 32 h 253"/>
                  <a:gd name="T48" fmla="*/ 46 w 282"/>
                  <a:gd name="T49" fmla="*/ 28 h 253"/>
                  <a:gd name="T50" fmla="*/ 47 w 282"/>
                  <a:gd name="T51" fmla="*/ 23 h 253"/>
                  <a:gd name="T52" fmla="*/ 47 w 282"/>
                  <a:gd name="T53" fmla="*/ 19 h 253"/>
                  <a:gd name="T54" fmla="*/ 45 w 282"/>
                  <a:gd name="T55" fmla="*/ 15 h 253"/>
                  <a:gd name="T56" fmla="*/ 42 w 282"/>
                  <a:gd name="T57" fmla="*/ 12 h 253"/>
                  <a:gd name="T58" fmla="*/ 39 w 282"/>
                  <a:gd name="T59" fmla="*/ 10 h 253"/>
                  <a:gd name="T60" fmla="*/ 37 w 282"/>
                  <a:gd name="T61" fmla="*/ 8 h 253"/>
                  <a:gd name="T62" fmla="*/ 34 w 282"/>
                  <a:gd name="T63" fmla="*/ 6 h 253"/>
                  <a:gd name="T64" fmla="*/ 30 w 282"/>
                  <a:gd name="T65" fmla="*/ 5 h 253"/>
                  <a:gd name="T66" fmla="*/ 27 w 282"/>
                  <a:gd name="T67" fmla="*/ 4 h 253"/>
                  <a:gd name="T68" fmla="*/ 24 w 282"/>
                  <a:gd name="T69" fmla="*/ 3 h 253"/>
                  <a:gd name="T70" fmla="*/ 20 w 282"/>
                  <a:gd name="T71" fmla="*/ 2 h 253"/>
                  <a:gd name="T72" fmla="*/ 17 w 282"/>
                  <a:gd name="T73" fmla="*/ 1 h 253"/>
                  <a:gd name="T74" fmla="*/ 14 w 282"/>
                  <a:gd name="T75" fmla="*/ 1 h 253"/>
                  <a:gd name="T76" fmla="*/ 10 w 282"/>
                  <a:gd name="T77" fmla="*/ 0 h 253"/>
                  <a:gd name="T78" fmla="*/ 8 w 282"/>
                  <a:gd name="T79" fmla="*/ 0 h 253"/>
                  <a:gd name="T80" fmla="*/ 5 w 282"/>
                  <a:gd name="T81" fmla="*/ 0 h 253"/>
                  <a:gd name="T82" fmla="*/ 3 w 282"/>
                  <a:gd name="T83" fmla="*/ 0 h 253"/>
                  <a:gd name="T84" fmla="*/ 2 w 282"/>
                  <a:gd name="T85" fmla="*/ 0 h 253"/>
                  <a:gd name="T86" fmla="*/ 1 w 282"/>
                  <a:gd name="T87" fmla="*/ 1 h 253"/>
                  <a:gd name="T88" fmla="*/ 0 w 282"/>
                  <a:gd name="T89" fmla="*/ 1 h 253"/>
                  <a:gd name="T90" fmla="*/ 2 w 282"/>
                  <a:gd name="T91" fmla="*/ 1 h 253"/>
                  <a:gd name="T92" fmla="*/ 4 w 282"/>
                  <a:gd name="T93" fmla="*/ 1 h 253"/>
                  <a:gd name="T94" fmla="*/ 6 w 282"/>
                  <a:gd name="T95" fmla="*/ 2 h 253"/>
                  <a:gd name="T96" fmla="*/ 9 w 282"/>
                  <a:gd name="T97" fmla="*/ 2 h 253"/>
                  <a:gd name="T98" fmla="*/ 11 w 282"/>
                  <a:gd name="T99" fmla="*/ 3 h 253"/>
                  <a:gd name="T100" fmla="*/ 14 w 282"/>
                  <a:gd name="T101" fmla="*/ 3 h 253"/>
                  <a:gd name="T102" fmla="*/ 16 w 282"/>
                  <a:gd name="T103" fmla="*/ 4 h 253"/>
                  <a:gd name="T104" fmla="*/ 19 w 282"/>
                  <a:gd name="T105" fmla="*/ 4 h 253"/>
                  <a:gd name="T106" fmla="*/ 22 w 282"/>
                  <a:gd name="T107" fmla="*/ 5 h 253"/>
                  <a:gd name="T108" fmla="*/ 24 w 282"/>
                  <a:gd name="T109" fmla="*/ 6 h 253"/>
                  <a:gd name="T110" fmla="*/ 27 w 282"/>
                  <a:gd name="T111" fmla="*/ 7 h 253"/>
                  <a:gd name="T112" fmla="*/ 29 w 282"/>
                  <a:gd name="T113" fmla="*/ 8 h 253"/>
                  <a:gd name="T114" fmla="*/ 32 w 282"/>
                  <a:gd name="T115" fmla="*/ 9 h 253"/>
                  <a:gd name="T116" fmla="*/ 35 w 282"/>
                  <a:gd name="T117" fmla="*/ 10 h 253"/>
                  <a:gd name="T118" fmla="*/ 37 w 282"/>
                  <a:gd name="T119" fmla="*/ 11 h 253"/>
                  <a:gd name="T120" fmla="*/ 39 w 282"/>
                  <a:gd name="T121" fmla="*/ 13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noFill/>
                <a:round/>
                <a:headEnd/>
                <a:tailEnd/>
              </a:ln>
            </p:spPr>
            <p:txBody>
              <a:bodyPr/>
              <a:lstStyle/>
              <a:p>
                <a:endParaRPr lang="sv-SE"/>
              </a:p>
            </p:txBody>
          </p:sp>
          <p:sp>
            <p:nvSpPr>
              <p:cNvPr id="1102" name="Freeform 628"/>
              <p:cNvSpPr>
                <a:spLocks/>
              </p:cNvSpPr>
              <p:nvPr/>
            </p:nvSpPr>
            <p:spPr bwMode="auto">
              <a:xfrm>
                <a:off x="2556" y="2718"/>
                <a:ext cx="19" cy="39"/>
              </a:xfrm>
              <a:custGeom>
                <a:avLst/>
                <a:gdLst>
                  <a:gd name="T0" fmla="*/ 0 w 115"/>
                  <a:gd name="T1" fmla="*/ 21 h 236"/>
                  <a:gd name="T2" fmla="*/ 0 w 115"/>
                  <a:gd name="T3" fmla="*/ 24 h 236"/>
                  <a:gd name="T4" fmla="*/ 1 w 115"/>
                  <a:gd name="T5" fmla="*/ 27 h 236"/>
                  <a:gd name="T6" fmla="*/ 2 w 115"/>
                  <a:gd name="T7" fmla="*/ 30 h 236"/>
                  <a:gd name="T8" fmla="*/ 4 w 115"/>
                  <a:gd name="T9" fmla="*/ 33 h 236"/>
                  <a:gd name="T10" fmla="*/ 6 w 115"/>
                  <a:gd name="T11" fmla="*/ 35 h 236"/>
                  <a:gd name="T12" fmla="*/ 9 w 115"/>
                  <a:gd name="T13" fmla="*/ 37 h 236"/>
                  <a:gd name="T14" fmla="*/ 12 w 115"/>
                  <a:gd name="T15" fmla="*/ 38 h 236"/>
                  <a:gd name="T16" fmla="*/ 15 w 115"/>
                  <a:gd name="T17" fmla="*/ 39 h 236"/>
                  <a:gd name="T18" fmla="*/ 16 w 115"/>
                  <a:gd name="T19" fmla="*/ 39 h 236"/>
                  <a:gd name="T20" fmla="*/ 17 w 115"/>
                  <a:gd name="T21" fmla="*/ 39 h 236"/>
                  <a:gd name="T22" fmla="*/ 18 w 115"/>
                  <a:gd name="T23" fmla="*/ 38 h 236"/>
                  <a:gd name="T24" fmla="*/ 18 w 115"/>
                  <a:gd name="T25" fmla="*/ 37 h 236"/>
                  <a:gd name="T26" fmla="*/ 18 w 115"/>
                  <a:gd name="T27" fmla="*/ 36 h 236"/>
                  <a:gd name="T28" fmla="*/ 18 w 115"/>
                  <a:gd name="T29" fmla="*/ 36 h 236"/>
                  <a:gd name="T30" fmla="*/ 18 w 115"/>
                  <a:gd name="T31" fmla="*/ 35 h 236"/>
                  <a:gd name="T32" fmla="*/ 17 w 115"/>
                  <a:gd name="T33" fmla="*/ 34 h 236"/>
                  <a:gd name="T34" fmla="*/ 14 w 115"/>
                  <a:gd name="T35" fmla="*/ 33 h 236"/>
                  <a:gd name="T36" fmla="*/ 11 w 115"/>
                  <a:gd name="T37" fmla="*/ 32 h 236"/>
                  <a:gd name="T38" fmla="*/ 8 w 115"/>
                  <a:gd name="T39" fmla="*/ 30 h 236"/>
                  <a:gd name="T40" fmla="*/ 7 w 115"/>
                  <a:gd name="T41" fmla="*/ 27 h 236"/>
                  <a:gd name="T42" fmla="*/ 5 w 115"/>
                  <a:gd name="T43" fmla="*/ 24 h 236"/>
                  <a:gd name="T44" fmla="*/ 5 w 115"/>
                  <a:gd name="T45" fmla="*/ 21 h 236"/>
                  <a:gd name="T46" fmla="*/ 5 w 115"/>
                  <a:gd name="T47" fmla="*/ 18 h 236"/>
                  <a:gd name="T48" fmla="*/ 6 w 115"/>
                  <a:gd name="T49" fmla="*/ 15 h 236"/>
                  <a:gd name="T50" fmla="*/ 7 w 115"/>
                  <a:gd name="T51" fmla="*/ 12 h 236"/>
                  <a:gd name="T52" fmla="*/ 9 w 115"/>
                  <a:gd name="T53" fmla="*/ 10 h 236"/>
                  <a:gd name="T54" fmla="*/ 12 w 115"/>
                  <a:gd name="T55" fmla="*/ 8 h 236"/>
                  <a:gd name="T56" fmla="*/ 14 w 115"/>
                  <a:gd name="T57" fmla="*/ 5 h 236"/>
                  <a:gd name="T58" fmla="*/ 16 w 115"/>
                  <a:gd name="T59" fmla="*/ 4 h 236"/>
                  <a:gd name="T60" fmla="*/ 18 w 115"/>
                  <a:gd name="T61" fmla="*/ 2 h 236"/>
                  <a:gd name="T62" fmla="*/ 19 w 115"/>
                  <a:gd name="T63" fmla="*/ 1 h 236"/>
                  <a:gd name="T64" fmla="*/ 19 w 115"/>
                  <a:gd name="T65" fmla="*/ 0 h 236"/>
                  <a:gd name="T66" fmla="*/ 17 w 115"/>
                  <a:gd name="T67" fmla="*/ 1 h 236"/>
                  <a:gd name="T68" fmla="*/ 14 w 115"/>
                  <a:gd name="T69" fmla="*/ 2 h 236"/>
                  <a:gd name="T70" fmla="*/ 11 w 115"/>
                  <a:gd name="T71" fmla="*/ 4 h 236"/>
                  <a:gd name="T72" fmla="*/ 8 w 115"/>
                  <a:gd name="T73" fmla="*/ 7 h 236"/>
                  <a:gd name="T74" fmla="*/ 5 w 115"/>
                  <a:gd name="T75" fmla="*/ 10 h 236"/>
                  <a:gd name="T76" fmla="*/ 3 w 115"/>
                  <a:gd name="T77" fmla="*/ 14 h 236"/>
                  <a:gd name="T78" fmla="*/ 1 w 115"/>
                  <a:gd name="T79" fmla="*/ 17 h 236"/>
                  <a:gd name="T80" fmla="*/ 0 w 115"/>
                  <a:gd name="T81" fmla="*/ 21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noFill/>
                <a:round/>
                <a:headEnd/>
                <a:tailEnd/>
              </a:ln>
            </p:spPr>
            <p:txBody>
              <a:bodyPr/>
              <a:lstStyle/>
              <a:p>
                <a:endParaRPr lang="sv-SE"/>
              </a:p>
            </p:txBody>
          </p:sp>
          <p:sp>
            <p:nvSpPr>
              <p:cNvPr id="1103" name="Freeform 629"/>
              <p:cNvSpPr>
                <a:spLocks/>
              </p:cNvSpPr>
              <p:nvPr/>
            </p:nvSpPr>
            <p:spPr bwMode="auto">
              <a:xfrm>
                <a:off x="2689" y="2692"/>
                <a:ext cx="41" cy="52"/>
              </a:xfrm>
              <a:custGeom>
                <a:avLst/>
                <a:gdLst>
                  <a:gd name="T0" fmla="*/ 35 w 245"/>
                  <a:gd name="T1" fmla="*/ 21 h 310"/>
                  <a:gd name="T2" fmla="*/ 37 w 245"/>
                  <a:gd name="T3" fmla="*/ 24 h 310"/>
                  <a:gd name="T4" fmla="*/ 38 w 245"/>
                  <a:gd name="T5" fmla="*/ 28 h 310"/>
                  <a:gd name="T6" fmla="*/ 37 w 245"/>
                  <a:gd name="T7" fmla="*/ 31 h 310"/>
                  <a:gd name="T8" fmla="*/ 35 w 245"/>
                  <a:gd name="T9" fmla="*/ 35 h 310"/>
                  <a:gd name="T10" fmla="*/ 31 w 245"/>
                  <a:gd name="T11" fmla="*/ 38 h 310"/>
                  <a:gd name="T12" fmla="*/ 28 w 245"/>
                  <a:gd name="T13" fmla="*/ 41 h 310"/>
                  <a:gd name="T14" fmla="*/ 24 w 245"/>
                  <a:gd name="T15" fmla="*/ 44 h 310"/>
                  <a:gd name="T16" fmla="*/ 21 w 245"/>
                  <a:gd name="T17" fmla="*/ 47 h 310"/>
                  <a:gd name="T18" fmla="*/ 21 w 245"/>
                  <a:gd name="T19" fmla="*/ 48 h 310"/>
                  <a:gd name="T20" fmla="*/ 20 w 245"/>
                  <a:gd name="T21" fmla="*/ 50 h 310"/>
                  <a:gd name="T22" fmla="*/ 20 w 245"/>
                  <a:gd name="T23" fmla="*/ 51 h 310"/>
                  <a:gd name="T24" fmla="*/ 22 w 245"/>
                  <a:gd name="T25" fmla="*/ 52 h 310"/>
                  <a:gd name="T26" fmla="*/ 23 w 245"/>
                  <a:gd name="T27" fmla="*/ 52 h 310"/>
                  <a:gd name="T28" fmla="*/ 26 w 245"/>
                  <a:gd name="T29" fmla="*/ 49 h 310"/>
                  <a:gd name="T30" fmla="*/ 30 w 245"/>
                  <a:gd name="T31" fmla="*/ 45 h 310"/>
                  <a:gd name="T32" fmla="*/ 35 w 245"/>
                  <a:gd name="T33" fmla="*/ 41 h 310"/>
                  <a:gd name="T34" fmla="*/ 38 w 245"/>
                  <a:gd name="T35" fmla="*/ 37 h 310"/>
                  <a:gd name="T36" fmla="*/ 41 w 245"/>
                  <a:gd name="T37" fmla="*/ 31 h 310"/>
                  <a:gd name="T38" fmla="*/ 41 w 245"/>
                  <a:gd name="T39" fmla="*/ 25 h 310"/>
                  <a:gd name="T40" fmla="*/ 38 w 245"/>
                  <a:gd name="T41" fmla="*/ 20 h 310"/>
                  <a:gd name="T42" fmla="*/ 34 w 245"/>
                  <a:gd name="T43" fmla="*/ 16 h 310"/>
                  <a:gd name="T44" fmla="*/ 29 w 245"/>
                  <a:gd name="T45" fmla="*/ 13 h 310"/>
                  <a:gd name="T46" fmla="*/ 25 w 245"/>
                  <a:gd name="T47" fmla="*/ 10 h 310"/>
                  <a:gd name="T48" fmla="*/ 20 w 245"/>
                  <a:gd name="T49" fmla="*/ 8 h 310"/>
                  <a:gd name="T50" fmla="*/ 16 w 245"/>
                  <a:gd name="T51" fmla="*/ 5 h 310"/>
                  <a:gd name="T52" fmla="*/ 11 w 245"/>
                  <a:gd name="T53" fmla="*/ 3 h 310"/>
                  <a:gd name="T54" fmla="*/ 7 w 245"/>
                  <a:gd name="T55" fmla="*/ 1 h 310"/>
                  <a:gd name="T56" fmla="*/ 3 w 245"/>
                  <a:gd name="T57" fmla="*/ 0 h 310"/>
                  <a:gd name="T58" fmla="*/ 1 w 245"/>
                  <a:gd name="T59" fmla="*/ 0 h 310"/>
                  <a:gd name="T60" fmla="*/ 2 w 245"/>
                  <a:gd name="T61" fmla="*/ 1 h 310"/>
                  <a:gd name="T62" fmla="*/ 6 w 245"/>
                  <a:gd name="T63" fmla="*/ 3 h 310"/>
                  <a:gd name="T64" fmla="*/ 10 w 245"/>
                  <a:gd name="T65" fmla="*/ 5 h 310"/>
                  <a:gd name="T66" fmla="*/ 14 w 245"/>
                  <a:gd name="T67" fmla="*/ 7 h 310"/>
                  <a:gd name="T68" fmla="*/ 19 w 245"/>
                  <a:gd name="T69" fmla="*/ 10 h 310"/>
                  <a:gd name="T70" fmla="*/ 23 w 245"/>
                  <a:gd name="T71" fmla="*/ 12 h 310"/>
                  <a:gd name="T72" fmla="*/ 28 w 245"/>
                  <a:gd name="T73" fmla="*/ 15 h 310"/>
                  <a:gd name="T74" fmla="*/ 31 w 245"/>
                  <a:gd name="T75" fmla="*/ 1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noFill/>
                <a:round/>
                <a:headEnd/>
                <a:tailEnd/>
              </a:ln>
            </p:spPr>
            <p:txBody>
              <a:bodyPr/>
              <a:lstStyle/>
              <a:p>
                <a:endParaRPr lang="sv-SE"/>
              </a:p>
            </p:txBody>
          </p:sp>
        </p:grpSp>
        <p:grpSp>
          <p:nvGrpSpPr>
            <p:cNvPr id="4754" name="Group 630"/>
            <p:cNvGrpSpPr>
              <a:grpSpLocks/>
            </p:cNvGrpSpPr>
            <p:nvPr/>
          </p:nvGrpSpPr>
          <p:grpSpPr bwMode="auto">
            <a:xfrm>
              <a:off x="382" y="2435"/>
              <a:ext cx="139" cy="238"/>
              <a:chOff x="3796" y="1043"/>
              <a:chExt cx="865" cy="1237"/>
            </a:xfrm>
          </p:grpSpPr>
          <p:sp>
            <p:nvSpPr>
              <p:cNvPr id="1057" name="Line 631"/>
              <p:cNvSpPr>
                <a:spLocks noChangeShapeType="1"/>
              </p:cNvSpPr>
              <p:nvPr/>
            </p:nvSpPr>
            <p:spPr bwMode="auto">
              <a:xfrm flipH="1">
                <a:off x="3992" y="1481"/>
                <a:ext cx="235" cy="724"/>
              </a:xfrm>
              <a:prstGeom prst="line">
                <a:avLst/>
              </a:prstGeom>
              <a:noFill/>
              <a:ln w="9525">
                <a:solidFill>
                  <a:schemeClr val="tx1"/>
                </a:solidFill>
                <a:round/>
                <a:headEnd/>
                <a:tailEnd/>
              </a:ln>
            </p:spPr>
            <p:txBody>
              <a:bodyPr wrap="none"/>
              <a:lstStyle/>
              <a:p>
                <a:endParaRPr lang="en-US"/>
              </a:p>
            </p:txBody>
          </p:sp>
          <p:sp>
            <p:nvSpPr>
              <p:cNvPr id="1058" name="Line 632"/>
              <p:cNvSpPr>
                <a:spLocks noChangeShapeType="1"/>
              </p:cNvSpPr>
              <p:nvPr/>
            </p:nvSpPr>
            <p:spPr bwMode="auto">
              <a:xfrm>
                <a:off x="4227" y="1481"/>
                <a:ext cx="236" cy="720"/>
              </a:xfrm>
              <a:prstGeom prst="line">
                <a:avLst/>
              </a:prstGeom>
              <a:noFill/>
              <a:ln w="9525">
                <a:solidFill>
                  <a:schemeClr val="tx1"/>
                </a:solidFill>
                <a:round/>
                <a:headEnd/>
                <a:tailEnd/>
              </a:ln>
            </p:spPr>
            <p:txBody>
              <a:bodyPr wrap="none"/>
              <a:lstStyle/>
              <a:p>
                <a:endParaRPr lang="en-US"/>
              </a:p>
            </p:txBody>
          </p:sp>
          <p:sp>
            <p:nvSpPr>
              <p:cNvPr id="1059" name="Line 633"/>
              <p:cNvSpPr>
                <a:spLocks noChangeShapeType="1"/>
              </p:cNvSpPr>
              <p:nvPr/>
            </p:nvSpPr>
            <p:spPr bwMode="auto">
              <a:xfrm>
                <a:off x="3992" y="2201"/>
                <a:ext cx="235" cy="79"/>
              </a:xfrm>
              <a:prstGeom prst="line">
                <a:avLst/>
              </a:prstGeom>
              <a:noFill/>
              <a:ln w="9525">
                <a:solidFill>
                  <a:schemeClr val="tx1"/>
                </a:solidFill>
                <a:round/>
                <a:headEnd/>
                <a:tailEnd/>
              </a:ln>
            </p:spPr>
            <p:txBody>
              <a:bodyPr wrap="none"/>
              <a:lstStyle/>
              <a:p>
                <a:endParaRPr lang="en-US"/>
              </a:p>
            </p:txBody>
          </p:sp>
          <p:sp>
            <p:nvSpPr>
              <p:cNvPr id="1060" name="Line 634"/>
              <p:cNvSpPr>
                <a:spLocks noChangeShapeType="1"/>
              </p:cNvSpPr>
              <p:nvPr/>
            </p:nvSpPr>
            <p:spPr bwMode="auto">
              <a:xfrm flipH="1">
                <a:off x="4227" y="2201"/>
                <a:ext cx="236" cy="79"/>
              </a:xfrm>
              <a:prstGeom prst="line">
                <a:avLst/>
              </a:prstGeom>
              <a:noFill/>
              <a:ln w="9525">
                <a:solidFill>
                  <a:schemeClr val="tx1"/>
                </a:solidFill>
                <a:round/>
                <a:headEnd/>
                <a:tailEnd/>
              </a:ln>
            </p:spPr>
            <p:txBody>
              <a:bodyPr wrap="none"/>
              <a:lstStyle/>
              <a:p>
                <a:endParaRPr lang="en-US"/>
              </a:p>
            </p:txBody>
          </p:sp>
          <p:sp>
            <p:nvSpPr>
              <p:cNvPr id="1061" name="Line 635"/>
              <p:cNvSpPr>
                <a:spLocks noChangeShapeType="1"/>
              </p:cNvSpPr>
              <p:nvPr/>
            </p:nvSpPr>
            <p:spPr bwMode="auto">
              <a:xfrm>
                <a:off x="4227" y="1497"/>
                <a:ext cx="0" cy="783"/>
              </a:xfrm>
              <a:prstGeom prst="line">
                <a:avLst/>
              </a:prstGeom>
              <a:noFill/>
              <a:ln w="9525">
                <a:solidFill>
                  <a:schemeClr val="tx1"/>
                </a:solidFill>
                <a:round/>
                <a:headEnd/>
                <a:tailEnd/>
              </a:ln>
            </p:spPr>
            <p:txBody>
              <a:bodyPr wrap="none"/>
              <a:lstStyle/>
              <a:p>
                <a:endParaRPr lang="en-US"/>
              </a:p>
            </p:txBody>
          </p:sp>
          <p:sp>
            <p:nvSpPr>
              <p:cNvPr id="1062" name="Line 636"/>
              <p:cNvSpPr>
                <a:spLocks noChangeShapeType="1"/>
              </p:cNvSpPr>
              <p:nvPr/>
            </p:nvSpPr>
            <p:spPr bwMode="auto">
              <a:xfrm flipV="1">
                <a:off x="3992" y="2127"/>
                <a:ext cx="235" cy="78"/>
              </a:xfrm>
              <a:prstGeom prst="line">
                <a:avLst/>
              </a:prstGeom>
              <a:noFill/>
              <a:ln w="9525">
                <a:solidFill>
                  <a:schemeClr val="tx1"/>
                </a:solidFill>
                <a:round/>
                <a:headEnd/>
                <a:tailEnd/>
              </a:ln>
            </p:spPr>
            <p:txBody>
              <a:bodyPr wrap="none"/>
              <a:lstStyle/>
              <a:p>
                <a:endParaRPr lang="en-US"/>
              </a:p>
            </p:txBody>
          </p:sp>
          <p:sp>
            <p:nvSpPr>
              <p:cNvPr id="1063" name="Line 637"/>
              <p:cNvSpPr>
                <a:spLocks noChangeShapeType="1"/>
              </p:cNvSpPr>
              <p:nvPr/>
            </p:nvSpPr>
            <p:spPr bwMode="auto">
              <a:xfrm flipH="1" flipV="1">
                <a:off x="4227" y="2127"/>
                <a:ext cx="236" cy="74"/>
              </a:xfrm>
              <a:prstGeom prst="line">
                <a:avLst/>
              </a:prstGeom>
              <a:noFill/>
              <a:ln w="9525">
                <a:solidFill>
                  <a:schemeClr val="tx1"/>
                </a:solidFill>
                <a:round/>
                <a:headEnd/>
                <a:tailEnd/>
              </a:ln>
            </p:spPr>
            <p:txBody>
              <a:bodyPr wrap="none"/>
              <a:lstStyle/>
              <a:p>
                <a:endParaRPr lang="en-US"/>
              </a:p>
            </p:txBody>
          </p:sp>
          <p:sp>
            <p:nvSpPr>
              <p:cNvPr id="1064" name="Line 638"/>
              <p:cNvSpPr>
                <a:spLocks noChangeShapeType="1"/>
              </p:cNvSpPr>
              <p:nvPr/>
            </p:nvSpPr>
            <p:spPr bwMode="auto">
              <a:xfrm>
                <a:off x="4092" y="1890"/>
                <a:ext cx="135" cy="60"/>
              </a:xfrm>
              <a:prstGeom prst="line">
                <a:avLst/>
              </a:prstGeom>
              <a:noFill/>
              <a:ln w="9525">
                <a:solidFill>
                  <a:schemeClr val="tx1"/>
                </a:solidFill>
                <a:round/>
                <a:headEnd/>
                <a:tailEnd/>
              </a:ln>
            </p:spPr>
            <p:txBody>
              <a:bodyPr wrap="none"/>
              <a:lstStyle/>
              <a:p>
                <a:endParaRPr lang="en-US"/>
              </a:p>
            </p:txBody>
          </p:sp>
          <p:sp>
            <p:nvSpPr>
              <p:cNvPr id="1065" name="Line 639"/>
              <p:cNvSpPr>
                <a:spLocks noChangeShapeType="1"/>
              </p:cNvSpPr>
              <p:nvPr/>
            </p:nvSpPr>
            <p:spPr bwMode="auto">
              <a:xfrm flipV="1">
                <a:off x="4227" y="1890"/>
                <a:ext cx="143" cy="60"/>
              </a:xfrm>
              <a:prstGeom prst="line">
                <a:avLst/>
              </a:prstGeom>
              <a:noFill/>
              <a:ln w="9525">
                <a:solidFill>
                  <a:schemeClr val="tx1"/>
                </a:solidFill>
                <a:round/>
                <a:headEnd/>
                <a:tailEnd/>
              </a:ln>
            </p:spPr>
            <p:txBody>
              <a:bodyPr wrap="none"/>
              <a:lstStyle/>
              <a:p>
                <a:endParaRPr lang="en-US"/>
              </a:p>
            </p:txBody>
          </p:sp>
          <p:sp>
            <p:nvSpPr>
              <p:cNvPr id="1066" name="Line 640"/>
              <p:cNvSpPr>
                <a:spLocks noChangeShapeType="1"/>
              </p:cNvSpPr>
              <p:nvPr/>
            </p:nvSpPr>
            <p:spPr bwMode="auto">
              <a:xfrm>
                <a:off x="4047" y="1996"/>
                <a:ext cx="175" cy="81"/>
              </a:xfrm>
              <a:prstGeom prst="line">
                <a:avLst/>
              </a:prstGeom>
              <a:noFill/>
              <a:ln w="9525">
                <a:solidFill>
                  <a:schemeClr val="tx1"/>
                </a:solidFill>
                <a:round/>
                <a:headEnd/>
                <a:tailEnd/>
              </a:ln>
            </p:spPr>
            <p:txBody>
              <a:bodyPr wrap="none"/>
              <a:lstStyle/>
              <a:p>
                <a:endParaRPr lang="en-US"/>
              </a:p>
            </p:txBody>
          </p:sp>
          <p:sp>
            <p:nvSpPr>
              <p:cNvPr id="1067" name="Line 641"/>
              <p:cNvSpPr>
                <a:spLocks noChangeShapeType="1"/>
              </p:cNvSpPr>
              <p:nvPr/>
            </p:nvSpPr>
            <p:spPr bwMode="auto">
              <a:xfrm flipV="1">
                <a:off x="4227" y="2012"/>
                <a:ext cx="176" cy="71"/>
              </a:xfrm>
              <a:prstGeom prst="line">
                <a:avLst/>
              </a:prstGeom>
              <a:noFill/>
              <a:ln w="9525">
                <a:solidFill>
                  <a:schemeClr val="tx1"/>
                </a:solidFill>
                <a:round/>
                <a:headEnd/>
                <a:tailEnd/>
              </a:ln>
            </p:spPr>
            <p:txBody>
              <a:bodyPr wrap="none"/>
              <a:lstStyle/>
              <a:p>
                <a:endParaRPr lang="en-US"/>
              </a:p>
            </p:txBody>
          </p:sp>
          <p:sp>
            <p:nvSpPr>
              <p:cNvPr id="1068" name="Line 642"/>
              <p:cNvSpPr>
                <a:spLocks noChangeShapeType="1"/>
              </p:cNvSpPr>
              <p:nvPr/>
            </p:nvSpPr>
            <p:spPr bwMode="auto">
              <a:xfrm flipV="1">
                <a:off x="4227" y="1782"/>
                <a:ext cx="90" cy="29"/>
              </a:xfrm>
              <a:prstGeom prst="line">
                <a:avLst/>
              </a:prstGeom>
              <a:noFill/>
              <a:ln w="9525">
                <a:solidFill>
                  <a:schemeClr val="tx1"/>
                </a:solidFill>
                <a:round/>
                <a:headEnd/>
                <a:tailEnd/>
              </a:ln>
            </p:spPr>
            <p:txBody>
              <a:bodyPr wrap="none"/>
              <a:lstStyle/>
              <a:p>
                <a:endParaRPr lang="en-US"/>
              </a:p>
            </p:txBody>
          </p:sp>
          <p:sp>
            <p:nvSpPr>
              <p:cNvPr id="1069" name="Line 643"/>
              <p:cNvSpPr>
                <a:spLocks noChangeShapeType="1"/>
              </p:cNvSpPr>
              <p:nvPr/>
            </p:nvSpPr>
            <p:spPr bwMode="auto">
              <a:xfrm flipV="1">
                <a:off x="4227" y="1632"/>
                <a:ext cx="57" cy="22"/>
              </a:xfrm>
              <a:prstGeom prst="line">
                <a:avLst/>
              </a:prstGeom>
              <a:noFill/>
              <a:ln w="9525">
                <a:solidFill>
                  <a:schemeClr val="tx1"/>
                </a:solidFill>
                <a:round/>
                <a:headEnd/>
                <a:tailEnd/>
              </a:ln>
            </p:spPr>
            <p:txBody>
              <a:bodyPr wrap="none"/>
              <a:lstStyle/>
              <a:p>
                <a:endParaRPr lang="en-US"/>
              </a:p>
            </p:txBody>
          </p:sp>
          <p:sp>
            <p:nvSpPr>
              <p:cNvPr id="1070" name="Line 644"/>
              <p:cNvSpPr>
                <a:spLocks noChangeShapeType="1"/>
              </p:cNvSpPr>
              <p:nvPr/>
            </p:nvSpPr>
            <p:spPr bwMode="auto">
              <a:xfrm>
                <a:off x="4126" y="1772"/>
                <a:ext cx="109" cy="39"/>
              </a:xfrm>
              <a:prstGeom prst="line">
                <a:avLst/>
              </a:prstGeom>
              <a:noFill/>
              <a:ln w="9525">
                <a:solidFill>
                  <a:schemeClr val="tx1"/>
                </a:solidFill>
                <a:round/>
                <a:headEnd/>
                <a:tailEnd/>
              </a:ln>
            </p:spPr>
            <p:txBody>
              <a:bodyPr wrap="none"/>
              <a:lstStyle/>
              <a:p>
                <a:endParaRPr lang="en-US"/>
              </a:p>
            </p:txBody>
          </p:sp>
          <p:sp>
            <p:nvSpPr>
              <p:cNvPr id="1071" name="Line 645"/>
              <p:cNvSpPr>
                <a:spLocks noChangeShapeType="1"/>
              </p:cNvSpPr>
              <p:nvPr/>
            </p:nvSpPr>
            <p:spPr bwMode="auto">
              <a:xfrm>
                <a:off x="4175" y="1625"/>
                <a:ext cx="63" cy="39"/>
              </a:xfrm>
              <a:prstGeom prst="line">
                <a:avLst/>
              </a:prstGeom>
              <a:noFill/>
              <a:ln w="9525">
                <a:solidFill>
                  <a:schemeClr val="tx1"/>
                </a:solidFill>
                <a:round/>
                <a:headEnd/>
                <a:tailEnd/>
              </a:ln>
            </p:spPr>
            <p:txBody>
              <a:bodyPr wrap="none"/>
              <a:lstStyle/>
              <a:p>
                <a:endParaRPr lang="en-US"/>
              </a:p>
            </p:txBody>
          </p:sp>
          <p:grpSp>
            <p:nvGrpSpPr>
              <p:cNvPr id="4755" name="Group 646"/>
              <p:cNvGrpSpPr>
                <a:grpSpLocks/>
              </p:cNvGrpSpPr>
              <p:nvPr/>
            </p:nvGrpSpPr>
            <p:grpSpPr bwMode="auto">
              <a:xfrm>
                <a:off x="4269" y="1415"/>
                <a:ext cx="392" cy="137"/>
                <a:chOff x="4227" y="1360"/>
                <a:chExt cx="863" cy="270"/>
              </a:xfrm>
            </p:grpSpPr>
            <p:sp>
              <p:nvSpPr>
                <p:cNvPr id="1083" name="Line 647"/>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084" name="Line 648"/>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085" name="Line 649"/>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086" name="Line 650"/>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nvGrpSpPr>
              <p:cNvPr id="4756" name="Group 651"/>
              <p:cNvGrpSpPr>
                <a:grpSpLocks/>
              </p:cNvGrpSpPr>
              <p:nvPr/>
            </p:nvGrpSpPr>
            <p:grpSpPr bwMode="auto">
              <a:xfrm rot="5700496">
                <a:off x="4053" y="1170"/>
                <a:ext cx="392" cy="137"/>
                <a:chOff x="4227" y="1360"/>
                <a:chExt cx="863" cy="270"/>
              </a:xfrm>
            </p:grpSpPr>
            <p:sp>
              <p:nvSpPr>
                <p:cNvPr id="1079" name="Line 652"/>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080" name="Line 653"/>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081" name="Line 654"/>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082" name="Line 655"/>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nvGrpSpPr>
              <p:cNvPr id="4757" name="Group 656"/>
              <p:cNvGrpSpPr>
                <a:grpSpLocks/>
              </p:cNvGrpSpPr>
              <p:nvPr/>
            </p:nvGrpSpPr>
            <p:grpSpPr bwMode="auto">
              <a:xfrm rot="10800000">
                <a:off x="3796" y="1402"/>
                <a:ext cx="392" cy="137"/>
                <a:chOff x="4227" y="1360"/>
                <a:chExt cx="863" cy="270"/>
              </a:xfrm>
            </p:grpSpPr>
            <p:sp>
              <p:nvSpPr>
                <p:cNvPr id="1075" name="Line 657"/>
                <p:cNvSpPr>
                  <a:spLocks noChangeShapeType="1"/>
                </p:cNvSpPr>
                <p:nvPr/>
              </p:nvSpPr>
              <p:spPr bwMode="auto">
                <a:xfrm>
                  <a:off x="4227" y="1604"/>
                  <a:ext cx="0" cy="0"/>
                </a:xfrm>
                <a:prstGeom prst="line">
                  <a:avLst/>
                </a:prstGeom>
                <a:noFill/>
                <a:ln w="9525">
                  <a:solidFill>
                    <a:schemeClr val="tx1"/>
                  </a:solidFill>
                  <a:round/>
                  <a:headEnd/>
                  <a:tailEnd/>
                </a:ln>
              </p:spPr>
              <p:txBody>
                <a:bodyPr wrap="none"/>
                <a:lstStyle/>
                <a:p>
                  <a:endParaRPr lang="en-US"/>
                </a:p>
              </p:txBody>
            </p:sp>
            <p:sp>
              <p:nvSpPr>
                <p:cNvPr id="1076" name="Line 658"/>
                <p:cNvSpPr>
                  <a:spLocks noChangeShapeType="1"/>
                </p:cNvSpPr>
                <p:nvPr/>
              </p:nvSpPr>
              <p:spPr bwMode="auto">
                <a:xfrm rot="6361956" flipH="1" flipV="1">
                  <a:off x="4464" y="1205"/>
                  <a:ext cx="189" cy="500"/>
                </a:xfrm>
                <a:prstGeom prst="line">
                  <a:avLst/>
                </a:prstGeom>
                <a:noFill/>
                <a:ln w="31750">
                  <a:solidFill>
                    <a:schemeClr val="tx1"/>
                  </a:solidFill>
                  <a:round/>
                  <a:headEnd/>
                  <a:tailEnd/>
                </a:ln>
              </p:spPr>
              <p:txBody>
                <a:bodyPr wrap="none"/>
                <a:lstStyle/>
                <a:p>
                  <a:endParaRPr lang="en-US"/>
                </a:p>
              </p:txBody>
            </p:sp>
            <p:sp>
              <p:nvSpPr>
                <p:cNvPr id="1077" name="Line 659"/>
                <p:cNvSpPr>
                  <a:spLocks noChangeShapeType="1"/>
                </p:cNvSpPr>
                <p:nvPr/>
              </p:nvSpPr>
              <p:spPr bwMode="auto">
                <a:xfrm rot="6361956">
                  <a:off x="4602" y="1393"/>
                  <a:ext cx="189" cy="203"/>
                </a:xfrm>
                <a:prstGeom prst="line">
                  <a:avLst/>
                </a:prstGeom>
                <a:noFill/>
                <a:ln w="31750">
                  <a:solidFill>
                    <a:schemeClr val="tx1"/>
                  </a:solidFill>
                  <a:round/>
                  <a:headEnd/>
                  <a:tailEnd/>
                </a:ln>
              </p:spPr>
              <p:txBody>
                <a:bodyPr wrap="none"/>
                <a:lstStyle/>
                <a:p>
                  <a:endParaRPr lang="en-US"/>
                </a:p>
              </p:txBody>
            </p:sp>
            <p:sp>
              <p:nvSpPr>
                <p:cNvPr id="1078" name="Line 660"/>
                <p:cNvSpPr>
                  <a:spLocks noChangeShapeType="1"/>
                </p:cNvSpPr>
                <p:nvPr/>
              </p:nvSpPr>
              <p:spPr bwMode="auto">
                <a:xfrm rot="6361956" flipH="1" flipV="1">
                  <a:off x="4745" y="1286"/>
                  <a:ext cx="189" cy="500"/>
                </a:xfrm>
                <a:prstGeom prst="line">
                  <a:avLst/>
                </a:prstGeom>
                <a:noFill/>
                <a:ln w="31750">
                  <a:solidFill>
                    <a:schemeClr val="tx1"/>
                  </a:solidFill>
                  <a:round/>
                  <a:headEnd/>
                  <a:tailEnd/>
                </a:ln>
              </p:spPr>
              <p:txBody>
                <a:bodyPr wrap="none"/>
                <a:lstStyle/>
                <a:p>
                  <a:endParaRPr lang="en-US"/>
                </a:p>
              </p:txBody>
            </p:sp>
          </p:grpSp>
        </p:grpSp>
        <p:sp>
          <p:nvSpPr>
            <p:cNvPr id="1054" name="Text Box 666"/>
            <p:cNvSpPr txBox="1">
              <a:spLocks noChangeArrowheads="1"/>
            </p:cNvSpPr>
            <p:nvPr/>
          </p:nvSpPr>
          <p:spPr bwMode="auto">
            <a:xfrm>
              <a:off x="564" y="2770"/>
              <a:ext cx="447" cy="290"/>
            </a:xfrm>
            <a:prstGeom prst="rect">
              <a:avLst/>
            </a:prstGeom>
            <a:noFill/>
            <a:ln w="9525">
              <a:noFill/>
              <a:miter lim="800000"/>
              <a:headEnd/>
              <a:tailEnd/>
            </a:ln>
          </p:spPr>
          <p:txBody>
            <a:bodyPr wrap="none">
              <a:spAutoFit/>
            </a:bodyPr>
            <a:lstStyle/>
            <a:p>
              <a:pPr>
                <a:lnSpc>
                  <a:spcPct val="75000"/>
                </a:lnSpc>
              </a:pPr>
              <a:r>
                <a:rPr lang="en-US" sz="1600">
                  <a:latin typeface="Comic Sans MS" pitchFamily="66" charset="0"/>
                </a:rPr>
                <a:t>wired</a:t>
              </a:r>
            </a:p>
            <a:p>
              <a:pPr>
                <a:lnSpc>
                  <a:spcPct val="75000"/>
                </a:lnSpc>
              </a:pPr>
              <a:r>
                <a:rPr lang="en-US" sz="1600">
                  <a:latin typeface="Comic Sans MS" pitchFamily="66" charset="0"/>
                </a:rPr>
                <a:t>links</a:t>
              </a:r>
            </a:p>
          </p:txBody>
        </p:sp>
        <p:sp>
          <p:nvSpPr>
            <p:cNvPr id="1055" name="Line 668"/>
            <p:cNvSpPr>
              <a:spLocks noChangeShapeType="1"/>
            </p:cNvSpPr>
            <p:nvPr/>
          </p:nvSpPr>
          <p:spPr bwMode="auto">
            <a:xfrm>
              <a:off x="243" y="2838"/>
              <a:ext cx="276" cy="1"/>
            </a:xfrm>
            <a:prstGeom prst="line">
              <a:avLst/>
            </a:prstGeom>
            <a:noFill/>
            <a:ln w="9525">
              <a:solidFill>
                <a:schemeClr val="tx1"/>
              </a:solidFill>
              <a:round/>
              <a:headEnd/>
              <a:tailEnd/>
            </a:ln>
          </p:spPr>
          <p:txBody>
            <a:bodyPr/>
            <a:lstStyle/>
            <a:p>
              <a:endParaRPr lang="en-US"/>
            </a:p>
          </p:txBody>
        </p:sp>
        <p:sp>
          <p:nvSpPr>
            <p:cNvPr id="1056" name="Text Box 669"/>
            <p:cNvSpPr txBox="1">
              <a:spLocks noChangeArrowheads="1"/>
            </p:cNvSpPr>
            <p:nvPr/>
          </p:nvSpPr>
          <p:spPr bwMode="auto">
            <a:xfrm>
              <a:off x="569" y="2465"/>
              <a:ext cx="546" cy="290"/>
            </a:xfrm>
            <a:prstGeom prst="rect">
              <a:avLst/>
            </a:prstGeom>
            <a:noFill/>
            <a:ln w="9525">
              <a:noFill/>
              <a:miter lim="800000"/>
              <a:headEnd/>
              <a:tailEnd/>
            </a:ln>
          </p:spPr>
          <p:txBody>
            <a:bodyPr wrap="none">
              <a:spAutoFit/>
            </a:bodyPr>
            <a:lstStyle/>
            <a:p>
              <a:pPr>
                <a:lnSpc>
                  <a:spcPct val="75000"/>
                </a:lnSpc>
              </a:pPr>
              <a:r>
                <a:rPr lang="en-US" sz="1600">
                  <a:latin typeface="Comic Sans MS" pitchFamily="66" charset="0"/>
                </a:rPr>
                <a:t>access </a:t>
              </a:r>
            </a:p>
            <a:p>
              <a:pPr>
                <a:lnSpc>
                  <a:spcPct val="75000"/>
                </a:lnSpc>
              </a:pPr>
              <a:r>
                <a:rPr lang="en-US" sz="1600">
                  <a:latin typeface="Comic Sans MS" pitchFamily="66" charset="0"/>
                </a:rPr>
                <a:t>points</a:t>
              </a:r>
            </a:p>
          </p:txBody>
        </p:sp>
      </p:grpSp>
      <p:sp>
        <p:nvSpPr>
          <p:cNvPr id="4766" name="Rectangle 670"/>
          <p:cNvSpPr>
            <a:spLocks noChangeArrowheads="1"/>
          </p:cNvSpPr>
          <p:nvPr/>
        </p:nvSpPr>
        <p:spPr bwMode="auto">
          <a:xfrm>
            <a:off x="1752600" y="3289300"/>
            <a:ext cx="3368675" cy="2090738"/>
          </a:xfrm>
          <a:prstGeom prst="rect">
            <a:avLst/>
          </a:prstGeom>
          <a:noFill/>
          <a:ln w="9525">
            <a:noFill/>
            <a:miter lim="800000"/>
            <a:headEnd/>
            <a:tailEnd/>
          </a:ln>
        </p:spPr>
        <p:txBody>
          <a:bodyPr/>
          <a:lstStyle/>
          <a:p>
            <a:pPr marL="231775" indent="-231775">
              <a:spcBef>
                <a:spcPct val="20000"/>
              </a:spcBef>
              <a:buClr>
                <a:srgbClr val="000099"/>
              </a:buClr>
              <a:buSzPct val="75000"/>
              <a:buFont typeface="Wingdings" pitchFamily="2" charset="2"/>
              <a:buChar char="v"/>
            </a:pPr>
            <a:r>
              <a:rPr lang="en-US" i="1" dirty="0">
                <a:solidFill>
                  <a:srgbClr val="FF0000"/>
                </a:solidFill>
                <a:latin typeface="Comic Sans MS" pitchFamily="66" charset="0"/>
              </a:rPr>
              <a:t>communication links</a:t>
            </a:r>
            <a:endParaRPr lang="en-US" dirty="0">
              <a:latin typeface="Comic Sans MS" pitchFamily="66" charset="0"/>
            </a:endParaRPr>
          </a:p>
          <a:p>
            <a:pPr marL="747713" lvl="1" indent="-285750">
              <a:spcBef>
                <a:spcPct val="20000"/>
              </a:spcBef>
              <a:buClr>
                <a:srgbClr val="000099"/>
              </a:buClr>
              <a:buFont typeface="Wingdings" pitchFamily="2" charset="2"/>
              <a:buChar char="§"/>
            </a:pPr>
            <a:r>
              <a:rPr lang="en-US" dirty="0">
                <a:latin typeface="Comic Sans MS" pitchFamily="66" charset="0"/>
              </a:rPr>
              <a:t>fiber, copper, radio, </a:t>
            </a:r>
            <a:r>
              <a:rPr lang="en-US" dirty="0" smtClean="0">
                <a:latin typeface="Comic Sans MS" pitchFamily="66" charset="0"/>
              </a:rPr>
              <a:t>satellite</a:t>
            </a:r>
            <a:endParaRPr lang="en-US" dirty="0">
              <a:latin typeface="Comic Sans MS" pitchFamily="66" charset="0"/>
            </a:endParaRPr>
          </a:p>
        </p:txBody>
      </p:sp>
      <p:sp>
        <p:nvSpPr>
          <p:cNvPr id="4767" name="Rectangle 671"/>
          <p:cNvSpPr>
            <a:spLocks noChangeArrowheads="1"/>
          </p:cNvSpPr>
          <p:nvPr/>
        </p:nvSpPr>
        <p:spPr bwMode="auto">
          <a:xfrm>
            <a:off x="1811338" y="5307013"/>
            <a:ext cx="3779837" cy="1414462"/>
          </a:xfrm>
          <a:prstGeom prst="rect">
            <a:avLst/>
          </a:prstGeom>
          <a:noFill/>
          <a:ln w="9525">
            <a:noFill/>
            <a:miter lim="800000"/>
            <a:headEnd/>
            <a:tailEnd/>
          </a:ln>
        </p:spPr>
        <p:txBody>
          <a:bodyPr/>
          <a:lstStyle/>
          <a:p>
            <a:pPr marL="231775" indent="-231775">
              <a:spcBef>
                <a:spcPct val="20000"/>
              </a:spcBef>
              <a:buClr>
                <a:srgbClr val="000099"/>
              </a:buClr>
              <a:buSzPct val="75000"/>
              <a:buFont typeface="Wingdings" pitchFamily="2" charset="2"/>
              <a:buChar char="v"/>
            </a:pPr>
            <a:r>
              <a:rPr lang="en-US" i="1">
                <a:solidFill>
                  <a:srgbClr val="FF0000"/>
                </a:solidFill>
                <a:latin typeface="Comic Sans MS" pitchFamily="66" charset="0"/>
              </a:rPr>
              <a:t>routers:</a:t>
            </a:r>
            <a:r>
              <a:rPr lang="en-US">
                <a:latin typeface="Comic Sans MS" pitchFamily="66" charset="0"/>
              </a:rPr>
              <a:t> forward packets (chunks of data)</a:t>
            </a:r>
          </a:p>
        </p:txBody>
      </p:sp>
      <p:sp>
        <p:nvSpPr>
          <p:cNvPr id="6" name="Footer Placeholder 2"/>
          <p:cNvSpPr txBox="1">
            <a:spLocks noGrp="1"/>
          </p:cNvSpPr>
          <p:nvPr/>
        </p:nvSpPr>
        <p:spPr bwMode="auto">
          <a:xfrm>
            <a:off x="7596188" y="6443663"/>
            <a:ext cx="1452562" cy="285750"/>
          </a:xfrm>
          <a:prstGeom prst="rect">
            <a:avLst/>
          </a:prstGeom>
          <a:noFill/>
          <a:ln>
            <a:miter lim="800000"/>
            <a:headEnd/>
            <a:tailEnd/>
          </a:ln>
        </p:spPr>
        <p:txBody>
          <a:bodyPr/>
          <a:lstStyle/>
          <a:p>
            <a:pPr algn="r"/>
            <a:r>
              <a:rPr lang="en-US" sz="1200">
                <a:latin typeface="Arial" charset="0"/>
              </a:rPr>
              <a:t> Introduction 1-</a:t>
            </a:r>
            <a:fld id="{8635704A-F2DD-4AE7-A1F0-FE6DC612BC55}" type="slidenum">
              <a:rPr lang="en-US" sz="1200">
                <a:latin typeface="Arial" charset="0"/>
              </a:rPr>
              <a:pPr algn="r"/>
              <a:t>3</a:t>
            </a:fld>
            <a:endParaRPr lang="en-US" sz="1200">
              <a:latin typeface="Arial" charset="0"/>
            </a:endParaRPr>
          </a:p>
        </p:txBody>
      </p:sp>
      <p:sp>
        <p:nvSpPr>
          <p:cNvPr id="4761" name="Slide Number Placeholder 4760"/>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766" grpId="0"/>
      <p:bldP spid="47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533400" y="1676400"/>
            <a:ext cx="4769856" cy="3433613"/>
          </a:xfrm>
          <a:prstGeom prst="rect">
            <a:avLst/>
          </a:prstGeom>
          <a:noFill/>
          <a:ln w="9525">
            <a:noFill/>
            <a:round/>
            <a:headEnd/>
            <a:tailEnd/>
          </a:ln>
        </p:spPr>
      </p:pic>
      <p:pic>
        <p:nvPicPr>
          <p:cNvPr id="7" name="Picture 4"/>
          <p:cNvPicPr>
            <a:picLocks noChangeAspect="1" noChangeArrowheads="1"/>
          </p:cNvPicPr>
          <p:nvPr/>
        </p:nvPicPr>
        <p:blipFill>
          <a:blip r:embed="rId4" cstate="print"/>
          <a:srcRect/>
          <a:stretch>
            <a:fillRect/>
          </a:stretch>
        </p:blipFill>
        <p:spPr bwMode="auto">
          <a:xfrm>
            <a:off x="4983519" y="2803308"/>
            <a:ext cx="3897112" cy="2759292"/>
          </a:xfrm>
          <a:prstGeom prst="rect">
            <a:avLst/>
          </a:prstGeom>
          <a:noFill/>
          <a:ln w="9525">
            <a:noFill/>
            <a:round/>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xmlns="" val="3571542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5795E0-07E7-42BE-93B3-2E89675223BE}" type="slidenum">
              <a:rPr lang="sv-SE" smtClean="0"/>
              <a:pPr/>
              <a:t>31</a:t>
            </a:fld>
            <a:endParaRPr lang="sv-SE"/>
          </a:p>
        </p:txBody>
      </p:sp>
      <p:sp>
        <p:nvSpPr>
          <p:cNvPr id="5" name="Title 1"/>
          <p:cNvSpPr>
            <a:spLocks noGrp="1"/>
          </p:cNvSpPr>
          <p:nvPr>
            <p:ph type="title"/>
          </p:nvPr>
        </p:nvSpPr>
        <p:spPr>
          <a:xfrm>
            <a:off x="457200" y="274638"/>
            <a:ext cx="8229600" cy="1143000"/>
          </a:xfrm>
        </p:spPr>
        <p:txBody>
          <a:bodyPr/>
          <a:lstStyle/>
          <a:p>
            <a:r>
              <a:rPr lang="en-US" dirty="0" smtClean="0"/>
              <a:t>Questions…?</a:t>
            </a:r>
            <a:endParaRPr lang="en-US" dirty="0"/>
          </a:p>
        </p:txBody>
      </p:sp>
      <p:pic>
        <p:nvPicPr>
          <p:cNvPr id="6" name="Content Placeholder 3" descr="dialog_question.png"/>
          <p:cNvPicPr>
            <a:picLocks noGrp="1" noChangeAspect="1"/>
          </p:cNvPicPr>
          <p:nvPr>
            <p:ph idx="1"/>
          </p:nvPr>
        </p:nvPicPr>
        <p:blipFill>
          <a:blip r:embed="rId3" cstate="print"/>
          <a:stretch>
            <a:fillRect/>
          </a:stretch>
        </p:blipFill>
        <p:spPr>
          <a:xfrm>
            <a:off x="3124201" y="2415383"/>
            <a:ext cx="2260498" cy="2260498"/>
          </a:xfrm>
        </p:spPr>
      </p:pic>
    </p:spTree>
    <p:extLst>
      <p:ext uri="{BB962C8B-B14F-4D97-AF65-F5344CB8AC3E}">
        <p14:creationId xmlns:p14="http://schemas.microsoft.com/office/powerpoint/2010/main" xmlns="" val="2735563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92" name="Rectangle 16"/>
          <p:cNvSpPr>
            <a:spLocks noChangeArrowheads="1"/>
          </p:cNvSpPr>
          <p:nvPr/>
        </p:nvSpPr>
        <p:spPr bwMode="auto">
          <a:xfrm>
            <a:off x="1331640" y="6021288"/>
            <a:ext cx="6553200" cy="673100"/>
          </a:xfrm>
          <a:prstGeom prst="rect">
            <a:avLst/>
          </a:prstGeom>
          <a:noFill/>
          <a:ln w="9525">
            <a:noFill/>
            <a:miter lim="800000"/>
            <a:headEnd/>
            <a:tailEnd/>
          </a:ln>
        </p:spPr>
        <p:txBody>
          <a:bodyPr/>
          <a:lstStyle/>
          <a:p>
            <a:pPr algn="ctr">
              <a:spcBef>
                <a:spcPct val="0"/>
              </a:spcBef>
              <a:spcAft>
                <a:spcPct val="40000"/>
              </a:spcAft>
              <a:buClr>
                <a:schemeClr val="tx2"/>
              </a:buClr>
              <a:buSzTx/>
            </a:pPr>
            <a:r>
              <a:rPr lang="sv-SE" sz="2800" i="0" dirty="0" err="1">
                <a:solidFill>
                  <a:schemeClr val="bg1"/>
                </a:solidFill>
              </a:rPr>
              <a:t>www.liu.se</a:t>
            </a:r>
            <a:endParaRPr lang="sv-SE" sz="2800" i="0" dirty="0">
              <a:solidFill>
                <a:schemeClr val="bg1"/>
              </a:solidFill>
            </a:endParaRPr>
          </a:p>
        </p:txBody>
      </p:sp>
      <p:pic>
        <p:nvPicPr>
          <p:cNvPr id="2" name="Bildobjekt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2348880"/>
            <a:ext cx="6386788" cy="1483593"/>
          </a:xfrm>
          <a:prstGeom prst="rect">
            <a:avLst/>
          </a:prstGeom>
        </p:spPr>
      </p:pic>
      <p:sp>
        <p:nvSpPr>
          <p:cNvPr id="6" name="Slide Number Placeholder 5"/>
          <p:cNvSpPr>
            <a:spLocks noGrp="1"/>
          </p:cNvSpPr>
          <p:nvPr>
            <p:ph type="sldNum" sz="quarter" idx="4"/>
          </p:nvPr>
        </p:nvSpPr>
        <p:spPr/>
        <p:txBody>
          <a:bodyPr/>
          <a:lstStyle/>
          <a:p>
            <a:fld id="{EF05D053-2BF8-42DD-A080-ABD0C2C8396F}" type="slidenum">
              <a:rPr lang="sv-SE" altLang="en-US" smtClean="0"/>
              <a:pPr/>
              <a:t>32</a:t>
            </a:fld>
            <a:endParaRPr lang="sv-SE" altLang="en-US"/>
          </a:p>
        </p:txBody>
      </p:sp>
    </p:spTree>
    <p:extLst>
      <p:ext uri="{BB962C8B-B14F-4D97-AF65-F5344CB8AC3E}">
        <p14:creationId xmlns:p14="http://schemas.microsoft.com/office/powerpoint/2010/main" xmlns="" val="2704673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normAutofit fontScale="90000"/>
          </a:bodyPr>
          <a:lstStyle/>
          <a:p>
            <a:r>
              <a:rPr lang="en-US" dirty="0" smtClean="0"/>
              <a:t>What’s a protocol?</a:t>
            </a:r>
            <a:br>
              <a:rPr lang="en-US" dirty="0" smtClean="0"/>
            </a:br>
            <a:r>
              <a:rPr lang="en-US" dirty="0" smtClean="0"/>
              <a:t>(slide from lecture 1)</a:t>
            </a:r>
          </a:p>
        </p:txBody>
      </p:sp>
      <p:sp>
        <p:nvSpPr>
          <p:cNvPr id="49157" name="Rectangle 3"/>
          <p:cNvSpPr>
            <a:spLocks noGrp="1" noChangeArrowheads="1"/>
          </p:cNvSpPr>
          <p:nvPr>
            <p:ph type="body" sz="half" idx="1"/>
          </p:nvPr>
        </p:nvSpPr>
        <p:spPr>
          <a:xfrm>
            <a:off x="533400" y="1371600"/>
            <a:ext cx="3581400" cy="4648200"/>
          </a:xfrm>
        </p:spPr>
        <p:txBody>
          <a:bodyPr/>
          <a:lstStyle/>
          <a:p>
            <a:pPr>
              <a:buFont typeface="Wingdings" pitchFamily="2" charset="2"/>
              <a:buNone/>
            </a:pPr>
            <a:r>
              <a:rPr lang="en-US" sz="2400" u="sng" smtClean="0">
                <a:solidFill>
                  <a:srgbClr val="FF0000"/>
                </a:solidFill>
              </a:rPr>
              <a:t>human protocols:</a:t>
            </a:r>
            <a:endParaRPr lang="en-US" sz="2400" smtClean="0"/>
          </a:p>
          <a:p>
            <a:pPr>
              <a:buClr>
                <a:srgbClr val="000099"/>
              </a:buClr>
              <a:buSzPct val="75000"/>
              <a:buFont typeface="Wingdings" pitchFamily="2" charset="2"/>
              <a:buChar char="v"/>
            </a:pPr>
            <a:r>
              <a:rPr lang="en-US" sz="2400" smtClean="0"/>
              <a:t>“what’s the time?”</a:t>
            </a:r>
          </a:p>
          <a:p>
            <a:pPr>
              <a:buClr>
                <a:srgbClr val="000099"/>
              </a:buClr>
              <a:buSzPct val="75000"/>
              <a:buFont typeface="Wingdings" pitchFamily="2" charset="2"/>
              <a:buChar char="v"/>
            </a:pPr>
            <a:r>
              <a:rPr lang="en-US" sz="2400" smtClean="0"/>
              <a:t>“I have a question”</a:t>
            </a:r>
          </a:p>
          <a:p>
            <a:pPr>
              <a:buClr>
                <a:srgbClr val="000099"/>
              </a:buClr>
              <a:buSzPct val="75000"/>
              <a:buFont typeface="Wingdings" pitchFamily="2" charset="2"/>
              <a:buChar char="v"/>
            </a:pPr>
            <a:r>
              <a:rPr lang="en-US" sz="2400" smtClean="0"/>
              <a:t>introductions</a:t>
            </a:r>
            <a:endParaRPr lang="en-US" smtClean="0"/>
          </a:p>
          <a:p>
            <a:pPr lvl="1"/>
            <a:endParaRPr lang="en-US" sz="2000" smtClean="0"/>
          </a:p>
          <a:p>
            <a:pPr>
              <a:buFont typeface="Wingdings" pitchFamily="2" charset="2"/>
              <a:buNone/>
            </a:pPr>
            <a:r>
              <a:rPr lang="en-US" sz="2400" smtClean="0"/>
              <a:t>… specific msgs sent</a:t>
            </a:r>
          </a:p>
          <a:p>
            <a:pPr>
              <a:buFont typeface="Wingdings" pitchFamily="2" charset="2"/>
              <a:buNone/>
            </a:pPr>
            <a:r>
              <a:rPr lang="en-US" sz="2400" smtClean="0"/>
              <a:t>… specific actions taken when msgs received, or other events</a:t>
            </a:r>
          </a:p>
        </p:txBody>
      </p:sp>
      <p:sp>
        <p:nvSpPr>
          <p:cNvPr id="49158" name="Rectangle 4"/>
          <p:cNvSpPr>
            <a:spLocks noGrp="1" noChangeArrowheads="1"/>
          </p:cNvSpPr>
          <p:nvPr>
            <p:ph type="body" sz="half" idx="2"/>
          </p:nvPr>
        </p:nvSpPr>
        <p:spPr>
          <a:xfrm>
            <a:off x="4495800" y="1371600"/>
            <a:ext cx="3810000" cy="2590800"/>
          </a:xfrm>
        </p:spPr>
        <p:txBody>
          <a:bodyPr/>
          <a:lstStyle/>
          <a:p>
            <a:pPr>
              <a:buFont typeface="Wingdings" pitchFamily="2" charset="2"/>
              <a:buNone/>
            </a:pPr>
            <a:r>
              <a:rPr lang="en-US" sz="2400" u="sng" smtClean="0">
                <a:solidFill>
                  <a:srgbClr val="FF0000"/>
                </a:solidFill>
              </a:rPr>
              <a:t>network protocols:</a:t>
            </a:r>
            <a:endParaRPr lang="en-US" sz="2400" smtClean="0"/>
          </a:p>
          <a:p>
            <a:pPr>
              <a:buClr>
                <a:srgbClr val="000099"/>
              </a:buClr>
              <a:buSzPct val="75000"/>
              <a:buFont typeface="Wingdings" pitchFamily="2" charset="2"/>
              <a:buChar char="v"/>
            </a:pPr>
            <a:r>
              <a:rPr lang="en-US" sz="2400" smtClean="0"/>
              <a:t>machines rather than humans</a:t>
            </a:r>
          </a:p>
          <a:p>
            <a:pPr>
              <a:buClr>
                <a:srgbClr val="000099"/>
              </a:buClr>
              <a:buSzPct val="75000"/>
              <a:buFont typeface="Wingdings" pitchFamily="2" charset="2"/>
              <a:buChar char="v"/>
            </a:pPr>
            <a:r>
              <a:rPr lang="en-US" sz="2400" smtClean="0"/>
              <a:t>all communication activity in Internet governed by protocols</a:t>
            </a:r>
          </a:p>
        </p:txBody>
      </p:sp>
      <p:sp>
        <p:nvSpPr>
          <p:cNvPr id="49159" name="Rectangle 5"/>
          <p:cNvSpPr>
            <a:spLocks noChangeArrowheads="1"/>
          </p:cNvSpPr>
          <p:nvPr/>
        </p:nvSpPr>
        <p:spPr bwMode="auto">
          <a:xfrm>
            <a:off x="4343400" y="3962400"/>
            <a:ext cx="4267200" cy="2362200"/>
          </a:xfrm>
          <a:prstGeom prst="rect">
            <a:avLst/>
          </a:prstGeom>
          <a:noFill/>
          <a:ln w="9525">
            <a:noFill/>
            <a:miter lim="800000"/>
            <a:headEnd/>
            <a:tailEnd/>
          </a:ln>
        </p:spPr>
        <p:txBody>
          <a:bodyPr/>
          <a:lstStyle/>
          <a:p>
            <a:pPr marL="342900" indent="-342900" algn="ctr">
              <a:spcBef>
                <a:spcPct val="20000"/>
              </a:spcBef>
              <a:buClr>
                <a:schemeClr val="accent2"/>
              </a:buClr>
              <a:buSzPct val="85000"/>
              <a:buFont typeface="Wingdings" pitchFamily="2" charset="2"/>
              <a:buNone/>
            </a:pPr>
            <a:r>
              <a:rPr lang="en-US" i="1">
                <a:latin typeface="Comic Sans MS" pitchFamily="66" charset="0"/>
              </a:rPr>
              <a:t>protocols define format, order of msgs sent and received among network entities, and actions taken on msg transmission, receipt</a:t>
            </a:r>
            <a:r>
              <a:rPr lang="en-US" i="1">
                <a:solidFill>
                  <a:srgbClr val="FF0000"/>
                </a:solidFill>
                <a:latin typeface="Comic Sans MS" pitchFamily="66" charset="0"/>
              </a:rPr>
              <a:t> </a:t>
            </a:r>
          </a:p>
        </p:txBody>
      </p:sp>
      <p:sp>
        <p:nvSpPr>
          <p:cNvPr id="49160" name="Rectangle 6"/>
          <p:cNvSpPr>
            <a:spLocks noChangeArrowheads="1"/>
          </p:cNvSpPr>
          <p:nvPr/>
        </p:nvSpPr>
        <p:spPr bwMode="auto">
          <a:xfrm>
            <a:off x="4495800" y="3962400"/>
            <a:ext cx="4343400" cy="2362200"/>
          </a:xfrm>
          <a:prstGeom prst="rect">
            <a:avLst/>
          </a:prstGeom>
          <a:noFill/>
          <a:ln w="19050">
            <a:solidFill>
              <a:schemeClr val="accent2"/>
            </a:solidFill>
            <a:miter lim="800000"/>
            <a:headEnd/>
            <a:tailEnd/>
          </a:ln>
        </p:spPr>
        <p:txBody>
          <a:bodyPr wrap="none" anchor="ctr"/>
          <a:lstStyle/>
          <a:p>
            <a:endParaRPr lang="sv-SE"/>
          </a:p>
        </p:txBody>
      </p:sp>
      <p:sp>
        <p:nvSpPr>
          <p:cNvPr id="6" name="Footer Placeholder 2"/>
          <p:cNvSpPr txBox="1">
            <a:spLocks noGrp="1"/>
          </p:cNvSpPr>
          <p:nvPr/>
        </p:nvSpPr>
        <p:spPr bwMode="auto">
          <a:xfrm>
            <a:off x="7596188" y="6443663"/>
            <a:ext cx="1452562" cy="285750"/>
          </a:xfrm>
          <a:prstGeom prst="rect">
            <a:avLst/>
          </a:prstGeom>
          <a:noFill/>
          <a:ln>
            <a:miter lim="800000"/>
            <a:headEnd/>
            <a:tailEnd/>
          </a:ln>
        </p:spPr>
        <p:txBody>
          <a:bodyPr/>
          <a:lstStyle/>
          <a:p>
            <a:pPr algn="r"/>
            <a:r>
              <a:rPr lang="en-US" sz="1200">
                <a:latin typeface="Arial" charset="0"/>
              </a:rPr>
              <a:t> Introduction 1-</a:t>
            </a:r>
            <a:fld id="{54AE258D-97F6-4080-B6FF-3827B5466C1C}" type="slidenum">
              <a:rPr lang="en-US" sz="1200">
                <a:latin typeface="Arial" charset="0"/>
              </a:rPr>
              <a:pPr algn="r"/>
              <a:t>4</a:t>
            </a:fld>
            <a:endParaRPr lang="en-US" sz="1200">
              <a:latin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protocols</a:t>
            </a:r>
            <a:endParaRPr lang="en-US" dirty="0"/>
          </a:p>
        </p:txBody>
      </p:sp>
      <p:sp>
        <p:nvSpPr>
          <p:cNvPr id="3" name="Content Placeholder 2"/>
          <p:cNvSpPr>
            <a:spLocks noGrp="1"/>
          </p:cNvSpPr>
          <p:nvPr>
            <p:ph sz="half" idx="1"/>
          </p:nvPr>
        </p:nvSpPr>
        <p:spPr>
          <a:xfrm>
            <a:off x="457200" y="1600200"/>
            <a:ext cx="7848600" cy="4525963"/>
          </a:xfrm>
        </p:spPr>
        <p:txBody>
          <a:bodyPr/>
          <a:lstStyle/>
          <a:p>
            <a:r>
              <a:rPr lang="en-US" dirty="0" smtClean="0"/>
              <a:t>There are many protocols that are involved in working of computer network</a:t>
            </a:r>
          </a:p>
          <a:p>
            <a:r>
              <a:rPr lang="en-US" dirty="0" smtClean="0"/>
              <a:t>There is a internet protocol stack. A protocol normally belongs to one of the layers in the stack.</a:t>
            </a:r>
          </a:p>
          <a:p>
            <a:r>
              <a:rPr lang="en-US" dirty="0" smtClean="0"/>
              <a:t>Let us look at the airline functionality</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xmlns="" val="109287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434975" y="1314450"/>
            <a:ext cx="8418513" cy="2835275"/>
            <a:chOff x="258" y="1214"/>
            <a:chExt cx="5303" cy="1786"/>
          </a:xfrm>
        </p:grpSpPr>
        <p:sp>
          <p:nvSpPr>
            <p:cNvPr id="80903" name="Rectangle 2"/>
            <p:cNvSpPr>
              <a:spLocks noChangeArrowheads="1"/>
            </p:cNvSpPr>
            <p:nvPr/>
          </p:nvSpPr>
          <p:spPr bwMode="auto">
            <a:xfrm>
              <a:off x="264" y="1544"/>
              <a:ext cx="1028" cy="1082"/>
            </a:xfrm>
            <a:prstGeom prst="rect">
              <a:avLst/>
            </a:prstGeom>
            <a:solidFill>
              <a:schemeClr val="bg1"/>
            </a:solidFill>
            <a:ln w="19050">
              <a:solidFill>
                <a:schemeClr val="tx1"/>
              </a:solidFill>
              <a:miter lim="800000"/>
              <a:headEnd/>
              <a:tailEnd/>
            </a:ln>
          </p:spPr>
          <p:txBody>
            <a:bodyPr wrap="none" anchor="ctr"/>
            <a:lstStyle/>
            <a:p>
              <a:endParaRPr lang="sv-SE"/>
            </a:p>
          </p:txBody>
        </p:sp>
        <p:sp>
          <p:nvSpPr>
            <p:cNvPr id="80904" name="Text Box 3"/>
            <p:cNvSpPr txBox="1">
              <a:spLocks noChangeArrowheads="1"/>
            </p:cNvSpPr>
            <p:nvPr/>
          </p:nvSpPr>
          <p:spPr bwMode="auto">
            <a:xfrm>
              <a:off x="258" y="1597"/>
              <a:ext cx="1071" cy="1021"/>
            </a:xfrm>
            <a:prstGeom prst="rect">
              <a:avLst/>
            </a:prstGeom>
            <a:noFill/>
            <a:ln w="9525">
              <a:noFill/>
              <a:miter lim="800000"/>
              <a:headEnd/>
              <a:tailEnd/>
            </a:ln>
          </p:spPr>
          <p:txBody>
            <a:bodyPr>
              <a:spAutoFit/>
            </a:bodyPr>
            <a:lstStyle/>
            <a:p>
              <a:pPr algn="ctr">
                <a:lnSpc>
                  <a:spcPct val="80000"/>
                </a:lnSpc>
              </a:pPr>
              <a:r>
                <a:rPr lang="en-US" sz="1400">
                  <a:latin typeface="Arial" charset="0"/>
                </a:rPr>
                <a:t>ticket (purchase)</a:t>
              </a:r>
            </a:p>
            <a:p>
              <a:pPr algn="ctr">
                <a:lnSpc>
                  <a:spcPct val="80000"/>
                </a:lnSpc>
              </a:pPr>
              <a:endParaRPr lang="en-US" sz="1400">
                <a:latin typeface="Arial" charset="0"/>
              </a:endParaRPr>
            </a:p>
            <a:p>
              <a:pPr algn="ctr">
                <a:lnSpc>
                  <a:spcPct val="80000"/>
                </a:lnSpc>
              </a:pPr>
              <a:r>
                <a:rPr lang="en-US" sz="1400">
                  <a:latin typeface="Arial" charset="0"/>
                </a:rPr>
                <a:t>baggage (check)</a:t>
              </a:r>
            </a:p>
            <a:p>
              <a:pPr algn="ctr">
                <a:lnSpc>
                  <a:spcPct val="80000"/>
                </a:lnSpc>
              </a:pPr>
              <a:endParaRPr lang="en-US" sz="1400">
                <a:latin typeface="Arial" charset="0"/>
              </a:endParaRPr>
            </a:p>
            <a:p>
              <a:pPr algn="ctr">
                <a:lnSpc>
                  <a:spcPct val="80000"/>
                </a:lnSpc>
              </a:pPr>
              <a:r>
                <a:rPr lang="en-US" sz="1400">
                  <a:latin typeface="Arial" charset="0"/>
                </a:rPr>
                <a:t>gates (load)</a:t>
              </a:r>
            </a:p>
            <a:p>
              <a:pPr algn="ctr">
                <a:lnSpc>
                  <a:spcPct val="80000"/>
                </a:lnSpc>
              </a:pPr>
              <a:endParaRPr lang="en-US" sz="1400">
                <a:latin typeface="Arial" charset="0"/>
              </a:endParaRPr>
            </a:p>
            <a:p>
              <a:pPr algn="ctr">
                <a:lnSpc>
                  <a:spcPct val="80000"/>
                </a:lnSpc>
              </a:pPr>
              <a:r>
                <a:rPr lang="en-US" sz="1400">
                  <a:latin typeface="Arial" charset="0"/>
                </a:rPr>
                <a:t>runway (takeoff)</a:t>
              </a:r>
            </a:p>
            <a:p>
              <a:pPr algn="ctr">
                <a:lnSpc>
                  <a:spcPct val="80000"/>
                </a:lnSpc>
              </a:pPr>
              <a:endParaRPr lang="en-US" sz="1400">
                <a:latin typeface="Arial" charset="0"/>
              </a:endParaRPr>
            </a:p>
            <a:p>
              <a:pPr algn="ctr">
                <a:lnSpc>
                  <a:spcPct val="80000"/>
                </a:lnSpc>
              </a:pPr>
              <a:r>
                <a:rPr lang="en-US" sz="1400">
                  <a:latin typeface="Arial" charset="0"/>
                </a:rPr>
                <a:t>airplane routing</a:t>
              </a:r>
            </a:p>
          </p:txBody>
        </p:sp>
        <p:sp>
          <p:nvSpPr>
            <p:cNvPr id="80905" name="Line 4"/>
            <p:cNvSpPr>
              <a:spLocks noChangeShapeType="1"/>
            </p:cNvSpPr>
            <p:nvPr/>
          </p:nvSpPr>
          <p:spPr bwMode="auto">
            <a:xfrm>
              <a:off x="271" y="1770"/>
              <a:ext cx="1021" cy="1"/>
            </a:xfrm>
            <a:prstGeom prst="line">
              <a:avLst/>
            </a:prstGeom>
            <a:noFill/>
            <a:ln w="19050">
              <a:solidFill>
                <a:schemeClr val="tx1"/>
              </a:solidFill>
              <a:round/>
              <a:headEnd/>
              <a:tailEnd/>
            </a:ln>
          </p:spPr>
          <p:txBody>
            <a:bodyPr/>
            <a:lstStyle/>
            <a:p>
              <a:endParaRPr lang="en-US"/>
            </a:p>
          </p:txBody>
        </p:sp>
        <p:sp>
          <p:nvSpPr>
            <p:cNvPr id="80906" name="Line 5"/>
            <p:cNvSpPr>
              <a:spLocks noChangeShapeType="1"/>
            </p:cNvSpPr>
            <p:nvPr/>
          </p:nvSpPr>
          <p:spPr bwMode="auto">
            <a:xfrm>
              <a:off x="275" y="1989"/>
              <a:ext cx="1021" cy="1"/>
            </a:xfrm>
            <a:prstGeom prst="line">
              <a:avLst/>
            </a:prstGeom>
            <a:noFill/>
            <a:ln w="19050">
              <a:solidFill>
                <a:schemeClr val="tx1"/>
              </a:solidFill>
              <a:round/>
              <a:headEnd/>
              <a:tailEnd/>
            </a:ln>
          </p:spPr>
          <p:txBody>
            <a:bodyPr/>
            <a:lstStyle/>
            <a:p>
              <a:endParaRPr lang="en-US"/>
            </a:p>
          </p:txBody>
        </p:sp>
        <p:sp>
          <p:nvSpPr>
            <p:cNvPr id="80907" name="Line 6"/>
            <p:cNvSpPr>
              <a:spLocks noChangeShapeType="1"/>
            </p:cNvSpPr>
            <p:nvPr/>
          </p:nvSpPr>
          <p:spPr bwMode="auto">
            <a:xfrm>
              <a:off x="271" y="2207"/>
              <a:ext cx="1021" cy="1"/>
            </a:xfrm>
            <a:prstGeom prst="line">
              <a:avLst/>
            </a:prstGeom>
            <a:noFill/>
            <a:ln w="19050">
              <a:solidFill>
                <a:schemeClr val="tx1"/>
              </a:solidFill>
              <a:round/>
              <a:headEnd/>
              <a:tailEnd/>
            </a:ln>
          </p:spPr>
          <p:txBody>
            <a:bodyPr/>
            <a:lstStyle/>
            <a:p>
              <a:endParaRPr lang="en-US"/>
            </a:p>
          </p:txBody>
        </p:sp>
        <p:sp>
          <p:nvSpPr>
            <p:cNvPr id="80908" name="Line 7"/>
            <p:cNvSpPr>
              <a:spLocks noChangeShapeType="1"/>
            </p:cNvSpPr>
            <p:nvPr/>
          </p:nvSpPr>
          <p:spPr bwMode="auto">
            <a:xfrm>
              <a:off x="279" y="2426"/>
              <a:ext cx="1021" cy="1"/>
            </a:xfrm>
            <a:prstGeom prst="line">
              <a:avLst/>
            </a:prstGeom>
            <a:noFill/>
            <a:ln w="19050">
              <a:solidFill>
                <a:schemeClr val="tx1"/>
              </a:solidFill>
              <a:round/>
              <a:headEnd/>
              <a:tailEnd/>
            </a:ln>
          </p:spPr>
          <p:txBody>
            <a:bodyPr/>
            <a:lstStyle/>
            <a:p>
              <a:endParaRPr lang="en-US"/>
            </a:p>
          </p:txBody>
        </p:sp>
        <p:sp>
          <p:nvSpPr>
            <p:cNvPr id="80909" name="Text Box 8"/>
            <p:cNvSpPr txBox="1">
              <a:spLocks noChangeArrowheads="1"/>
            </p:cNvSpPr>
            <p:nvPr/>
          </p:nvSpPr>
          <p:spPr bwMode="auto">
            <a:xfrm>
              <a:off x="493" y="2706"/>
              <a:ext cx="525" cy="288"/>
            </a:xfrm>
            <a:prstGeom prst="rect">
              <a:avLst/>
            </a:prstGeom>
            <a:noFill/>
            <a:ln w="9525">
              <a:noFill/>
              <a:miter lim="800000"/>
              <a:headEnd/>
              <a:tailEnd/>
            </a:ln>
          </p:spPr>
          <p:txBody>
            <a:bodyPr wrap="none">
              <a:spAutoFit/>
            </a:bodyPr>
            <a:lstStyle/>
            <a:p>
              <a:pPr algn="ctr" eaLnBrk="1" hangingPunct="1"/>
              <a:r>
                <a:rPr lang="en-US" sz="1200">
                  <a:latin typeface="Arial" charset="0"/>
                </a:rPr>
                <a:t>departure</a:t>
              </a:r>
            </a:p>
            <a:p>
              <a:pPr algn="ctr" eaLnBrk="1" hangingPunct="1"/>
              <a:r>
                <a:rPr lang="en-US" sz="1200">
                  <a:latin typeface="Arial" charset="0"/>
                </a:rPr>
                <a:t>airport</a:t>
              </a:r>
            </a:p>
          </p:txBody>
        </p:sp>
        <p:sp>
          <p:nvSpPr>
            <p:cNvPr id="80910" name="Text Box 9"/>
            <p:cNvSpPr txBox="1">
              <a:spLocks noChangeArrowheads="1"/>
            </p:cNvSpPr>
            <p:nvPr/>
          </p:nvSpPr>
          <p:spPr bwMode="auto">
            <a:xfrm>
              <a:off x="3756" y="2712"/>
              <a:ext cx="387" cy="288"/>
            </a:xfrm>
            <a:prstGeom prst="rect">
              <a:avLst/>
            </a:prstGeom>
            <a:noFill/>
            <a:ln w="9525">
              <a:noFill/>
              <a:miter lim="800000"/>
              <a:headEnd/>
              <a:tailEnd/>
            </a:ln>
          </p:spPr>
          <p:txBody>
            <a:bodyPr wrap="none">
              <a:spAutoFit/>
            </a:bodyPr>
            <a:lstStyle/>
            <a:p>
              <a:pPr algn="ctr" eaLnBrk="1" hangingPunct="1"/>
              <a:r>
                <a:rPr lang="en-US" sz="1200">
                  <a:latin typeface="Arial" charset="0"/>
                </a:rPr>
                <a:t>arrival</a:t>
              </a:r>
            </a:p>
            <a:p>
              <a:pPr algn="ctr" eaLnBrk="1" hangingPunct="1"/>
              <a:r>
                <a:rPr lang="en-US" sz="1200">
                  <a:latin typeface="Arial" charset="0"/>
                </a:rPr>
                <a:t>airport</a:t>
              </a:r>
            </a:p>
          </p:txBody>
        </p:sp>
        <p:sp>
          <p:nvSpPr>
            <p:cNvPr id="80911" name="Text Box 10"/>
            <p:cNvSpPr txBox="1">
              <a:spLocks noChangeArrowheads="1"/>
            </p:cNvSpPr>
            <p:nvPr/>
          </p:nvSpPr>
          <p:spPr bwMode="auto">
            <a:xfrm>
              <a:off x="1859" y="2709"/>
              <a:ext cx="1042" cy="288"/>
            </a:xfrm>
            <a:prstGeom prst="rect">
              <a:avLst/>
            </a:prstGeom>
            <a:noFill/>
            <a:ln w="9525">
              <a:noFill/>
              <a:miter lim="800000"/>
              <a:headEnd/>
              <a:tailEnd/>
            </a:ln>
          </p:spPr>
          <p:txBody>
            <a:bodyPr wrap="none">
              <a:spAutoFit/>
            </a:bodyPr>
            <a:lstStyle/>
            <a:p>
              <a:pPr algn="ctr" eaLnBrk="1" hangingPunct="1"/>
              <a:r>
                <a:rPr lang="en-US" sz="1200">
                  <a:latin typeface="Arial" charset="0"/>
                </a:rPr>
                <a:t>intermediate air-traffic</a:t>
              </a:r>
            </a:p>
            <a:p>
              <a:pPr algn="ctr" eaLnBrk="1" hangingPunct="1"/>
              <a:r>
                <a:rPr lang="en-US" sz="1200">
                  <a:latin typeface="Arial" charset="0"/>
                </a:rPr>
                <a:t>control centers</a:t>
              </a:r>
            </a:p>
          </p:txBody>
        </p:sp>
        <p:pic>
          <p:nvPicPr>
            <p:cNvPr id="80912" name="Picture 11" descr="yylgaifm[1]"/>
            <p:cNvPicPr>
              <a:picLocks noChangeAspect="1" noChangeArrowheads="1"/>
            </p:cNvPicPr>
            <p:nvPr/>
          </p:nvPicPr>
          <p:blipFill>
            <a:blip r:embed="rId3" cstate="print"/>
            <a:srcRect/>
            <a:stretch>
              <a:fillRect/>
            </a:stretch>
          </p:blipFill>
          <p:spPr bwMode="auto">
            <a:xfrm flipH="1">
              <a:off x="1830" y="1315"/>
              <a:ext cx="963" cy="290"/>
            </a:xfrm>
            <a:prstGeom prst="rect">
              <a:avLst/>
            </a:prstGeom>
            <a:noFill/>
            <a:ln w="9525">
              <a:noFill/>
              <a:miter lim="800000"/>
              <a:headEnd/>
              <a:tailEnd/>
            </a:ln>
          </p:spPr>
        </p:pic>
        <p:sp>
          <p:nvSpPr>
            <p:cNvPr id="80913" name="Line 12"/>
            <p:cNvSpPr>
              <a:spLocks noChangeShapeType="1"/>
            </p:cNvSpPr>
            <p:nvPr/>
          </p:nvSpPr>
          <p:spPr bwMode="auto">
            <a:xfrm>
              <a:off x="2133" y="1214"/>
              <a:ext cx="284" cy="1"/>
            </a:xfrm>
            <a:prstGeom prst="line">
              <a:avLst/>
            </a:prstGeom>
            <a:noFill/>
            <a:ln w="9525">
              <a:solidFill>
                <a:schemeClr val="tx1"/>
              </a:solidFill>
              <a:round/>
              <a:headEnd/>
              <a:tailEnd/>
            </a:ln>
          </p:spPr>
          <p:txBody>
            <a:bodyPr/>
            <a:lstStyle/>
            <a:p>
              <a:endParaRPr lang="en-US"/>
            </a:p>
          </p:txBody>
        </p:sp>
        <p:sp>
          <p:nvSpPr>
            <p:cNvPr id="80914" name="Line 13"/>
            <p:cNvSpPr>
              <a:spLocks noChangeShapeType="1"/>
            </p:cNvSpPr>
            <p:nvPr/>
          </p:nvSpPr>
          <p:spPr bwMode="auto">
            <a:xfrm>
              <a:off x="2229" y="1310"/>
              <a:ext cx="284" cy="1"/>
            </a:xfrm>
            <a:prstGeom prst="line">
              <a:avLst/>
            </a:prstGeom>
            <a:noFill/>
            <a:ln w="9525">
              <a:solidFill>
                <a:schemeClr val="tx1"/>
              </a:solidFill>
              <a:round/>
              <a:headEnd/>
              <a:tailEnd/>
            </a:ln>
          </p:spPr>
          <p:txBody>
            <a:bodyPr/>
            <a:lstStyle/>
            <a:p>
              <a:endParaRPr lang="en-US"/>
            </a:p>
          </p:txBody>
        </p:sp>
        <p:sp>
          <p:nvSpPr>
            <p:cNvPr id="80915" name="Line 14"/>
            <p:cNvSpPr>
              <a:spLocks noChangeShapeType="1"/>
            </p:cNvSpPr>
            <p:nvPr/>
          </p:nvSpPr>
          <p:spPr bwMode="auto">
            <a:xfrm>
              <a:off x="2325" y="1406"/>
              <a:ext cx="284" cy="1"/>
            </a:xfrm>
            <a:prstGeom prst="line">
              <a:avLst/>
            </a:prstGeom>
            <a:noFill/>
            <a:ln w="9525">
              <a:solidFill>
                <a:schemeClr val="tx1"/>
              </a:solidFill>
              <a:round/>
              <a:headEnd/>
              <a:tailEnd/>
            </a:ln>
          </p:spPr>
          <p:txBody>
            <a:bodyPr/>
            <a:lstStyle/>
            <a:p>
              <a:endParaRPr lang="en-US"/>
            </a:p>
          </p:txBody>
        </p:sp>
        <p:grpSp>
          <p:nvGrpSpPr>
            <p:cNvPr id="3" name="Group 15"/>
            <p:cNvGrpSpPr>
              <a:grpSpLocks/>
            </p:cNvGrpSpPr>
            <p:nvPr/>
          </p:nvGrpSpPr>
          <p:grpSpPr bwMode="auto">
            <a:xfrm>
              <a:off x="1436" y="2441"/>
              <a:ext cx="1071" cy="186"/>
              <a:chOff x="1813" y="2187"/>
              <a:chExt cx="1071" cy="186"/>
            </a:xfrm>
          </p:grpSpPr>
          <p:sp>
            <p:nvSpPr>
              <p:cNvPr id="80936" name="Rectangle 16"/>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80937" name="Text Box 17"/>
              <p:cNvSpPr txBox="1">
                <a:spLocks noChangeArrowheads="1"/>
              </p:cNvSpPr>
              <p:nvPr/>
            </p:nvSpPr>
            <p:spPr bwMode="auto">
              <a:xfrm>
                <a:off x="1813" y="2200"/>
                <a:ext cx="1071" cy="165"/>
              </a:xfrm>
              <a:prstGeom prst="rect">
                <a:avLst/>
              </a:prstGeom>
              <a:noFill/>
              <a:ln w="9525">
                <a:noFill/>
                <a:miter lim="800000"/>
                <a:headEnd/>
                <a:tailEnd/>
              </a:ln>
            </p:spPr>
            <p:txBody>
              <a:bodyPr>
                <a:spAutoFit/>
              </a:bodyPr>
              <a:lstStyle/>
              <a:p>
                <a:pPr>
                  <a:lnSpc>
                    <a:spcPct val="80000"/>
                  </a:lnSpc>
                </a:pPr>
                <a:r>
                  <a:rPr lang="en-US" sz="1400">
                    <a:latin typeface="Arial" charset="0"/>
                  </a:rPr>
                  <a:t>airplane routing</a:t>
                </a:r>
              </a:p>
            </p:txBody>
          </p:sp>
        </p:grpSp>
        <p:grpSp>
          <p:nvGrpSpPr>
            <p:cNvPr id="4" name="Group 18"/>
            <p:cNvGrpSpPr>
              <a:grpSpLocks/>
            </p:cNvGrpSpPr>
            <p:nvPr/>
          </p:nvGrpSpPr>
          <p:grpSpPr bwMode="auto">
            <a:xfrm>
              <a:off x="2417" y="2441"/>
              <a:ext cx="1071" cy="186"/>
              <a:chOff x="1813" y="2187"/>
              <a:chExt cx="1071" cy="186"/>
            </a:xfrm>
          </p:grpSpPr>
          <p:sp>
            <p:nvSpPr>
              <p:cNvPr id="80934" name="Rectangle 19"/>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p>
                <a:endParaRPr lang="sv-SE"/>
              </a:p>
            </p:txBody>
          </p:sp>
          <p:sp>
            <p:nvSpPr>
              <p:cNvPr id="80935" name="Text Box 20"/>
              <p:cNvSpPr txBox="1">
                <a:spLocks noChangeArrowheads="1"/>
              </p:cNvSpPr>
              <p:nvPr/>
            </p:nvSpPr>
            <p:spPr bwMode="auto">
              <a:xfrm>
                <a:off x="1813" y="2200"/>
                <a:ext cx="1071" cy="165"/>
              </a:xfrm>
              <a:prstGeom prst="rect">
                <a:avLst/>
              </a:prstGeom>
              <a:noFill/>
              <a:ln w="9525">
                <a:noFill/>
                <a:miter lim="800000"/>
                <a:headEnd/>
                <a:tailEnd/>
              </a:ln>
            </p:spPr>
            <p:txBody>
              <a:bodyPr>
                <a:spAutoFit/>
              </a:bodyPr>
              <a:lstStyle/>
              <a:p>
                <a:pPr>
                  <a:lnSpc>
                    <a:spcPct val="80000"/>
                  </a:lnSpc>
                </a:pPr>
                <a:r>
                  <a:rPr lang="en-US" sz="1400">
                    <a:latin typeface="Arial" charset="0"/>
                  </a:rPr>
                  <a:t>airplane routing</a:t>
                </a:r>
              </a:p>
            </p:txBody>
          </p:sp>
        </p:grpSp>
        <p:sp>
          <p:nvSpPr>
            <p:cNvPr id="80918" name="Rectangle 21"/>
            <p:cNvSpPr>
              <a:spLocks noChangeArrowheads="1"/>
            </p:cNvSpPr>
            <p:nvPr/>
          </p:nvSpPr>
          <p:spPr bwMode="auto">
            <a:xfrm>
              <a:off x="3446" y="1551"/>
              <a:ext cx="1028" cy="1082"/>
            </a:xfrm>
            <a:prstGeom prst="rect">
              <a:avLst/>
            </a:prstGeom>
            <a:solidFill>
              <a:schemeClr val="bg1"/>
            </a:solidFill>
            <a:ln w="19050">
              <a:solidFill>
                <a:schemeClr val="tx1"/>
              </a:solidFill>
              <a:miter lim="800000"/>
              <a:headEnd/>
              <a:tailEnd/>
            </a:ln>
          </p:spPr>
          <p:txBody>
            <a:bodyPr wrap="none" anchor="ctr"/>
            <a:lstStyle/>
            <a:p>
              <a:endParaRPr lang="sv-SE"/>
            </a:p>
          </p:txBody>
        </p:sp>
        <p:sp>
          <p:nvSpPr>
            <p:cNvPr id="80919" name="Text Box 22"/>
            <p:cNvSpPr txBox="1">
              <a:spLocks noChangeArrowheads="1"/>
            </p:cNvSpPr>
            <p:nvPr/>
          </p:nvSpPr>
          <p:spPr bwMode="auto">
            <a:xfrm>
              <a:off x="3412" y="1598"/>
              <a:ext cx="1071" cy="1021"/>
            </a:xfrm>
            <a:prstGeom prst="rect">
              <a:avLst/>
            </a:prstGeom>
            <a:noFill/>
            <a:ln w="9525">
              <a:noFill/>
              <a:miter lim="800000"/>
              <a:headEnd/>
              <a:tailEnd/>
            </a:ln>
          </p:spPr>
          <p:txBody>
            <a:bodyPr>
              <a:spAutoFit/>
            </a:bodyPr>
            <a:lstStyle/>
            <a:p>
              <a:pPr algn="ctr">
                <a:lnSpc>
                  <a:spcPct val="80000"/>
                </a:lnSpc>
              </a:pPr>
              <a:r>
                <a:rPr lang="en-US" sz="1400">
                  <a:latin typeface="Arial" charset="0"/>
                </a:rPr>
                <a:t>ticket (complain)</a:t>
              </a:r>
            </a:p>
            <a:p>
              <a:pPr algn="ctr">
                <a:lnSpc>
                  <a:spcPct val="80000"/>
                </a:lnSpc>
              </a:pPr>
              <a:endParaRPr lang="en-US" sz="1400">
                <a:latin typeface="Arial" charset="0"/>
              </a:endParaRPr>
            </a:p>
            <a:p>
              <a:pPr algn="ctr">
                <a:lnSpc>
                  <a:spcPct val="80000"/>
                </a:lnSpc>
              </a:pPr>
              <a:r>
                <a:rPr lang="en-US" sz="1400">
                  <a:latin typeface="Arial" charset="0"/>
                </a:rPr>
                <a:t>baggage (claim</a:t>
              </a:r>
            </a:p>
            <a:p>
              <a:pPr algn="ctr">
                <a:lnSpc>
                  <a:spcPct val="80000"/>
                </a:lnSpc>
              </a:pPr>
              <a:endParaRPr lang="en-US" sz="1400">
                <a:latin typeface="Arial" charset="0"/>
              </a:endParaRPr>
            </a:p>
            <a:p>
              <a:pPr algn="ctr">
                <a:lnSpc>
                  <a:spcPct val="80000"/>
                </a:lnSpc>
              </a:pPr>
              <a:r>
                <a:rPr lang="en-US" sz="1400">
                  <a:latin typeface="Arial" charset="0"/>
                </a:rPr>
                <a:t>gates (unload)</a:t>
              </a:r>
            </a:p>
            <a:p>
              <a:pPr algn="ctr">
                <a:lnSpc>
                  <a:spcPct val="80000"/>
                </a:lnSpc>
              </a:pPr>
              <a:endParaRPr lang="en-US" sz="1400">
                <a:latin typeface="Arial" charset="0"/>
              </a:endParaRPr>
            </a:p>
            <a:p>
              <a:pPr algn="ctr">
                <a:lnSpc>
                  <a:spcPct val="80000"/>
                </a:lnSpc>
              </a:pPr>
              <a:r>
                <a:rPr lang="en-US" sz="1400">
                  <a:latin typeface="Arial" charset="0"/>
                </a:rPr>
                <a:t>runway (land)</a:t>
              </a:r>
            </a:p>
            <a:p>
              <a:pPr algn="ctr">
                <a:lnSpc>
                  <a:spcPct val="80000"/>
                </a:lnSpc>
              </a:pPr>
              <a:endParaRPr lang="en-US" sz="1400">
                <a:latin typeface="Arial" charset="0"/>
              </a:endParaRPr>
            </a:p>
            <a:p>
              <a:pPr algn="ctr">
                <a:lnSpc>
                  <a:spcPct val="80000"/>
                </a:lnSpc>
              </a:pPr>
              <a:r>
                <a:rPr lang="en-US" sz="1400">
                  <a:latin typeface="Arial" charset="0"/>
                </a:rPr>
                <a:t>airplane routing</a:t>
              </a:r>
            </a:p>
          </p:txBody>
        </p:sp>
        <p:sp>
          <p:nvSpPr>
            <p:cNvPr id="80920" name="Line 23"/>
            <p:cNvSpPr>
              <a:spLocks noChangeShapeType="1"/>
            </p:cNvSpPr>
            <p:nvPr/>
          </p:nvSpPr>
          <p:spPr bwMode="auto">
            <a:xfrm>
              <a:off x="3453" y="1777"/>
              <a:ext cx="1021" cy="1"/>
            </a:xfrm>
            <a:prstGeom prst="line">
              <a:avLst/>
            </a:prstGeom>
            <a:noFill/>
            <a:ln w="19050">
              <a:solidFill>
                <a:schemeClr val="tx1"/>
              </a:solidFill>
              <a:round/>
              <a:headEnd/>
              <a:tailEnd/>
            </a:ln>
          </p:spPr>
          <p:txBody>
            <a:bodyPr/>
            <a:lstStyle/>
            <a:p>
              <a:endParaRPr lang="en-US"/>
            </a:p>
          </p:txBody>
        </p:sp>
        <p:sp>
          <p:nvSpPr>
            <p:cNvPr id="80921" name="Line 24"/>
            <p:cNvSpPr>
              <a:spLocks noChangeShapeType="1"/>
            </p:cNvSpPr>
            <p:nvPr/>
          </p:nvSpPr>
          <p:spPr bwMode="auto">
            <a:xfrm>
              <a:off x="3457" y="1996"/>
              <a:ext cx="1021" cy="1"/>
            </a:xfrm>
            <a:prstGeom prst="line">
              <a:avLst/>
            </a:prstGeom>
            <a:noFill/>
            <a:ln w="19050">
              <a:solidFill>
                <a:schemeClr val="tx1"/>
              </a:solidFill>
              <a:round/>
              <a:headEnd/>
              <a:tailEnd/>
            </a:ln>
          </p:spPr>
          <p:txBody>
            <a:bodyPr/>
            <a:lstStyle/>
            <a:p>
              <a:endParaRPr lang="en-US"/>
            </a:p>
          </p:txBody>
        </p:sp>
        <p:sp>
          <p:nvSpPr>
            <p:cNvPr id="80922" name="Line 25"/>
            <p:cNvSpPr>
              <a:spLocks noChangeShapeType="1"/>
            </p:cNvSpPr>
            <p:nvPr/>
          </p:nvSpPr>
          <p:spPr bwMode="auto">
            <a:xfrm>
              <a:off x="3453" y="2214"/>
              <a:ext cx="1021" cy="1"/>
            </a:xfrm>
            <a:prstGeom prst="line">
              <a:avLst/>
            </a:prstGeom>
            <a:noFill/>
            <a:ln w="19050">
              <a:solidFill>
                <a:schemeClr val="tx1"/>
              </a:solidFill>
              <a:round/>
              <a:headEnd/>
              <a:tailEnd/>
            </a:ln>
          </p:spPr>
          <p:txBody>
            <a:bodyPr/>
            <a:lstStyle/>
            <a:p>
              <a:endParaRPr lang="en-US"/>
            </a:p>
          </p:txBody>
        </p:sp>
        <p:sp>
          <p:nvSpPr>
            <p:cNvPr id="80923" name="Line 26"/>
            <p:cNvSpPr>
              <a:spLocks noChangeShapeType="1"/>
            </p:cNvSpPr>
            <p:nvPr/>
          </p:nvSpPr>
          <p:spPr bwMode="auto">
            <a:xfrm>
              <a:off x="3461" y="2433"/>
              <a:ext cx="1021" cy="1"/>
            </a:xfrm>
            <a:prstGeom prst="line">
              <a:avLst/>
            </a:prstGeom>
            <a:noFill/>
            <a:ln w="19050">
              <a:solidFill>
                <a:schemeClr val="tx1"/>
              </a:solidFill>
              <a:round/>
              <a:headEnd/>
              <a:tailEnd/>
            </a:ln>
          </p:spPr>
          <p:txBody>
            <a:bodyPr/>
            <a:lstStyle/>
            <a:p>
              <a:endParaRPr lang="en-US"/>
            </a:p>
          </p:txBody>
        </p:sp>
        <p:sp>
          <p:nvSpPr>
            <p:cNvPr id="80924" name="Rectangle 27"/>
            <p:cNvSpPr>
              <a:spLocks noChangeArrowheads="1"/>
            </p:cNvSpPr>
            <p:nvPr/>
          </p:nvSpPr>
          <p:spPr bwMode="auto">
            <a:xfrm>
              <a:off x="268" y="2476"/>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sv-SE"/>
            </a:p>
          </p:txBody>
        </p:sp>
        <p:sp>
          <p:nvSpPr>
            <p:cNvPr id="80925" name="Rectangle 28"/>
            <p:cNvSpPr>
              <a:spLocks noChangeArrowheads="1"/>
            </p:cNvSpPr>
            <p:nvPr/>
          </p:nvSpPr>
          <p:spPr bwMode="auto">
            <a:xfrm>
              <a:off x="268" y="2256"/>
              <a:ext cx="5293"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sv-SE"/>
            </a:p>
          </p:txBody>
        </p:sp>
        <p:sp>
          <p:nvSpPr>
            <p:cNvPr id="80926" name="Rectangle 29"/>
            <p:cNvSpPr>
              <a:spLocks noChangeArrowheads="1"/>
            </p:cNvSpPr>
            <p:nvPr/>
          </p:nvSpPr>
          <p:spPr bwMode="auto">
            <a:xfrm>
              <a:off x="268" y="2050"/>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sv-SE"/>
            </a:p>
          </p:txBody>
        </p:sp>
        <p:sp>
          <p:nvSpPr>
            <p:cNvPr id="80927" name="Rectangle 30"/>
            <p:cNvSpPr>
              <a:spLocks noChangeArrowheads="1"/>
            </p:cNvSpPr>
            <p:nvPr/>
          </p:nvSpPr>
          <p:spPr bwMode="auto">
            <a:xfrm>
              <a:off x="268" y="1830"/>
              <a:ext cx="5286"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sv-SE"/>
            </a:p>
          </p:txBody>
        </p:sp>
        <p:sp>
          <p:nvSpPr>
            <p:cNvPr id="80928" name="Rectangle 31"/>
            <p:cNvSpPr>
              <a:spLocks noChangeArrowheads="1"/>
            </p:cNvSpPr>
            <p:nvPr/>
          </p:nvSpPr>
          <p:spPr bwMode="auto">
            <a:xfrm>
              <a:off x="268" y="1617"/>
              <a:ext cx="5287"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sv-SE"/>
            </a:p>
          </p:txBody>
        </p:sp>
        <p:sp>
          <p:nvSpPr>
            <p:cNvPr id="80929" name="Text Box 32"/>
            <p:cNvSpPr txBox="1">
              <a:spLocks noChangeArrowheads="1"/>
            </p:cNvSpPr>
            <p:nvPr/>
          </p:nvSpPr>
          <p:spPr bwMode="auto">
            <a:xfrm>
              <a:off x="4776" y="1588"/>
              <a:ext cx="340" cy="173"/>
            </a:xfrm>
            <a:prstGeom prst="rect">
              <a:avLst/>
            </a:prstGeom>
            <a:noFill/>
            <a:ln w="9525">
              <a:noFill/>
              <a:miter lim="800000"/>
              <a:headEnd/>
              <a:tailEnd/>
            </a:ln>
          </p:spPr>
          <p:txBody>
            <a:bodyPr wrap="none">
              <a:spAutoFit/>
            </a:bodyPr>
            <a:lstStyle/>
            <a:p>
              <a:pPr algn="ctr" eaLnBrk="1" hangingPunct="1"/>
              <a:r>
                <a:rPr lang="en-US" sz="1200">
                  <a:latin typeface="Arial" charset="0"/>
                </a:rPr>
                <a:t>ticket</a:t>
              </a:r>
            </a:p>
          </p:txBody>
        </p:sp>
        <p:sp>
          <p:nvSpPr>
            <p:cNvPr id="80930" name="Text Box 33"/>
            <p:cNvSpPr txBox="1">
              <a:spLocks noChangeArrowheads="1"/>
            </p:cNvSpPr>
            <p:nvPr/>
          </p:nvSpPr>
          <p:spPr bwMode="auto">
            <a:xfrm>
              <a:off x="4774" y="1801"/>
              <a:ext cx="487" cy="173"/>
            </a:xfrm>
            <a:prstGeom prst="rect">
              <a:avLst/>
            </a:prstGeom>
            <a:noFill/>
            <a:ln w="9525">
              <a:noFill/>
              <a:miter lim="800000"/>
              <a:headEnd/>
              <a:tailEnd/>
            </a:ln>
          </p:spPr>
          <p:txBody>
            <a:bodyPr wrap="none">
              <a:spAutoFit/>
            </a:bodyPr>
            <a:lstStyle/>
            <a:p>
              <a:pPr algn="ctr" eaLnBrk="1" hangingPunct="1"/>
              <a:r>
                <a:rPr lang="en-US" sz="1200">
                  <a:latin typeface="Arial" charset="0"/>
                </a:rPr>
                <a:t>baggage</a:t>
              </a:r>
            </a:p>
          </p:txBody>
        </p:sp>
        <p:sp>
          <p:nvSpPr>
            <p:cNvPr id="80931" name="Text Box 34"/>
            <p:cNvSpPr txBox="1">
              <a:spLocks noChangeArrowheads="1"/>
            </p:cNvSpPr>
            <p:nvPr/>
          </p:nvSpPr>
          <p:spPr bwMode="auto">
            <a:xfrm>
              <a:off x="4772" y="2013"/>
              <a:ext cx="302" cy="173"/>
            </a:xfrm>
            <a:prstGeom prst="rect">
              <a:avLst/>
            </a:prstGeom>
            <a:noFill/>
            <a:ln w="9525">
              <a:noFill/>
              <a:miter lim="800000"/>
              <a:headEnd/>
              <a:tailEnd/>
            </a:ln>
          </p:spPr>
          <p:txBody>
            <a:bodyPr wrap="none">
              <a:spAutoFit/>
            </a:bodyPr>
            <a:lstStyle/>
            <a:p>
              <a:pPr algn="ctr" eaLnBrk="1" hangingPunct="1"/>
              <a:r>
                <a:rPr lang="en-US" sz="1200">
                  <a:latin typeface="Arial" charset="0"/>
                </a:rPr>
                <a:t>gate</a:t>
              </a:r>
            </a:p>
          </p:txBody>
        </p:sp>
        <p:sp>
          <p:nvSpPr>
            <p:cNvPr id="80932" name="Text Box 35"/>
            <p:cNvSpPr txBox="1">
              <a:spLocks noChangeArrowheads="1"/>
            </p:cNvSpPr>
            <p:nvPr/>
          </p:nvSpPr>
          <p:spPr bwMode="auto">
            <a:xfrm>
              <a:off x="4767" y="2225"/>
              <a:ext cx="738" cy="173"/>
            </a:xfrm>
            <a:prstGeom prst="rect">
              <a:avLst/>
            </a:prstGeom>
            <a:noFill/>
            <a:ln w="9525">
              <a:noFill/>
              <a:miter lim="800000"/>
              <a:headEnd/>
              <a:tailEnd/>
            </a:ln>
          </p:spPr>
          <p:txBody>
            <a:bodyPr wrap="none">
              <a:spAutoFit/>
            </a:bodyPr>
            <a:lstStyle/>
            <a:p>
              <a:pPr algn="ctr" eaLnBrk="1" hangingPunct="1"/>
              <a:r>
                <a:rPr lang="en-US" sz="1200">
                  <a:latin typeface="Arial" charset="0"/>
                </a:rPr>
                <a:t>takeoff/landing</a:t>
              </a:r>
            </a:p>
          </p:txBody>
        </p:sp>
        <p:sp>
          <p:nvSpPr>
            <p:cNvPr id="80933" name="Text Box 36"/>
            <p:cNvSpPr txBox="1">
              <a:spLocks noChangeArrowheads="1"/>
            </p:cNvSpPr>
            <p:nvPr/>
          </p:nvSpPr>
          <p:spPr bwMode="auto">
            <a:xfrm>
              <a:off x="4769" y="2444"/>
              <a:ext cx="774" cy="173"/>
            </a:xfrm>
            <a:prstGeom prst="rect">
              <a:avLst/>
            </a:prstGeom>
            <a:noFill/>
            <a:ln w="9525">
              <a:noFill/>
              <a:miter lim="800000"/>
              <a:headEnd/>
              <a:tailEnd/>
            </a:ln>
          </p:spPr>
          <p:txBody>
            <a:bodyPr wrap="none">
              <a:spAutoFit/>
            </a:bodyPr>
            <a:lstStyle/>
            <a:p>
              <a:pPr algn="ctr" eaLnBrk="1" hangingPunct="1"/>
              <a:r>
                <a:rPr lang="en-US" sz="1200">
                  <a:latin typeface="Arial" charset="0"/>
                </a:rPr>
                <a:t>airplane routing</a:t>
              </a:r>
            </a:p>
          </p:txBody>
        </p:sp>
      </p:grpSp>
      <p:sp>
        <p:nvSpPr>
          <p:cNvPr id="80901" name="Rectangle 39"/>
          <p:cNvSpPr>
            <a:spLocks noGrp="1" noChangeArrowheads="1"/>
          </p:cNvSpPr>
          <p:nvPr>
            <p:ph type="title"/>
          </p:nvPr>
        </p:nvSpPr>
        <p:spPr>
          <a:xfrm>
            <a:off x="685800" y="3175"/>
            <a:ext cx="7772400" cy="1143000"/>
          </a:xfrm>
        </p:spPr>
        <p:txBody>
          <a:bodyPr/>
          <a:lstStyle/>
          <a:p>
            <a:r>
              <a:rPr lang="en-US" dirty="0" smtClean="0"/>
              <a:t>Layering of airline functionality</a:t>
            </a:r>
          </a:p>
        </p:txBody>
      </p:sp>
      <p:sp>
        <p:nvSpPr>
          <p:cNvPr id="80902" name="Rectangle 40"/>
          <p:cNvSpPr>
            <a:spLocks noGrp="1" noChangeArrowheads="1"/>
          </p:cNvSpPr>
          <p:nvPr>
            <p:ph type="body" idx="1"/>
          </p:nvPr>
        </p:nvSpPr>
        <p:spPr>
          <a:xfrm>
            <a:off x="533400" y="4430713"/>
            <a:ext cx="7613650" cy="1763712"/>
          </a:xfrm>
        </p:spPr>
        <p:txBody>
          <a:bodyPr/>
          <a:lstStyle/>
          <a:p>
            <a:pPr>
              <a:buFont typeface="Wingdings" pitchFamily="2" charset="2"/>
              <a:buNone/>
            </a:pPr>
            <a:r>
              <a:rPr lang="en-US" sz="2400" smtClean="0">
                <a:solidFill>
                  <a:srgbClr val="FF0000"/>
                </a:solidFill>
              </a:rPr>
              <a:t>Layers: </a:t>
            </a:r>
            <a:r>
              <a:rPr lang="en-US" sz="2400" smtClean="0"/>
              <a:t>each layer implements a service</a:t>
            </a:r>
            <a:endParaRPr lang="en-US" smtClean="0"/>
          </a:p>
          <a:p>
            <a:pPr lvl="1"/>
            <a:r>
              <a:rPr lang="en-US" smtClean="0"/>
              <a:t>via its own internal-layer actions</a:t>
            </a:r>
          </a:p>
          <a:p>
            <a:pPr lvl="1"/>
            <a:r>
              <a:rPr lang="en-US" smtClean="0"/>
              <a:t>relying on services provided by layer below</a:t>
            </a:r>
          </a:p>
          <a:p>
            <a:pPr>
              <a:buFont typeface="Wingdings" pitchFamily="2" charset="2"/>
              <a:buNone/>
            </a:pPr>
            <a:endParaRPr lang="en-US" smtClean="0"/>
          </a:p>
        </p:txBody>
      </p:sp>
      <p:sp>
        <p:nvSpPr>
          <p:cNvPr id="6" name="Footer Placeholder 2"/>
          <p:cNvSpPr txBox="1">
            <a:spLocks noGrp="1"/>
          </p:cNvSpPr>
          <p:nvPr/>
        </p:nvSpPr>
        <p:spPr bwMode="auto">
          <a:xfrm>
            <a:off x="7596188" y="6529388"/>
            <a:ext cx="1452562" cy="285750"/>
          </a:xfrm>
          <a:prstGeom prst="rect">
            <a:avLst/>
          </a:prstGeom>
          <a:noFill/>
          <a:ln>
            <a:miter lim="800000"/>
            <a:headEnd/>
            <a:tailEnd/>
          </a:ln>
        </p:spPr>
        <p:txBody>
          <a:bodyPr/>
          <a:lstStyle/>
          <a:p>
            <a:pPr algn="r"/>
            <a:r>
              <a:rPr lang="en-US" sz="1200">
                <a:latin typeface="Arial" charset="0"/>
              </a:rPr>
              <a:t> Introduction 1-</a:t>
            </a:r>
            <a:fld id="{0E97947D-3BA1-4E28-BAF7-B943A0FF77F5}" type="slidenum">
              <a:rPr lang="en-US" sz="1200">
                <a:latin typeface="Arial" charset="0"/>
              </a:rPr>
              <a:pPr algn="r"/>
              <a:t>6</a:t>
            </a:fld>
            <a:endParaRPr lang="en-US" sz="1200">
              <a:latin typeface="Arial"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ChangeArrowheads="1"/>
          </p:cNvSpPr>
          <p:nvPr/>
        </p:nvSpPr>
        <p:spPr bwMode="auto">
          <a:xfrm>
            <a:off x="6578600" y="1714500"/>
            <a:ext cx="1892300" cy="3530600"/>
          </a:xfrm>
          <a:prstGeom prst="rect">
            <a:avLst/>
          </a:prstGeom>
          <a:solidFill>
            <a:srgbClr val="000099"/>
          </a:solidFill>
          <a:ln w="38100">
            <a:solidFill>
              <a:schemeClr val="accent2"/>
            </a:solidFill>
            <a:miter lim="800000"/>
            <a:headEnd/>
            <a:tailEnd/>
          </a:ln>
        </p:spPr>
        <p:txBody>
          <a:bodyPr wrap="none" anchor="ctr"/>
          <a:lstStyle/>
          <a:p>
            <a:endParaRPr lang="sv-SE"/>
          </a:p>
        </p:txBody>
      </p:sp>
      <p:sp>
        <p:nvSpPr>
          <p:cNvPr id="82949" name="Rectangle 3"/>
          <p:cNvSpPr>
            <a:spLocks noGrp="1" noChangeArrowheads="1"/>
          </p:cNvSpPr>
          <p:nvPr>
            <p:ph type="title"/>
          </p:nvPr>
        </p:nvSpPr>
        <p:spPr>
          <a:xfrm>
            <a:off x="990600" y="0"/>
            <a:ext cx="7772400" cy="1143000"/>
          </a:xfrm>
        </p:spPr>
        <p:txBody>
          <a:bodyPr/>
          <a:lstStyle/>
          <a:p>
            <a:r>
              <a:rPr lang="en-US" dirty="0" smtClean="0"/>
              <a:t>Internet protocol stack</a:t>
            </a:r>
          </a:p>
        </p:txBody>
      </p:sp>
      <p:sp>
        <p:nvSpPr>
          <p:cNvPr id="82950" name="Rectangle 4"/>
          <p:cNvSpPr>
            <a:spLocks noGrp="1" noChangeArrowheads="1"/>
          </p:cNvSpPr>
          <p:nvPr>
            <p:ph type="body" sz="half" idx="1"/>
          </p:nvPr>
        </p:nvSpPr>
        <p:spPr>
          <a:xfrm>
            <a:off x="571500" y="1422400"/>
            <a:ext cx="5715000" cy="4648200"/>
          </a:xfrm>
        </p:spPr>
        <p:txBody>
          <a:bodyPr>
            <a:normAutofit lnSpcReduction="10000"/>
          </a:bodyPr>
          <a:lstStyle/>
          <a:p>
            <a:pPr>
              <a:buClr>
                <a:srgbClr val="000099"/>
              </a:buClr>
              <a:buSzPct val="75000"/>
              <a:buFont typeface="Wingdings" pitchFamily="2" charset="2"/>
              <a:buChar char="v"/>
            </a:pPr>
            <a:r>
              <a:rPr lang="en-US" sz="2400" smtClean="0">
                <a:solidFill>
                  <a:srgbClr val="FF0000"/>
                </a:solidFill>
              </a:rPr>
              <a:t>application:</a:t>
            </a:r>
            <a:r>
              <a:rPr lang="en-US" sz="2400" smtClean="0"/>
              <a:t> supporting network applications</a:t>
            </a:r>
          </a:p>
          <a:p>
            <a:pPr lvl="1">
              <a:buClr>
                <a:srgbClr val="000099"/>
              </a:buClr>
              <a:buSzTx/>
              <a:buFont typeface="Wingdings" pitchFamily="2" charset="2"/>
              <a:buChar char="§"/>
            </a:pPr>
            <a:r>
              <a:rPr lang="en-US" sz="2000" smtClean="0"/>
              <a:t>FTP, SMTP, HTTP</a:t>
            </a:r>
          </a:p>
          <a:p>
            <a:pPr>
              <a:buClr>
                <a:srgbClr val="000099"/>
              </a:buClr>
              <a:buSzPct val="75000"/>
              <a:buFont typeface="Wingdings" pitchFamily="2" charset="2"/>
              <a:buChar char="v"/>
            </a:pPr>
            <a:r>
              <a:rPr lang="en-US" sz="2400" smtClean="0">
                <a:solidFill>
                  <a:srgbClr val="FF0000"/>
                </a:solidFill>
              </a:rPr>
              <a:t>transport:</a:t>
            </a:r>
            <a:r>
              <a:rPr lang="en-US" sz="2400" smtClean="0"/>
              <a:t> process-process data transfer</a:t>
            </a:r>
          </a:p>
          <a:p>
            <a:pPr lvl="1">
              <a:buClr>
                <a:srgbClr val="000099"/>
              </a:buClr>
              <a:buSzTx/>
              <a:buFont typeface="Wingdings" pitchFamily="2" charset="2"/>
              <a:buChar char="§"/>
            </a:pPr>
            <a:r>
              <a:rPr lang="en-US" sz="2000" smtClean="0"/>
              <a:t>TCP, UDP</a:t>
            </a:r>
          </a:p>
          <a:p>
            <a:pPr>
              <a:buClr>
                <a:srgbClr val="000099"/>
              </a:buClr>
              <a:buSzPct val="75000"/>
              <a:buFont typeface="Wingdings" pitchFamily="2" charset="2"/>
              <a:buChar char="v"/>
            </a:pPr>
            <a:r>
              <a:rPr lang="en-US" sz="2400" smtClean="0">
                <a:solidFill>
                  <a:srgbClr val="FF0000"/>
                </a:solidFill>
              </a:rPr>
              <a:t>network:</a:t>
            </a:r>
            <a:r>
              <a:rPr lang="en-US" sz="2400" smtClean="0"/>
              <a:t> routing of datagrams from source to destination</a:t>
            </a:r>
          </a:p>
          <a:p>
            <a:pPr lvl="1">
              <a:buClr>
                <a:srgbClr val="000099"/>
              </a:buClr>
              <a:buSzTx/>
              <a:buFont typeface="Wingdings" pitchFamily="2" charset="2"/>
              <a:buChar char="§"/>
            </a:pPr>
            <a:r>
              <a:rPr lang="en-US" sz="2000" smtClean="0"/>
              <a:t>IP, routing protocols</a:t>
            </a:r>
          </a:p>
          <a:p>
            <a:pPr>
              <a:buClr>
                <a:srgbClr val="000099"/>
              </a:buClr>
              <a:buSzPct val="75000"/>
              <a:buFont typeface="Wingdings" pitchFamily="2" charset="2"/>
              <a:buChar char="v"/>
            </a:pPr>
            <a:r>
              <a:rPr lang="en-US" sz="2400" smtClean="0">
                <a:solidFill>
                  <a:srgbClr val="FF0000"/>
                </a:solidFill>
              </a:rPr>
              <a:t>link:</a:t>
            </a:r>
            <a:r>
              <a:rPr lang="en-US" sz="2400" smtClean="0"/>
              <a:t> data transfer between neighboring  network elements</a:t>
            </a:r>
          </a:p>
          <a:p>
            <a:pPr lvl="1">
              <a:buClr>
                <a:srgbClr val="000099"/>
              </a:buClr>
              <a:buSzTx/>
              <a:buFont typeface="Wingdings" pitchFamily="2" charset="2"/>
              <a:buChar char="§"/>
            </a:pPr>
            <a:r>
              <a:rPr lang="en-US" sz="2000" smtClean="0"/>
              <a:t>Ethernet, 802.111 (WiFi), PPP</a:t>
            </a:r>
          </a:p>
          <a:p>
            <a:pPr>
              <a:buClr>
                <a:srgbClr val="000099"/>
              </a:buClr>
              <a:buSzPct val="75000"/>
              <a:buFont typeface="Wingdings" pitchFamily="2" charset="2"/>
              <a:buChar char="v"/>
            </a:pPr>
            <a:r>
              <a:rPr lang="en-US" sz="2400" smtClean="0">
                <a:solidFill>
                  <a:srgbClr val="FF0000"/>
                </a:solidFill>
              </a:rPr>
              <a:t>physical:</a:t>
            </a:r>
            <a:r>
              <a:rPr lang="en-US" sz="2400" smtClean="0"/>
              <a:t> bits “on the wire”</a:t>
            </a:r>
          </a:p>
          <a:p>
            <a:endParaRPr lang="en-US" sz="2400" smtClean="0"/>
          </a:p>
        </p:txBody>
      </p:sp>
      <p:sp>
        <p:nvSpPr>
          <p:cNvPr id="82952" name="Rectangle 6"/>
          <p:cNvSpPr>
            <a:spLocks noChangeArrowheads="1"/>
          </p:cNvSpPr>
          <p:nvPr/>
        </p:nvSpPr>
        <p:spPr bwMode="auto">
          <a:xfrm>
            <a:off x="6513513" y="1768475"/>
            <a:ext cx="1892300" cy="3530600"/>
          </a:xfrm>
          <a:prstGeom prst="rect">
            <a:avLst/>
          </a:prstGeom>
          <a:solidFill>
            <a:schemeClr val="bg1"/>
          </a:solidFill>
          <a:ln w="38100">
            <a:solidFill>
              <a:srgbClr val="000099"/>
            </a:solidFill>
            <a:miter lim="800000"/>
            <a:headEnd/>
            <a:tailEnd/>
          </a:ln>
        </p:spPr>
        <p:txBody>
          <a:bodyPr wrap="none" anchor="ctr"/>
          <a:lstStyle/>
          <a:p>
            <a:endParaRPr lang="sv-SE"/>
          </a:p>
        </p:txBody>
      </p:sp>
      <p:sp>
        <p:nvSpPr>
          <p:cNvPr id="82953" name="Text Box 7"/>
          <p:cNvSpPr txBox="1">
            <a:spLocks noChangeArrowheads="1"/>
          </p:cNvSpPr>
          <p:nvPr/>
        </p:nvSpPr>
        <p:spPr bwMode="auto">
          <a:xfrm>
            <a:off x="6624638" y="1865313"/>
            <a:ext cx="1698625" cy="3378200"/>
          </a:xfrm>
          <a:prstGeom prst="rect">
            <a:avLst/>
          </a:prstGeom>
          <a:noFill/>
          <a:ln w="9525">
            <a:noFill/>
            <a:miter lim="800000"/>
            <a:headEnd/>
            <a:tailEnd/>
          </a:ln>
        </p:spPr>
        <p:txBody>
          <a:bodyPr wrap="none">
            <a:spAutoFit/>
          </a:bodyPr>
          <a:lstStyle/>
          <a:p>
            <a:pPr algn="ctr"/>
            <a:r>
              <a:rPr lang="en-US">
                <a:latin typeface="Comic Sans MS" pitchFamily="66" charset="0"/>
              </a:rPr>
              <a:t>application</a:t>
            </a:r>
          </a:p>
          <a:p>
            <a:pPr algn="ctr"/>
            <a:endParaRPr lang="en-US">
              <a:latin typeface="Comic Sans MS" pitchFamily="66" charset="0"/>
            </a:endParaRPr>
          </a:p>
          <a:p>
            <a:pPr algn="ctr"/>
            <a:r>
              <a:rPr lang="en-US">
                <a:latin typeface="Comic Sans MS" pitchFamily="66" charset="0"/>
              </a:rPr>
              <a:t>transport</a:t>
            </a:r>
          </a:p>
          <a:p>
            <a:pPr algn="ctr"/>
            <a:endParaRPr lang="en-US">
              <a:latin typeface="Comic Sans MS" pitchFamily="66" charset="0"/>
            </a:endParaRPr>
          </a:p>
          <a:p>
            <a:pPr algn="ctr"/>
            <a:r>
              <a:rPr lang="en-US">
                <a:latin typeface="Comic Sans MS" pitchFamily="66" charset="0"/>
              </a:rPr>
              <a:t>network</a:t>
            </a:r>
          </a:p>
          <a:p>
            <a:pPr algn="ctr"/>
            <a:endParaRPr lang="en-US">
              <a:latin typeface="Comic Sans MS" pitchFamily="66" charset="0"/>
            </a:endParaRPr>
          </a:p>
          <a:p>
            <a:pPr algn="ctr"/>
            <a:r>
              <a:rPr lang="en-US">
                <a:latin typeface="Comic Sans MS" pitchFamily="66" charset="0"/>
              </a:rPr>
              <a:t>link</a:t>
            </a:r>
          </a:p>
          <a:p>
            <a:pPr algn="ctr"/>
            <a:endParaRPr lang="en-US">
              <a:latin typeface="Comic Sans MS" pitchFamily="66" charset="0"/>
            </a:endParaRPr>
          </a:p>
          <a:p>
            <a:pPr algn="ctr"/>
            <a:r>
              <a:rPr lang="en-US">
                <a:latin typeface="Comic Sans MS" pitchFamily="66" charset="0"/>
              </a:rPr>
              <a:t>physical</a:t>
            </a:r>
          </a:p>
        </p:txBody>
      </p:sp>
      <p:sp>
        <p:nvSpPr>
          <p:cNvPr id="82954" name="Line 8"/>
          <p:cNvSpPr>
            <a:spLocks noChangeShapeType="1"/>
          </p:cNvSpPr>
          <p:nvPr/>
        </p:nvSpPr>
        <p:spPr bwMode="auto">
          <a:xfrm>
            <a:off x="6507163" y="2460625"/>
            <a:ext cx="1885950" cy="0"/>
          </a:xfrm>
          <a:prstGeom prst="line">
            <a:avLst/>
          </a:prstGeom>
          <a:noFill/>
          <a:ln w="38100">
            <a:solidFill>
              <a:srgbClr val="000099"/>
            </a:solidFill>
            <a:round/>
            <a:headEnd/>
            <a:tailEnd/>
          </a:ln>
        </p:spPr>
        <p:txBody>
          <a:bodyPr wrap="none" anchor="ctr"/>
          <a:lstStyle/>
          <a:p>
            <a:endParaRPr lang="en-US"/>
          </a:p>
        </p:txBody>
      </p:sp>
      <p:sp>
        <p:nvSpPr>
          <p:cNvPr id="82955" name="Line 9"/>
          <p:cNvSpPr>
            <a:spLocks noChangeShapeType="1"/>
          </p:cNvSpPr>
          <p:nvPr/>
        </p:nvSpPr>
        <p:spPr bwMode="auto">
          <a:xfrm>
            <a:off x="6578600" y="2895600"/>
            <a:ext cx="1885950" cy="0"/>
          </a:xfrm>
          <a:prstGeom prst="line">
            <a:avLst/>
          </a:prstGeom>
          <a:noFill/>
          <a:ln w="38100">
            <a:solidFill>
              <a:srgbClr val="000099"/>
            </a:solidFill>
            <a:round/>
            <a:headEnd/>
            <a:tailEnd/>
          </a:ln>
        </p:spPr>
        <p:txBody>
          <a:bodyPr wrap="none" anchor="ctr"/>
          <a:lstStyle/>
          <a:p>
            <a:endParaRPr lang="en-US"/>
          </a:p>
        </p:txBody>
      </p:sp>
      <p:sp>
        <p:nvSpPr>
          <p:cNvPr id="82956" name="Line 10"/>
          <p:cNvSpPr>
            <a:spLocks noChangeShapeType="1"/>
          </p:cNvSpPr>
          <p:nvPr/>
        </p:nvSpPr>
        <p:spPr bwMode="auto">
          <a:xfrm>
            <a:off x="6530975" y="3429000"/>
            <a:ext cx="1885950" cy="0"/>
          </a:xfrm>
          <a:prstGeom prst="line">
            <a:avLst/>
          </a:prstGeom>
          <a:noFill/>
          <a:ln w="38100">
            <a:solidFill>
              <a:srgbClr val="000099"/>
            </a:solidFill>
            <a:round/>
            <a:headEnd/>
            <a:tailEnd/>
          </a:ln>
        </p:spPr>
        <p:txBody>
          <a:bodyPr wrap="none" anchor="ctr"/>
          <a:lstStyle/>
          <a:p>
            <a:endParaRPr lang="en-US"/>
          </a:p>
        </p:txBody>
      </p:sp>
      <p:sp>
        <p:nvSpPr>
          <p:cNvPr id="82957" name="Line 11"/>
          <p:cNvSpPr>
            <a:spLocks noChangeShapeType="1"/>
          </p:cNvSpPr>
          <p:nvPr/>
        </p:nvSpPr>
        <p:spPr bwMode="auto">
          <a:xfrm>
            <a:off x="6530975" y="4038600"/>
            <a:ext cx="1885950" cy="0"/>
          </a:xfrm>
          <a:prstGeom prst="line">
            <a:avLst/>
          </a:prstGeom>
          <a:noFill/>
          <a:ln w="38100">
            <a:solidFill>
              <a:srgbClr val="000099"/>
            </a:solidFill>
            <a:round/>
            <a:headEnd/>
            <a:tailEnd/>
          </a:ln>
        </p:spPr>
        <p:txBody>
          <a:bodyPr wrap="none" anchor="ctr"/>
          <a:lstStyle/>
          <a:p>
            <a:endParaRPr lang="en-US"/>
          </a:p>
        </p:txBody>
      </p:sp>
      <p:sp>
        <p:nvSpPr>
          <p:cNvPr id="6" name="Footer Placeholder 2"/>
          <p:cNvSpPr txBox="1">
            <a:spLocks noGrp="1"/>
          </p:cNvSpPr>
          <p:nvPr/>
        </p:nvSpPr>
        <p:spPr bwMode="auto">
          <a:xfrm>
            <a:off x="7596188" y="6529388"/>
            <a:ext cx="1452562" cy="285750"/>
          </a:xfrm>
          <a:prstGeom prst="rect">
            <a:avLst/>
          </a:prstGeom>
          <a:noFill/>
          <a:ln>
            <a:miter lim="800000"/>
            <a:headEnd/>
            <a:tailEnd/>
          </a:ln>
        </p:spPr>
        <p:txBody>
          <a:bodyPr/>
          <a:lstStyle/>
          <a:p>
            <a:pPr algn="r"/>
            <a:r>
              <a:rPr lang="en-US" sz="1200">
                <a:latin typeface="Arial" charset="0"/>
              </a:rPr>
              <a:t> Introduction 1-</a:t>
            </a:r>
            <a:fld id="{F504A69F-2993-4B08-ADCC-9922F3F855DF}" type="slidenum">
              <a:rPr lang="en-US" sz="1200">
                <a:latin typeface="Arial" charset="0"/>
              </a:rPr>
              <a:pPr algn="r"/>
              <a:t>7</a:t>
            </a:fld>
            <a:endParaRPr lang="en-US" sz="1200">
              <a:latin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Encapsulation</a:t>
            </a:r>
            <a:endParaRPr lang="en-US" dirty="0"/>
          </a:p>
        </p:txBody>
      </p:sp>
      <p:pic>
        <p:nvPicPr>
          <p:cNvPr id="6" name="Picture 3"/>
          <p:cNvPicPr>
            <a:picLocks noChangeAspect="1" noChangeArrowheads="1"/>
          </p:cNvPicPr>
          <p:nvPr/>
        </p:nvPicPr>
        <p:blipFill>
          <a:blip r:embed="rId3" cstate="print"/>
          <a:srcRect/>
          <a:stretch>
            <a:fillRect/>
          </a:stretch>
        </p:blipFill>
        <p:spPr bwMode="auto">
          <a:xfrm>
            <a:off x="533400" y="1676400"/>
            <a:ext cx="4769856" cy="3433613"/>
          </a:xfrm>
          <a:prstGeom prst="rect">
            <a:avLst/>
          </a:prstGeom>
          <a:noFill/>
          <a:ln w="9525">
            <a:noFill/>
            <a:round/>
            <a:headEnd/>
            <a:tailEnd/>
          </a:ln>
        </p:spPr>
      </p:pic>
      <p:pic>
        <p:nvPicPr>
          <p:cNvPr id="7" name="Picture 4"/>
          <p:cNvPicPr>
            <a:picLocks noChangeAspect="1" noChangeArrowheads="1"/>
          </p:cNvPicPr>
          <p:nvPr/>
        </p:nvPicPr>
        <p:blipFill>
          <a:blip r:embed="rId4" cstate="print"/>
          <a:srcRect/>
          <a:stretch>
            <a:fillRect/>
          </a:stretch>
        </p:blipFill>
        <p:spPr bwMode="auto">
          <a:xfrm>
            <a:off x="4983519" y="2803308"/>
            <a:ext cx="3897112" cy="2759292"/>
          </a:xfrm>
          <a:prstGeom prst="rect">
            <a:avLst/>
          </a:prstGeom>
          <a:noFill/>
          <a:ln w="9525">
            <a:noFill/>
            <a:round/>
            <a:headEnd/>
            <a:tailEnd/>
          </a:ln>
        </p:spPr>
      </p:pic>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endParaRPr lang="en-US" dirty="0"/>
          </a:p>
        </p:txBody>
      </p:sp>
      <p:sp>
        <p:nvSpPr>
          <p:cNvPr id="3" name="Content Placeholder 2"/>
          <p:cNvSpPr>
            <a:spLocks noGrp="1"/>
          </p:cNvSpPr>
          <p:nvPr>
            <p:ph idx="1"/>
          </p:nvPr>
        </p:nvSpPr>
        <p:spPr/>
        <p:txBody>
          <a:bodyPr/>
          <a:lstStyle/>
          <a:p>
            <a:r>
              <a:rPr lang="en-US" dirty="0" smtClean="0"/>
              <a:t>How can we analyze the network data?</a:t>
            </a:r>
          </a:p>
          <a:p>
            <a:r>
              <a:rPr lang="en-US" dirty="0" smtClean="0"/>
              <a:t>Using tools such as </a:t>
            </a:r>
            <a:r>
              <a:rPr lang="en-US" dirty="0" err="1" smtClean="0"/>
              <a:t>wireshark</a:t>
            </a:r>
            <a:endParaRPr lang="en-US" dirty="0" smtClean="0"/>
          </a:p>
          <a:p>
            <a:r>
              <a:rPr lang="en-US" dirty="0" err="1" smtClean="0"/>
              <a:t>Wireshark</a:t>
            </a:r>
            <a:r>
              <a:rPr lang="en-US" dirty="0" smtClean="0"/>
              <a:t>: a network packet analyzer. A network packet analyzer will try to capture network packets and tries to display that packet data as detailed as possible.</a:t>
            </a:r>
          </a:p>
          <a:p>
            <a:r>
              <a:rPr lang="en-US" dirty="0" smtClean="0"/>
              <a:t>Let us start </a:t>
            </a:r>
            <a:r>
              <a:rPr lang="en-US" dirty="0" err="1" smtClean="0"/>
              <a:t>wireshark</a:t>
            </a:r>
            <a:r>
              <a:rPr lang="en-US" dirty="0" smtClean="0"/>
              <a:t>….!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1312</Words>
  <Application>Microsoft Office PowerPoint</Application>
  <PresentationFormat>On-screen Show (4:3)</PresentationFormat>
  <Paragraphs>314</Paragraphs>
  <Slides>32</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Clip</vt:lpstr>
      <vt:lpstr>Protocol layers and Wireshark</vt:lpstr>
      <vt:lpstr>What will I talk about?</vt:lpstr>
      <vt:lpstr>What’s the Internet: Slide from lecture 1</vt:lpstr>
      <vt:lpstr>What’s a protocol? (slide from lecture 1)</vt:lpstr>
      <vt:lpstr>More about protocols</vt:lpstr>
      <vt:lpstr>Layering of airline functionality</vt:lpstr>
      <vt:lpstr>Internet protocol stack</vt:lpstr>
      <vt:lpstr>Encapsulation</vt:lpstr>
      <vt:lpstr>wireshark</vt:lpstr>
      <vt:lpstr>Start screen of wireshark</vt:lpstr>
      <vt:lpstr>Make your own capture or open existing trace files</vt:lpstr>
      <vt:lpstr>Graphical User Interface</vt:lpstr>
      <vt:lpstr>Reduce clutter</vt:lpstr>
      <vt:lpstr>After unnecessary data is removed</vt:lpstr>
      <vt:lpstr>Let us look at the application level data</vt:lpstr>
      <vt:lpstr>Internet protocol stack</vt:lpstr>
      <vt:lpstr>Encapsulation</vt:lpstr>
      <vt:lpstr>TCP header</vt:lpstr>
      <vt:lpstr>TCP header data in our packet</vt:lpstr>
      <vt:lpstr>How to look at time/sequence plot</vt:lpstr>
      <vt:lpstr>Internet protocol stack</vt:lpstr>
      <vt:lpstr>Encapsulation</vt:lpstr>
      <vt:lpstr>Internet layer</vt:lpstr>
      <vt:lpstr>IP header</vt:lpstr>
      <vt:lpstr>IP header in collected traces</vt:lpstr>
      <vt:lpstr>Internet protocol stack</vt:lpstr>
      <vt:lpstr>What’s the Internet: Slide from lecture 1</vt:lpstr>
      <vt:lpstr>Ethernet header and trailer</vt:lpstr>
      <vt:lpstr>Conclusion</vt:lpstr>
      <vt:lpstr>Conclusion</vt:lpstr>
      <vt:lpstr>Questions…?</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Wireshark and Protocol layers</dc:title>
  <dc:creator>Rahul Gokulchand Hiran</dc:creator>
  <cp:lastModifiedBy>rahhi</cp:lastModifiedBy>
  <cp:revision>107</cp:revision>
  <dcterms:created xsi:type="dcterms:W3CDTF">2006-08-16T00:00:00Z</dcterms:created>
  <dcterms:modified xsi:type="dcterms:W3CDTF">2013-01-28T12:27:46Z</dcterms:modified>
</cp:coreProperties>
</file>