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256" r:id="rId2"/>
    <p:sldId id="257" r:id="rId3"/>
    <p:sldId id="258" r:id="rId4"/>
    <p:sldId id="259" r:id="rId5"/>
    <p:sldId id="305" r:id="rId6"/>
    <p:sldId id="260" r:id="rId7"/>
    <p:sldId id="261" r:id="rId8"/>
    <p:sldId id="262" r:id="rId9"/>
    <p:sldId id="263" r:id="rId10"/>
    <p:sldId id="264" r:id="rId11"/>
    <p:sldId id="265" r:id="rId12"/>
    <p:sldId id="266" r:id="rId13"/>
    <p:sldId id="304"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92" r:id="rId32"/>
    <p:sldId id="284" r:id="rId33"/>
    <p:sldId id="285" r:id="rId34"/>
    <p:sldId id="286" r:id="rId35"/>
    <p:sldId id="287" r:id="rId36"/>
    <p:sldId id="288" r:id="rId37"/>
    <p:sldId id="289" r:id="rId38"/>
    <p:sldId id="290" r:id="rId39"/>
    <p:sldId id="291" r:id="rId40"/>
    <p:sldId id="308" r:id="rId41"/>
    <p:sldId id="306" r:id="rId42"/>
    <p:sldId id="307" r:id="rId43"/>
    <p:sldId id="293" r:id="rId44"/>
    <p:sldId id="294" r:id="rId45"/>
    <p:sldId id="295" r:id="rId46"/>
    <p:sldId id="296" r:id="rId47"/>
    <p:sldId id="297" r:id="rId48"/>
    <p:sldId id="298" r:id="rId49"/>
    <p:sldId id="299" r:id="rId50"/>
    <p:sldId id="300" r:id="rId51"/>
    <p:sldId id="301" r:id="rId52"/>
    <p:sldId id="302" r:id="rId53"/>
    <p:sldId id="309" r:id="rId54"/>
    <p:sldId id="310" r:id="rId55"/>
    <p:sldId id="303" r:id="rId5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BE0"/>
          </a:solidFill>
        </a:fill>
      </a:tcStyle>
    </a:wholeTbl>
    <a:band2H>
      <a:tcTxStyle/>
      <a:tcStyle>
        <a:tcBdr/>
        <a:fill>
          <a:solidFill>
            <a:srgbClr val="E7F5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F5EE"/>
          </a:solidFill>
        </a:fill>
      </a:tcStyle>
    </a:wholeTbl>
    <a:band2H>
      <a:tcTxStyle/>
      <a:tcStyle>
        <a:tcBdr/>
        <a:fill>
          <a:solidFill>
            <a:srgbClr val="EBFA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7EB"/>
          </a:solidFill>
        </a:fill>
      </a:tcStyle>
    </a:wholeTbl>
    <a:band2H>
      <a:tcTxStyle/>
      <a:tcStyle>
        <a:tcBdr/>
        <a:fill>
          <a:solidFill>
            <a:srgbClr val="E7F3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470"/>
    <p:restoredTop sz="95652"/>
  </p:normalViewPr>
  <p:slideViewPr>
    <p:cSldViewPr snapToGrid="0" snapToObjects="1">
      <p:cViewPr varScale="1">
        <p:scale>
          <a:sx n="106" d="100"/>
          <a:sy n="106" d="100"/>
        </p:scale>
        <p:origin x="224"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6T18:41:26.011"/>
    </inkml:context>
    <inkml:brush xml:id="br0">
      <inkml:brushProperty name="width" value="0.05" units="cm"/>
      <inkml:brushProperty name="height" value="0.05" units="cm"/>
      <inkml:brushProperty name="color" value="#E71224"/>
    </inkml:brush>
  </inkml:definitions>
  <inkml:trace contextRef="#ctx0" brushRef="#br0">1 17 24575,'4'-8'0,"0"3"0,-4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26T18:47:08.001"/>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6" name="Shape 346"/>
          <p:cNvSpPr>
            <a:spLocks noGrp="1" noRot="1" noChangeAspect="1"/>
          </p:cNvSpPr>
          <p:nvPr>
            <p:ph type="sldImg"/>
          </p:nvPr>
        </p:nvSpPr>
        <p:spPr>
          <a:xfrm>
            <a:off x="1143000" y="685800"/>
            <a:ext cx="4572000" cy="3429000"/>
          </a:xfrm>
          <a:prstGeom prst="rect">
            <a:avLst/>
          </a:prstGeom>
        </p:spPr>
        <p:txBody>
          <a:bodyPr/>
          <a:lstStyle/>
          <a:p>
            <a:endParaRPr/>
          </a:p>
        </p:txBody>
      </p:sp>
      <p:sp>
        <p:nvSpPr>
          <p:cNvPr id="347" name="Shape 34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World_Wide_Web" TargetMode="External"/><Relationship Id="rId3" Type="http://schemas.openxmlformats.org/officeDocument/2006/relationships/hyperlink" Target="https://en.wikipedia.org/wiki/Information_system" TargetMode="External"/><Relationship Id="rId7" Type="http://schemas.openxmlformats.org/officeDocument/2006/relationships/hyperlink" Target="https://en.wikipedia.org/wiki/Internet" TargetMode="External"/><Relationship Id="rId12" Type="http://schemas.openxmlformats.org/officeDocument/2006/relationships/hyperlink" Target="https://en.wikipedia.org/wiki/Web_server"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en.wikipedia.org/wiki/Hypertext" TargetMode="External"/><Relationship Id="rId11" Type="http://schemas.openxmlformats.org/officeDocument/2006/relationships/hyperlink" Target="https://en.wikipedia.org/wiki/Web_browser" TargetMode="External"/><Relationship Id="rId5" Type="http://schemas.openxmlformats.org/officeDocument/2006/relationships/hyperlink" Target="https://en.wikipedia.org/wiki/URL" TargetMode="External"/><Relationship Id="rId10" Type="http://schemas.openxmlformats.org/officeDocument/2006/relationships/hyperlink" Target="https://en.wikipedia.org/wiki/Software_application" TargetMode="External"/><Relationship Id="rId4" Type="http://schemas.openxmlformats.org/officeDocument/2006/relationships/hyperlink" Target="https://en.wikipedia.org/wiki/Web_resource" TargetMode="External"/><Relationship Id="rId9" Type="http://schemas.openxmlformats.org/officeDocument/2006/relationships/hyperlink" Target="https://en.wikipedia.org/wiki/Hypertext_Transfer_Protocol"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etnanny.com/"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barracuda.co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0" i="0" dirty="0">
                <a:effectLst/>
                <a:latin typeface="+mj-lt"/>
                <a:ea typeface="+mj-ea"/>
                <a:cs typeface="+mj-cs"/>
                <a:sym typeface="Calibri"/>
              </a:rPr>
              <a:t>The </a:t>
            </a:r>
            <a:r>
              <a:rPr lang="en-US" sz="1200" b="1" i="0" dirty="0">
                <a:effectLst/>
                <a:latin typeface="+mj-lt"/>
                <a:ea typeface="+mj-ea"/>
                <a:cs typeface="+mj-cs"/>
                <a:sym typeface="Calibri"/>
              </a:rPr>
              <a:t>World Wide Web</a:t>
            </a:r>
            <a:r>
              <a:rPr lang="en-US" sz="1200" b="0" i="0" dirty="0">
                <a:effectLst/>
                <a:latin typeface="+mj-lt"/>
                <a:ea typeface="+mj-ea"/>
                <a:cs typeface="+mj-cs"/>
                <a:sym typeface="Calibri"/>
              </a:rPr>
              <a:t> (</a:t>
            </a:r>
            <a:r>
              <a:rPr lang="en-US" sz="1200" b="1" i="0" dirty="0">
                <a:effectLst/>
                <a:latin typeface="+mj-lt"/>
                <a:ea typeface="+mj-ea"/>
                <a:cs typeface="+mj-cs"/>
                <a:sym typeface="Calibri"/>
              </a:rPr>
              <a:t>WWW</a:t>
            </a:r>
            <a:r>
              <a:rPr lang="en-US" sz="1200" b="0" i="0" dirty="0">
                <a:effectLst/>
                <a:latin typeface="+mj-lt"/>
                <a:ea typeface="+mj-ea"/>
                <a:cs typeface="+mj-cs"/>
                <a:sym typeface="Calibri"/>
              </a:rPr>
              <a:t>), commonly known as </a:t>
            </a:r>
            <a:r>
              <a:rPr lang="en-US" sz="1200" b="1" i="0" dirty="0">
                <a:effectLst/>
                <a:latin typeface="+mj-lt"/>
                <a:ea typeface="+mj-ea"/>
                <a:cs typeface="+mj-cs"/>
                <a:sym typeface="Calibri"/>
              </a:rPr>
              <a:t>the Web</a:t>
            </a:r>
            <a:r>
              <a:rPr lang="en-US" sz="1200" b="0" i="0" dirty="0">
                <a:effectLst/>
                <a:latin typeface="+mj-lt"/>
                <a:ea typeface="+mj-ea"/>
                <a:cs typeface="+mj-cs"/>
                <a:sym typeface="Calibri"/>
              </a:rPr>
              <a:t>, is an </a:t>
            </a:r>
            <a:r>
              <a:rPr lang="en-US" sz="1200" b="0" i="0" u="none" strike="noStrike" dirty="0">
                <a:effectLst/>
                <a:latin typeface="+mj-lt"/>
                <a:ea typeface="+mj-ea"/>
                <a:cs typeface="+mj-cs"/>
                <a:sym typeface="Calibri"/>
                <a:hlinkClick r:id="rId3" tooltip="Information system"/>
              </a:rPr>
              <a:t>information system</a:t>
            </a:r>
            <a:r>
              <a:rPr lang="en-US" sz="1200" b="0" i="0" dirty="0">
                <a:effectLst/>
                <a:latin typeface="+mj-lt"/>
                <a:ea typeface="+mj-ea"/>
                <a:cs typeface="+mj-cs"/>
                <a:sym typeface="Calibri"/>
              </a:rPr>
              <a:t> where documents and other </a:t>
            </a:r>
            <a:r>
              <a:rPr lang="en-US" sz="1200" b="0" i="0" u="none" strike="noStrike" dirty="0">
                <a:effectLst/>
                <a:latin typeface="+mj-lt"/>
                <a:ea typeface="+mj-ea"/>
                <a:cs typeface="+mj-cs"/>
                <a:sym typeface="Calibri"/>
                <a:hlinkClick r:id="rId4" tooltip="Web resource"/>
              </a:rPr>
              <a:t>web resources</a:t>
            </a:r>
            <a:r>
              <a:rPr lang="en-US" sz="1200" b="0" i="0" dirty="0">
                <a:effectLst/>
                <a:latin typeface="+mj-lt"/>
                <a:ea typeface="+mj-ea"/>
                <a:cs typeface="+mj-cs"/>
                <a:sym typeface="Calibri"/>
              </a:rPr>
              <a:t> are identified by </a:t>
            </a:r>
            <a:r>
              <a:rPr lang="en-US" sz="1200" b="0" i="0" u="none" strike="noStrike" dirty="0">
                <a:effectLst/>
                <a:latin typeface="+mj-lt"/>
                <a:ea typeface="+mj-ea"/>
                <a:cs typeface="+mj-cs"/>
                <a:sym typeface="Calibri"/>
                <a:hlinkClick r:id="rId5" tooltip="URL"/>
              </a:rPr>
              <a:t>Uniform Resource Locators</a:t>
            </a:r>
            <a:r>
              <a:rPr lang="en-US" sz="1200" b="0" i="0" dirty="0">
                <a:effectLst/>
                <a:latin typeface="+mj-lt"/>
                <a:ea typeface="+mj-ea"/>
                <a:cs typeface="+mj-cs"/>
                <a:sym typeface="Calibri"/>
              </a:rPr>
              <a:t> (URLs, such as https://</a:t>
            </a:r>
            <a:r>
              <a:rPr lang="en-US" sz="1200" b="0" i="0" dirty="0" err="1">
                <a:effectLst/>
                <a:latin typeface="+mj-lt"/>
                <a:ea typeface="+mj-ea"/>
                <a:cs typeface="+mj-cs"/>
                <a:sym typeface="Calibri"/>
              </a:rPr>
              <a:t>example.com</a:t>
            </a:r>
            <a:r>
              <a:rPr lang="en-US" sz="1200" b="0" i="0" dirty="0">
                <a:effectLst/>
                <a:latin typeface="+mj-lt"/>
                <a:ea typeface="+mj-ea"/>
                <a:cs typeface="+mj-cs"/>
                <a:sym typeface="Calibri"/>
              </a:rPr>
              <a:t>/), which may be interlinked by </a:t>
            </a:r>
            <a:r>
              <a:rPr lang="en-US" sz="1200" b="0" i="0" u="none" strike="noStrike" dirty="0">
                <a:effectLst/>
                <a:latin typeface="+mj-lt"/>
                <a:ea typeface="+mj-ea"/>
                <a:cs typeface="+mj-cs"/>
                <a:sym typeface="Calibri"/>
                <a:hlinkClick r:id="rId6" tooltip="Hypertext"/>
              </a:rPr>
              <a:t>hypertext</a:t>
            </a:r>
            <a:r>
              <a:rPr lang="en-US" sz="1200" b="0" i="0" dirty="0">
                <a:effectLst/>
                <a:latin typeface="+mj-lt"/>
                <a:ea typeface="+mj-ea"/>
                <a:cs typeface="+mj-cs"/>
                <a:sym typeface="Calibri"/>
              </a:rPr>
              <a:t>, and are accessible over the </a:t>
            </a:r>
            <a:r>
              <a:rPr lang="en-US" sz="1200" b="0" i="0" u="none" strike="noStrike" dirty="0">
                <a:effectLst/>
                <a:latin typeface="+mj-lt"/>
                <a:ea typeface="+mj-ea"/>
                <a:cs typeface="+mj-cs"/>
                <a:sym typeface="Calibri"/>
                <a:hlinkClick r:id="rId7" tooltip="Internet"/>
              </a:rPr>
              <a:t>Internet</a:t>
            </a:r>
            <a:r>
              <a:rPr lang="en-US" sz="1200" b="0" i="0" dirty="0">
                <a:effectLst/>
                <a:latin typeface="+mj-lt"/>
                <a:ea typeface="+mj-ea"/>
                <a:cs typeface="+mj-cs"/>
                <a:sym typeface="Calibri"/>
              </a:rPr>
              <a:t>.</a:t>
            </a:r>
            <a:r>
              <a:rPr lang="en-US" sz="1200" b="0" i="0" u="none" strike="noStrike" baseline="30000" dirty="0">
                <a:effectLst/>
                <a:latin typeface="+mj-lt"/>
                <a:ea typeface="+mj-ea"/>
                <a:cs typeface="+mj-cs"/>
                <a:sym typeface="Calibri"/>
                <a:hlinkClick r:id="rId8"/>
              </a:rPr>
              <a:t>[1][2]</a:t>
            </a:r>
            <a:r>
              <a:rPr lang="en-US" sz="1200" b="0" i="0" dirty="0">
                <a:effectLst/>
                <a:latin typeface="+mj-lt"/>
                <a:ea typeface="+mj-ea"/>
                <a:cs typeface="+mj-cs"/>
                <a:sym typeface="Calibri"/>
              </a:rPr>
              <a:t> The resources of the Web are transferred via the </a:t>
            </a:r>
            <a:r>
              <a:rPr lang="en-US" sz="1200" b="0" i="0" u="none" strike="noStrike" dirty="0">
                <a:effectLst/>
                <a:latin typeface="+mj-lt"/>
                <a:ea typeface="+mj-ea"/>
                <a:cs typeface="+mj-cs"/>
                <a:sym typeface="Calibri"/>
                <a:hlinkClick r:id="rId9" tooltip="Hypertext Transfer Protocol"/>
              </a:rPr>
              <a:t>Hypertext Transfer Protocol</a:t>
            </a:r>
            <a:r>
              <a:rPr lang="en-US" sz="1200" b="0" i="0" dirty="0">
                <a:effectLst/>
                <a:latin typeface="+mj-lt"/>
                <a:ea typeface="+mj-ea"/>
                <a:cs typeface="+mj-cs"/>
                <a:sym typeface="Calibri"/>
              </a:rPr>
              <a:t> (HTTP), may be accessed by users by a </a:t>
            </a:r>
            <a:r>
              <a:rPr lang="en-US" sz="1200" b="0" i="0" u="none" strike="noStrike" dirty="0">
                <a:effectLst/>
                <a:latin typeface="+mj-lt"/>
                <a:ea typeface="+mj-ea"/>
                <a:cs typeface="+mj-cs"/>
                <a:sym typeface="Calibri"/>
                <a:hlinkClick r:id="rId10" tooltip="Software application"/>
              </a:rPr>
              <a:t>software application</a:t>
            </a:r>
            <a:r>
              <a:rPr lang="en-US" sz="1200" b="0" i="0" dirty="0">
                <a:effectLst/>
                <a:latin typeface="+mj-lt"/>
                <a:ea typeface="+mj-ea"/>
                <a:cs typeface="+mj-cs"/>
                <a:sym typeface="Calibri"/>
              </a:rPr>
              <a:t> called a </a:t>
            </a:r>
            <a:r>
              <a:rPr lang="en-US" sz="1200" b="0" i="1" u="none" strike="noStrike" dirty="0">
                <a:effectLst/>
                <a:latin typeface="+mj-lt"/>
                <a:ea typeface="+mj-ea"/>
                <a:cs typeface="+mj-cs"/>
                <a:sym typeface="Calibri"/>
                <a:hlinkClick r:id="rId11" tooltip="Web browser"/>
              </a:rPr>
              <a:t>web browser</a:t>
            </a:r>
            <a:r>
              <a:rPr lang="en-US" sz="1200" b="0" i="0" dirty="0">
                <a:effectLst/>
                <a:latin typeface="+mj-lt"/>
                <a:ea typeface="+mj-ea"/>
                <a:cs typeface="+mj-cs"/>
                <a:sym typeface="Calibri"/>
              </a:rPr>
              <a:t>, and are published by a software application called a </a:t>
            </a:r>
            <a:r>
              <a:rPr lang="en-US" sz="1200" b="0" i="1" u="none" strike="noStrike" dirty="0">
                <a:effectLst/>
                <a:latin typeface="+mj-lt"/>
                <a:ea typeface="+mj-ea"/>
                <a:cs typeface="+mj-cs"/>
                <a:sym typeface="Calibri"/>
                <a:hlinkClick r:id="rId12" tooltip="Web server"/>
              </a:rPr>
              <a:t>web server</a:t>
            </a:r>
            <a:r>
              <a:rPr lang="en-US" sz="1200" b="0" i="1" dirty="0">
                <a:effectLst/>
                <a:latin typeface="+mj-lt"/>
                <a:ea typeface="+mj-ea"/>
                <a:cs typeface="+mj-cs"/>
                <a:sym typeface="Calibri"/>
              </a:rPr>
              <a:t>.</a:t>
            </a:r>
            <a:r>
              <a:rPr lang="en-US" sz="1200" b="0" i="0" dirty="0">
                <a:effectLst/>
                <a:latin typeface="+mj-lt"/>
                <a:ea typeface="+mj-ea"/>
                <a:cs typeface="+mj-cs"/>
                <a:sym typeface="Calibri"/>
              </a:rPr>
              <a:t> The World Wide Web is not synonymous with the Internet, which pre-dated the Web in some form by over two decades and upon which technologies the Web is built.</a:t>
            </a:r>
          </a:p>
          <a:p>
            <a:br>
              <a:rPr lang="en-US" dirty="0"/>
            </a:br>
            <a:endParaRPr lang="en-US" dirty="0"/>
          </a:p>
        </p:txBody>
      </p:sp>
    </p:spTree>
    <p:extLst>
      <p:ext uri="{BB962C8B-B14F-4D97-AF65-F5344CB8AC3E}">
        <p14:creationId xmlns:p14="http://schemas.microsoft.com/office/powerpoint/2010/main" val="321921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2000" b="0" i="0" baseline="0" dirty="0">
                <a:effectLst/>
                <a:latin typeface="+mj-lt"/>
                <a:ea typeface="+mj-ea"/>
                <a:cs typeface="+mj-cs"/>
                <a:sym typeface="Calibri"/>
              </a:rPr>
              <a:t>A </a:t>
            </a:r>
            <a:r>
              <a:rPr lang="en-US" sz="2000" b="1" i="0" baseline="0" dirty="0">
                <a:effectLst/>
                <a:latin typeface="+mj-lt"/>
                <a:ea typeface="+mj-ea"/>
                <a:cs typeface="+mj-cs"/>
                <a:sym typeface="Calibri"/>
              </a:rPr>
              <a:t>Web proxy</a:t>
            </a:r>
            <a:r>
              <a:rPr lang="en-US" sz="2000" b="0" i="0" baseline="0" dirty="0">
                <a:effectLst/>
                <a:latin typeface="+mj-lt"/>
                <a:ea typeface="+mj-ea"/>
                <a:cs typeface="+mj-cs"/>
                <a:sym typeface="Calibri"/>
              </a:rPr>
              <a:t> is a piece of software that functions as an intermediary between a Web client (browser) and a Web server. </a:t>
            </a:r>
          </a:p>
          <a:p>
            <a:endParaRPr lang="en-US" sz="2000" b="0" i="0" baseline="0" dirty="0">
              <a:effectLst/>
              <a:latin typeface="+mj-lt"/>
              <a:ea typeface="+mj-ea"/>
              <a:cs typeface="+mj-cs"/>
              <a:sym typeface="Calibri"/>
            </a:endParaRPr>
          </a:p>
          <a:p>
            <a:r>
              <a:rPr lang="en-US" sz="2000" b="0" i="0" baseline="0" dirty="0">
                <a:effectLst/>
                <a:latin typeface="+mj-lt"/>
                <a:ea typeface="+mj-ea"/>
                <a:cs typeface="+mj-cs"/>
                <a:sym typeface="Calibri"/>
              </a:rPr>
              <a:t>The Web proxy intercepts Web requests from clients and reformulates the requests for transmission to a Web server. When a response is received from the Web server, the proxy sends the response back to the client. From the server's point of view, the proxy </a:t>
            </a:r>
            <a:r>
              <a:rPr lang="en-US" sz="2000" b="1" i="0" baseline="0" dirty="0">
                <a:effectLst/>
                <a:latin typeface="+mj-lt"/>
                <a:ea typeface="+mj-ea"/>
                <a:cs typeface="+mj-cs"/>
                <a:sym typeface="Calibri"/>
              </a:rPr>
              <a:t>is</a:t>
            </a:r>
            <a:r>
              <a:rPr lang="en-US" sz="2000" b="0" i="0" baseline="0" dirty="0">
                <a:effectLst/>
                <a:latin typeface="+mj-lt"/>
                <a:ea typeface="+mj-ea"/>
                <a:cs typeface="+mj-cs"/>
                <a:sym typeface="Calibri"/>
              </a:rPr>
              <a:t> the client, since that is where the request comes from. Similarly, from the client's point of view, the proxy </a:t>
            </a:r>
            <a:r>
              <a:rPr lang="en-US" sz="2000" b="1" i="0" baseline="0" dirty="0">
                <a:effectLst/>
                <a:latin typeface="+mj-lt"/>
                <a:ea typeface="+mj-ea"/>
                <a:cs typeface="+mj-cs"/>
                <a:sym typeface="Calibri"/>
              </a:rPr>
              <a:t>is</a:t>
            </a:r>
            <a:r>
              <a:rPr lang="en-US" sz="2000" b="0" i="0" baseline="0" dirty="0">
                <a:effectLst/>
                <a:latin typeface="+mj-lt"/>
                <a:ea typeface="+mj-ea"/>
                <a:cs typeface="+mj-cs"/>
                <a:sym typeface="Calibri"/>
              </a:rPr>
              <a:t> the server, since that is where the response comes </a:t>
            </a:r>
            <a:r>
              <a:rPr lang="en-US" sz="2400" b="0" i="0" baseline="0" dirty="0">
                <a:effectLst/>
                <a:latin typeface="+mj-lt"/>
                <a:ea typeface="+mj-ea"/>
                <a:cs typeface="+mj-cs"/>
                <a:sym typeface="Calibri"/>
              </a:rPr>
              <a:t>from</a:t>
            </a:r>
            <a:r>
              <a:rPr lang="en-US" sz="2000" b="0" i="0" baseline="0" dirty="0">
                <a:effectLst/>
                <a:latin typeface="+mj-lt"/>
                <a:ea typeface="+mj-ea"/>
                <a:cs typeface="+mj-cs"/>
                <a:sym typeface="Calibri"/>
              </a:rPr>
              <a:t>. A Web proxy thus provides a single point of control to regulate Internet access between clients and servers. </a:t>
            </a:r>
          </a:p>
          <a:p>
            <a:endParaRPr lang="en-US" sz="2000" b="0" i="0" baseline="0" dirty="0">
              <a:effectLst/>
              <a:latin typeface="+mj-lt"/>
              <a:ea typeface="+mj-ea"/>
              <a:cs typeface="+mj-cs"/>
              <a:sym typeface="Calibri"/>
            </a:endParaRPr>
          </a:p>
          <a:p>
            <a:endParaRPr lang="en-US" sz="2000" b="0" i="0" baseline="0" dirty="0">
              <a:effectLst/>
              <a:latin typeface="+mj-lt"/>
              <a:ea typeface="+mj-ea"/>
              <a:cs typeface="+mj-cs"/>
              <a:sym typeface="Calibri"/>
            </a:endParaRPr>
          </a:p>
          <a:p>
            <a:r>
              <a:rPr lang="en-US" sz="2000" b="0" i="0" baseline="0" dirty="0">
                <a:effectLst/>
                <a:latin typeface="+mj-lt"/>
                <a:ea typeface="+mj-ea"/>
                <a:cs typeface="+mj-cs"/>
                <a:sym typeface="Calibri"/>
              </a:rPr>
              <a:t>A lot of schools use Web proxies to limit the types of Web sites that students are allowed to access. </a:t>
            </a:r>
            <a:r>
              <a:rPr lang="en-US" sz="2000" b="0" i="0" baseline="0" dirty="0">
                <a:effectLst/>
                <a:latin typeface="+mj-lt"/>
                <a:ea typeface="+mj-ea"/>
                <a:cs typeface="+mj-cs"/>
                <a:sym typeface="Calibri"/>
                <a:hlinkClick r:id="rId3"/>
              </a:rPr>
              <a:t>Net Nanny</a:t>
            </a:r>
            <a:r>
              <a:rPr lang="en-US" sz="2000" b="0" i="0" baseline="0" dirty="0">
                <a:effectLst/>
                <a:latin typeface="+mj-lt"/>
                <a:ea typeface="+mj-ea"/>
                <a:cs typeface="+mj-cs"/>
                <a:sym typeface="Calibri"/>
              </a:rPr>
              <a:t> and </a:t>
            </a:r>
            <a:r>
              <a:rPr lang="en-US" sz="2000" b="0" i="0" baseline="0" dirty="0">
                <a:effectLst/>
                <a:latin typeface="+mj-lt"/>
                <a:ea typeface="+mj-ea"/>
                <a:cs typeface="+mj-cs"/>
                <a:sym typeface="Calibri"/>
                <a:hlinkClick r:id="rId4"/>
              </a:rPr>
              <a:t>Barracuda</a:t>
            </a:r>
            <a:r>
              <a:rPr lang="en-US" sz="2000" b="0" i="0" baseline="0" dirty="0">
                <a:effectLst/>
                <a:latin typeface="+mj-lt"/>
                <a:ea typeface="+mj-ea"/>
                <a:cs typeface="+mj-cs"/>
                <a:sym typeface="Calibri"/>
              </a:rPr>
              <a:t> are examples of commercially available Web proxies.</a:t>
            </a:r>
          </a:p>
          <a:p>
            <a:br>
              <a:rPr lang="en-US" sz="2000" baseline="0" dirty="0"/>
            </a:br>
            <a:endParaRPr lang="en-US" sz="2000" baseline="0" dirty="0"/>
          </a:p>
        </p:txBody>
      </p:sp>
    </p:spTree>
    <p:extLst>
      <p:ext uri="{BB962C8B-B14F-4D97-AF65-F5344CB8AC3E}">
        <p14:creationId xmlns:p14="http://schemas.microsoft.com/office/powerpoint/2010/main" val="675844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11172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77636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http://www.differencebetween.net/technology/protocols-formats/difference-between-http-1-0-and-1-1/</a:t>
            </a:r>
          </a:p>
        </p:txBody>
      </p:sp>
    </p:spTree>
    <p:extLst>
      <p:ext uri="{BB962C8B-B14F-4D97-AF65-F5344CB8AC3E}">
        <p14:creationId xmlns:p14="http://schemas.microsoft.com/office/powerpoint/2010/main" val="35289401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age Blue">
    <p:bg>
      <p:bgPr>
        <a:solidFill>
          <a:srgbClr val="00B9E7"/>
        </a:solidFill>
        <a:effectLst/>
      </p:bgPr>
    </p:bg>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401510" y="1812901"/>
            <a:ext cx="9716256" cy="1470026"/>
          </a:xfrm>
          <a:prstGeom prst="rect">
            <a:avLst/>
          </a:prstGeom>
        </p:spPr>
        <p:txBody>
          <a:bodyPr anchor="b">
            <a:normAutofit/>
          </a:bodyPr>
          <a:lstStyle>
            <a:lvl1pPr algn="l">
              <a:defRPr sz="6000">
                <a:solidFill>
                  <a:srgbClr val="FFFFFF"/>
                </a:solidFill>
              </a:defRPr>
            </a:lvl1pPr>
          </a:lstStyle>
          <a:p>
            <a:r>
              <a:t>Title Text</a:t>
            </a:r>
          </a:p>
        </p:txBody>
      </p:sp>
      <p:sp>
        <p:nvSpPr>
          <p:cNvPr id="12" name="Body Level One…"/>
          <p:cNvSpPr txBox="1">
            <a:spLocks noGrp="1"/>
          </p:cNvSpPr>
          <p:nvPr>
            <p:ph type="body" sz="half" idx="1"/>
          </p:nvPr>
        </p:nvSpPr>
        <p:spPr>
          <a:xfrm>
            <a:off x="1401510" y="3493961"/>
            <a:ext cx="9716257" cy="1949711"/>
          </a:xfrm>
          <a:prstGeom prst="rect">
            <a:avLst/>
          </a:prstGeom>
        </p:spPr>
        <p:txBody>
          <a:bodyPr/>
          <a:lstStyle>
            <a:lvl1pPr marL="0" indent="0">
              <a:spcBef>
                <a:spcPts val="500"/>
              </a:spcBef>
              <a:buSzTx/>
              <a:buFontTx/>
              <a:buNone/>
              <a:defRPr sz="2400" b="1">
                <a:solidFill>
                  <a:srgbClr val="FFFFFF"/>
                </a:solidFill>
              </a:defRPr>
            </a:lvl1pPr>
            <a:lvl2pPr marL="0" indent="457200">
              <a:spcBef>
                <a:spcPts val="500"/>
              </a:spcBef>
              <a:buSzTx/>
              <a:buFontTx/>
              <a:buNone/>
              <a:defRPr sz="2400" b="1">
                <a:solidFill>
                  <a:srgbClr val="FFFFFF"/>
                </a:solidFill>
              </a:defRPr>
            </a:lvl2pPr>
            <a:lvl3pPr marL="0" indent="914400">
              <a:spcBef>
                <a:spcPts val="500"/>
              </a:spcBef>
              <a:buSzTx/>
              <a:buFontTx/>
              <a:buNone/>
              <a:defRPr sz="2400" b="1">
                <a:solidFill>
                  <a:srgbClr val="FFFFFF"/>
                </a:solidFill>
              </a:defRPr>
            </a:lvl3pPr>
            <a:lvl4pPr marL="0" indent="1371600">
              <a:spcBef>
                <a:spcPts val="500"/>
              </a:spcBef>
              <a:buSzTx/>
              <a:buFontTx/>
              <a:buNone/>
              <a:defRPr sz="2400" b="1">
                <a:solidFill>
                  <a:srgbClr val="FFFFFF"/>
                </a:solidFill>
              </a:defRPr>
            </a:lvl4pPr>
            <a:lvl5pPr marL="0" indent="1828800">
              <a:spcBef>
                <a:spcPts val="500"/>
              </a:spcBef>
              <a:buSzTx/>
              <a:buFontTx/>
              <a:buNone/>
              <a:defRPr sz="2400" b="1">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1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New section Blue">
    <p:bg>
      <p:bgPr>
        <a:solidFill>
          <a:srgbClr val="00B9E7"/>
        </a:solidFill>
        <a:effectLst/>
      </p:bgPr>
    </p:bg>
    <p:spTree>
      <p:nvGrpSpPr>
        <p:cNvPr id="1" name=""/>
        <p:cNvGrpSpPr/>
        <p:nvPr/>
      </p:nvGrpSpPr>
      <p:grpSpPr>
        <a:xfrm>
          <a:off x="0" y="0"/>
          <a:ext cx="0" cy="0"/>
          <a:chOff x="0" y="0"/>
          <a:chExt cx="0" cy="0"/>
        </a:xfrm>
      </p:grpSpPr>
      <p:sp>
        <p:nvSpPr>
          <p:cNvPr id="86" name="Title Text"/>
          <p:cNvSpPr txBox="1">
            <a:spLocks noGrp="1"/>
          </p:cNvSpPr>
          <p:nvPr>
            <p:ph type="title"/>
          </p:nvPr>
        </p:nvSpPr>
        <p:spPr>
          <a:xfrm>
            <a:off x="743483" y="1812901"/>
            <a:ext cx="10297079" cy="1470026"/>
          </a:xfrm>
          <a:prstGeom prst="rect">
            <a:avLst/>
          </a:prstGeom>
        </p:spPr>
        <p:txBody>
          <a:bodyPr anchor="b">
            <a:normAutofit/>
          </a:bodyPr>
          <a:lstStyle>
            <a:lvl1pPr algn="l">
              <a:defRPr sz="3600">
                <a:solidFill>
                  <a:srgbClr val="FFFFFF"/>
                </a:solidFill>
              </a:defRPr>
            </a:lvl1pPr>
          </a:lstStyle>
          <a:p>
            <a:r>
              <a:t>Title Text</a:t>
            </a:r>
          </a:p>
        </p:txBody>
      </p:sp>
      <p:sp>
        <p:nvSpPr>
          <p:cNvPr id="87" name="Body Level One…"/>
          <p:cNvSpPr txBox="1">
            <a:spLocks noGrp="1"/>
          </p:cNvSpPr>
          <p:nvPr>
            <p:ph type="body" sz="half" idx="1"/>
          </p:nvPr>
        </p:nvSpPr>
        <p:spPr>
          <a:xfrm>
            <a:off x="743484" y="3493961"/>
            <a:ext cx="10297077" cy="2407678"/>
          </a:xfrm>
          <a:prstGeom prst="rect">
            <a:avLst/>
          </a:prstGeom>
        </p:spPr>
        <p:txBody>
          <a:bodyPr/>
          <a:lstStyle>
            <a:lvl1pPr marL="0" indent="0">
              <a:spcBef>
                <a:spcPts val="500"/>
              </a:spcBef>
              <a:buSzTx/>
              <a:buFontTx/>
              <a:buNone/>
              <a:defRPr sz="2400">
                <a:solidFill>
                  <a:srgbClr val="FFFFFF"/>
                </a:solidFill>
                <a:latin typeface="Georgia"/>
                <a:ea typeface="Georgia"/>
                <a:cs typeface="Georgia"/>
                <a:sym typeface="Georgia"/>
              </a:defRPr>
            </a:lvl1pPr>
            <a:lvl2pPr marL="0" indent="457200">
              <a:spcBef>
                <a:spcPts val="500"/>
              </a:spcBef>
              <a:buSzTx/>
              <a:buFontTx/>
              <a:buNone/>
              <a:defRPr sz="2400">
                <a:solidFill>
                  <a:srgbClr val="FFFFFF"/>
                </a:solidFill>
                <a:latin typeface="Georgia"/>
                <a:ea typeface="Georgia"/>
                <a:cs typeface="Georgia"/>
                <a:sym typeface="Georgia"/>
              </a:defRPr>
            </a:lvl2pPr>
            <a:lvl3pPr marL="0" indent="914400">
              <a:spcBef>
                <a:spcPts val="500"/>
              </a:spcBef>
              <a:buSzTx/>
              <a:buFontTx/>
              <a:buNone/>
              <a:defRPr sz="2400">
                <a:solidFill>
                  <a:srgbClr val="FFFFFF"/>
                </a:solidFill>
                <a:latin typeface="Georgia"/>
                <a:ea typeface="Georgia"/>
                <a:cs typeface="Georgia"/>
                <a:sym typeface="Georgia"/>
              </a:defRPr>
            </a:lvl3pPr>
            <a:lvl4pPr marL="0" indent="1371600">
              <a:spcBef>
                <a:spcPts val="500"/>
              </a:spcBef>
              <a:buSzTx/>
              <a:buFontTx/>
              <a:buNone/>
              <a:defRPr sz="2400">
                <a:solidFill>
                  <a:srgbClr val="FFFFFF"/>
                </a:solidFill>
                <a:latin typeface="Georgia"/>
                <a:ea typeface="Georgia"/>
                <a:cs typeface="Georgia"/>
                <a:sym typeface="Georgia"/>
              </a:defRPr>
            </a:lvl4pPr>
            <a:lvl5pPr marL="0" indent="1828800">
              <a:spcBef>
                <a:spcPts val="500"/>
              </a:spcBef>
              <a:buSzTx/>
              <a:buFontTx/>
              <a:buNone/>
              <a:defRPr sz="24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88" name="Rak 5"/>
          <p:cNvSpPr/>
          <p:nvPr/>
        </p:nvSpPr>
        <p:spPr>
          <a:xfrm>
            <a:off x="463142" y="6120610"/>
            <a:ext cx="11265716" cy="1"/>
          </a:xfrm>
          <a:prstGeom prst="line">
            <a:avLst/>
          </a:prstGeom>
          <a:ln w="15875">
            <a:solidFill>
              <a:srgbClr val="FFFFFF"/>
            </a:solidFill>
          </a:ln>
        </p:spPr>
        <p:txBody>
          <a:bodyPr lIns="45719" rIns="45719"/>
          <a:lstStyle/>
          <a:p>
            <a:pPr>
              <a:defRPr sz="1800"/>
            </a:pPr>
            <a:endParaRPr/>
          </a:p>
        </p:txBody>
      </p:sp>
      <p:pic>
        <p:nvPicPr>
          <p:cNvPr id="89"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90"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New section Turqoise">
    <p:bg>
      <p:bgPr>
        <a:solidFill>
          <a:srgbClr val="00CBD5"/>
        </a:solidFill>
        <a:effectLst/>
      </p:bgPr>
    </p:bg>
    <p:spTree>
      <p:nvGrpSpPr>
        <p:cNvPr id="1" name=""/>
        <p:cNvGrpSpPr/>
        <p:nvPr/>
      </p:nvGrpSpPr>
      <p:grpSpPr>
        <a:xfrm>
          <a:off x="0" y="0"/>
          <a:ext cx="0" cy="0"/>
          <a:chOff x="0" y="0"/>
          <a:chExt cx="0" cy="0"/>
        </a:xfrm>
      </p:grpSpPr>
      <p:sp>
        <p:nvSpPr>
          <p:cNvPr id="97" name="Title Text"/>
          <p:cNvSpPr txBox="1">
            <a:spLocks noGrp="1"/>
          </p:cNvSpPr>
          <p:nvPr>
            <p:ph type="title"/>
          </p:nvPr>
        </p:nvSpPr>
        <p:spPr>
          <a:xfrm>
            <a:off x="743483" y="1812901"/>
            <a:ext cx="10297079" cy="1470026"/>
          </a:xfrm>
          <a:prstGeom prst="rect">
            <a:avLst/>
          </a:prstGeom>
        </p:spPr>
        <p:txBody>
          <a:bodyPr anchor="b">
            <a:normAutofit/>
          </a:bodyPr>
          <a:lstStyle>
            <a:lvl1pPr algn="l">
              <a:defRPr sz="3600">
                <a:solidFill>
                  <a:srgbClr val="FFFFFF"/>
                </a:solidFill>
              </a:defRPr>
            </a:lvl1pPr>
          </a:lstStyle>
          <a:p>
            <a:r>
              <a:t>Title Text</a:t>
            </a:r>
          </a:p>
        </p:txBody>
      </p:sp>
      <p:sp>
        <p:nvSpPr>
          <p:cNvPr id="98" name="Body Level One…"/>
          <p:cNvSpPr txBox="1">
            <a:spLocks noGrp="1"/>
          </p:cNvSpPr>
          <p:nvPr>
            <p:ph type="body" sz="half" idx="1"/>
          </p:nvPr>
        </p:nvSpPr>
        <p:spPr>
          <a:xfrm>
            <a:off x="743484" y="3493961"/>
            <a:ext cx="11196458" cy="2490076"/>
          </a:xfrm>
          <a:prstGeom prst="rect">
            <a:avLst/>
          </a:prstGeom>
        </p:spPr>
        <p:txBody>
          <a:bodyPr/>
          <a:lstStyle>
            <a:lvl1pPr marL="0" indent="0">
              <a:spcBef>
                <a:spcPts val="500"/>
              </a:spcBef>
              <a:buSzTx/>
              <a:buFontTx/>
              <a:buNone/>
              <a:defRPr sz="2400">
                <a:solidFill>
                  <a:srgbClr val="FFFFFF"/>
                </a:solidFill>
                <a:latin typeface="Georgia"/>
                <a:ea typeface="Georgia"/>
                <a:cs typeface="Georgia"/>
                <a:sym typeface="Georgia"/>
              </a:defRPr>
            </a:lvl1pPr>
            <a:lvl2pPr marL="0" indent="457200">
              <a:spcBef>
                <a:spcPts val="500"/>
              </a:spcBef>
              <a:buSzTx/>
              <a:buFontTx/>
              <a:buNone/>
              <a:defRPr sz="2400">
                <a:solidFill>
                  <a:srgbClr val="FFFFFF"/>
                </a:solidFill>
                <a:latin typeface="Georgia"/>
                <a:ea typeface="Georgia"/>
                <a:cs typeface="Georgia"/>
                <a:sym typeface="Georgia"/>
              </a:defRPr>
            </a:lvl2pPr>
            <a:lvl3pPr marL="0" indent="914400">
              <a:spcBef>
                <a:spcPts val="500"/>
              </a:spcBef>
              <a:buSzTx/>
              <a:buFontTx/>
              <a:buNone/>
              <a:defRPr sz="2400">
                <a:solidFill>
                  <a:srgbClr val="FFFFFF"/>
                </a:solidFill>
                <a:latin typeface="Georgia"/>
                <a:ea typeface="Georgia"/>
                <a:cs typeface="Georgia"/>
                <a:sym typeface="Georgia"/>
              </a:defRPr>
            </a:lvl3pPr>
            <a:lvl4pPr marL="0" indent="1371600">
              <a:spcBef>
                <a:spcPts val="500"/>
              </a:spcBef>
              <a:buSzTx/>
              <a:buFontTx/>
              <a:buNone/>
              <a:defRPr sz="2400">
                <a:solidFill>
                  <a:srgbClr val="FFFFFF"/>
                </a:solidFill>
                <a:latin typeface="Georgia"/>
                <a:ea typeface="Georgia"/>
                <a:cs typeface="Georgia"/>
                <a:sym typeface="Georgia"/>
              </a:defRPr>
            </a:lvl4pPr>
            <a:lvl5pPr marL="0" indent="1828800">
              <a:spcBef>
                <a:spcPts val="500"/>
              </a:spcBef>
              <a:buSzTx/>
              <a:buFontTx/>
              <a:buNone/>
              <a:defRPr sz="24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99" name="Rak 5"/>
          <p:cNvSpPr/>
          <p:nvPr/>
        </p:nvSpPr>
        <p:spPr>
          <a:xfrm>
            <a:off x="463142" y="6120610"/>
            <a:ext cx="11265716" cy="1"/>
          </a:xfrm>
          <a:prstGeom prst="line">
            <a:avLst/>
          </a:prstGeom>
          <a:ln w="15875">
            <a:solidFill>
              <a:srgbClr val="FFFFFF"/>
            </a:solidFill>
          </a:ln>
        </p:spPr>
        <p:txBody>
          <a:bodyPr lIns="45719" rIns="45719"/>
          <a:lstStyle/>
          <a:p>
            <a:pPr>
              <a:defRPr sz="1800"/>
            </a:pPr>
            <a:endParaRPr/>
          </a:p>
        </p:txBody>
      </p:sp>
      <p:pic>
        <p:nvPicPr>
          <p:cNvPr id="100"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01"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New section Green">
    <p:bg>
      <p:bgPr>
        <a:solidFill>
          <a:srgbClr val="00CFB5"/>
        </a:solidFill>
        <a:effectLst/>
      </p:bgPr>
    </p:bg>
    <p:spTree>
      <p:nvGrpSpPr>
        <p:cNvPr id="1" name=""/>
        <p:cNvGrpSpPr/>
        <p:nvPr/>
      </p:nvGrpSpPr>
      <p:grpSpPr>
        <a:xfrm>
          <a:off x="0" y="0"/>
          <a:ext cx="0" cy="0"/>
          <a:chOff x="0" y="0"/>
          <a:chExt cx="0" cy="0"/>
        </a:xfrm>
      </p:grpSpPr>
      <p:sp>
        <p:nvSpPr>
          <p:cNvPr id="108" name="Title Text"/>
          <p:cNvSpPr txBox="1">
            <a:spLocks noGrp="1"/>
          </p:cNvSpPr>
          <p:nvPr>
            <p:ph type="title"/>
          </p:nvPr>
        </p:nvSpPr>
        <p:spPr>
          <a:xfrm>
            <a:off x="743483" y="1812901"/>
            <a:ext cx="10297079" cy="1470026"/>
          </a:xfrm>
          <a:prstGeom prst="rect">
            <a:avLst/>
          </a:prstGeom>
        </p:spPr>
        <p:txBody>
          <a:bodyPr anchor="b">
            <a:normAutofit/>
          </a:bodyPr>
          <a:lstStyle>
            <a:lvl1pPr algn="l">
              <a:defRPr sz="3600">
                <a:solidFill>
                  <a:srgbClr val="FFFFFF"/>
                </a:solidFill>
              </a:defRPr>
            </a:lvl1pPr>
          </a:lstStyle>
          <a:p>
            <a:r>
              <a:t>Title Text</a:t>
            </a:r>
          </a:p>
        </p:txBody>
      </p:sp>
      <p:sp>
        <p:nvSpPr>
          <p:cNvPr id="109" name="Body Level One…"/>
          <p:cNvSpPr txBox="1">
            <a:spLocks noGrp="1"/>
          </p:cNvSpPr>
          <p:nvPr>
            <p:ph type="body" sz="half" idx="1"/>
          </p:nvPr>
        </p:nvSpPr>
        <p:spPr>
          <a:xfrm>
            <a:off x="743484" y="3493961"/>
            <a:ext cx="11231782" cy="2407678"/>
          </a:xfrm>
          <a:prstGeom prst="rect">
            <a:avLst/>
          </a:prstGeom>
        </p:spPr>
        <p:txBody>
          <a:bodyPr/>
          <a:lstStyle>
            <a:lvl1pPr marL="0" indent="0">
              <a:spcBef>
                <a:spcPts val="500"/>
              </a:spcBef>
              <a:buSzTx/>
              <a:buFontTx/>
              <a:buNone/>
              <a:defRPr sz="2400">
                <a:solidFill>
                  <a:srgbClr val="FFFFFF"/>
                </a:solidFill>
                <a:latin typeface="Georgia"/>
                <a:ea typeface="Georgia"/>
                <a:cs typeface="Georgia"/>
                <a:sym typeface="Georgia"/>
              </a:defRPr>
            </a:lvl1pPr>
            <a:lvl2pPr marL="0" indent="457200">
              <a:spcBef>
                <a:spcPts val="500"/>
              </a:spcBef>
              <a:buSzTx/>
              <a:buFontTx/>
              <a:buNone/>
              <a:defRPr sz="2400">
                <a:solidFill>
                  <a:srgbClr val="FFFFFF"/>
                </a:solidFill>
                <a:latin typeface="Georgia"/>
                <a:ea typeface="Georgia"/>
                <a:cs typeface="Georgia"/>
                <a:sym typeface="Georgia"/>
              </a:defRPr>
            </a:lvl2pPr>
            <a:lvl3pPr marL="0" indent="914400">
              <a:spcBef>
                <a:spcPts val="500"/>
              </a:spcBef>
              <a:buSzTx/>
              <a:buFontTx/>
              <a:buNone/>
              <a:defRPr sz="2400">
                <a:solidFill>
                  <a:srgbClr val="FFFFFF"/>
                </a:solidFill>
                <a:latin typeface="Georgia"/>
                <a:ea typeface="Georgia"/>
                <a:cs typeface="Georgia"/>
                <a:sym typeface="Georgia"/>
              </a:defRPr>
            </a:lvl3pPr>
            <a:lvl4pPr marL="0" indent="1371600">
              <a:spcBef>
                <a:spcPts val="500"/>
              </a:spcBef>
              <a:buSzTx/>
              <a:buFontTx/>
              <a:buNone/>
              <a:defRPr sz="2400">
                <a:solidFill>
                  <a:srgbClr val="FFFFFF"/>
                </a:solidFill>
                <a:latin typeface="Georgia"/>
                <a:ea typeface="Georgia"/>
                <a:cs typeface="Georgia"/>
                <a:sym typeface="Georgia"/>
              </a:defRPr>
            </a:lvl4pPr>
            <a:lvl5pPr marL="0" indent="1828800">
              <a:spcBef>
                <a:spcPts val="500"/>
              </a:spcBef>
              <a:buSzTx/>
              <a:buFontTx/>
              <a:buNone/>
              <a:defRPr sz="24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10" name="Rak 5"/>
          <p:cNvSpPr/>
          <p:nvPr/>
        </p:nvSpPr>
        <p:spPr>
          <a:xfrm>
            <a:off x="463142" y="6120610"/>
            <a:ext cx="11265716" cy="1"/>
          </a:xfrm>
          <a:prstGeom prst="line">
            <a:avLst/>
          </a:prstGeom>
          <a:ln w="15875">
            <a:solidFill>
              <a:srgbClr val="FFFFFF"/>
            </a:solidFill>
          </a:ln>
        </p:spPr>
        <p:txBody>
          <a:bodyPr lIns="45719" rIns="45719"/>
          <a:lstStyle/>
          <a:p>
            <a:pPr>
              <a:defRPr sz="1800"/>
            </a:pPr>
            <a:endParaRPr/>
          </a:p>
        </p:txBody>
      </p:sp>
      <p:pic>
        <p:nvPicPr>
          <p:cNvPr id="111"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12"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New section Black">
    <p:bg>
      <p:bgPr>
        <a:solidFill>
          <a:srgbClr val="000000"/>
        </a:solidFill>
        <a:effectLst/>
      </p:bgPr>
    </p:bg>
    <p:spTree>
      <p:nvGrpSpPr>
        <p:cNvPr id="1" name=""/>
        <p:cNvGrpSpPr/>
        <p:nvPr/>
      </p:nvGrpSpPr>
      <p:grpSpPr>
        <a:xfrm>
          <a:off x="0" y="0"/>
          <a:ext cx="0" cy="0"/>
          <a:chOff x="0" y="0"/>
          <a:chExt cx="0" cy="0"/>
        </a:xfrm>
      </p:grpSpPr>
      <p:sp>
        <p:nvSpPr>
          <p:cNvPr id="119" name="Title Text"/>
          <p:cNvSpPr txBox="1">
            <a:spLocks noGrp="1"/>
          </p:cNvSpPr>
          <p:nvPr>
            <p:ph type="title"/>
          </p:nvPr>
        </p:nvSpPr>
        <p:spPr>
          <a:xfrm>
            <a:off x="743483" y="1812901"/>
            <a:ext cx="10297079" cy="1470026"/>
          </a:xfrm>
          <a:prstGeom prst="rect">
            <a:avLst/>
          </a:prstGeom>
        </p:spPr>
        <p:txBody>
          <a:bodyPr anchor="b">
            <a:normAutofit/>
          </a:bodyPr>
          <a:lstStyle>
            <a:lvl1pPr algn="l">
              <a:defRPr sz="3600">
                <a:solidFill>
                  <a:srgbClr val="FFFFFF"/>
                </a:solidFill>
              </a:defRPr>
            </a:lvl1pPr>
          </a:lstStyle>
          <a:p>
            <a:r>
              <a:t>Title Text</a:t>
            </a:r>
          </a:p>
        </p:txBody>
      </p:sp>
      <p:sp>
        <p:nvSpPr>
          <p:cNvPr id="120" name="Body Level One…"/>
          <p:cNvSpPr txBox="1">
            <a:spLocks noGrp="1"/>
          </p:cNvSpPr>
          <p:nvPr>
            <p:ph type="body" sz="half" idx="1"/>
          </p:nvPr>
        </p:nvSpPr>
        <p:spPr>
          <a:xfrm>
            <a:off x="743483" y="3493961"/>
            <a:ext cx="11209972" cy="2407678"/>
          </a:xfrm>
          <a:prstGeom prst="rect">
            <a:avLst/>
          </a:prstGeom>
        </p:spPr>
        <p:txBody>
          <a:bodyPr/>
          <a:lstStyle>
            <a:lvl1pPr marL="0" indent="0">
              <a:spcBef>
                <a:spcPts val="500"/>
              </a:spcBef>
              <a:buSzTx/>
              <a:buFontTx/>
              <a:buNone/>
              <a:defRPr sz="2400">
                <a:solidFill>
                  <a:srgbClr val="FFFFFF"/>
                </a:solidFill>
                <a:latin typeface="Georgia"/>
                <a:ea typeface="Georgia"/>
                <a:cs typeface="Georgia"/>
                <a:sym typeface="Georgia"/>
              </a:defRPr>
            </a:lvl1pPr>
            <a:lvl2pPr marL="0" indent="457200">
              <a:spcBef>
                <a:spcPts val="500"/>
              </a:spcBef>
              <a:buSzTx/>
              <a:buFontTx/>
              <a:buNone/>
              <a:defRPr sz="2400">
                <a:solidFill>
                  <a:srgbClr val="FFFFFF"/>
                </a:solidFill>
                <a:latin typeface="Georgia"/>
                <a:ea typeface="Georgia"/>
                <a:cs typeface="Georgia"/>
                <a:sym typeface="Georgia"/>
              </a:defRPr>
            </a:lvl2pPr>
            <a:lvl3pPr marL="0" indent="914400">
              <a:spcBef>
                <a:spcPts val="500"/>
              </a:spcBef>
              <a:buSzTx/>
              <a:buFontTx/>
              <a:buNone/>
              <a:defRPr sz="2400">
                <a:solidFill>
                  <a:srgbClr val="FFFFFF"/>
                </a:solidFill>
                <a:latin typeface="Georgia"/>
                <a:ea typeface="Georgia"/>
                <a:cs typeface="Georgia"/>
                <a:sym typeface="Georgia"/>
              </a:defRPr>
            </a:lvl3pPr>
            <a:lvl4pPr marL="0" indent="1371600">
              <a:spcBef>
                <a:spcPts val="500"/>
              </a:spcBef>
              <a:buSzTx/>
              <a:buFontTx/>
              <a:buNone/>
              <a:defRPr sz="2400">
                <a:solidFill>
                  <a:srgbClr val="FFFFFF"/>
                </a:solidFill>
                <a:latin typeface="Georgia"/>
                <a:ea typeface="Georgia"/>
                <a:cs typeface="Georgia"/>
                <a:sym typeface="Georgia"/>
              </a:defRPr>
            </a:lvl4pPr>
            <a:lvl5pPr marL="0" indent="1828800">
              <a:spcBef>
                <a:spcPts val="500"/>
              </a:spcBef>
              <a:buSzTx/>
              <a:buFontTx/>
              <a:buNone/>
              <a:defRPr sz="24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21" name="Rak 5"/>
          <p:cNvSpPr/>
          <p:nvPr/>
        </p:nvSpPr>
        <p:spPr>
          <a:xfrm>
            <a:off x="463142" y="6120610"/>
            <a:ext cx="11498922" cy="1"/>
          </a:xfrm>
          <a:prstGeom prst="line">
            <a:avLst/>
          </a:prstGeom>
          <a:ln w="15875">
            <a:solidFill>
              <a:srgbClr val="FFFFFF"/>
            </a:solidFill>
          </a:ln>
        </p:spPr>
        <p:txBody>
          <a:bodyPr lIns="45719" rIns="45719"/>
          <a:lstStyle/>
          <a:p>
            <a:pPr>
              <a:defRPr sz="1800"/>
            </a:pPr>
            <a:endParaRPr/>
          </a:p>
        </p:txBody>
      </p:sp>
      <p:pic>
        <p:nvPicPr>
          <p:cNvPr id="122"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23"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New section White">
    <p:spTree>
      <p:nvGrpSpPr>
        <p:cNvPr id="1" name=""/>
        <p:cNvGrpSpPr/>
        <p:nvPr/>
      </p:nvGrpSpPr>
      <p:grpSpPr>
        <a:xfrm>
          <a:off x="0" y="0"/>
          <a:ext cx="0" cy="0"/>
          <a:chOff x="0" y="0"/>
          <a:chExt cx="0" cy="0"/>
        </a:xfrm>
      </p:grpSpPr>
      <p:sp>
        <p:nvSpPr>
          <p:cNvPr id="130" name="Title Text"/>
          <p:cNvSpPr txBox="1">
            <a:spLocks noGrp="1"/>
          </p:cNvSpPr>
          <p:nvPr>
            <p:ph type="title"/>
          </p:nvPr>
        </p:nvSpPr>
        <p:spPr>
          <a:xfrm>
            <a:off x="743483" y="1812901"/>
            <a:ext cx="10482237" cy="1470026"/>
          </a:xfrm>
          <a:prstGeom prst="rect">
            <a:avLst/>
          </a:prstGeom>
        </p:spPr>
        <p:txBody>
          <a:bodyPr anchor="b">
            <a:normAutofit/>
          </a:bodyPr>
          <a:lstStyle>
            <a:lvl1pPr algn="l">
              <a:defRPr sz="3600"/>
            </a:lvl1pPr>
          </a:lstStyle>
          <a:p>
            <a:r>
              <a:t>Title Text</a:t>
            </a:r>
          </a:p>
        </p:txBody>
      </p:sp>
      <p:sp>
        <p:nvSpPr>
          <p:cNvPr id="131" name="Body Level One…"/>
          <p:cNvSpPr txBox="1">
            <a:spLocks noGrp="1"/>
          </p:cNvSpPr>
          <p:nvPr>
            <p:ph type="body" sz="half" idx="1"/>
          </p:nvPr>
        </p:nvSpPr>
        <p:spPr>
          <a:xfrm>
            <a:off x="743483" y="3493961"/>
            <a:ext cx="10981809" cy="2490076"/>
          </a:xfrm>
          <a:prstGeom prst="rect">
            <a:avLst/>
          </a:prstGeom>
        </p:spPr>
        <p:txBody>
          <a:bodyPr/>
          <a:lstStyle>
            <a:lvl1pPr marL="0" indent="0">
              <a:spcBef>
                <a:spcPts val="500"/>
              </a:spcBef>
              <a:buSzTx/>
              <a:buFontTx/>
              <a:buNone/>
              <a:defRPr sz="2400">
                <a:latin typeface="Georgia"/>
                <a:ea typeface="Georgia"/>
                <a:cs typeface="Georgia"/>
                <a:sym typeface="Georgia"/>
              </a:defRPr>
            </a:lvl1pPr>
            <a:lvl2pPr marL="0" indent="457200">
              <a:spcBef>
                <a:spcPts val="500"/>
              </a:spcBef>
              <a:buSzTx/>
              <a:buFontTx/>
              <a:buNone/>
              <a:defRPr sz="2400">
                <a:latin typeface="Georgia"/>
                <a:ea typeface="Georgia"/>
                <a:cs typeface="Georgia"/>
                <a:sym typeface="Georgia"/>
              </a:defRPr>
            </a:lvl2pPr>
            <a:lvl3pPr marL="0" indent="914400">
              <a:spcBef>
                <a:spcPts val="500"/>
              </a:spcBef>
              <a:buSzTx/>
              <a:buFontTx/>
              <a:buNone/>
              <a:defRPr sz="2400">
                <a:latin typeface="Georgia"/>
                <a:ea typeface="Georgia"/>
                <a:cs typeface="Georgia"/>
                <a:sym typeface="Georgia"/>
              </a:defRPr>
            </a:lvl3pPr>
            <a:lvl4pPr marL="0" indent="1371600">
              <a:spcBef>
                <a:spcPts val="500"/>
              </a:spcBef>
              <a:buSzTx/>
              <a:buFontTx/>
              <a:buNone/>
              <a:defRPr sz="2400">
                <a:latin typeface="Georgia"/>
                <a:ea typeface="Georgia"/>
                <a:cs typeface="Georgia"/>
                <a:sym typeface="Georgia"/>
              </a:defRPr>
            </a:lvl4pPr>
            <a:lvl5pPr marL="0" indent="1828800">
              <a:spcBef>
                <a:spcPts val="500"/>
              </a:spcBef>
              <a:buSzTx/>
              <a:buFontTx/>
              <a:buNone/>
              <a:defRPr sz="2400">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32" name="Rak 5"/>
          <p:cNvSpPr/>
          <p:nvPr/>
        </p:nvSpPr>
        <p:spPr>
          <a:xfrm>
            <a:off x="463142" y="6120610"/>
            <a:ext cx="11265716" cy="1"/>
          </a:xfrm>
          <a:prstGeom prst="line">
            <a:avLst/>
          </a:prstGeom>
          <a:ln w="15875">
            <a:solidFill>
              <a:srgbClr val="000000"/>
            </a:solidFill>
          </a:ln>
        </p:spPr>
        <p:txBody>
          <a:bodyPr lIns="45719" rIns="45719"/>
          <a:lstStyle/>
          <a:p>
            <a:pPr>
              <a:defRPr sz="1800"/>
            </a:pPr>
            <a:endParaRPr/>
          </a:p>
        </p:txBody>
      </p:sp>
      <p:pic>
        <p:nvPicPr>
          <p:cNvPr id="133"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3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End Blue">
    <p:bg>
      <p:bgPr>
        <a:solidFill>
          <a:srgbClr val="00B9E7"/>
        </a:solidFill>
        <a:effectLst/>
      </p:bgPr>
    </p:bg>
    <p:spTree>
      <p:nvGrpSpPr>
        <p:cNvPr id="1" name=""/>
        <p:cNvGrpSpPr/>
        <p:nvPr/>
      </p:nvGrpSpPr>
      <p:grpSpPr>
        <a:xfrm>
          <a:off x="0" y="0"/>
          <a:ext cx="0" cy="0"/>
          <a:chOff x="0" y="0"/>
          <a:chExt cx="0" cy="0"/>
        </a:xfrm>
      </p:grpSpPr>
      <p:sp>
        <p:nvSpPr>
          <p:cNvPr id="141" name="textruta 3"/>
          <p:cNvSpPr txBox="1"/>
          <p:nvPr/>
        </p:nvSpPr>
        <p:spPr>
          <a:xfrm>
            <a:off x="2424184" y="3670051"/>
            <a:ext cx="7369617" cy="535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800">
                <a:solidFill>
                  <a:srgbClr val="FFFFFF"/>
                </a:solidFill>
              </a:defRPr>
            </a:lvl1pPr>
          </a:lstStyle>
          <a:p>
            <a:r>
              <a:t>www.liu.se</a:t>
            </a:r>
          </a:p>
        </p:txBody>
      </p:sp>
      <p:sp>
        <p:nvSpPr>
          <p:cNvPr id="142" name="Body Level One…"/>
          <p:cNvSpPr txBox="1">
            <a:spLocks noGrp="1"/>
          </p:cNvSpPr>
          <p:nvPr>
            <p:ph type="body" sz="quarter" idx="1"/>
          </p:nvPr>
        </p:nvSpPr>
        <p:spPr>
          <a:xfrm>
            <a:off x="1761068" y="1814513"/>
            <a:ext cx="8868717" cy="1230313"/>
          </a:xfrm>
          <a:prstGeom prst="rect">
            <a:avLst/>
          </a:prstGeom>
        </p:spPr>
        <p:txBody>
          <a:bodyPr/>
          <a:lstStyle>
            <a:lvl1pPr marL="0" indent="0" algn="ctr">
              <a:buSzTx/>
              <a:buFontTx/>
              <a:buNone/>
              <a:defRPr>
                <a:solidFill>
                  <a:srgbClr val="FFFFFF"/>
                </a:solidFill>
              </a:defRPr>
            </a:lvl1pPr>
            <a:lvl2pPr algn="ctr">
              <a:buFontTx/>
              <a:defRPr>
                <a:solidFill>
                  <a:srgbClr val="FFFFFF"/>
                </a:solidFill>
              </a:defRPr>
            </a:lvl2pPr>
            <a:lvl3pPr algn="ctr">
              <a:buFontTx/>
              <a:defRPr>
                <a:solidFill>
                  <a:srgbClr val="FFFFFF"/>
                </a:solidFill>
              </a:defRPr>
            </a:lvl3pPr>
            <a:lvl4pPr algn="ctr">
              <a:buFontTx/>
              <a:defRPr>
                <a:solidFill>
                  <a:srgbClr val="FFFFFF"/>
                </a:solidFill>
              </a:defRPr>
            </a:lvl4pPr>
            <a:lvl5pPr algn="ctr">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4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14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End Turqoise">
    <p:bg>
      <p:bgPr>
        <a:solidFill>
          <a:srgbClr val="00CBD5"/>
        </a:solidFill>
        <a:effectLst/>
      </p:bgPr>
    </p:bg>
    <p:spTree>
      <p:nvGrpSpPr>
        <p:cNvPr id="1" name=""/>
        <p:cNvGrpSpPr/>
        <p:nvPr/>
      </p:nvGrpSpPr>
      <p:grpSpPr>
        <a:xfrm>
          <a:off x="0" y="0"/>
          <a:ext cx="0" cy="0"/>
          <a:chOff x="0" y="0"/>
          <a:chExt cx="0" cy="0"/>
        </a:xfrm>
      </p:grpSpPr>
      <p:sp>
        <p:nvSpPr>
          <p:cNvPr id="151" name="textruta 5"/>
          <p:cNvSpPr txBox="1"/>
          <p:nvPr/>
        </p:nvSpPr>
        <p:spPr>
          <a:xfrm>
            <a:off x="2424184" y="3670051"/>
            <a:ext cx="7369617" cy="535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800">
                <a:solidFill>
                  <a:srgbClr val="FFFFFF"/>
                </a:solidFill>
              </a:defRPr>
            </a:lvl1pPr>
          </a:lstStyle>
          <a:p>
            <a:r>
              <a:t>www.liu.se</a:t>
            </a:r>
          </a:p>
        </p:txBody>
      </p:sp>
      <p:sp>
        <p:nvSpPr>
          <p:cNvPr id="152" name="Body Level One…"/>
          <p:cNvSpPr txBox="1">
            <a:spLocks noGrp="1"/>
          </p:cNvSpPr>
          <p:nvPr>
            <p:ph type="body" sz="quarter" idx="1"/>
          </p:nvPr>
        </p:nvSpPr>
        <p:spPr>
          <a:xfrm>
            <a:off x="1761068" y="1814513"/>
            <a:ext cx="8868717" cy="1230313"/>
          </a:xfrm>
          <a:prstGeom prst="rect">
            <a:avLst/>
          </a:prstGeom>
        </p:spPr>
        <p:txBody>
          <a:bodyPr/>
          <a:lstStyle>
            <a:lvl1pPr marL="0" indent="0" algn="ctr">
              <a:buSzTx/>
              <a:buFontTx/>
              <a:buNone/>
              <a:defRPr>
                <a:solidFill>
                  <a:srgbClr val="FFFFFF"/>
                </a:solidFill>
              </a:defRPr>
            </a:lvl1pPr>
            <a:lvl2pPr algn="ctr">
              <a:buFontTx/>
              <a:defRPr>
                <a:solidFill>
                  <a:srgbClr val="FFFFFF"/>
                </a:solidFill>
              </a:defRPr>
            </a:lvl2pPr>
            <a:lvl3pPr algn="ctr">
              <a:buFontTx/>
              <a:defRPr>
                <a:solidFill>
                  <a:srgbClr val="FFFFFF"/>
                </a:solidFill>
              </a:defRPr>
            </a:lvl3pPr>
            <a:lvl4pPr algn="ctr">
              <a:buFontTx/>
              <a:defRPr>
                <a:solidFill>
                  <a:srgbClr val="FFFFFF"/>
                </a:solidFill>
              </a:defRPr>
            </a:lvl4pPr>
            <a:lvl5pPr algn="ctr">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5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15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End Green">
    <p:bg>
      <p:bgPr>
        <a:solidFill>
          <a:srgbClr val="00CFB5"/>
        </a:solidFill>
        <a:effectLst/>
      </p:bgPr>
    </p:bg>
    <p:spTree>
      <p:nvGrpSpPr>
        <p:cNvPr id="1" name=""/>
        <p:cNvGrpSpPr/>
        <p:nvPr/>
      </p:nvGrpSpPr>
      <p:grpSpPr>
        <a:xfrm>
          <a:off x="0" y="0"/>
          <a:ext cx="0" cy="0"/>
          <a:chOff x="0" y="0"/>
          <a:chExt cx="0" cy="0"/>
        </a:xfrm>
      </p:grpSpPr>
      <p:sp>
        <p:nvSpPr>
          <p:cNvPr id="161" name="textruta 5"/>
          <p:cNvSpPr txBox="1"/>
          <p:nvPr/>
        </p:nvSpPr>
        <p:spPr>
          <a:xfrm>
            <a:off x="2424184" y="3670051"/>
            <a:ext cx="7369617" cy="535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800">
                <a:solidFill>
                  <a:srgbClr val="FFFFFF"/>
                </a:solidFill>
              </a:defRPr>
            </a:lvl1pPr>
          </a:lstStyle>
          <a:p>
            <a:r>
              <a:t>www.liu.se</a:t>
            </a:r>
          </a:p>
        </p:txBody>
      </p:sp>
      <p:sp>
        <p:nvSpPr>
          <p:cNvPr id="162" name="Body Level One…"/>
          <p:cNvSpPr txBox="1">
            <a:spLocks noGrp="1"/>
          </p:cNvSpPr>
          <p:nvPr>
            <p:ph type="body" sz="quarter" idx="1"/>
          </p:nvPr>
        </p:nvSpPr>
        <p:spPr>
          <a:xfrm>
            <a:off x="1761068" y="1814513"/>
            <a:ext cx="8868717" cy="1230313"/>
          </a:xfrm>
          <a:prstGeom prst="rect">
            <a:avLst/>
          </a:prstGeom>
        </p:spPr>
        <p:txBody>
          <a:bodyPr/>
          <a:lstStyle>
            <a:lvl1pPr marL="0" indent="0" algn="ctr">
              <a:buSzTx/>
              <a:buFontTx/>
              <a:buNone/>
              <a:defRPr>
                <a:solidFill>
                  <a:srgbClr val="FFFFFF"/>
                </a:solidFill>
              </a:defRPr>
            </a:lvl1pPr>
            <a:lvl2pPr algn="ctr">
              <a:buFontTx/>
              <a:defRPr>
                <a:solidFill>
                  <a:srgbClr val="FFFFFF"/>
                </a:solidFill>
              </a:defRPr>
            </a:lvl2pPr>
            <a:lvl3pPr algn="ctr">
              <a:buFontTx/>
              <a:defRPr>
                <a:solidFill>
                  <a:srgbClr val="FFFFFF"/>
                </a:solidFill>
              </a:defRPr>
            </a:lvl3pPr>
            <a:lvl4pPr algn="ctr">
              <a:buFontTx/>
              <a:defRPr>
                <a:solidFill>
                  <a:srgbClr val="FFFFFF"/>
                </a:solidFill>
              </a:defRPr>
            </a:lvl4pPr>
            <a:lvl5pPr algn="ctr">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6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16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End Black">
    <p:bg>
      <p:bgPr>
        <a:solidFill>
          <a:srgbClr val="000000"/>
        </a:solidFill>
        <a:effectLst/>
      </p:bgPr>
    </p:bg>
    <p:spTree>
      <p:nvGrpSpPr>
        <p:cNvPr id="1" name=""/>
        <p:cNvGrpSpPr/>
        <p:nvPr/>
      </p:nvGrpSpPr>
      <p:grpSpPr>
        <a:xfrm>
          <a:off x="0" y="0"/>
          <a:ext cx="0" cy="0"/>
          <a:chOff x="0" y="0"/>
          <a:chExt cx="0" cy="0"/>
        </a:xfrm>
      </p:grpSpPr>
      <p:sp>
        <p:nvSpPr>
          <p:cNvPr id="171" name="textruta 6"/>
          <p:cNvSpPr txBox="1"/>
          <p:nvPr/>
        </p:nvSpPr>
        <p:spPr>
          <a:xfrm>
            <a:off x="2424184" y="3670051"/>
            <a:ext cx="7369617" cy="535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800">
                <a:solidFill>
                  <a:srgbClr val="FFFFFF"/>
                </a:solidFill>
              </a:defRPr>
            </a:lvl1pPr>
          </a:lstStyle>
          <a:p>
            <a:r>
              <a:t>www.liu.se</a:t>
            </a:r>
          </a:p>
        </p:txBody>
      </p:sp>
      <p:sp>
        <p:nvSpPr>
          <p:cNvPr id="172" name="Body Level One…"/>
          <p:cNvSpPr txBox="1">
            <a:spLocks noGrp="1"/>
          </p:cNvSpPr>
          <p:nvPr>
            <p:ph type="body" sz="quarter" idx="1"/>
          </p:nvPr>
        </p:nvSpPr>
        <p:spPr>
          <a:xfrm>
            <a:off x="1761068" y="1814513"/>
            <a:ext cx="8868717" cy="1230313"/>
          </a:xfrm>
          <a:prstGeom prst="rect">
            <a:avLst/>
          </a:prstGeom>
        </p:spPr>
        <p:txBody>
          <a:bodyPr/>
          <a:lstStyle>
            <a:lvl1pPr marL="0" indent="0" algn="ctr">
              <a:buSzTx/>
              <a:buFontTx/>
              <a:buNone/>
              <a:defRPr>
                <a:solidFill>
                  <a:srgbClr val="FFFFFF"/>
                </a:solidFill>
              </a:defRPr>
            </a:lvl1pPr>
            <a:lvl2pPr algn="ctr">
              <a:buFontTx/>
              <a:defRPr>
                <a:solidFill>
                  <a:srgbClr val="FFFFFF"/>
                </a:solidFill>
              </a:defRPr>
            </a:lvl2pPr>
            <a:lvl3pPr algn="ctr">
              <a:buFontTx/>
              <a:defRPr>
                <a:solidFill>
                  <a:srgbClr val="FFFFFF"/>
                </a:solidFill>
              </a:defRPr>
            </a:lvl3pPr>
            <a:lvl4pPr algn="ctr">
              <a:buFontTx/>
              <a:defRPr>
                <a:solidFill>
                  <a:srgbClr val="FFFFFF"/>
                </a:solidFill>
              </a:defRPr>
            </a:lvl4pPr>
            <a:lvl5pPr algn="ctr">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7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17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2 columns of text Blue">
    <p:bg>
      <p:bgPr>
        <a:solidFill>
          <a:srgbClr val="00B9E7"/>
        </a:solidFill>
        <a:effectLst/>
      </p:bgPr>
    </p:bg>
    <p:spTree>
      <p:nvGrpSpPr>
        <p:cNvPr id="1" name=""/>
        <p:cNvGrpSpPr/>
        <p:nvPr/>
      </p:nvGrpSpPr>
      <p:grpSpPr>
        <a:xfrm>
          <a:off x="0" y="0"/>
          <a:ext cx="0" cy="0"/>
          <a:chOff x="0" y="0"/>
          <a:chExt cx="0" cy="0"/>
        </a:xfrm>
      </p:grpSpPr>
      <p:sp>
        <p:nvSpPr>
          <p:cNvPr id="181" name="Body Level One…"/>
          <p:cNvSpPr txBox="1">
            <a:spLocks noGrp="1"/>
          </p:cNvSpPr>
          <p:nvPr>
            <p:ph type="body" sz="half" idx="1"/>
          </p:nvPr>
        </p:nvSpPr>
        <p:spPr>
          <a:xfrm>
            <a:off x="6204029" y="1123064"/>
            <a:ext cx="5094001" cy="4491039"/>
          </a:xfrm>
          <a:prstGeom prst="rect">
            <a:avLst/>
          </a:prstGeom>
        </p:spPr>
        <p:txBody>
          <a:bodyPr>
            <a:normAutofit/>
          </a:bodyPr>
          <a:lstStyle>
            <a:lvl1pPr>
              <a:spcBef>
                <a:spcPts val="600"/>
              </a:spcBef>
              <a:defRPr sz="2800">
                <a:solidFill>
                  <a:srgbClr val="FFFFFF"/>
                </a:solidFill>
                <a:latin typeface="Georgia"/>
                <a:ea typeface="Georgia"/>
                <a:cs typeface="Georgia"/>
                <a:sym typeface="Georgia"/>
              </a:defRPr>
            </a:lvl1pPr>
            <a:lvl2pPr marL="790575" indent="-333375">
              <a:spcBef>
                <a:spcPts val="600"/>
              </a:spcBef>
              <a:defRPr sz="2800">
                <a:solidFill>
                  <a:srgbClr val="FFFFFF"/>
                </a:solidFill>
                <a:latin typeface="Georgia"/>
                <a:ea typeface="Georgia"/>
                <a:cs typeface="Georgia"/>
                <a:sym typeface="Georgia"/>
              </a:defRPr>
            </a:lvl2pPr>
            <a:lvl3pPr marL="1234439" indent="-320039">
              <a:spcBef>
                <a:spcPts val="600"/>
              </a:spcBef>
              <a:defRPr sz="2800">
                <a:solidFill>
                  <a:srgbClr val="FFFFFF"/>
                </a:solidFill>
                <a:latin typeface="Georgia"/>
                <a:ea typeface="Georgia"/>
                <a:cs typeface="Georgia"/>
                <a:sym typeface="Georgia"/>
              </a:defRPr>
            </a:lvl3pPr>
            <a:lvl4pPr marL="1691639" indent="-320039">
              <a:spcBef>
                <a:spcPts val="600"/>
              </a:spcBef>
              <a:defRPr sz="2800">
                <a:solidFill>
                  <a:srgbClr val="FFFFFF"/>
                </a:solidFill>
                <a:latin typeface="Georgia"/>
                <a:ea typeface="Georgia"/>
                <a:cs typeface="Georgia"/>
                <a:sym typeface="Georgia"/>
              </a:defRPr>
            </a:lvl4pPr>
            <a:lvl5pPr marL="2184400" indent="-355600">
              <a:spcBef>
                <a:spcPts val="600"/>
              </a:spcBef>
              <a:defRPr sz="28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82" name="Platshållare för text 2"/>
          <p:cNvSpPr>
            <a:spLocks noGrp="1"/>
          </p:cNvSpPr>
          <p:nvPr>
            <p:ph type="body" sz="half" idx="13"/>
          </p:nvPr>
        </p:nvSpPr>
        <p:spPr>
          <a:xfrm>
            <a:off x="532434" y="1123065"/>
            <a:ext cx="5092863" cy="4491038"/>
          </a:xfrm>
          <a:prstGeom prst="rect">
            <a:avLst/>
          </a:prstGeom>
        </p:spPr>
        <p:txBody>
          <a:bodyPr>
            <a:normAutofit/>
          </a:bodyPr>
          <a:lstStyle/>
          <a:p>
            <a:pPr>
              <a:spcBef>
                <a:spcPts val="600"/>
              </a:spcBef>
              <a:defRPr sz="2800">
                <a:solidFill>
                  <a:srgbClr val="FFFFFF"/>
                </a:solidFill>
                <a:latin typeface="Georgia"/>
                <a:ea typeface="Georgia"/>
                <a:cs typeface="Georgia"/>
                <a:sym typeface="Georgia"/>
              </a:defRPr>
            </a:pPr>
            <a:endParaRPr/>
          </a:p>
        </p:txBody>
      </p:sp>
      <p:pic>
        <p:nvPicPr>
          <p:cNvPr id="183"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8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Page Turqoise">
    <p:bg>
      <p:bgPr>
        <a:solidFill>
          <a:srgbClr val="00CBD5"/>
        </a:solidFill>
        <a:effectLst/>
      </p:bgPr>
    </p:bg>
    <p:spTree>
      <p:nvGrpSpPr>
        <p:cNvPr id="1" name=""/>
        <p:cNvGrpSpPr/>
        <p:nvPr/>
      </p:nvGrpSpPr>
      <p:grpSpPr>
        <a:xfrm>
          <a:off x="0" y="0"/>
          <a:ext cx="0" cy="0"/>
          <a:chOff x="0" y="0"/>
          <a:chExt cx="0" cy="0"/>
        </a:xfrm>
      </p:grpSpPr>
      <p:sp>
        <p:nvSpPr>
          <p:cNvPr id="21" name="Title Text"/>
          <p:cNvSpPr txBox="1">
            <a:spLocks noGrp="1"/>
          </p:cNvSpPr>
          <p:nvPr>
            <p:ph type="title"/>
          </p:nvPr>
        </p:nvSpPr>
        <p:spPr>
          <a:xfrm>
            <a:off x="1401510" y="1812901"/>
            <a:ext cx="9716256" cy="1470026"/>
          </a:xfrm>
          <a:prstGeom prst="rect">
            <a:avLst/>
          </a:prstGeom>
        </p:spPr>
        <p:txBody>
          <a:bodyPr anchor="b">
            <a:normAutofit/>
          </a:bodyPr>
          <a:lstStyle>
            <a:lvl1pPr algn="l">
              <a:defRPr sz="6000">
                <a:solidFill>
                  <a:srgbClr val="FFFFFF"/>
                </a:solidFill>
              </a:defRPr>
            </a:lvl1pPr>
          </a:lstStyle>
          <a:p>
            <a:r>
              <a:t>Title Text</a:t>
            </a:r>
          </a:p>
        </p:txBody>
      </p:sp>
      <p:sp>
        <p:nvSpPr>
          <p:cNvPr id="22" name="Body Level One…"/>
          <p:cNvSpPr txBox="1">
            <a:spLocks noGrp="1"/>
          </p:cNvSpPr>
          <p:nvPr>
            <p:ph type="body" sz="half" idx="1"/>
          </p:nvPr>
        </p:nvSpPr>
        <p:spPr>
          <a:xfrm>
            <a:off x="1401510" y="3493961"/>
            <a:ext cx="9716256" cy="2054455"/>
          </a:xfrm>
          <a:prstGeom prst="rect">
            <a:avLst/>
          </a:prstGeom>
        </p:spPr>
        <p:txBody>
          <a:bodyPr/>
          <a:lstStyle>
            <a:lvl1pPr marL="0" indent="0">
              <a:spcBef>
                <a:spcPts val="500"/>
              </a:spcBef>
              <a:buSzTx/>
              <a:buFontTx/>
              <a:buNone/>
              <a:defRPr sz="2400" b="1">
                <a:solidFill>
                  <a:srgbClr val="FFFFFF"/>
                </a:solidFill>
              </a:defRPr>
            </a:lvl1pPr>
            <a:lvl2pPr marL="0" indent="457200">
              <a:spcBef>
                <a:spcPts val="500"/>
              </a:spcBef>
              <a:buSzTx/>
              <a:buFontTx/>
              <a:buNone/>
              <a:defRPr sz="2400" b="1">
                <a:solidFill>
                  <a:srgbClr val="FFFFFF"/>
                </a:solidFill>
              </a:defRPr>
            </a:lvl2pPr>
            <a:lvl3pPr marL="0" indent="914400">
              <a:spcBef>
                <a:spcPts val="500"/>
              </a:spcBef>
              <a:buSzTx/>
              <a:buFontTx/>
              <a:buNone/>
              <a:defRPr sz="2400" b="1">
                <a:solidFill>
                  <a:srgbClr val="FFFFFF"/>
                </a:solidFill>
              </a:defRPr>
            </a:lvl3pPr>
            <a:lvl4pPr marL="0" indent="1371600">
              <a:spcBef>
                <a:spcPts val="500"/>
              </a:spcBef>
              <a:buSzTx/>
              <a:buFontTx/>
              <a:buNone/>
              <a:defRPr sz="2400" b="1">
                <a:solidFill>
                  <a:srgbClr val="FFFFFF"/>
                </a:solidFill>
              </a:defRPr>
            </a:lvl4pPr>
            <a:lvl5pPr marL="0" indent="1828800">
              <a:spcBef>
                <a:spcPts val="500"/>
              </a:spcBef>
              <a:buSzTx/>
              <a:buFontTx/>
              <a:buNone/>
              <a:defRPr sz="2400" b="1">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2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2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2 columns of text Turqoise">
    <p:bg>
      <p:bgPr>
        <a:solidFill>
          <a:srgbClr val="00CBD5"/>
        </a:solidFill>
        <a:effectLst/>
      </p:bgPr>
    </p:bg>
    <p:spTree>
      <p:nvGrpSpPr>
        <p:cNvPr id="1" name=""/>
        <p:cNvGrpSpPr/>
        <p:nvPr/>
      </p:nvGrpSpPr>
      <p:grpSpPr>
        <a:xfrm>
          <a:off x="0" y="0"/>
          <a:ext cx="0" cy="0"/>
          <a:chOff x="0" y="0"/>
          <a:chExt cx="0" cy="0"/>
        </a:xfrm>
      </p:grpSpPr>
      <p:sp>
        <p:nvSpPr>
          <p:cNvPr id="191" name="Body Level One…"/>
          <p:cNvSpPr txBox="1">
            <a:spLocks noGrp="1"/>
          </p:cNvSpPr>
          <p:nvPr>
            <p:ph type="body" sz="half" idx="1"/>
          </p:nvPr>
        </p:nvSpPr>
        <p:spPr>
          <a:xfrm>
            <a:off x="6204029" y="1123064"/>
            <a:ext cx="5094001" cy="4491039"/>
          </a:xfrm>
          <a:prstGeom prst="rect">
            <a:avLst/>
          </a:prstGeom>
        </p:spPr>
        <p:txBody>
          <a:bodyPr>
            <a:normAutofit/>
          </a:bodyPr>
          <a:lstStyle>
            <a:lvl1pPr>
              <a:spcBef>
                <a:spcPts val="600"/>
              </a:spcBef>
              <a:defRPr sz="2800">
                <a:solidFill>
                  <a:srgbClr val="FFFFFF"/>
                </a:solidFill>
                <a:latin typeface="Georgia"/>
                <a:ea typeface="Georgia"/>
                <a:cs typeface="Georgia"/>
                <a:sym typeface="Georgia"/>
              </a:defRPr>
            </a:lvl1pPr>
            <a:lvl2pPr marL="790575" indent="-333375">
              <a:spcBef>
                <a:spcPts val="600"/>
              </a:spcBef>
              <a:defRPr sz="2800">
                <a:solidFill>
                  <a:srgbClr val="FFFFFF"/>
                </a:solidFill>
                <a:latin typeface="Georgia"/>
                <a:ea typeface="Georgia"/>
                <a:cs typeface="Georgia"/>
                <a:sym typeface="Georgia"/>
              </a:defRPr>
            </a:lvl2pPr>
            <a:lvl3pPr marL="1234439" indent="-320039">
              <a:spcBef>
                <a:spcPts val="600"/>
              </a:spcBef>
              <a:defRPr sz="2800">
                <a:solidFill>
                  <a:srgbClr val="FFFFFF"/>
                </a:solidFill>
                <a:latin typeface="Georgia"/>
                <a:ea typeface="Georgia"/>
                <a:cs typeface="Georgia"/>
                <a:sym typeface="Georgia"/>
              </a:defRPr>
            </a:lvl3pPr>
            <a:lvl4pPr marL="1691639" indent="-320039">
              <a:spcBef>
                <a:spcPts val="600"/>
              </a:spcBef>
              <a:defRPr sz="2800">
                <a:solidFill>
                  <a:srgbClr val="FFFFFF"/>
                </a:solidFill>
                <a:latin typeface="Georgia"/>
                <a:ea typeface="Georgia"/>
                <a:cs typeface="Georgia"/>
                <a:sym typeface="Georgia"/>
              </a:defRPr>
            </a:lvl4pPr>
            <a:lvl5pPr marL="2184400" indent="-355600">
              <a:spcBef>
                <a:spcPts val="600"/>
              </a:spcBef>
              <a:defRPr sz="28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192" name="Platshållare för text 2"/>
          <p:cNvSpPr>
            <a:spLocks noGrp="1"/>
          </p:cNvSpPr>
          <p:nvPr>
            <p:ph type="body" sz="half" idx="13"/>
          </p:nvPr>
        </p:nvSpPr>
        <p:spPr>
          <a:xfrm>
            <a:off x="532434" y="1123065"/>
            <a:ext cx="5092863" cy="4491038"/>
          </a:xfrm>
          <a:prstGeom prst="rect">
            <a:avLst/>
          </a:prstGeom>
        </p:spPr>
        <p:txBody>
          <a:bodyPr>
            <a:normAutofit/>
          </a:bodyPr>
          <a:lstStyle/>
          <a:p>
            <a:pPr>
              <a:spcBef>
                <a:spcPts val="600"/>
              </a:spcBef>
              <a:defRPr sz="2800">
                <a:solidFill>
                  <a:srgbClr val="FFFFFF"/>
                </a:solidFill>
                <a:latin typeface="Georgia"/>
                <a:ea typeface="Georgia"/>
                <a:cs typeface="Georgia"/>
                <a:sym typeface="Georgia"/>
              </a:defRPr>
            </a:pPr>
            <a:endParaRPr/>
          </a:p>
        </p:txBody>
      </p:sp>
      <p:pic>
        <p:nvPicPr>
          <p:cNvPr id="193"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19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2 columns of text Green">
    <p:bg>
      <p:bgPr>
        <a:solidFill>
          <a:srgbClr val="00CFB5"/>
        </a:solidFill>
        <a:effectLst/>
      </p:bgPr>
    </p:bg>
    <p:spTree>
      <p:nvGrpSpPr>
        <p:cNvPr id="1" name=""/>
        <p:cNvGrpSpPr/>
        <p:nvPr/>
      </p:nvGrpSpPr>
      <p:grpSpPr>
        <a:xfrm>
          <a:off x="0" y="0"/>
          <a:ext cx="0" cy="0"/>
          <a:chOff x="0" y="0"/>
          <a:chExt cx="0" cy="0"/>
        </a:xfrm>
      </p:grpSpPr>
      <p:sp>
        <p:nvSpPr>
          <p:cNvPr id="201" name="Body Level One…"/>
          <p:cNvSpPr txBox="1">
            <a:spLocks noGrp="1"/>
          </p:cNvSpPr>
          <p:nvPr>
            <p:ph type="body" sz="half" idx="1"/>
          </p:nvPr>
        </p:nvSpPr>
        <p:spPr>
          <a:xfrm>
            <a:off x="6204029" y="1123064"/>
            <a:ext cx="5094001" cy="4491039"/>
          </a:xfrm>
          <a:prstGeom prst="rect">
            <a:avLst/>
          </a:prstGeom>
        </p:spPr>
        <p:txBody>
          <a:bodyPr>
            <a:normAutofit/>
          </a:bodyPr>
          <a:lstStyle>
            <a:lvl1pPr>
              <a:spcBef>
                <a:spcPts val="600"/>
              </a:spcBef>
              <a:defRPr sz="2800">
                <a:solidFill>
                  <a:srgbClr val="FFFFFF"/>
                </a:solidFill>
                <a:latin typeface="Georgia"/>
                <a:ea typeface="Georgia"/>
                <a:cs typeface="Georgia"/>
                <a:sym typeface="Georgia"/>
              </a:defRPr>
            </a:lvl1pPr>
            <a:lvl2pPr marL="790575" indent="-333375">
              <a:spcBef>
                <a:spcPts val="600"/>
              </a:spcBef>
              <a:defRPr sz="2800">
                <a:solidFill>
                  <a:srgbClr val="FFFFFF"/>
                </a:solidFill>
                <a:latin typeface="Georgia"/>
                <a:ea typeface="Georgia"/>
                <a:cs typeface="Georgia"/>
                <a:sym typeface="Georgia"/>
              </a:defRPr>
            </a:lvl2pPr>
            <a:lvl3pPr marL="1234439" indent="-320039">
              <a:spcBef>
                <a:spcPts val="600"/>
              </a:spcBef>
              <a:defRPr sz="2800">
                <a:solidFill>
                  <a:srgbClr val="FFFFFF"/>
                </a:solidFill>
                <a:latin typeface="Georgia"/>
                <a:ea typeface="Georgia"/>
                <a:cs typeface="Georgia"/>
                <a:sym typeface="Georgia"/>
              </a:defRPr>
            </a:lvl3pPr>
            <a:lvl4pPr marL="1691639" indent="-320039">
              <a:spcBef>
                <a:spcPts val="600"/>
              </a:spcBef>
              <a:defRPr sz="2800">
                <a:solidFill>
                  <a:srgbClr val="FFFFFF"/>
                </a:solidFill>
                <a:latin typeface="Georgia"/>
                <a:ea typeface="Georgia"/>
                <a:cs typeface="Georgia"/>
                <a:sym typeface="Georgia"/>
              </a:defRPr>
            </a:lvl4pPr>
            <a:lvl5pPr marL="2184400" indent="-355600">
              <a:spcBef>
                <a:spcPts val="600"/>
              </a:spcBef>
              <a:defRPr sz="28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202" name="Platshållare för text 2"/>
          <p:cNvSpPr>
            <a:spLocks noGrp="1"/>
          </p:cNvSpPr>
          <p:nvPr>
            <p:ph type="body" sz="half" idx="13"/>
          </p:nvPr>
        </p:nvSpPr>
        <p:spPr>
          <a:xfrm>
            <a:off x="532434" y="1123065"/>
            <a:ext cx="5092863" cy="4491038"/>
          </a:xfrm>
          <a:prstGeom prst="rect">
            <a:avLst/>
          </a:prstGeom>
        </p:spPr>
        <p:txBody>
          <a:bodyPr>
            <a:normAutofit/>
          </a:bodyPr>
          <a:lstStyle/>
          <a:p>
            <a:pPr>
              <a:spcBef>
                <a:spcPts val="600"/>
              </a:spcBef>
              <a:defRPr sz="2800">
                <a:solidFill>
                  <a:srgbClr val="FFFFFF"/>
                </a:solidFill>
                <a:latin typeface="Georgia"/>
                <a:ea typeface="Georgia"/>
                <a:cs typeface="Georgia"/>
                <a:sym typeface="Georgia"/>
              </a:defRPr>
            </a:pPr>
            <a:endParaRPr/>
          </a:p>
        </p:txBody>
      </p:sp>
      <p:pic>
        <p:nvPicPr>
          <p:cNvPr id="203"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0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2 columns of text Black">
    <p:bg>
      <p:bgPr>
        <a:solidFill>
          <a:srgbClr val="000000"/>
        </a:solidFill>
        <a:effectLst/>
      </p:bgPr>
    </p:bg>
    <p:spTree>
      <p:nvGrpSpPr>
        <p:cNvPr id="1" name=""/>
        <p:cNvGrpSpPr/>
        <p:nvPr/>
      </p:nvGrpSpPr>
      <p:grpSpPr>
        <a:xfrm>
          <a:off x="0" y="0"/>
          <a:ext cx="0" cy="0"/>
          <a:chOff x="0" y="0"/>
          <a:chExt cx="0" cy="0"/>
        </a:xfrm>
      </p:grpSpPr>
      <p:sp>
        <p:nvSpPr>
          <p:cNvPr id="211" name="Body Level One…"/>
          <p:cNvSpPr txBox="1">
            <a:spLocks noGrp="1"/>
          </p:cNvSpPr>
          <p:nvPr>
            <p:ph type="body" sz="half" idx="1"/>
          </p:nvPr>
        </p:nvSpPr>
        <p:spPr>
          <a:xfrm>
            <a:off x="6204029" y="1123064"/>
            <a:ext cx="5094001" cy="4491039"/>
          </a:xfrm>
          <a:prstGeom prst="rect">
            <a:avLst/>
          </a:prstGeom>
        </p:spPr>
        <p:txBody>
          <a:bodyPr>
            <a:normAutofit/>
          </a:bodyPr>
          <a:lstStyle>
            <a:lvl1pPr>
              <a:spcBef>
                <a:spcPts val="600"/>
              </a:spcBef>
              <a:defRPr sz="2800">
                <a:solidFill>
                  <a:srgbClr val="FFFFFF"/>
                </a:solidFill>
                <a:latin typeface="Georgia"/>
                <a:ea typeface="Georgia"/>
                <a:cs typeface="Georgia"/>
                <a:sym typeface="Georgia"/>
              </a:defRPr>
            </a:lvl1pPr>
            <a:lvl2pPr marL="790575" indent="-333375">
              <a:spcBef>
                <a:spcPts val="600"/>
              </a:spcBef>
              <a:defRPr sz="2800">
                <a:solidFill>
                  <a:srgbClr val="FFFFFF"/>
                </a:solidFill>
                <a:latin typeface="Georgia"/>
                <a:ea typeface="Georgia"/>
                <a:cs typeface="Georgia"/>
                <a:sym typeface="Georgia"/>
              </a:defRPr>
            </a:lvl2pPr>
            <a:lvl3pPr marL="1234439" indent="-320039">
              <a:spcBef>
                <a:spcPts val="600"/>
              </a:spcBef>
              <a:defRPr sz="2800">
                <a:solidFill>
                  <a:srgbClr val="FFFFFF"/>
                </a:solidFill>
                <a:latin typeface="Georgia"/>
                <a:ea typeface="Georgia"/>
                <a:cs typeface="Georgia"/>
                <a:sym typeface="Georgia"/>
              </a:defRPr>
            </a:lvl3pPr>
            <a:lvl4pPr marL="1691639" indent="-320039">
              <a:spcBef>
                <a:spcPts val="600"/>
              </a:spcBef>
              <a:defRPr sz="2800">
                <a:solidFill>
                  <a:srgbClr val="FFFFFF"/>
                </a:solidFill>
                <a:latin typeface="Georgia"/>
                <a:ea typeface="Georgia"/>
                <a:cs typeface="Georgia"/>
                <a:sym typeface="Georgia"/>
              </a:defRPr>
            </a:lvl4pPr>
            <a:lvl5pPr marL="2184400" indent="-355600">
              <a:spcBef>
                <a:spcPts val="600"/>
              </a:spcBef>
              <a:defRPr sz="28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212" name="Platshållare för text 2"/>
          <p:cNvSpPr>
            <a:spLocks noGrp="1"/>
          </p:cNvSpPr>
          <p:nvPr>
            <p:ph type="body" sz="half" idx="13"/>
          </p:nvPr>
        </p:nvSpPr>
        <p:spPr>
          <a:xfrm>
            <a:off x="532434" y="1123065"/>
            <a:ext cx="5092863" cy="4491038"/>
          </a:xfrm>
          <a:prstGeom prst="rect">
            <a:avLst/>
          </a:prstGeom>
        </p:spPr>
        <p:txBody>
          <a:bodyPr>
            <a:normAutofit/>
          </a:bodyPr>
          <a:lstStyle/>
          <a:p>
            <a:pPr>
              <a:spcBef>
                <a:spcPts val="600"/>
              </a:spcBef>
              <a:defRPr sz="2800">
                <a:solidFill>
                  <a:srgbClr val="FFFFFF"/>
                </a:solidFill>
                <a:latin typeface="Georgia"/>
                <a:ea typeface="Georgia"/>
                <a:cs typeface="Georgia"/>
                <a:sym typeface="Georgia"/>
              </a:defRPr>
            </a:pPr>
            <a:endParaRPr/>
          </a:p>
        </p:txBody>
      </p:sp>
      <p:pic>
        <p:nvPicPr>
          <p:cNvPr id="213"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1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Simple picture Blue">
    <p:bg>
      <p:bgPr>
        <a:solidFill>
          <a:srgbClr val="00B9E7"/>
        </a:solidFill>
        <a:effectLst/>
      </p:bgPr>
    </p:bg>
    <p:spTree>
      <p:nvGrpSpPr>
        <p:cNvPr id="1" name=""/>
        <p:cNvGrpSpPr/>
        <p:nvPr/>
      </p:nvGrpSpPr>
      <p:grpSpPr>
        <a:xfrm>
          <a:off x="0" y="0"/>
          <a:ext cx="0" cy="0"/>
          <a:chOff x="0" y="0"/>
          <a:chExt cx="0" cy="0"/>
        </a:xfrm>
      </p:grpSpPr>
      <p:sp>
        <p:nvSpPr>
          <p:cNvPr id="221" name="Platshållare för bild 2"/>
          <p:cNvSpPr>
            <a:spLocks noGrp="1"/>
          </p:cNvSpPr>
          <p:nvPr>
            <p:ph type="pic" idx="13"/>
          </p:nvPr>
        </p:nvSpPr>
        <p:spPr>
          <a:xfrm>
            <a:off x="532799" y="612775"/>
            <a:ext cx="11053459" cy="5151438"/>
          </a:xfrm>
          <a:prstGeom prst="rect">
            <a:avLst/>
          </a:prstGeom>
        </p:spPr>
        <p:txBody>
          <a:bodyPr lIns="91439" rIns="91439"/>
          <a:lstStyle/>
          <a:p>
            <a:endParaRPr/>
          </a:p>
        </p:txBody>
      </p:sp>
      <p:pic>
        <p:nvPicPr>
          <p:cNvPr id="222"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23"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Simple picture Turqoise">
    <p:bg>
      <p:bgPr>
        <a:solidFill>
          <a:srgbClr val="00CBD5"/>
        </a:solidFill>
        <a:effectLst/>
      </p:bgPr>
    </p:bg>
    <p:spTree>
      <p:nvGrpSpPr>
        <p:cNvPr id="1" name=""/>
        <p:cNvGrpSpPr/>
        <p:nvPr/>
      </p:nvGrpSpPr>
      <p:grpSpPr>
        <a:xfrm>
          <a:off x="0" y="0"/>
          <a:ext cx="0" cy="0"/>
          <a:chOff x="0" y="0"/>
          <a:chExt cx="0" cy="0"/>
        </a:xfrm>
      </p:grpSpPr>
      <p:sp>
        <p:nvSpPr>
          <p:cNvPr id="230" name="Platshållare för bild 2"/>
          <p:cNvSpPr>
            <a:spLocks noGrp="1"/>
          </p:cNvSpPr>
          <p:nvPr>
            <p:ph type="pic" idx="13"/>
          </p:nvPr>
        </p:nvSpPr>
        <p:spPr>
          <a:xfrm>
            <a:off x="532799" y="612775"/>
            <a:ext cx="11053459" cy="5151438"/>
          </a:xfrm>
          <a:prstGeom prst="rect">
            <a:avLst/>
          </a:prstGeom>
        </p:spPr>
        <p:txBody>
          <a:bodyPr lIns="91439" rIns="91439"/>
          <a:lstStyle/>
          <a:p>
            <a:endParaRPr/>
          </a:p>
        </p:txBody>
      </p:sp>
      <p:pic>
        <p:nvPicPr>
          <p:cNvPr id="231"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32"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Simple picture Green">
    <p:bg>
      <p:bgPr>
        <a:solidFill>
          <a:srgbClr val="00CFB5"/>
        </a:solidFill>
        <a:effectLst/>
      </p:bgPr>
    </p:bg>
    <p:spTree>
      <p:nvGrpSpPr>
        <p:cNvPr id="1" name=""/>
        <p:cNvGrpSpPr/>
        <p:nvPr/>
      </p:nvGrpSpPr>
      <p:grpSpPr>
        <a:xfrm>
          <a:off x="0" y="0"/>
          <a:ext cx="0" cy="0"/>
          <a:chOff x="0" y="0"/>
          <a:chExt cx="0" cy="0"/>
        </a:xfrm>
      </p:grpSpPr>
      <p:sp>
        <p:nvSpPr>
          <p:cNvPr id="239" name="Platshållare för bild 2"/>
          <p:cNvSpPr>
            <a:spLocks noGrp="1"/>
          </p:cNvSpPr>
          <p:nvPr>
            <p:ph type="pic" idx="13"/>
          </p:nvPr>
        </p:nvSpPr>
        <p:spPr>
          <a:xfrm>
            <a:off x="532799" y="612775"/>
            <a:ext cx="11053459" cy="5151438"/>
          </a:xfrm>
          <a:prstGeom prst="rect">
            <a:avLst/>
          </a:prstGeom>
        </p:spPr>
        <p:txBody>
          <a:bodyPr lIns="91439" rIns="91439"/>
          <a:lstStyle/>
          <a:p>
            <a:endParaRPr/>
          </a:p>
        </p:txBody>
      </p:sp>
      <p:pic>
        <p:nvPicPr>
          <p:cNvPr id="240"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41"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Simple picture Black">
    <p:bg>
      <p:bgPr>
        <a:solidFill>
          <a:srgbClr val="000000"/>
        </a:solidFill>
        <a:effectLst/>
      </p:bgPr>
    </p:bg>
    <p:spTree>
      <p:nvGrpSpPr>
        <p:cNvPr id="1" name=""/>
        <p:cNvGrpSpPr/>
        <p:nvPr/>
      </p:nvGrpSpPr>
      <p:grpSpPr>
        <a:xfrm>
          <a:off x="0" y="0"/>
          <a:ext cx="0" cy="0"/>
          <a:chOff x="0" y="0"/>
          <a:chExt cx="0" cy="0"/>
        </a:xfrm>
      </p:grpSpPr>
      <p:sp>
        <p:nvSpPr>
          <p:cNvPr id="248" name="Platshållare för bild 2"/>
          <p:cNvSpPr>
            <a:spLocks noGrp="1"/>
          </p:cNvSpPr>
          <p:nvPr>
            <p:ph type="pic" idx="13"/>
          </p:nvPr>
        </p:nvSpPr>
        <p:spPr>
          <a:xfrm>
            <a:off x="532799" y="612775"/>
            <a:ext cx="11053459" cy="5151438"/>
          </a:xfrm>
          <a:prstGeom prst="rect">
            <a:avLst/>
          </a:prstGeom>
        </p:spPr>
        <p:txBody>
          <a:bodyPr lIns="91439" rIns="91439"/>
          <a:lstStyle/>
          <a:p>
            <a:endParaRPr/>
          </a:p>
        </p:txBody>
      </p:sp>
      <p:pic>
        <p:nvPicPr>
          <p:cNvPr id="249"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250"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Simple Header">
    <p:spTree>
      <p:nvGrpSpPr>
        <p:cNvPr id="1" name=""/>
        <p:cNvGrpSpPr/>
        <p:nvPr/>
      </p:nvGrpSpPr>
      <p:grpSpPr>
        <a:xfrm>
          <a:off x="0" y="0"/>
          <a:ext cx="0" cy="0"/>
          <a:chOff x="0" y="0"/>
          <a:chExt cx="0" cy="0"/>
        </a:xfrm>
      </p:grpSpPr>
      <p:sp>
        <p:nvSpPr>
          <p:cNvPr id="257" name="Title Text"/>
          <p:cNvSpPr txBox="1">
            <a:spLocks noGrp="1"/>
          </p:cNvSpPr>
          <p:nvPr>
            <p:ph type="title"/>
          </p:nvPr>
        </p:nvSpPr>
        <p:spPr>
          <a:xfrm>
            <a:off x="463638" y="999227"/>
            <a:ext cx="11264723" cy="831132"/>
          </a:xfrm>
          <a:prstGeom prst="rect">
            <a:avLst/>
          </a:prstGeom>
        </p:spPr>
        <p:txBody>
          <a:bodyPr anchor="t">
            <a:normAutofit/>
          </a:bodyPr>
          <a:lstStyle>
            <a:lvl1pPr algn="l">
              <a:defRPr sz="3600"/>
            </a:lvl1pPr>
          </a:lstStyle>
          <a:p>
            <a:r>
              <a:t>Title Text</a:t>
            </a:r>
          </a:p>
        </p:txBody>
      </p:sp>
      <p:sp>
        <p:nvSpPr>
          <p:cNvPr id="258"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259"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260"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ext">
    <p:spTree>
      <p:nvGrpSpPr>
        <p:cNvPr id="1" name=""/>
        <p:cNvGrpSpPr/>
        <p:nvPr/>
      </p:nvGrpSpPr>
      <p:grpSpPr>
        <a:xfrm>
          <a:off x="0" y="0"/>
          <a:ext cx="0" cy="0"/>
          <a:chOff x="0" y="0"/>
          <a:chExt cx="0" cy="0"/>
        </a:xfrm>
      </p:grpSpPr>
      <p:sp>
        <p:nvSpPr>
          <p:cNvPr id="267" name="Title Text"/>
          <p:cNvSpPr txBox="1">
            <a:spLocks noGrp="1"/>
          </p:cNvSpPr>
          <p:nvPr>
            <p:ph type="title"/>
          </p:nvPr>
        </p:nvSpPr>
        <p:spPr>
          <a:xfrm>
            <a:off x="463637" y="999226"/>
            <a:ext cx="11264723" cy="831131"/>
          </a:xfrm>
          <a:prstGeom prst="rect">
            <a:avLst/>
          </a:prstGeom>
        </p:spPr>
        <p:txBody>
          <a:bodyPr anchor="t">
            <a:normAutofit/>
          </a:bodyPr>
          <a:lstStyle>
            <a:lvl1pPr algn="l">
              <a:defRPr sz="3600"/>
            </a:lvl1pPr>
          </a:lstStyle>
          <a:p>
            <a:r>
              <a:t>Title Text</a:t>
            </a:r>
          </a:p>
        </p:txBody>
      </p:sp>
      <p:sp>
        <p:nvSpPr>
          <p:cNvPr id="268" name="Body Level One…"/>
          <p:cNvSpPr txBox="1">
            <a:spLocks noGrp="1"/>
          </p:cNvSpPr>
          <p:nvPr>
            <p:ph type="body" idx="1"/>
          </p:nvPr>
        </p:nvSpPr>
        <p:spPr>
          <a:xfrm>
            <a:off x="463637" y="1830357"/>
            <a:ext cx="11264722" cy="4066288"/>
          </a:xfrm>
          <a:prstGeom prst="rect">
            <a:avLst/>
          </a:prstGeom>
        </p:spPr>
        <p:txBody>
          <a:bodyPr>
            <a:normAutofit/>
          </a:bodyPr>
          <a:lstStyle>
            <a:lvl1pPr>
              <a:spcBef>
                <a:spcPts val="900"/>
              </a:spcBef>
              <a:defRPr sz="2400">
                <a:latin typeface="Georgia"/>
                <a:ea typeface="Georgia"/>
                <a:cs typeface="Georgia"/>
                <a:sym typeface="Georgia"/>
              </a:defRPr>
            </a:lvl1pPr>
            <a:lvl2pPr marL="742950" indent="-285750">
              <a:spcBef>
                <a:spcPts val="900"/>
              </a:spcBef>
              <a:defRPr sz="2400">
                <a:latin typeface="Georgia"/>
                <a:ea typeface="Georgia"/>
                <a:cs typeface="Georgia"/>
                <a:sym typeface="Georgia"/>
              </a:defRPr>
            </a:lvl2pPr>
            <a:lvl3pPr marL="1143000" indent="-228600">
              <a:spcBef>
                <a:spcPts val="900"/>
              </a:spcBef>
              <a:defRPr sz="2400">
                <a:latin typeface="Georgia"/>
                <a:ea typeface="Georgia"/>
                <a:cs typeface="Georgia"/>
                <a:sym typeface="Georgia"/>
              </a:defRPr>
            </a:lvl3pPr>
            <a:lvl4pPr marL="1600200" indent="-228600">
              <a:spcBef>
                <a:spcPts val="900"/>
              </a:spcBef>
              <a:defRPr sz="2400">
                <a:latin typeface="Georgia"/>
                <a:ea typeface="Georgia"/>
                <a:cs typeface="Georgia"/>
                <a:sym typeface="Georgia"/>
              </a:defRPr>
            </a:lvl4pPr>
            <a:lvl5pPr marL="2057400" indent="-228600">
              <a:spcBef>
                <a:spcPts val="900"/>
              </a:spcBef>
              <a:defRPr sz="2400">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269"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270"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271"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Text and image">
    <p:spTree>
      <p:nvGrpSpPr>
        <p:cNvPr id="1" name=""/>
        <p:cNvGrpSpPr/>
        <p:nvPr/>
      </p:nvGrpSpPr>
      <p:grpSpPr>
        <a:xfrm>
          <a:off x="0" y="0"/>
          <a:ext cx="0" cy="0"/>
          <a:chOff x="0" y="0"/>
          <a:chExt cx="0" cy="0"/>
        </a:xfrm>
      </p:grpSpPr>
      <p:sp>
        <p:nvSpPr>
          <p:cNvPr id="278" name="Rak 8"/>
          <p:cNvSpPr/>
          <p:nvPr/>
        </p:nvSpPr>
        <p:spPr>
          <a:xfrm>
            <a:off x="904613" y="6120610"/>
            <a:ext cx="10325608" cy="1"/>
          </a:xfrm>
          <a:prstGeom prst="line">
            <a:avLst/>
          </a:prstGeom>
          <a:ln>
            <a:solidFill>
              <a:srgbClr val="000000"/>
            </a:solidFill>
          </a:ln>
        </p:spPr>
        <p:txBody>
          <a:bodyPr lIns="45719" rIns="45719"/>
          <a:lstStyle/>
          <a:p>
            <a:pPr>
              <a:defRPr sz="1800"/>
            </a:pPr>
            <a:endParaRPr/>
          </a:p>
        </p:txBody>
      </p:sp>
      <p:sp>
        <p:nvSpPr>
          <p:cNvPr id="279" name="Title Text"/>
          <p:cNvSpPr txBox="1">
            <a:spLocks noGrp="1"/>
          </p:cNvSpPr>
          <p:nvPr>
            <p:ph type="title"/>
          </p:nvPr>
        </p:nvSpPr>
        <p:spPr>
          <a:xfrm>
            <a:off x="463638" y="999227"/>
            <a:ext cx="11264723" cy="831132"/>
          </a:xfrm>
          <a:prstGeom prst="rect">
            <a:avLst/>
          </a:prstGeom>
        </p:spPr>
        <p:txBody>
          <a:bodyPr anchor="t">
            <a:normAutofit/>
          </a:bodyPr>
          <a:lstStyle>
            <a:lvl1pPr algn="l">
              <a:defRPr sz="3600"/>
            </a:lvl1pPr>
          </a:lstStyle>
          <a:p>
            <a:r>
              <a:t>Title Text</a:t>
            </a:r>
          </a:p>
        </p:txBody>
      </p:sp>
      <p:sp>
        <p:nvSpPr>
          <p:cNvPr id="280" name="Platshållare för bild 4"/>
          <p:cNvSpPr>
            <a:spLocks noGrp="1"/>
          </p:cNvSpPr>
          <p:nvPr>
            <p:ph type="pic" sz="half" idx="13"/>
          </p:nvPr>
        </p:nvSpPr>
        <p:spPr>
          <a:xfrm>
            <a:off x="5516033" y="1844506"/>
            <a:ext cx="6212329" cy="3945398"/>
          </a:xfrm>
          <a:prstGeom prst="rect">
            <a:avLst/>
          </a:prstGeom>
        </p:spPr>
        <p:txBody>
          <a:bodyPr lIns="91439" rIns="91439"/>
          <a:lstStyle/>
          <a:p>
            <a:endParaRPr/>
          </a:p>
        </p:txBody>
      </p:sp>
      <p:sp>
        <p:nvSpPr>
          <p:cNvPr id="281" name="Body Level One…"/>
          <p:cNvSpPr txBox="1">
            <a:spLocks noGrp="1"/>
          </p:cNvSpPr>
          <p:nvPr>
            <p:ph type="body" sz="half" idx="1"/>
          </p:nvPr>
        </p:nvSpPr>
        <p:spPr>
          <a:xfrm>
            <a:off x="463640" y="1830357"/>
            <a:ext cx="4871412" cy="4066288"/>
          </a:xfrm>
          <a:prstGeom prst="rect">
            <a:avLst/>
          </a:prstGeom>
        </p:spPr>
        <p:txBody>
          <a:bodyPr>
            <a:normAutofit/>
          </a:bodyPr>
          <a:lstStyle>
            <a:lvl1pPr>
              <a:spcBef>
                <a:spcPts val="900"/>
              </a:spcBef>
              <a:defRPr sz="2400">
                <a:latin typeface="Georgia"/>
                <a:ea typeface="Georgia"/>
                <a:cs typeface="Georgia"/>
                <a:sym typeface="Georgia"/>
              </a:defRPr>
            </a:lvl1pPr>
            <a:lvl2pPr marL="742950" indent="-285750">
              <a:spcBef>
                <a:spcPts val="900"/>
              </a:spcBef>
              <a:defRPr sz="2400">
                <a:latin typeface="Georgia"/>
                <a:ea typeface="Georgia"/>
                <a:cs typeface="Georgia"/>
                <a:sym typeface="Georgia"/>
              </a:defRPr>
            </a:lvl2pPr>
            <a:lvl3pPr marL="1143000" indent="-228600">
              <a:spcBef>
                <a:spcPts val="900"/>
              </a:spcBef>
              <a:defRPr sz="2400">
                <a:latin typeface="Georgia"/>
                <a:ea typeface="Georgia"/>
                <a:cs typeface="Georgia"/>
                <a:sym typeface="Georgia"/>
              </a:defRPr>
            </a:lvl3pPr>
            <a:lvl4pPr marL="1600200" indent="-228600">
              <a:spcBef>
                <a:spcPts val="900"/>
              </a:spcBef>
              <a:defRPr sz="2400">
                <a:latin typeface="Georgia"/>
                <a:ea typeface="Georgia"/>
                <a:cs typeface="Georgia"/>
                <a:sym typeface="Georgia"/>
              </a:defRPr>
            </a:lvl4pPr>
            <a:lvl5pPr marL="2057400" indent="-228600">
              <a:spcBef>
                <a:spcPts val="900"/>
              </a:spcBef>
              <a:defRPr sz="2400">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282"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283"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284"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Page Green">
    <p:bg>
      <p:bgPr>
        <a:solidFill>
          <a:srgbClr val="00CFB5"/>
        </a:solidFill>
        <a:effectLst/>
      </p:bgPr>
    </p:bg>
    <p:spTree>
      <p:nvGrpSpPr>
        <p:cNvPr id="1" name=""/>
        <p:cNvGrpSpPr/>
        <p:nvPr/>
      </p:nvGrpSpPr>
      <p:grpSpPr>
        <a:xfrm>
          <a:off x="0" y="0"/>
          <a:ext cx="0" cy="0"/>
          <a:chOff x="0" y="0"/>
          <a:chExt cx="0" cy="0"/>
        </a:xfrm>
      </p:grpSpPr>
      <p:sp>
        <p:nvSpPr>
          <p:cNvPr id="31" name="Title Text"/>
          <p:cNvSpPr txBox="1">
            <a:spLocks noGrp="1"/>
          </p:cNvSpPr>
          <p:nvPr>
            <p:ph type="title"/>
          </p:nvPr>
        </p:nvSpPr>
        <p:spPr>
          <a:xfrm>
            <a:off x="1401510" y="1812901"/>
            <a:ext cx="9716256" cy="1470026"/>
          </a:xfrm>
          <a:prstGeom prst="rect">
            <a:avLst/>
          </a:prstGeom>
        </p:spPr>
        <p:txBody>
          <a:bodyPr anchor="b">
            <a:normAutofit/>
          </a:bodyPr>
          <a:lstStyle>
            <a:lvl1pPr algn="l">
              <a:defRPr sz="6000">
                <a:solidFill>
                  <a:srgbClr val="FFFFFF"/>
                </a:solidFill>
              </a:defRPr>
            </a:lvl1pPr>
          </a:lstStyle>
          <a:p>
            <a:r>
              <a:t>Title Text</a:t>
            </a:r>
          </a:p>
        </p:txBody>
      </p:sp>
      <p:sp>
        <p:nvSpPr>
          <p:cNvPr id="32" name="Body Level One…"/>
          <p:cNvSpPr txBox="1">
            <a:spLocks noGrp="1"/>
          </p:cNvSpPr>
          <p:nvPr>
            <p:ph type="body" sz="quarter" idx="1"/>
          </p:nvPr>
        </p:nvSpPr>
        <p:spPr>
          <a:xfrm>
            <a:off x="1401510" y="3493961"/>
            <a:ext cx="9716256" cy="1175297"/>
          </a:xfrm>
          <a:prstGeom prst="rect">
            <a:avLst/>
          </a:prstGeom>
        </p:spPr>
        <p:txBody>
          <a:bodyPr/>
          <a:lstStyle>
            <a:lvl1pPr marL="0" indent="0">
              <a:spcBef>
                <a:spcPts val="500"/>
              </a:spcBef>
              <a:buSzTx/>
              <a:buFontTx/>
              <a:buNone/>
              <a:defRPr sz="2400" b="1">
                <a:solidFill>
                  <a:srgbClr val="FFFFFF"/>
                </a:solidFill>
              </a:defRPr>
            </a:lvl1pPr>
            <a:lvl2pPr marL="0" indent="457200">
              <a:spcBef>
                <a:spcPts val="500"/>
              </a:spcBef>
              <a:buSzTx/>
              <a:buFontTx/>
              <a:buNone/>
              <a:defRPr sz="2400" b="1">
                <a:solidFill>
                  <a:srgbClr val="FFFFFF"/>
                </a:solidFill>
              </a:defRPr>
            </a:lvl2pPr>
            <a:lvl3pPr marL="0" indent="914400">
              <a:spcBef>
                <a:spcPts val="500"/>
              </a:spcBef>
              <a:buSzTx/>
              <a:buFontTx/>
              <a:buNone/>
              <a:defRPr sz="2400" b="1">
                <a:solidFill>
                  <a:srgbClr val="FFFFFF"/>
                </a:solidFill>
              </a:defRPr>
            </a:lvl3pPr>
            <a:lvl4pPr marL="0" indent="1371600">
              <a:spcBef>
                <a:spcPts val="500"/>
              </a:spcBef>
              <a:buSzTx/>
              <a:buFontTx/>
              <a:buNone/>
              <a:defRPr sz="2400" b="1">
                <a:solidFill>
                  <a:srgbClr val="FFFFFF"/>
                </a:solidFill>
              </a:defRPr>
            </a:lvl4pPr>
            <a:lvl5pPr marL="0" indent="1828800">
              <a:spcBef>
                <a:spcPts val="500"/>
              </a:spcBef>
              <a:buSzTx/>
              <a:buFontTx/>
              <a:buNone/>
              <a:defRPr sz="2400" b="1">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3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3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Picture or graph">
    <p:spTree>
      <p:nvGrpSpPr>
        <p:cNvPr id="1" name=""/>
        <p:cNvGrpSpPr/>
        <p:nvPr/>
      </p:nvGrpSpPr>
      <p:grpSpPr>
        <a:xfrm>
          <a:off x="0" y="0"/>
          <a:ext cx="0" cy="0"/>
          <a:chOff x="0" y="0"/>
          <a:chExt cx="0" cy="0"/>
        </a:xfrm>
      </p:grpSpPr>
      <p:sp>
        <p:nvSpPr>
          <p:cNvPr id="291" name="Rak 8"/>
          <p:cNvSpPr/>
          <p:nvPr/>
        </p:nvSpPr>
        <p:spPr>
          <a:xfrm>
            <a:off x="904613" y="6120610"/>
            <a:ext cx="10325608" cy="1"/>
          </a:xfrm>
          <a:prstGeom prst="line">
            <a:avLst/>
          </a:prstGeom>
          <a:ln>
            <a:solidFill>
              <a:srgbClr val="000000"/>
            </a:solidFill>
          </a:ln>
        </p:spPr>
        <p:txBody>
          <a:bodyPr lIns="45719" rIns="45719"/>
          <a:lstStyle/>
          <a:p>
            <a:pPr>
              <a:defRPr sz="1800"/>
            </a:pPr>
            <a:endParaRPr/>
          </a:p>
        </p:txBody>
      </p:sp>
      <p:sp>
        <p:nvSpPr>
          <p:cNvPr id="292" name="Title Text"/>
          <p:cNvSpPr txBox="1">
            <a:spLocks noGrp="1"/>
          </p:cNvSpPr>
          <p:nvPr>
            <p:ph type="title"/>
          </p:nvPr>
        </p:nvSpPr>
        <p:spPr>
          <a:xfrm>
            <a:off x="463640" y="999227"/>
            <a:ext cx="11264721" cy="831132"/>
          </a:xfrm>
          <a:prstGeom prst="rect">
            <a:avLst/>
          </a:prstGeom>
        </p:spPr>
        <p:txBody>
          <a:bodyPr anchor="t">
            <a:normAutofit/>
          </a:bodyPr>
          <a:lstStyle>
            <a:lvl1pPr algn="l">
              <a:defRPr sz="3600"/>
            </a:lvl1pPr>
          </a:lstStyle>
          <a:p>
            <a:r>
              <a:t>Title Text</a:t>
            </a:r>
          </a:p>
        </p:txBody>
      </p:sp>
      <p:sp>
        <p:nvSpPr>
          <p:cNvPr id="293"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294"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295"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ext 2 columns">
    <p:spTree>
      <p:nvGrpSpPr>
        <p:cNvPr id="1" name=""/>
        <p:cNvGrpSpPr/>
        <p:nvPr/>
      </p:nvGrpSpPr>
      <p:grpSpPr>
        <a:xfrm>
          <a:off x="0" y="0"/>
          <a:ext cx="0" cy="0"/>
          <a:chOff x="0" y="0"/>
          <a:chExt cx="0" cy="0"/>
        </a:xfrm>
      </p:grpSpPr>
      <p:sp>
        <p:nvSpPr>
          <p:cNvPr id="302" name="Rak 8"/>
          <p:cNvSpPr/>
          <p:nvPr/>
        </p:nvSpPr>
        <p:spPr>
          <a:xfrm>
            <a:off x="904613" y="6120610"/>
            <a:ext cx="10325608" cy="1"/>
          </a:xfrm>
          <a:prstGeom prst="line">
            <a:avLst/>
          </a:prstGeom>
          <a:ln>
            <a:solidFill>
              <a:srgbClr val="000000"/>
            </a:solidFill>
          </a:ln>
        </p:spPr>
        <p:txBody>
          <a:bodyPr lIns="45719" rIns="45719"/>
          <a:lstStyle/>
          <a:p>
            <a:pPr>
              <a:defRPr sz="1800"/>
            </a:pPr>
            <a:endParaRPr/>
          </a:p>
        </p:txBody>
      </p:sp>
      <p:sp>
        <p:nvSpPr>
          <p:cNvPr id="303" name="Body Level One…"/>
          <p:cNvSpPr txBox="1">
            <a:spLocks noGrp="1"/>
          </p:cNvSpPr>
          <p:nvPr>
            <p:ph type="body" sz="half" idx="1"/>
          </p:nvPr>
        </p:nvSpPr>
        <p:spPr>
          <a:xfrm>
            <a:off x="463638" y="1028700"/>
            <a:ext cx="5489175" cy="4805363"/>
          </a:xfrm>
          <a:prstGeom prst="rect">
            <a:avLst/>
          </a:prstGeom>
        </p:spPr>
        <p:txBody>
          <a:bodyPr>
            <a:normAutofit/>
          </a:bodyPr>
          <a:lstStyle>
            <a:lvl1pPr>
              <a:spcBef>
                <a:spcPts val="500"/>
              </a:spcBef>
              <a:defRPr sz="2400">
                <a:latin typeface="Georgia"/>
                <a:ea typeface="Georgia"/>
                <a:cs typeface="Georgia"/>
                <a:sym typeface="Georgia"/>
              </a:defRPr>
            </a:lvl1pPr>
            <a:lvl2pPr marL="742950" indent="-285750">
              <a:spcBef>
                <a:spcPts val="500"/>
              </a:spcBef>
              <a:defRPr sz="2400">
                <a:latin typeface="Georgia"/>
                <a:ea typeface="Georgia"/>
                <a:cs typeface="Georgia"/>
                <a:sym typeface="Georgia"/>
              </a:defRPr>
            </a:lvl2pPr>
            <a:lvl3pPr marL="1188719" indent="-274319">
              <a:spcBef>
                <a:spcPts val="500"/>
              </a:spcBef>
              <a:defRPr sz="2400">
                <a:latin typeface="Georgia"/>
                <a:ea typeface="Georgia"/>
                <a:cs typeface="Georgia"/>
                <a:sym typeface="Georgia"/>
              </a:defRPr>
            </a:lvl3pPr>
            <a:lvl4pPr marL="1645920" indent="-274320">
              <a:spcBef>
                <a:spcPts val="500"/>
              </a:spcBef>
              <a:defRPr sz="2400">
                <a:latin typeface="Georgia"/>
                <a:ea typeface="Georgia"/>
                <a:cs typeface="Georgia"/>
                <a:sym typeface="Georgia"/>
              </a:defRPr>
            </a:lvl4pPr>
            <a:lvl5pPr marL="2133600" indent="-304800">
              <a:spcBef>
                <a:spcPts val="500"/>
              </a:spcBef>
              <a:defRPr sz="2400">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304" name="Platshållare för text 2"/>
          <p:cNvSpPr>
            <a:spLocks noGrp="1"/>
          </p:cNvSpPr>
          <p:nvPr>
            <p:ph type="body" sz="half" idx="13"/>
          </p:nvPr>
        </p:nvSpPr>
        <p:spPr>
          <a:xfrm>
            <a:off x="6192454" y="1028700"/>
            <a:ext cx="5535907" cy="4816940"/>
          </a:xfrm>
          <a:prstGeom prst="rect">
            <a:avLst/>
          </a:prstGeom>
        </p:spPr>
        <p:txBody>
          <a:bodyPr>
            <a:normAutofit/>
          </a:bodyPr>
          <a:lstStyle/>
          <a:p>
            <a:pPr>
              <a:spcBef>
                <a:spcPts val="500"/>
              </a:spcBef>
              <a:defRPr sz="2400">
                <a:latin typeface="Georgia"/>
                <a:ea typeface="Georgia"/>
                <a:cs typeface="Georgia"/>
                <a:sym typeface="Georgia"/>
              </a:defRPr>
            </a:pPr>
            <a:endParaRPr/>
          </a:p>
        </p:txBody>
      </p:sp>
      <p:sp>
        <p:nvSpPr>
          <p:cNvPr id="305"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306"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307"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Simple picture white">
    <p:spTree>
      <p:nvGrpSpPr>
        <p:cNvPr id="1" name=""/>
        <p:cNvGrpSpPr/>
        <p:nvPr/>
      </p:nvGrpSpPr>
      <p:grpSpPr>
        <a:xfrm>
          <a:off x="0" y="0"/>
          <a:ext cx="0" cy="0"/>
          <a:chOff x="0" y="0"/>
          <a:chExt cx="0" cy="0"/>
        </a:xfrm>
      </p:grpSpPr>
      <p:sp>
        <p:nvSpPr>
          <p:cNvPr id="314" name="Rak 8"/>
          <p:cNvSpPr/>
          <p:nvPr/>
        </p:nvSpPr>
        <p:spPr>
          <a:xfrm>
            <a:off x="904613" y="6120610"/>
            <a:ext cx="10325608" cy="1"/>
          </a:xfrm>
          <a:prstGeom prst="line">
            <a:avLst/>
          </a:prstGeom>
          <a:ln>
            <a:solidFill>
              <a:srgbClr val="000000"/>
            </a:solidFill>
          </a:ln>
        </p:spPr>
        <p:txBody>
          <a:bodyPr lIns="45719" rIns="45719"/>
          <a:lstStyle/>
          <a:p>
            <a:pPr>
              <a:defRPr sz="1800"/>
            </a:pPr>
            <a:endParaRPr/>
          </a:p>
        </p:txBody>
      </p:sp>
      <p:sp>
        <p:nvSpPr>
          <p:cNvPr id="315" name="Platshållare för bild 2"/>
          <p:cNvSpPr>
            <a:spLocks noGrp="1"/>
          </p:cNvSpPr>
          <p:nvPr>
            <p:ph type="pic" idx="13"/>
          </p:nvPr>
        </p:nvSpPr>
        <p:spPr>
          <a:xfrm>
            <a:off x="463638" y="1100137"/>
            <a:ext cx="11264723" cy="4733926"/>
          </a:xfrm>
          <a:prstGeom prst="rect">
            <a:avLst/>
          </a:prstGeom>
        </p:spPr>
        <p:txBody>
          <a:bodyPr lIns="91439" rIns="91439"/>
          <a:lstStyle/>
          <a:p>
            <a:endParaRPr/>
          </a:p>
        </p:txBody>
      </p:sp>
      <p:sp>
        <p:nvSpPr>
          <p:cNvPr id="316"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317"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318"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Text">
    <p:spTree>
      <p:nvGrpSpPr>
        <p:cNvPr id="1" name=""/>
        <p:cNvGrpSpPr/>
        <p:nvPr/>
      </p:nvGrpSpPr>
      <p:grpSpPr>
        <a:xfrm>
          <a:off x="0" y="0"/>
          <a:ext cx="0" cy="0"/>
          <a:chOff x="0" y="0"/>
          <a:chExt cx="0" cy="0"/>
        </a:xfrm>
      </p:grpSpPr>
      <p:sp>
        <p:nvSpPr>
          <p:cNvPr id="325" name="Title Text"/>
          <p:cNvSpPr txBox="1">
            <a:spLocks noGrp="1"/>
          </p:cNvSpPr>
          <p:nvPr>
            <p:ph type="title"/>
          </p:nvPr>
        </p:nvSpPr>
        <p:spPr>
          <a:xfrm>
            <a:off x="463637" y="999226"/>
            <a:ext cx="11264723" cy="831131"/>
          </a:xfrm>
          <a:prstGeom prst="rect">
            <a:avLst/>
          </a:prstGeom>
        </p:spPr>
        <p:txBody>
          <a:bodyPr anchor="t">
            <a:normAutofit/>
          </a:bodyPr>
          <a:lstStyle>
            <a:lvl1pPr algn="l">
              <a:defRPr sz="3600"/>
            </a:lvl1pPr>
          </a:lstStyle>
          <a:p>
            <a:r>
              <a:t>Title Text</a:t>
            </a:r>
          </a:p>
        </p:txBody>
      </p:sp>
      <p:sp>
        <p:nvSpPr>
          <p:cNvPr id="326" name="Body Level One…"/>
          <p:cNvSpPr txBox="1">
            <a:spLocks noGrp="1"/>
          </p:cNvSpPr>
          <p:nvPr>
            <p:ph type="body" idx="1"/>
          </p:nvPr>
        </p:nvSpPr>
        <p:spPr>
          <a:xfrm>
            <a:off x="463637" y="1830357"/>
            <a:ext cx="11264722" cy="4066288"/>
          </a:xfrm>
          <a:prstGeom prst="rect">
            <a:avLst/>
          </a:prstGeom>
        </p:spPr>
        <p:txBody>
          <a:bodyPr>
            <a:normAutofit/>
          </a:bodyPr>
          <a:lstStyle>
            <a:lvl1pPr>
              <a:spcBef>
                <a:spcPts val="900"/>
              </a:spcBef>
              <a:defRPr sz="2400">
                <a:latin typeface="Georgia"/>
                <a:ea typeface="Georgia"/>
                <a:cs typeface="Georgia"/>
                <a:sym typeface="Georgia"/>
              </a:defRPr>
            </a:lvl1pPr>
            <a:lvl2pPr marL="742950" indent="-285750">
              <a:spcBef>
                <a:spcPts val="900"/>
              </a:spcBef>
              <a:defRPr sz="2400">
                <a:latin typeface="Georgia"/>
                <a:ea typeface="Georgia"/>
                <a:cs typeface="Georgia"/>
                <a:sym typeface="Georgia"/>
              </a:defRPr>
            </a:lvl2pPr>
            <a:lvl3pPr marL="1143000" indent="-228600">
              <a:spcBef>
                <a:spcPts val="900"/>
              </a:spcBef>
              <a:defRPr sz="2400">
                <a:latin typeface="Georgia"/>
                <a:ea typeface="Georgia"/>
                <a:cs typeface="Georgia"/>
                <a:sym typeface="Georgia"/>
              </a:defRPr>
            </a:lvl3pPr>
            <a:lvl4pPr marL="1600200" indent="-228600">
              <a:spcBef>
                <a:spcPts val="900"/>
              </a:spcBef>
              <a:defRPr sz="2400">
                <a:latin typeface="Georgia"/>
                <a:ea typeface="Georgia"/>
                <a:cs typeface="Georgia"/>
                <a:sym typeface="Georgia"/>
              </a:defRPr>
            </a:lvl4pPr>
            <a:lvl5pPr marL="2057400" indent="-228600">
              <a:spcBef>
                <a:spcPts val="900"/>
              </a:spcBef>
              <a:defRPr sz="2400">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327" name="Diabildsnummer"/>
          <p:cNvSpPr txBox="1">
            <a:spLocks noGrp="1"/>
          </p:cNvSpPr>
          <p:nvPr>
            <p:ph type="sldNum" sz="quarter" idx="2"/>
          </p:nvPr>
        </p:nvSpPr>
        <p:spPr>
          <a:xfrm>
            <a:off x="11468831" y="361656"/>
            <a:ext cx="259530" cy="256541"/>
          </a:xfrm>
          <a:prstGeom prst="rect">
            <a:avLst/>
          </a:prstGeom>
        </p:spPr>
        <p:txBody>
          <a:bodyPr anchor="t"/>
          <a:lstStyle>
            <a:lvl1pPr>
              <a:defRPr sz="1100">
                <a:latin typeface="+mn-lt"/>
                <a:ea typeface="+mn-ea"/>
                <a:cs typeface="+mn-cs"/>
                <a:sym typeface="Helvetica"/>
              </a:defRPr>
            </a:lvl1pPr>
          </a:lstStyle>
          <a:p>
            <a:fld id="{86CB4B4D-7CA3-9044-876B-883B54F8677D}" type="slidenum">
              <a:rPr/>
              <a:pPr/>
              <a:t>‹#›</a:t>
            </a:fld>
            <a:endParaRPr/>
          </a:p>
        </p:txBody>
      </p:sp>
      <p:sp>
        <p:nvSpPr>
          <p:cNvPr id="328" name="Rak 6"/>
          <p:cNvSpPr/>
          <p:nvPr/>
        </p:nvSpPr>
        <p:spPr>
          <a:xfrm>
            <a:off x="463638" y="6120610"/>
            <a:ext cx="11264724" cy="1"/>
          </a:xfrm>
          <a:prstGeom prst="line">
            <a:avLst/>
          </a:prstGeom>
          <a:ln>
            <a:solidFill>
              <a:srgbClr val="000000"/>
            </a:solidFill>
          </a:ln>
        </p:spPr>
        <p:txBody>
          <a:bodyPr lIns="45719" rIns="45719"/>
          <a:lstStyle/>
          <a:p>
            <a:pPr>
              <a:defRPr sz="1800"/>
            </a:pPr>
            <a:endParaRPr/>
          </a:p>
        </p:txBody>
      </p:sp>
      <p:pic>
        <p:nvPicPr>
          <p:cNvPr id="329" name="LiU_primary_black.pdf" descr="LiU_primary_black.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New section Blue">
    <p:bg>
      <p:bgPr>
        <a:solidFill>
          <a:srgbClr val="00B9E7"/>
        </a:solidFill>
        <a:effectLst/>
      </p:bgPr>
    </p:bg>
    <p:spTree>
      <p:nvGrpSpPr>
        <p:cNvPr id="1" name=""/>
        <p:cNvGrpSpPr/>
        <p:nvPr/>
      </p:nvGrpSpPr>
      <p:grpSpPr>
        <a:xfrm>
          <a:off x="0" y="0"/>
          <a:ext cx="0" cy="0"/>
          <a:chOff x="0" y="0"/>
          <a:chExt cx="0" cy="0"/>
        </a:xfrm>
      </p:grpSpPr>
      <p:sp>
        <p:nvSpPr>
          <p:cNvPr id="336" name="Title Text"/>
          <p:cNvSpPr txBox="1">
            <a:spLocks noGrp="1"/>
          </p:cNvSpPr>
          <p:nvPr>
            <p:ph type="title"/>
          </p:nvPr>
        </p:nvSpPr>
        <p:spPr>
          <a:xfrm>
            <a:off x="743483" y="1812901"/>
            <a:ext cx="10297079" cy="1470026"/>
          </a:xfrm>
          <a:prstGeom prst="rect">
            <a:avLst/>
          </a:prstGeom>
        </p:spPr>
        <p:txBody>
          <a:bodyPr anchor="b">
            <a:normAutofit/>
          </a:bodyPr>
          <a:lstStyle>
            <a:lvl1pPr algn="l">
              <a:defRPr sz="3600">
                <a:solidFill>
                  <a:srgbClr val="FFFFFF"/>
                </a:solidFill>
              </a:defRPr>
            </a:lvl1pPr>
          </a:lstStyle>
          <a:p>
            <a:r>
              <a:t>Title Text</a:t>
            </a:r>
          </a:p>
        </p:txBody>
      </p:sp>
      <p:sp>
        <p:nvSpPr>
          <p:cNvPr id="337" name="Body Level One…"/>
          <p:cNvSpPr txBox="1">
            <a:spLocks noGrp="1"/>
          </p:cNvSpPr>
          <p:nvPr>
            <p:ph type="body" sz="half" idx="1"/>
          </p:nvPr>
        </p:nvSpPr>
        <p:spPr>
          <a:xfrm>
            <a:off x="743484" y="3493961"/>
            <a:ext cx="10297077" cy="2407678"/>
          </a:xfrm>
          <a:prstGeom prst="rect">
            <a:avLst/>
          </a:prstGeom>
        </p:spPr>
        <p:txBody>
          <a:bodyPr/>
          <a:lstStyle>
            <a:lvl1pPr marL="0" indent="0">
              <a:spcBef>
                <a:spcPts val="500"/>
              </a:spcBef>
              <a:buSzTx/>
              <a:buFontTx/>
              <a:buNone/>
              <a:defRPr sz="2400">
                <a:solidFill>
                  <a:srgbClr val="FFFFFF"/>
                </a:solidFill>
                <a:latin typeface="Georgia"/>
                <a:ea typeface="Georgia"/>
                <a:cs typeface="Georgia"/>
                <a:sym typeface="Georgia"/>
              </a:defRPr>
            </a:lvl1pPr>
            <a:lvl2pPr marL="0" indent="457200">
              <a:spcBef>
                <a:spcPts val="500"/>
              </a:spcBef>
              <a:buSzTx/>
              <a:buFontTx/>
              <a:buNone/>
              <a:defRPr sz="2400">
                <a:solidFill>
                  <a:srgbClr val="FFFFFF"/>
                </a:solidFill>
                <a:latin typeface="Georgia"/>
                <a:ea typeface="Georgia"/>
                <a:cs typeface="Georgia"/>
                <a:sym typeface="Georgia"/>
              </a:defRPr>
            </a:lvl2pPr>
            <a:lvl3pPr marL="0" indent="914400">
              <a:spcBef>
                <a:spcPts val="500"/>
              </a:spcBef>
              <a:buSzTx/>
              <a:buFontTx/>
              <a:buNone/>
              <a:defRPr sz="2400">
                <a:solidFill>
                  <a:srgbClr val="FFFFFF"/>
                </a:solidFill>
                <a:latin typeface="Georgia"/>
                <a:ea typeface="Georgia"/>
                <a:cs typeface="Georgia"/>
                <a:sym typeface="Georgia"/>
              </a:defRPr>
            </a:lvl3pPr>
            <a:lvl4pPr marL="0" indent="1371600">
              <a:spcBef>
                <a:spcPts val="500"/>
              </a:spcBef>
              <a:buSzTx/>
              <a:buFontTx/>
              <a:buNone/>
              <a:defRPr sz="2400">
                <a:solidFill>
                  <a:srgbClr val="FFFFFF"/>
                </a:solidFill>
                <a:latin typeface="Georgia"/>
                <a:ea typeface="Georgia"/>
                <a:cs typeface="Georgia"/>
                <a:sym typeface="Georgia"/>
              </a:defRPr>
            </a:lvl4pPr>
            <a:lvl5pPr marL="0" indent="1828800">
              <a:spcBef>
                <a:spcPts val="500"/>
              </a:spcBef>
              <a:buSzTx/>
              <a:buFontTx/>
              <a:buNone/>
              <a:defRPr sz="2400">
                <a:solidFill>
                  <a:srgbClr val="FFFFFF"/>
                </a:solidFill>
                <a:latin typeface="Georgia"/>
                <a:ea typeface="Georgia"/>
                <a:cs typeface="Georgia"/>
                <a:sym typeface="Georgia"/>
              </a:defRPr>
            </a:lvl5pPr>
          </a:lstStyle>
          <a:p>
            <a:r>
              <a:t>Body Level One</a:t>
            </a:r>
          </a:p>
          <a:p>
            <a:pPr lvl="1"/>
            <a:r>
              <a:t>Body Level Two</a:t>
            </a:r>
          </a:p>
          <a:p>
            <a:pPr lvl="2"/>
            <a:r>
              <a:t>Body Level Three</a:t>
            </a:r>
          </a:p>
          <a:p>
            <a:pPr lvl="3"/>
            <a:r>
              <a:t>Body Level Four</a:t>
            </a:r>
          </a:p>
          <a:p>
            <a:pPr lvl="4"/>
            <a:r>
              <a:t>Body Level Five</a:t>
            </a:r>
          </a:p>
        </p:txBody>
      </p:sp>
      <p:sp>
        <p:nvSpPr>
          <p:cNvPr id="338" name="Rak 5"/>
          <p:cNvSpPr/>
          <p:nvPr/>
        </p:nvSpPr>
        <p:spPr>
          <a:xfrm>
            <a:off x="463142" y="6120610"/>
            <a:ext cx="11265716" cy="1"/>
          </a:xfrm>
          <a:prstGeom prst="line">
            <a:avLst/>
          </a:prstGeom>
          <a:ln w="15875">
            <a:solidFill>
              <a:srgbClr val="FFFFFF"/>
            </a:solidFill>
          </a:ln>
        </p:spPr>
        <p:txBody>
          <a:bodyPr lIns="45719" rIns="45719"/>
          <a:lstStyle/>
          <a:p>
            <a:pPr>
              <a:defRPr sz="1800"/>
            </a:pPr>
            <a:endParaRPr/>
          </a:p>
        </p:txBody>
      </p:sp>
      <p:pic>
        <p:nvPicPr>
          <p:cNvPr id="339" name="LiU_primary_white.pdf" descr="LiU_primary_white.pdf"/>
          <p:cNvPicPr>
            <a:picLocks noChangeAspect="1"/>
          </p:cNvPicPr>
          <p:nvPr/>
        </p:nvPicPr>
        <p:blipFill>
          <a:blip r:embed="rId2" cstate="print"/>
          <a:srcRect t="1442" b="1442"/>
          <a:stretch>
            <a:fillRect/>
          </a:stretch>
        </p:blipFill>
        <p:spPr>
          <a:xfrm>
            <a:off x="341480" y="6182371"/>
            <a:ext cx="1664241" cy="586784"/>
          </a:xfrm>
          <a:prstGeom prst="rect">
            <a:avLst/>
          </a:prstGeom>
          <a:ln w="12700">
            <a:miter lim="400000"/>
          </a:ln>
        </p:spPr>
      </p:pic>
      <p:sp>
        <p:nvSpPr>
          <p:cNvPr id="340"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Page Black">
    <p:bg>
      <p:bgPr>
        <a:solidFill>
          <a:srgbClr val="000000"/>
        </a:solidFill>
        <a:effectLst/>
      </p:bgPr>
    </p:bg>
    <p:spTree>
      <p:nvGrpSpPr>
        <p:cNvPr id="1" name=""/>
        <p:cNvGrpSpPr/>
        <p:nvPr/>
      </p:nvGrpSpPr>
      <p:grpSpPr>
        <a:xfrm>
          <a:off x="0" y="0"/>
          <a:ext cx="0" cy="0"/>
          <a:chOff x="0" y="0"/>
          <a:chExt cx="0" cy="0"/>
        </a:xfrm>
      </p:grpSpPr>
      <p:sp>
        <p:nvSpPr>
          <p:cNvPr id="41" name="Title Text"/>
          <p:cNvSpPr txBox="1">
            <a:spLocks noGrp="1"/>
          </p:cNvSpPr>
          <p:nvPr>
            <p:ph type="title"/>
          </p:nvPr>
        </p:nvSpPr>
        <p:spPr>
          <a:xfrm>
            <a:off x="1401510" y="1812901"/>
            <a:ext cx="9716256" cy="1470026"/>
          </a:xfrm>
          <a:prstGeom prst="rect">
            <a:avLst/>
          </a:prstGeom>
        </p:spPr>
        <p:txBody>
          <a:bodyPr anchor="b">
            <a:normAutofit/>
          </a:bodyPr>
          <a:lstStyle>
            <a:lvl1pPr algn="l">
              <a:defRPr sz="6000">
                <a:solidFill>
                  <a:srgbClr val="FFFFFF"/>
                </a:solidFill>
              </a:defRPr>
            </a:lvl1pPr>
          </a:lstStyle>
          <a:p>
            <a:r>
              <a:t>Title Text</a:t>
            </a:r>
          </a:p>
        </p:txBody>
      </p:sp>
      <p:sp>
        <p:nvSpPr>
          <p:cNvPr id="42" name="Body Level One…"/>
          <p:cNvSpPr txBox="1">
            <a:spLocks noGrp="1"/>
          </p:cNvSpPr>
          <p:nvPr>
            <p:ph type="body" sz="half" idx="1"/>
          </p:nvPr>
        </p:nvSpPr>
        <p:spPr>
          <a:xfrm>
            <a:off x="1401510" y="3493961"/>
            <a:ext cx="10034673" cy="2199101"/>
          </a:xfrm>
          <a:prstGeom prst="rect">
            <a:avLst/>
          </a:prstGeom>
        </p:spPr>
        <p:txBody>
          <a:bodyPr/>
          <a:lstStyle>
            <a:lvl1pPr marL="0" indent="0">
              <a:spcBef>
                <a:spcPts val="500"/>
              </a:spcBef>
              <a:buSzTx/>
              <a:buFontTx/>
              <a:buNone/>
              <a:defRPr sz="2400" b="1">
                <a:solidFill>
                  <a:srgbClr val="FFFFFF"/>
                </a:solidFill>
              </a:defRPr>
            </a:lvl1pPr>
            <a:lvl2pPr marL="0" indent="457200">
              <a:spcBef>
                <a:spcPts val="600"/>
              </a:spcBef>
              <a:buSzTx/>
              <a:buFontTx/>
              <a:buNone/>
              <a:defRPr sz="2800" b="1">
                <a:solidFill>
                  <a:srgbClr val="FFFFFF"/>
                </a:solidFill>
                <a:latin typeface="+mn-lt"/>
                <a:ea typeface="+mn-ea"/>
                <a:cs typeface="+mn-cs"/>
                <a:sym typeface="Helvetica"/>
              </a:defRPr>
            </a:lvl2pPr>
            <a:lvl3pPr marL="0" indent="914400">
              <a:spcBef>
                <a:spcPts val="600"/>
              </a:spcBef>
              <a:buSzTx/>
              <a:buFontTx/>
              <a:buNone/>
              <a:defRPr sz="2800" b="1">
                <a:solidFill>
                  <a:srgbClr val="FFFFFF"/>
                </a:solidFill>
                <a:latin typeface="+mn-lt"/>
                <a:ea typeface="+mn-ea"/>
                <a:cs typeface="+mn-cs"/>
                <a:sym typeface="Helvetica"/>
              </a:defRPr>
            </a:lvl3pPr>
            <a:lvl4pPr marL="0" indent="1371600">
              <a:spcBef>
                <a:spcPts val="600"/>
              </a:spcBef>
              <a:buSzTx/>
              <a:buFontTx/>
              <a:buNone/>
              <a:defRPr sz="2800" b="1">
                <a:solidFill>
                  <a:srgbClr val="FFFFFF"/>
                </a:solidFill>
                <a:latin typeface="+mn-lt"/>
                <a:ea typeface="+mn-ea"/>
                <a:cs typeface="+mn-cs"/>
                <a:sym typeface="Helvetica"/>
              </a:defRPr>
            </a:lvl4pPr>
            <a:lvl5pPr marL="0" indent="1828800">
              <a:spcBef>
                <a:spcPts val="600"/>
              </a:spcBef>
              <a:buSzTx/>
              <a:buFontTx/>
              <a:buNone/>
              <a:defRPr sz="2800" b="1">
                <a:solidFill>
                  <a:srgbClr val="FFFFFF"/>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pic>
        <p:nvPicPr>
          <p:cNvPr id="43" name="LiU_primary_white.pdf" descr="LiU_primary_white.pdf"/>
          <p:cNvPicPr>
            <a:picLocks noChangeAspect="1"/>
          </p:cNvPicPr>
          <p:nvPr/>
        </p:nvPicPr>
        <p:blipFill>
          <a:blip r:embed="rId2" cstate="print"/>
          <a:srcRect t="1442" b="1442"/>
          <a:stretch>
            <a:fillRect/>
          </a:stretch>
        </p:blipFill>
        <p:spPr>
          <a:xfrm>
            <a:off x="171593" y="5759450"/>
            <a:ext cx="2710492" cy="955675"/>
          </a:xfrm>
          <a:prstGeom prst="rect">
            <a:avLst/>
          </a:prstGeom>
          <a:ln w="12700">
            <a:miter lim="400000"/>
          </a:ln>
        </p:spPr>
      </p:pic>
      <p:sp>
        <p:nvSpPr>
          <p:cNvPr id="44"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Empty page">
    <p:spTree>
      <p:nvGrpSpPr>
        <p:cNvPr id="1" name=""/>
        <p:cNvGrpSpPr/>
        <p:nvPr/>
      </p:nvGrpSpPr>
      <p:grpSpPr>
        <a:xfrm>
          <a:off x="0" y="0"/>
          <a:ext cx="0" cy="0"/>
          <a:chOff x="0" y="0"/>
          <a:chExt cx="0" cy="0"/>
        </a:xfrm>
      </p:grpSpPr>
      <p:sp>
        <p:nvSpPr>
          <p:cNvPr id="51"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Empty page blue">
    <p:bg>
      <p:bgPr>
        <a:solidFill>
          <a:srgbClr val="00B9E7"/>
        </a:solidFill>
        <a:effectLst/>
      </p:bgPr>
    </p:bg>
    <p:spTree>
      <p:nvGrpSpPr>
        <p:cNvPr id="1" name=""/>
        <p:cNvGrpSpPr/>
        <p:nvPr/>
      </p:nvGrpSpPr>
      <p:grpSpPr>
        <a:xfrm>
          <a:off x="0" y="0"/>
          <a:ext cx="0" cy="0"/>
          <a:chOff x="0" y="0"/>
          <a:chExt cx="0" cy="0"/>
        </a:xfrm>
      </p:grpSpPr>
      <p:sp>
        <p:nvSpPr>
          <p:cNvPr id="58"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mpty page turqoise">
    <p:bg>
      <p:bgPr>
        <a:solidFill>
          <a:srgbClr val="00CBD5"/>
        </a:solidFill>
        <a:effectLst/>
      </p:bgPr>
    </p:bg>
    <p:spTree>
      <p:nvGrpSpPr>
        <p:cNvPr id="1" name=""/>
        <p:cNvGrpSpPr/>
        <p:nvPr/>
      </p:nvGrpSpPr>
      <p:grpSpPr>
        <a:xfrm>
          <a:off x="0" y="0"/>
          <a:ext cx="0" cy="0"/>
          <a:chOff x="0" y="0"/>
          <a:chExt cx="0" cy="0"/>
        </a:xfrm>
      </p:grpSpPr>
      <p:sp>
        <p:nvSpPr>
          <p:cNvPr id="65"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Empty page green">
    <p:bg>
      <p:bgPr>
        <a:solidFill>
          <a:srgbClr val="00CFB5"/>
        </a:solidFill>
        <a:effectLst/>
      </p:bgPr>
    </p:bg>
    <p:spTree>
      <p:nvGrpSpPr>
        <p:cNvPr id="1" name=""/>
        <p:cNvGrpSpPr/>
        <p:nvPr/>
      </p:nvGrpSpPr>
      <p:grpSpPr>
        <a:xfrm>
          <a:off x="0" y="0"/>
          <a:ext cx="0" cy="0"/>
          <a:chOff x="0" y="0"/>
          <a:chExt cx="0" cy="0"/>
        </a:xfrm>
      </p:grpSpPr>
      <p:sp>
        <p:nvSpPr>
          <p:cNvPr id="72"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Empty page black">
    <p:bg>
      <p:bgPr>
        <a:solidFill>
          <a:srgbClr val="000000"/>
        </a:solidFill>
        <a:effectLst/>
      </p:bgPr>
    </p:bg>
    <p:spTree>
      <p:nvGrpSpPr>
        <p:cNvPr id="1" name=""/>
        <p:cNvGrpSpPr/>
        <p:nvPr/>
      </p:nvGrpSpPr>
      <p:grpSpPr>
        <a:xfrm>
          <a:off x="0" y="0"/>
          <a:ext cx="0" cy="0"/>
          <a:chOff x="0" y="0"/>
          <a:chExt cx="0" cy="0"/>
        </a:xfrm>
      </p:grpSpPr>
      <p:sp>
        <p:nvSpPr>
          <p:cNvPr id="79" name="Diabildsnumm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3"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Diabildsnummer"/>
          <p:cNvSpPr txBox="1">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3" Type="http://schemas.openxmlformats.org/officeDocument/2006/relationships/hyperlink" Target="https://smartproxy.com/" TargetMode="External"/><Relationship Id="rId2" Type="http://schemas.openxmlformats.org/officeDocument/2006/relationships/hyperlink" Target="https://brightdata.com/proxy-types" TargetMode="External"/><Relationship Id="rId1" Type="http://schemas.openxmlformats.org/officeDocument/2006/relationships/slideLayout" Target="../slideLayouts/slideLayout28.xml"/><Relationship Id="rId5" Type="http://schemas.openxmlformats.org/officeDocument/2006/relationships/hyperlink" Target="https://www.youtube.com/watch?v=5cPIukqXe5w" TargetMode="External"/><Relationship Id="rId4" Type="http://schemas.openxmlformats.org/officeDocument/2006/relationships/hyperlink" Target="https://froxy.com/en"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croxyproxy.com/" TargetMode="Externa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 Id="rId5" Type="http://schemas.openxmlformats.org/officeDocument/2006/relationships/image" Target="../media/image12.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2" Type="http://schemas.openxmlformats.org/officeDocument/2006/relationships/image" Target="../media/image14.tiff"/><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0.xml.rels><?xml version="1.0" encoding="UTF-8" standalone="yes"?>
<Relationships xmlns="http://schemas.openxmlformats.org/package/2006/relationships"><Relationship Id="rId2" Type="http://schemas.openxmlformats.org/officeDocument/2006/relationships/hyperlink" Target="http://zebroid.ida.liu.se/fakenews/trolly.jpg" TargetMode="External"/><Relationship Id="rId1" Type="http://schemas.openxmlformats.org/officeDocument/2006/relationships/slideLayout" Target="../slideLayouts/slideLayout28.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3" Type="http://schemas.openxmlformats.org/officeDocument/2006/relationships/hyperlink" Target="http://www8.org/w8-papers/5c-protocols/key/key.html" TargetMode="External"/><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8.xml"/><Relationship Id="rId6" Type="http://schemas.openxmlformats.org/officeDocument/2006/relationships/image" Target="../media/image10.png"/><Relationship Id="rId5" Type="http://schemas.openxmlformats.org/officeDocument/2006/relationships/customXml" Target="../ink/ink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Rubrik 3"/>
          <p:cNvSpPr txBox="1">
            <a:spLocks noGrp="1"/>
          </p:cNvSpPr>
          <p:nvPr>
            <p:ph type="ctrTitle"/>
          </p:nvPr>
        </p:nvSpPr>
        <p:spPr>
          <a:prstGeom prst="rect">
            <a:avLst/>
          </a:prstGeom>
        </p:spPr>
        <p:txBody>
          <a:bodyPr/>
          <a:lstStyle/>
          <a:p>
            <a:pPr defTabSz="338327">
              <a:defRPr sz="4440"/>
            </a:pPr>
            <a:r>
              <a:rPr dirty="0"/>
              <a:t>Introduction to assignment 2</a:t>
            </a:r>
            <a:br>
              <a:rPr dirty="0"/>
            </a:br>
            <a:r>
              <a:rPr dirty="0"/>
              <a:t>and socket programming</a:t>
            </a:r>
          </a:p>
        </p:txBody>
      </p:sp>
      <p:sp>
        <p:nvSpPr>
          <p:cNvPr id="350" name="Underrubrik 4"/>
          <p:cNvSpPr txBox="1">
            <a:spLocks noGrp="1"/>
          </p:cNvSpPr>
          <p:nvPr>
            <p:ph type="subTitle" sz="half" idx="1"/>
          </p:nvPr>
        </p:nvSpPr>
        <p:spPr>
          <a:xfrm>
            <a:off x="1401511" y="3493961"/>
            <a:ext cx="9716256" cy="1949711"/>
          </a:xfrm>
          <a:prstGeom prst="rect">
            <a:avLst/>
          </a:prstGeom>
        </p:spPr>
        <p:txBody>
          <a:bodyPr/>
          <a:lstStyle/>
          <a:p>
            <a:r>
              <a:rPr dirty="0"/>
              <a:t>TDTS0</a:t>
            </a:r>
            <a:r>
              <a:rPr lang="sv-SE" dirty="0"/>
              <a:t>6</a:t>
            </a:r>
            <a:r>
              <a:rPr dirty="0"/>
              <a:t>: Computer Networks</a:t>
            </a:r>
          </a:p>
          <a:p>
            <a:r>
              <a:rPr lang="en-US" dirty="0"/>
              <a:t>September 2023</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406" name="Title 1"/>
          <p:cNvSpPr txBox="1">
            <a:spLocks noGrp="1"/>
          </p:cNvSpPr>
          <p:nvPr>
            <p:ph type="title"/>
          </p:nvPr>
        </p:nvSpPr>
        <p:spPr>
          <a:xfrm>
            <a:off x="463637" y="999226"/>
            <a:ext cx="11264724" cy="831131"/>
          </a:xfrm>
          <a:prstGeom prst="rect">
            <a:avLst/>
          </a:prstGeom>
        </p:spPr>
        <p:txBody>
          <a:bodyPr/>
          <a:lstStyle>
            <a:lvl1pPr algn="ctr"/>
          </a:lstStyle>
          <a:p>
            <a:r>
              <a:t>HTTP</a:t>
            </a:r>
          </a:p>
        </p:txBody>
      </p:sp>
      <p:sp>
        <p:nvSpPr>
          <p:cNvPr id="407"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10</a:t>
            </a:fld>
            <a:endParaRPr/>
          </a:p>
        </p:txBody>
      </p:sp>
      <p:pic>
        <p:nvPicPr>
          <p:cNvPr id="408" name="Google Shape;93;p19" descr="Google Shape;93;p19"/>
          <p:cNvPicPr>
            <a:picLocks noChangeAspect="1"/>
          </p:cNvPicPr>
          <p:nvPr/>
        </p:nvPicPr>
        <p:blipFill>
          <a:blip r:embed="rId2" cstate="print"/>
          <a:stretch>
            <a:fillRect/>
          </a:stretch>
        </p:blipFill>
        <p:spPr>
          <a:xfrm>
            <a:off x="970280" y="1392280"/>
            <a:ext cx="1561680" cy="1874161"/>
          </a:xfrm>
          <a:prstGeom prst="rect">
            <a:avLst/>
          </a:prstGeom>
          <a:ln w="12700">
            <a:miter lim="400000"/>
          </a:ln>
        </p:spPr>
      </p:pic>
      <p:pic>
        <p:nvPicPr>
          <p:cNvPr id="409" name="Google Shape;94;p19" descr="Google Shape;94;p19"/>
          <p:cNvPicPr>
            <a:picLocks noChangeAspect="1"/>
          </p:cNvPicPr>
          <p:nvPr/>
        </p:nvPicPr>
        <p:blipFill>
          <a:blip r:embed="rId3" cstate="print"/>
          <a:stretch>
            <a:fillRect/>
          </a:stretch>
        </p:blipFill>
        <p:spPr>
          <a:xfrm>
            <a:off x="8168640" y="3747610"/>
            <a:ext cx="3108961" cy="2103121"/>
          </a:xfrm>
          <a:prstGeom prst="rect">
            <a:avLst/>
          </a:prstGeom>
          <a:ln w="12700">
            <a:miter lim="400000"/>
          </a:ln>
        </p:spPr>
      </p:pic>
      <p:sp>
        <p:nvSpPr>
          <p:cNvPr id="410" name="Google Shape;95;p19"/>
          <p:cNvSpPr txBox="1"/>
          <p:nvPr/>
        </p:nvSpPr>
        <p:spPr>
          <a:xfrm>
            <a:off x="10060099" y="5709629"/>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411" name="Google Shape;96;p19"/>
          <p:cNvSpPr txBox="1"/>
          <p:nvPr/>
        </p:nvSpPr>
        <p:spPr>
          <a:xfrm>
            <a:off x="1158840" y="3311280"/>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pic>
        <p:nvPicPr>
          <p:cNvPr id="412" name="Google Shape;97;p19" descr="Google Shape;97;p19"/>
          <p:cNvPicPr>
            <a:picLocks noChangeAspect="1"/>
          </p:cNvPicPr>
          <p:nvPr/>
        </p:nvPicPr>
        <p:blipFill>
          <a:blip r:embed="rId4" cstate="print"/>
          <a:stretch>
            <a:fillRect/>
          </a:stretch>
        </p:blipFill>
        <p:spPr>
          <a:xfrm>
            <a:off x="4366700" y="3277730"/>
            <a:ext cx="1668601" cy="898921"/>
          </a:xfrm>
          <a:prstGeom prst="rect">
            <a:avLst/>
          </a:prstGeom>
          <a:ln w="12700">
            <a:miter lim="400000"/>
          </a:ln>
        </p:spPr>
      </p:pic>
      <p:sp>
        <p:nvSpPr>
          <p:cNvPr id="413" name="Google Shape;98;p19"/>
          <p:cNvSpPr/>
          <p:nvPr/>
        </p:nvSpPr>
        <p:spPr>
          <a:xfrm>
            <a:off x="5839551" y="3603856"/>
            <a:ext cx="2365764" cy="12000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400" y="0"/>
                  <a:pt x="10800" y="5400"/>
                  <a:pt x="10800" y="10800"/>
                </a:cubicBezTo>
                <a:cubicBezTo>
                  <a:pt x="10800" y="16200"/>
                  <a:pt x="16200" y="21600"/>
                  <a:pt x="21600" y="21600"/>
                </a:cubicBezTo>
              </a:path>
            </a:pathLst>
          </a:custGeom>
          <a:ln>
            <a:solidFill>
              <a:srgbClr val="000000"/>
            </a:solidFill>
            <a:headEnd type="triangle"/>
            <a:tailEnd type="triangle"/>
          </a:ln>
        </p:spPr>
        <p:txBody>
          <a:bodyPr lIns="0" tIns="0" rIns="0" bIns="0"/>
          <a:lstStyle/>
          <a:p>
            <a:pPr defTabSz="914400">
              <a:defRPr sz="1400">
                <a:latin typeface="Arial"/>
                <a:ea typeface="Arial"/>
                <a:cs typeface="Arial"/>
                <a:sym typeface="Arial"/>
              </a:defRPr>
            </a:pPr>
            <a:endParaRPr/>
          </a:p>
        </p:txBody>
      </p:sp>
      <p:sp>
        <p:nvSpPr>
          <p:cNvPr id="418" name="Google Shape;99;p19"/>
          <p:cNvSpPr/>
          <p:nvPr/>
        </p:nvSpPr>
        <p:spPr>
          <a:xfrm>
            <a:off x="2531959" y="2645742"/>
            <a:ext cx="1834742" cy="7434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a:solidFill>
              <a:srgbClr val="000000"/>
            </a:solidFill>
            <a:headEnd type="triangle"/>
            <a:tailEnd type="triangle"/>
          </a:ln>
        </p:spPr>
        <p:txBody>
          <a:bodyPr/>
          <a:lstStyle/>
          <a:p>
            <a:endParaRPr/>
          </a:p>
        </p:txBody>
      </p:sp>
      <p:sp>
        <p:nvSpPr>
          <p:cNvPr id="415" name="Google Shape;100;p19"/>
          <p:cNvSpPr txBox="1"/>
          <p:nvPr/>
        </p:nvSpPr>
        <p:spPr>
          <a:xfrm>
            <a:off x="4752440" y="4029249"/>
            <a:ext cx="897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Router</a:t>
            </a:r>
          </a:p>
        </p:txBody>
      </p:sp>
      <p:sp>
        <p:nvSpPr>
          <p:cNvPr id="416" name="Google Shape;114;p20"/>
          <p:cNvSpPr txBox="1"/>
          <p:nvPr/>
        </p:nvSpPr>
        <p:spPr>
          <a:xfrm>
            <a:off x="2490483" y="1926793"/>
            <a:ext cx="4524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Georgia"/>
                <a:ea typeface="Georgia"/>
                <a:cs typeface="Georgia"/>
                <a:sym typeface="Georgia"/>
              </a:defRPr>
            </a:pPr>
            <a:r>
              <a:t>Note: </a:t>
            </a:r>
            <a:r>
              <a:rPr>
                <a:solidFill>
                  <a:srgbClr val="DD4814"/>
                </a:solidFill>
              </a:rPr>
              <a:t>HTTP server always runs on port 80</a:t>
            </a:r>
          </a:p>
        </p:txBody>
      </p:sp>
      <p:sp>
        <p:nvSpPr>
          <p:cNvPr id="417" name="Google Shape;129;p21"/>
          <p:cNvSpPr txBox="1"/>
          <p:nvPr/>
        </p:nvSpPr>
        <p:spPr>
          <a:xfrm>
            <a:off x="7473300" y="3063133"/>
            <a:ext cx="4499641" cy="62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Georgia"/>
                <a:ea typeface="Georgia"/>
                <a:cs typeface="Georgia"/>
                <a:sym typeface="Georgia"/>
              </a:defRPr>
            </a:pPr>
            <a:r>
              <a:t>Note: </a:t>
            </a:r>
            <a:r>
              <a:rPr>
                <a:solidFill>
                  <a:srgbClr val="DD4814"/>
                </a:solidFill>
              </a:rPr>
              <a:t>Client can use any unrestricted port</a:t>
            </a:r>
          </a:p>
          <a:p>
            <a:pPr defTabSz="914400">
              <a:defRPr sz="1800">
                <a:solidFill>
                  <a:srgbClr val="DD4814"/>
                </a:solidFill>
                <a:latin typeface="Georgia"/>
                <a:ea typeface="Georgia"/>
                <a:cs typeface="Georgia"/>
                <a:sym typeface="Georgia"/>
              </a:defRPr>
            </a:pPr>
            <a:r>
              <a:t>Generally &gt;1024</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421" name="Title 1"/>
          <p:cNvSpPr txBox="1">
            <a:spLocks noGrp="1"/>
          </p:cNvSpPr>
          <p:nvPr>
            <p:ph type="title"/>
          </p:nvPr>
        </p:nvSpPr>
        <p:spPr>
          <a:xfrm>
            <a:off x="463637" y="999226"/>
            <a:ext cx="11264724" cy="831131"/>
          </a:xfrm>
          <a:prstGeom prst="rect">
            <a:avLst/>
          </a:prstGeom>
        </p:spPr>
        <p:txBody>
          <a:bodyPr/>
          <a:lstStyle/>
          <a:p>
            <a:r>
              <a:t>Proxy</a:t>
            </a:r>
          </a:p>
        </p:txBody>
      </p:sp>
      <p:sp>
        <p:nvSpPr>
          <p:cNvPr id="422" name="Text Placeholder 13"/>
          <p:cNvSpPr txBox="1">
            <a:spLocks noGrp="1"/>
          </p:cNvSpPr>
          <p:nvPr>
            <p:ph type="body" idx="1"/>
          </p:nvPr>
        </p:nvSpPr>
        <p:spPr>
          <a:xfrm>
            <a:off x="596159" y="1454770"/>
            <a:ext cx="11264721" cy="4146371"/>
          </a:xfrm>
          <a:prstGeom prst="rect">
            <a:avLst/>
          </a:prstGeom>
        </p:spPr>
        <p:txBody>
          <a:bodyPr/>
          <a:lstStyle>
            <a:lvl1pPr marL="228600" indent="-228600"/>
          </a:lstStyle>
          <a:p>
            <a:r>
              <a:t>Acts as intermediary between client and server.</a:t>
            </a:r>
          </a:p>
        </p:txBody>
      </p:sp>
      <p:sp>
        <p:nvSpPr>
          <p:cNvPr id="423"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11</a:t>
            </a:fld>
            <a:endParaRPr/>
          </a:p>
        </p:txBody>
      </p:sp>
      <p:pic>
        <p:nvPicPr>
          <p:cNvPr id="424" name="Google Shape;136;p22" descr="Google Shape;136;p22"/>
          <p:cNvPicPr>
            <a:picLocks noChangeAspect="1"/>
          </p:cNvPicPr>
          <p:nvPr/>
        </p:nvPicPr>
        <p:blipFill>
          <a:blip r:embed="rId3" cstate="print"/>
          <a:stretch>
            <a:fillRect/>
          </a:stretch>
        </p:blipFill>
        <p:spPr>
          <a:xfrm>
            <a:off x="2619375" y="1830357"/>
            <a:ext cx="6715125" cy="4348169"/>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427" name="Title 1"/>
          <p:cNvSpPr txBox="1">
            <a:spLocks noGrp="1"/>
          </p:cNvSpPr>
          <p:nvPr>
            <p:ph type="title"/>
          </p:nvPr>
        </p:nvSpPr>
        <p:spPr>
          <a:xfrm>
            <a:off x="463637" y="999226"/>
            <a:ext cx="11264724" cy="831131"/>
          </a:xfrm>
          <a:prstGeom prst="rect">
            <a:avLst/>
          </a:prstGeom>
        </p:spPr>
        <p:txBody>
          <a:bodyPr/>
          <a:lstStyle/>
          <a:p>
            <a:r>
              <a:rPr dirty="0"/>
              <a:t>Benefits of a proxy</a:t>
            </a:r>
          </a:p>
        </p:txBody>
      </p:sp>
      <p:sp>
        <p:nvSpPr>
          <p:cNvPr id="428" name="Text Placeholder 13"/>
          <p:cNvSpPr txBox="1">
            <a:spLocks noGrp="1"/>
          </p:cNvSpPr>
          <p:nvPr>
            <p:ph type="body" idx="1"/>
          </p:nvPr>
        </p:nvSpPr>
        <p:spPr>
          <a:xfrm>
            <a:off x="463638" y="1812854"/>
            <a:ext cx="11264721" cy="4146371"/>
          </a:xfrm>
          <a:prstGeom prst="rect">
            <a:avLst/>
          </a:prstGeom>
        </p:spPr>
        <p:txBody>
          <a:bodyPr>
            <a:normAutofit fontScale="92500" lnSpcReduction="20000"/>
          </a:bodyPr>
          <a:lstStyle/>
          <a:p>
            <a:pPr marL="228600" indent="-228600"/>
            <a:r>
              <a:rPr sz="2000" dirty="0"/>
              <a:t>Hide your internal network information (such as host names and IP addresses)</a:t>
            </a:r>
          </a:p>
          <a:p>
            <a:pPr marL="228600" indent="-228600"/>
            <a:r>
              <a:rPr sz="2000" dirty="0"/>
              <a:t>You can set the proxy to require user authentication</a:t>
            </a:r>
          </a:p>
          <a:p>
            <a:pPr marL="228600" indent="-228600"/>
            <a:r>
              <a:rPr sz="2000" dirty="0"/>
              <a:t>The proxy provides advanced logging capabilities</a:t>
            </a:r>
          </a:p>
          <a:p>
            <a:pPr marL="228600" indent="-228600"/>
            <a:r>
              <a:rPr sz="2000" dirty="0"/>
              <a:t>Proxy helps you control which services users can access</a:t>
            </a:r>
          </a:p>
          <a:p>
            <a:pPr marL="228600" indent="-228600"/>
            <a:r>
              <a:rPr sz="2000" dirty="0"/>
              <a:t>Proxy-caches can be used to save bandwidth</a:t>
            </a:r>
            <a:endParaRPr lang="sv-SE" sz="2000" dirty="0"/>
          </a:p>
          <a:p>
            <a:pPr marL="228600" indent="-228600"/>
            <a:r>
              <a:rPr lang="sv-SE" sz="2000" dirty="0"/>
              <a:t>Get access to </a:t>
            </a:r>
            <a:r>
              <a:rPr lang="sv-SE" sz="2000" dirty="0" err="1"/>
              <a:t>blocked</a:t>
            </a:r>
            <a:r>
              <a:rPr lang="sv-SE" sz="2000" dirty="0"/>
              <a:t> </a:t>
            </a:r>
            <a:r>
              <a:rPr lang="sv-SE" sz="2000" dirty="0" err="1"/>
              <a:t>resources</a:t>
            </a:r>
            <a:endParaRPr lang="sv-SE" sz="2000" dirty="0"/>
          </a:p>
          <a:p>
            <a:pPr marL="228600" indent="-228600"/>
            <a:endParaRPr lang="sv-SE" sz="2000" dirty="0"/>
          </a:p>
          <a:p>
            <a:pPr marL="0" indent="0">
              <a:buNone/>
            </a:pPr>
            <a:r>
              <a:rPr lang="sv-SE" sz="3200" dirty="0"/>
              <a:t>Risks </a:t>
            </a:r>
            <a:r>
              <a:rPr lang="sv-SE" sz="3200" dirty="0" err="1"/>
              <a:t>of</a:t>
            </a:r>
            <a:r>
              <a:rPr lang="sv-SE" sz="3200" dirty="0"/>
              <a:t> </a:t>
            </a:r>
            <a:r>
              <a:rPr lang="sv-SE" sz="3200" dirty="0" err="1"/>
              <a:t>using</a:t>
            </a:r>
            <a:r>
              <a:rPr lang="sv-SE" sz="3200" dirty="0"/>
              <a:t> a Proxy</a:t>
            </a:r>
          </a:p>
          <a:p>
            <a:pPr marL="0" indent="0">
              <a:buNone/>
            </a:pPr>
            <a:r>
              <a:rPr lang="sv-SE" sz="2000" dirty="0" err="1"/>
              <a:t>Free</a:t>
            </a:r>
            <a:r>
              <a:rPr lang="sv-SE" sz="2000" dirty="0"/>
              <a:t> </a:t>
            </a:r>
            <a:r>
              <a:rPr lang="sv-SE" sz="2000" dirty="0" err="1"/>
              <a:t>proxy</a:t>
            </a:r>
            <a:r>
              <a:rPr lang="sv-SE" sz="2000" dirty="0"/>
              <a:t> server risks</a:t>
            </a:r>
          </a:p>
          <a:p>
            <a:pPr marL="0" indent="0">
              <a:buNone/>
            </a:pPr>
            <a:r>
              <a:rPr lang="sv-SE" sz="2000" dirty="0" err="1"/>
              <a:t>Browsing</a:t>
            </a:r>
            <a:r>
              <a:rPr lang="sv-SE" sz="2000" dirty="0"/>
              <a:t> </a:t>
            </a:r>
            <a:r>
              <a:rPr lang="sv-SE" sz="2000" dirty="0" err="1"/>
              <a:t>history</a:t>
            </a:r>
            <a:r>
              <a:rPr lang="sv-SE" sz="2000" dirty="0"/>
              <a:t> log</a:t>
            </a:r>
          </a:p>
          <a:p>
            <a:pPr marL="0" indent="0">
              <a:buNone/>
            </a:pPr>
            <a:r>
              <a:rPr lang="sv-SE" sz="2000" dirty="0"/>
              <a:t>No </a:t>
            </a:r>
            <a:r>
              <a:rPr lang="sv-SE" sz="2000" dirty="0" err="1"/>
              <a:t>encryption</a:t>
            </a:r>
            <a:endParaRPr sz="2000" dirty="0"/>
          </a:p>
        </p:txBody>
      </p:sp>
      <p:sp>
        <p:nvSpPr>
          <p:cNvPr id="429" name="Slide Number Placeholder 4"/>
          <p:cNvSpPr txBox="1">
            <a:spLocks noGrp="1"/>
          </p:cNvSpPr>
          <p:nvPr>
            <p:ph type="sldNum" sz="quarter" idx="2"/>
          </p:nvPr>
        </p:nvSpPr>
        <p:spPr>
          <a:xfrm>
            <a:off x="11479132" y="361656"/>
            <a:ext cx="249229"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12</a:t>
            </a:fld>
            <a:endParaRPr/>
          </a:p>
        </p:txBody>
      </p:sp>
      <p:sp>
        <p:nvSpPr>
          <p:cNvPr id="6" name="TextBox 5"/>
          <p:cNvSpPr txBox="1"/>
          <p:nvPr/>
        </p:nvSpPr>
        <p:spPr>
          <a:xfrm>
            <a:off x="6742433" y="4774287"/>
            <a:ext cx="4557932" cy="14927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000" b="1" dirty="0"/>
              <a:t>Some Proxy Service Providers</a:t>
            </a:r>
            <a:endParaRPr lang="en-IN" sz="2000" b="1" dirty="0"/>
          </a:p>
          <a:p>
            <a:r>
              <a:rPr lang="en-IN" sz="2000" dirty="0">
                <a:hlinkClick r:id="rId2"/>
              </a:rPr>
              <a:t>https://brightdata.com/proxy-types</a:t>
            </a:r>
            <a:r>
              <a:rPr lang="en-IN" sz="2000" dirty="0"/>
              <a:t> </a:t>
            </a:r>
          </a:p>
          <a:p>
            <a:r>
              <a:rPr lang="en-IN" sz="2000" dirty="0">
                <a:hlinkClick r:id="rId3"/>
              </a:rPr>
              <a:t>https://smartproxy.com/</a:t>
            </a:r>
            <a:endParaRPr lang="en-IN" sz="2000" dirty="0"/>
          </a:p>
          <a:p>
            <a:r>
              <a:rPr lang="en-IN" sz="2000" dirty="0">
                <a:hlinkClick r:id="rId4"/>
              </a:rPr>
              <a:t>https://froxy.com/en</a:t>
            </a:r>
            <a:endParaRPr lang="en-IN" sz="2000" dirty="0"/>
          </a:p>
          <a:p>
            <a:endParaRPr kumimoji="0" lang="en-IN" sz="1100" b="0" i="0" u="none" strike="noStrike" cap="none" spc="0" normalizeH="0" baseline="0" dirty="0">
              <a:ln>
                <a:noFill/>
              </a:ln>
              <a:solidFill>
                <a:srgbClr val="000000"/>
              </a:solidFill>
              <a:effectLst/>
              <a:uFillTx/>
              <a:latin typeface="+mj-lt"/>
              <a:ea typeface="+mj-ea"/>
              <a:cs typeface="+mj-cs"/>
              <a:sym typeface="Calibri"/>
            </a:endParaRPr>
          </a:p>
        </p:txBody>
      </p:sp>
      <p:sp>
        <p:nvSpPr>
          <p:cNvPr id="7" name="TextBox 6"/>
          <p:cNvSpPr txBox="1"/>
          <p:nvPr/>
        </p:nvSpPr>
        <p:spPr>
          <a:xfrm>
            <a:off x="6742433" y="3556556"/>
            <a:ext cx="5449567"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r>
              <a:rPr lang="en-US" sz="2000" b="1" dirty="0"/>
              <a:t>A video to understand the concept</a:t>
            </a:r>
            <a:endParaRPr lang="en-IN" sz="2000" b="1" dirty="0"/>
          </a:p>
          <a:p>
            <a:r>
              <a:rPr lang="en-IN" sz="2000" dirty="0">
                <a:hlinkClick r:id="rId5"/>
              </a:rPr>
              <a:t>https://www.youtube.com/watch?v=5cPIukqXe5w</a:t>
            </a:r>
            <a:r>
              <a:rPr lang="en-IN" sz="2000" dirty="0"/>
              <a:t> </a:t>
            </a:r>
            <a:endParaRPr kumimoji="0" lang="en-IN" sz="2000" b="0" i="0" u="none" strike="noStrike" cap="none" spc="0" normalizeH="0" baseline="0" dirty="0">
              <a:ln>
                <a:noFill/>
              </a:ln>
              <a:solidFill>
                <a:srgbClr val="000000"/>
              </a:solidFill>
              <a:effectLst/>
              <a:uFillTx/>
              <a:latin typeface="+mj-lt"/>
              <a:ea typeface="+mj-ea"/>
              <a:cs typeface="+mj-cs"/>
              <a:sym typeface="Calibri"/>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42596-F18A-B8AE-3B30-90074DF567AD}"/>
              </a:ext>
            </a:extLst>
          </p:cNvPr>
          <p:cNvSpPr>
            <a:spLocks noGrp="1"/>
          </p:cNvSpPr>
          <p:nvPr>
            <p:ph type="title"/>
          </p:nvPr>
        </p:nvSpPr>
        <p:spPr/>
        <p:txBody>
          <a:bodyPr/>
          <a:lstStyle/>
          <a:p>
            <a:r>
              <a:rPr lang="en-GB" dirty="0"/>
              <a:t>Types of Proxy Servers</a:t>
            </a:r>
          </a:p>
        </p:txBody>
      </p:sp>
      <p:sp>
        <p:nvSpPr>
          <p:cNvPr id="3" name="Text Placeholder 2">
            <a:extLst>
              <a:ext uri="{FF2B5EF4-FFF2-40B4-BE49-F238E27FC236}">
                <a16:creationId xmlns:a16="http://schemas.microsoft.com/office/drawing/2014/main" id="{ADCE7323-F7A1-A452-D73D-4A7A98566FE1}"/>
              </a:ext>
            </a:extLst>
          </p:cNvPr>
          <p:cNvSpPr>
            <a:spLocks noGrp="1"/>
          </p:cNvSpPr>
          <p:nvPr>
            <p:ph type="body" idx="1"/>
          </p:nvPr>
        </p:nvSpPr>
        <p:spPr/>
        <p:txBody>
          <a:bodyPr>
            <a:normAutofit/>
          </a:bodyPr>
          <a:lstStyle/>
          <a:p>
            <a:r>
              <a:rPr lang="en-GB" dirty="0"/>
              <a:t>Transparent</a:t>
            </a:r>
          </a:p>
          <a:p>
            <a:r>
              <a:rPr lang="en-GB" dirty="0"/>
              <a:t>Anonymous</a:t>
            </a:r>
          </a:p>
          <a:p>
            <a:r>
              <a:rPr lang="en-GB" dirty="0"/>
              <a:t>Elite</a:t>
            </a:r>
          </a:p>
          <a:p>
            <a:pPr marL="0" indent="0">
              <a:buNone/>
            </a:pPr>
            <a:endParaRPr lang="en-GB" dirty="0"/>
          </a:p>
          <a:p>
            <a:pPr marL="0" indent="0">
              <a:buNone/>
            </a:pPr>
            <a:r>
              <a:rPr lang="en-GB" dirty="0"/>
              <a:t>Further Reading (if interested) – Data </a:t>
            </a:r>
            <a:r>
              <a:rPr lang="en-GB" dirty="0" err="1"/>
              <a:t>center</a:t>
            </a:r>
            <a:r>
              <a:rPr lang="en-GB" dirty="0"/>
              <a:t> and residential proxies</a:t>
            </a:r>
          </a:p>
          <a:p>
            <a:endParaRPr lang="en-GB" dirty="0"/>
          </a:p>
          <a:p>
            <a:pPr>
              <a:buNone/>
            </a:pPr>
            <a:r>
              <a:rPr lang="en-GB" dirty="0"/>
              <a:t>Let’s check out practically:</a:t>
            </a:r>
          </a:p>
          <a:p>
            <a:pPr>
              <a:buNone/>
            </a:pPr>
            <a:r>
              <a:rPr lang="en-GB" dirty="0">
                <a:hlinkClick r:id="rId2"/>
              </a:rPr>
              <a:t>https://www.croxyproxy.com</a:t>
            </a:r>
            <a:r>
              <a:rPr lang="en-GB" dirty="0"/>
              <a:t> </a:t>
            </a:r>
          </a:p>
        </p:txBody>
      </p:sp>
    </p:spTree>
    <p:extLst>
      <p:ext uri="{BB962C8B-B14F-4D97-AF65-F5344CB8AC3E}">
        <p14:creationId xmlns:p14="http://schemas.microsoft.com/office/powerpoint/2010/main" val="111269760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Title 1"/>
          <p:cNvSpPr txBox="1">
            <a:spLocks noGrp="1"/>
          </p:cNvSpPr>
          <p:nvPr>
            <p:ph type="title"/>
          </p:nvPr>
        </p:nvSpPr>
        <p:spPr>
          <a:xfrm>
            <a:off x="463637" y="999226"/>
            <a:ext cx="11264724" cy="831131"/>
          </a:xfrm>
          <a:prstGeom prst="rect">
            <a:avLst/>
          </a:prstGeom>
        </p:spPr>
        <p:txBody>
          <a:bodyPr/>
          <a:lstStyle>
            <a:lvl1pPr algn="ctr"/>
          </a:lstStyle>
          <a:p>
            <a:r>
              <a:rPr dirty="0"/>
              <a:t>HTTP with proxy</a:t>
            </a:r>
          </a:p>
        </p:txBody>
      </p:sp>
      <p:sp>
        <p:nvSpPr>
          <p:cNvPr id="433"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14</a:t>
            </a:fld>
            <a:endParaRPr/>
          </a:p>
        </p:txBody>
      </p:sp>
      <p:pic>
        <p:nvPicPr>
          <p:cNvPr id="434" name="Google Shape;148;p24" descr="Google Shape;148;p24"/>
          <p:cNvPicPr>
            <a:picLocks noChangeAspect="1"/>
          </p:cNvPicPr>
          <p:nvPr/>
        </p:nvPicPr>
        <p:blipFill>
          <a:blip r:embed="rId2" cstate="print"/>
          <a:stretch>
            <a:fillRect/>
          </a:stretch>
        </p:blipFill>
        <p:spPr>
          <a:xfrm>
            <a:off x="1097280" y="1032269"/>
            <a:ext cx="1561680" cy="1874161"/>
          </a:xfrm>
          <a:prstGeom prst="rect">
            <a:avLst/>
          </a:prstGeom>
          <a:ln w="12700">
            <a:miter lim="400000"/>
          </a:ln>
        </p:spPr>
      </p:pic>
      <p:pic>
        <p:nvPicPr>
          <p:cNvPr id="435" name="Google Shape;149;p24" descr="Google Shape;149;p24"/>
          <p:cNvPicPr>
            <a:picLocks noChangeAspect="1"/>
          </p:cNvPicPr>
          <p:nvPr/>
        </p:nvPicPr>
        <p:blipFill>
          <a:blip r:embed="rId3" cstate="print"/>
          <a:stretch>
            <a:fillRect/>
          </a:stretch>
        </p:blipFill>
        <p:spPr>
          <a:xfrm>
            <a:off x="7676280" y="3955730"/>
            <a:ext cx="3108961" cy="2103121"/>
          </a:xfrm>
          <a:prstGeom prst="rect">
            <a:avLst/>
          </a:prstGeom>
          <a:ln w="12700">
            <a:miter lim="400000"/>
          </a:ln>
        </p:spPr>
      </p:pic>
      <p:sp>
        <p:nvSpPr>
          <p:cNvPr id="436" name="Google Shape;150;p24"/>
          <p:cNvSpPr txBox="1"/>
          <p:nvPr/>
        </p:nvSpPr>
        <p:spPr>
          <a:xfrm>
            <a:off x="7297479" y="5702150"/>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437" name="Google Shape;151;p24"/>
          <p:cNvSpPr txBox="1"/>
          <p:nvPr/>
        </p:nvSpPr>
        <p:spPr>
          <a:xfrm>
            <a:off x="740988" y="2852909"/>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pic>
        <p:nvPicPr>
          <p:cNvPr id="438" name="Google Shape;152;p24" descr="Google Shape;152;p24"/>
          <p:cNvPicPr>
            <a:picLocks noChangeAspect="1"/>
          </p:cNvPicPr>
          <p:nvPr/>
        </p:nvPicPr>
        <p:blipFill>
          <a:blip r:embed="rId4" cstate="print"/>
          <a:stretch>
            <a:fillRect/>
          </a:stretch>
        </p:blipFill>
        <p:spPr>
          <a:xfrm>
            <a:off x="1043819" y="3839020"/>
            <a:ext cx="1668602" cy="898921"/>
          </a:xfrm>
          <a:prstGeom prst="rect">
            <a:avLst/>
          </a:prstGeom>
          <a:ln w="12700">
            <a:miter lim="400000"/>
          </a:ln>
        </p:spPr>
      </p:pic>
      <p:pic>
        <p:nvPicPr>
          <p:cNvPr id="439" name="Google Shape;153;p24" descr="Google Shape;153;p24"/>
          <p:cNvPicPr>
            <a:picLocks noChangeAspect="1"/>
          </p:cNvPicPr>
          <p:nvPr/>
        </p:nvPicPr>
        <p:blipFill>
          <a:blip r:embed="rId5" cstate="print"/>
          <a:stretch>
            <a:fillRect/>
          </a:stretch>
        </p:blipFill>
        <p:spPr>
          <a:xfrm>
            <a:off x="3605919" y="4043930"/>
            <a:ext cx="1810801" cy="2014921"/>
          </a:xfrm>
          <a:prstGeom prst="rect">
            <a:avLst/>
          </a:prstGeom>
          <a:ln w="12700">
            <a:miter lim="400000"/>
          </a:ln>
        </p:spPr>
      </p:pic>
      <p:sp>
        <p:nvSpPr>
          <p:cNvPr id="440" name="Google Shape;154;p24"/>
          <p:cNvSpPr/>
          <p:nvPr/>
        </p:nvSpPr>
        <p:spPr>
          <a:xfrm>
            <a:off x="4974331" y="5473660"/>
            <a:ext cx="2673457" cy="21574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5400" y="21600"/>
                  <a:pt x="10800" y="16200"/>
                  <a:pt x="10800" y="10800"/>
                </a:cubicBezTo>
                <a:cubicBezTo>
                  <a:pt x="10800" y="5400"/>
                  <a:pt x="16200" y="0"/>
                  <a:pt x="21600" y="0"/>
                </a:cubicBezTo>
              </a:path>
            </a:pathLst>
          </a:custGeom>
          <a:ln>
            <a:solidFill>
              <a:srgbClr val="000000"/>
            </a:solidFill>
            <a:headEnd type="triangle"/>
            <a:tailEnd type="triangle"/>
          </a:ln>
        </p:spPr>
        <p:txBody>
          <a:bodyPr lIns="0" tIns="0" rIns="0" bIns="0"/>
          <a:lstStyle/>
          <a:p>
            <a:pPr defTabSz="914400">
              <a:defRPr sz="1400">
                <a:latin typeface="Arial"/>
                <a:ea typeface="Arial"/>
                <a:cs typeface="Arial"/>
                <a:sym typeface="Arial"/>
              </a:defRPr>
            </a:pPr>
            <a:endParaRPr/>
          </a:p>
        </p:txBody>
      </p:sp>
      <p:sp>
        <p:nvSpPr>
          <p:cNvPr id="449" name="Google Shape;155;p24"/>
          <p:cNvSpPr/>
          <p:nvPr/>
        </p:nvSpPr>
        <p:spPr>
          <a:xfrm>
            <a:off x="1878120" y="2906429"/>
            <a:ext cx="1" cy="932592"/>
          </a:xfrm>
          <a:custGeom>
            <a:avLst/>
            <a:gdLst/>
            <a:ahLst/>
            <a:cxnLst>
              <a:cxn ang="0">
                <a:pos x="wd2" y="hd2"/>
              </a:cxn>
              <a:cxn ang="5400000">
                <a:pos x="wd2" y="hd2"/>
              </a:cxn>
              <a:cxn ang="10800000">
                <a:pos x="wd2" y="hd2"/>
              </a:cxn>
              <a:cxn ang="16200000">
                <a:pos x="wd2" y="hd2"/>
              </a:cxn>
            </a:cxnLst>
            <a:rect l="0" t="0" r="r" b="b"/>
            <a:pathLst>
              <a:path h="21600" extrusionOk="0">
                <a:moveTo>
                  <a:pt x="0" y="0"/>
                </a:moveTo>
                <a:cubicBezTo>
                  <a:pt x="0" y="7200"/>
                  <a:pt x="0" y="14400"/>
                  <a:pt x="0" y="21600"/>
                </a:cubicBezTo>
              </a:path>
            </a:pathLst>
          </a:custGeom>
          <a:ln>
            <a:solidFill>
              <a:srgbClr val="000000"/>
            </a:solidFill>
            <a:headEnd type="triangle"/>
            <a:tailEnd type="triangle"/>
          </a:ln>
        </p:spPr>
        <p:txBody>
          <a:bodyPr/>
          <a:lstStyle/>
          <a:p>
            <a:endParaRPr/>
          </a:p>
        </p:txBody>
      </p:sp>
      <p:sp>
        <p:nvSpPr>
          <p:cNvPr id="442" name="Google Shape;156;p24"/>
          <p:cNvSpPr txBox="1"/>
          <p:nvPr/>
        </p:nvSpPr>
        <p:spPr>
          <a:xfrm>
            <a:off x="828039" y="4484379"/>
            <a:ext cx="897122"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Router</a:t>
            </a:r>
          </a:p>
        </p:txBody>
      </p:sp>
      <p:sp>
        <p:nvSpPr>
          <p:cNvPr id="443" name="Google Shape;157;p24"/>
          <p:cNvSpPr txBox="1"/>
          <p:nvPr/>
        </p:nvSpPr>
        <p:spPr>
          <a:xfrm>
            <a:off x="2700020" y="1790999"/>
            <a:ext cx="4524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Georgia"/>
                <a:ea typeface="Georgia"/>
                <a:cs typeface="Georgia"/>
                <a:sym typeface="Georgia"/>
              </a:defRPr>
            </a:pPr>
            <a:r>
              <a:t>Note: </a:t>
            </a:r>
            <a:r>
              <a:rPr>
                <a:solidFill>
                  <a:srgbClr val="DD4814"/>
                </a:solidFill>
              </a:rPr>
              <a:t>HTTP server always runs on port 80</a:t>
            </a:r>
          </a:p>
        </p:txBody>
      </p:sp>
      <p:sp>
        <p:nvSpPr>
          <p:cNvPr id="444" name="Google Shape;158;p24"/>
          <p:cNvSpPr txBox="1"/>
          <p:nvPr/>
        </p:nvSpPr>
        <p:spPr>
          <a:xfrm>
            <a:off x="7369319" y="3268536"/>
            <a:ext cx="4499642" cy="62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Georgia"/>
                <a:ea typeface="Georgia"/>
                <a:cs typeface="Georgia"/>
                <a:sym typeface="Georgia"/>
              </a:defRPr>
            </a:pPr>
            <a:r>
              <a:t>Note: </a:t>
            </a:r>
            <a:r>
              <a:rPr>
                <a:solidFill>
                  <a:srgbClr val="DD4814"/>
                </a:solidFill>
              </a:rPr>
              <a:t>Client can use any unrestricted port</a:t>
            </a:r>
          </a:p>
          <a:p>
            <a:pPr defTabSz="914400">
              <a:defRPr sz="1800">
                <a:solidFill>
                  <a:srgbClr val="DD4814"/>
                </a:solidFill>
                <a:latin typeface="Georgia"/>
                <a:ea typeface="Georgia"/>
                <a:cs typeface="Georgia"/>
                <a:sym typeface="Georgia"/>
              </a:defRPr>
            </a:pPr>
            <a:r>
              <a:t>Generally &gt;1024</a:t>
            </a:r>
          </a:p>
        </p:txBody>
      </p:sp>
      <p:sp>
        <p:nvSpPr>
          <p:cNvPr id="445" name="Google Shape;159;p24"/>
          <p:cNvSpPr txBox="1"/>
          <p:nvPr/>
        </p:nvSpPr>
        <p:spPr>
          <a:xfrm>
            <a:off x="3398020" y="5702150"/>
            <a:ext cx="78876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Proxy</a:t>
            </a:r>
          </a:p>
        </p:txBody>
      </p:sp>
      <p:sp>
        <p:nvSpPr>
          <p:cNvPr id="446" name="Google Shape;160;p24"/>
          <p:cNvSpPr/>
          <p:nvPr/>
        </p:nvSpPr>
        <p:spPr>
          <a:xfrm>
            <a:off x="2438702" y="4172421"/>
            <a:ext cx="1561681" cy="15186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400" y="0"/>
                  <a:pt x="10800" y="5400"/>
                  <a:pt x="10800" y="10800"/>
                </a:cubicBezTo>
                <a:cubicBezTo>
                  <a:pt x="10800" y="16200"/>
                  <a:pt x="16200" y="21600"/>
                  <a:pt x="21600" y="21600"/>
                </a:cubicBezTo>
              </a:path>
            </a:pathLst>
          </a:custGeom>
          <a:ln>
            <a:solidFill>
              <a:srgbClr val="000000"/>
            </a:solidFill>
            <a:headEnd type="triangle"/>
            <a:tailEnd type="triangle"/>
          </a:ln>
        </p:spPr>
        <p:txBody>
          <a:bodyPr lIns="0" tIns="0" rIns="0" bIns="0"/>
          <a:lstStyle/>
          <a:p>
            <a:pPr defTabSz="914400">
              <a:defRPr sz="1400">
                <a:latin typeface="Arial"/>
                <a:ea typeface="Arial"/>
                <a:cs typeface="Arial"/>
                <a:sym typeface="Arial"/>
              </a:defRPr>
            </a:pPr>
            <a:endParaRPr/>
          </a:p>
        </p:txBody>
      </p:sp>
      <p:sp>
        <p:nvSpPr>
          <p:cNvPr id="447" name="Google Shape;161;p24"/>
          <p:cNvSpPr txBox="1"/>
          <p:nvPr/>
        </p:nvSpPr>
        <p:spPr>
          <a:xfrm>
            <a:off x="3197639" y="2581343"/>
            <a:ext cx="5796722" cy="62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solidFill>
                  <a:srgbClr val="0000FF"/>
                </a:solidFill>
                <a:latin typeface="Georgia"/>
                <a:ea typeface="Georgia"/>
                <a:cs typeface="Georgia"/>
                <a:sym typeface="Georgia"/>
              </a:defRPr>
            </a:pPr>
            <a:r>
              <a:t>Proxy listens on a port (&gt;1024) and talks to server on </a:t>
            </a:r>
          </a:p>
          <a:p>
            <a:pPr defTabSz="914400">
              <a:defRPr sz="1800">
                <a:solidFill>
                  <a:srgbClr val="0000FF"/>
                </a:solidFill>
                <a:latin typeface="Georgia"/>
                <a:ea typeface="Georgia"/>
                <a:cs typeface="Georgia"/>
                <a:sym typeface="Georgia"/>
              </a:defRPr>
            </a:pPr>
            <a:r>
              <a:t>another (&gt;1024)</a:t>
            </a:r>
          </a:p>
        </p:txBody>
      </p:sp>
      <p:sp>
        <p:nvSpPr>
          <p:cNvPr id="448" name="Google Shape;162;p24"/>
          <p:cNvSpPr/>
          <p:nvPr/>
        </p:nvSpPr>
        <p:spPr>
          <a:xfrm>
            <a:off x="4282899" y="3226110"/>
            <a:ext cx="456842" cy="756061"/>
          </a:xfrm>
          <a:custGeom>
            <a:avLst/>
            <a:gdLst/>
            <a:ahLst/>
            <a:cxnLst>
              <a:cxn ang="0">
                <a:pos x="wd2" y="hd2"/>
              </a:cxn>
              <a:cxn ang="5400000">
                <a:pos x="wd2" y="hd2"/>
              </a:cxn>
              <a:cxn ang="10800000">
                <a:pos x="wd2" y="hd2"/>
              </a:cxn>
              <a:cxn ang="16200000">
                <a:pos x="wd2" y="hd2"/>
              </a:cxn>
            </a:cxnLst>
            <a:rect l="0" t="0" r="r" b="b"/>
            <a:pathLst>
              <a:path w="21600" h="21600" extrusionOk="0">
                <a:moveTo>
                  <a:pt x="5387" y="21600"/>
                </a:moveTo>
                <a:lnTo>
                  <a:pt x="5387" y="5400"/>
                </a:lnTo>
                <a:lnTo>
                  <a:pt x="0" y="5400"/>
                </a:lnTo>
                <a:lnTo>
                  <a:pt x="10792" y="0"/>
                </a:lnTo>
                <a:lnTo>
                  <a:pt x="21600" y="5400"/>
                </a:lnTo>
                <a:lnTo>
                  <a:pt x="16196" y="5400"/>
                </a:lnTo>
                <a:lnTo>
                  <a:pt x="16196" y="21600"/>
                </a:lnTo>
                <a:lnTo>
                  <a:pt x="5387" y="21600"/>
                </a:lnTo>
              </a:path>
            </a:pathLst>
          </a:custGeom>
          <a:solidFill>
            <a:srgbClr val="CFE7F5"/>
          </a:solidFill>
          <a:ln>
            <a:solidFill>
              <a:srgbClr val="808080"/>
            </a:solidFill>
          </a:ln>
        </p:spPr>
        <p:txBody>
          <a:bodyPr lIns="0" tIns="0" rIns="0" bIns="0"/>
          <a:lstStyle/>
          <a:p>
            <a:pPr defTabSz="914400">
              <a:defRPr sz="1400">
                <a:latin typeface="Arial"/>
                <a:ea typeface="Arial"/>
                <a:cs typeface="Arial"/>
                <a:sym typeface="Arial"/>
              </a:defRPr>
            </a:pPr>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 name="Title 1"/>
          <p:cNvSpPr txBox="1">
            <a:spLocks noGrp="1"/>
          </p:cNvSpPr>
          <p:nvPr>
            <p:ph type="title"/>
          </p:nvPr>
        </p:nvSpPr>
        <p:spPr>
          <a:xfrm>
            <a:off x="463637" y="999226"/>
            <a:ext cx="11264724" cy="831131"/>
          </a:xfrm>
          <a:prstGeom prst="rect">
            <a:avLst/>
          </a:prstGeom>
        </p:spPr>
        <p:txBody>
          <a:bodyPr/>
          <a:lstStyle/>
          <a:p>
            <a:r>
              <a:rPr dirty="0"/>
              <a:t>What is a port?</a:t>
            </a:r>
          </a:p>
        </p:txBody>
      </p:sp>
      <p:sp>
        <p:nvSpPr>
          <p:cNvPr id="453"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A port is an application-specific or process-specific software construct serving as a communications endpoint</a:t>
            </a:r>
          </a:p>
          <a:p>
            <a:pPr marL="228600" indent="-228600"/>
            <a:r>
              <a:rPr dirty="0"/>
              <a:t>The purpose of ports is to uniquely identify different applications or processes running on a single computer and thereby enable them to share a single physical connection to a packet-switched network like the Internet</a:t>
            </a:r>
          </a:p>
        </p:txBody>
      </p:sp>
      <p:sp>
        <p:nvSpPr>
          <p:cNvPr id="45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Title 1"/>
          <p:cNvSpPr txBox="1">
            <a:spLocks noGrp="1"/>
          </p:cNvSpPr>
          <p:nvPr>
            <p:ph type="title"/>
          </p:nvPr>
        </p:nvSpPr>
        <p:spPr>
          <a:xfrm>
            <a:off x="463637" y="999226"/>
            <a:ext cx="11264724" cy="831131"/>
          </a:xfrm>
          <a:prstGeom prst="rect">
            <a:avLst/>
          </a:prstGeom>
        </p:spPr>
        <p:txBody>
          <a:bodyPr/>
          <a:lstStyle/>
          <a:p>
            <a:r>
              <a:rPr dirty="0"/>
              <a:t>Ports continued</a:t>
            </a:r>
          </a:p>
        </p:txBody>
      </p:sp>
      <p:sp>
        <p:nvSpPr>
          <p:cNvPr id="458"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Port only identifies processes/applications</a:t>
            </a:r>
          </a:p>
          <a:p>
            <a:pPr marL="228600" indent="-228600"/>
            <a:r>
              <a:rPr dirty="0"/>
              <a:t>With regard to the Internet, ports are always used together with IP</a:t>
            </a:r>
          </a:p>
          <a:p>
            <a:pPr marL="228600" indent="-228600"/>
            <a:r>
              <a:rPr dirty="0"/>
              <a:t>Notation </a:t>
            </a:r>
            <a:r>
              <a:rPr u="sng" dirty="0"/>
              <a:t>192.168.1.1</a:t>
            </a:r>
            <a:r>
              <a:rPr dirty="0"/>
              <a:t>:</a:t>
            </a:r>
            <a:r>
              <a:rPr u="sng" dirty="0"/>
              <a:t>80</a:t>
            </a:r>
          </a:p>
        </p:txBody>
      </p:sp>
      <p:sp>
        <p:nvSpPr>
          <p:cNvPr id="45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16</a:t>
            </a:fld>
            <a:endParaRPr/>
          </a:p>
        </p:txBody>
      </p:sp>
      <p:sp>
        <p:nvSpPr>
          <p:cNvPr id="460" name="Google Shape;181;p27"/>
          <p:cNvSpPr/>
          <p:nvPr/>
        </p:nvSpPr>
        <p:spPr>
          <a:xfrm>
            <a:off x="2629759" y="3172100"/>
            <a:ext cx="273962" cy="822601"/>
          </a:xfrm>
          <a:custGeom>
            <a:avLst/>
            <a:gdLst/>
            <a:ahLst/>
            <a:cxnLst>
              <a:cxn ang="0">
                <a:pos x="wd2" y="hd2"/>
              </a:cxn>
              <a:cxn ang="5400000">
                <a:pos x="wd2" y="hd2"/>
              </a:cxn>
              <a:cxn ang="10800000">
                <a:pos x="wd2" y="hd2"/>
              </a:cxn>
              <a:cxn ang="16200000">
                <a:pos x="wd2" y="hd2"/>
              </a:cxn>
            </a:cxnLst>
            <a:rect l="0" t="0" r="r" b="b"/>
            <a:pathLst>
              <a:path w="21600" h="21600" extrusionOk="0">
                <a:moveTo>
                  <a:pt x="5379" y="21600"/>
                </a:moveTo>
                <a:lnTo>
                  <a:pt x="5379" y="5393"/>
                </a:lnTo>
                <a:lnTo>
                  <a:pt x="0" y="5393"/>
                </a:lnTo>
                <a:lnTo>
                  <a:pt x="10786" y="0"/>
                </a:lnTo>
                <a:lnTo>
                  <a:pt x="21600" y="5393"/>
                </a:lnTo>
                <a:lnTo>
                  <a:pt x="16193" y="5393"/>
                </a:lnTo>
                <a:lnTo>
                  <a:pt x="16193" y="21600"/>
                </a:lnTo>
                <a:lnTo>
                  <a:pt x="5379" y="21600"/>
                </a:lnTo>
              </a:path>
            </a:pathLst>
          </a:custGeom>
          <a:solidFill>
            <a:srgbClr val="CFE7F5"/>
          </a:solidFill>
          <a:ln>
            <a:solidFill>
              <a:srgbClr val="808080"/>
            </a:solidFill>
          </a:ln>
        </p:spPr>
        <p:txBody>
          <a:bodyPr lIns="0" tIns="0" rIns="0" bIns="0"/>
          <a:lstStyle/>
          <a:p>
            <a:pPr defTabSz="914400">
              <a:defRPr sz="1400">
                <a:latin typeface="Arial"/>
                <a:ea typeface="Arial"/>
                <a:cs typeface="Arial"/>
                <a:sym typeface="Arial"/>
              </a:defRPr>
            </a:pPr>
            <a:endParaRPr/>
          </a:p>
        </p:txBody>
      </p:sp>
      <p:sp>
        <p:nvSpPr>
          <p:cNvPr id="461" name="Google Shape;182;p27"/>
          <p:cNvSpPr txBox="1"/>
          <p:nvPr/>
        </p:nvSpPr>
        <p:spPr>
          <a:xfrm>
            <a:off x="2127740" y="4024479"/>
            <a:ext cx="1278001" cy="3492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Arial"/>
                <a:ea typeface="Arial"/>
                <a:cs typeface="Arial"/>
                <a:sym typeface="Arial"/>
              </a:defRPr>
            </a:lvl1pPr>
          </a:lstStyle>
          <a:p>
            <a:r>
              <a:t>IP address</a:t>
            </a:r>
          </a:p>
        </p:txBody>
      </p:sp>
      <p:sp>
        <p:nvSpPr>
          <p:cNvPr id="462" name="Google Shape;183;p27"/>
          <p:cNvSpPr/>
          <p:nvPr/>
        </p:nvSpPr>
        <p:spPr>
          <a:xfrm>
            <a:off x="3595659" y="3172100"/>
            <a:ext cx="273962" cy="822601"/>
          </a:xfrm>
          <a:custGeom>
            <a:avLst/>
            <a:gdLst/>
            <a:ahLst/>
            <a:cxnLst>
              <a:cxn ang="0">
                <a:pos x="wd2" y="hd2"/>
              </a:cxn>
              <a:cxn ang="5400000">
                <a:pos x="wd2" y="hd2"/>
              </a:cxn>
              <a:cxn ang="10800000">
                <a:pos x="wd2" y="hd2"/>
              </a:cxn>
              <a:cxn ang="16200000">
                <a:pos x="wd2" y="hd2"/>
              </a:cxn>
            </a:cxnLst>
            <a:rect l="0" t="0" r="r" b="b"/>
            <a:pathLst>
              <a:path w="21600" h="21600" extrusionOk="0">
                <a:moveTo>
                  <a:pt x="5379" y="21600"/>
                </a:moveTo>
                <a:lnTo>
                  <a:pt x="5379" y="5393"/>
                </a:lnTo>
                <a:lnTo>
                  <a:pt x="0" y="5393"/>
                </a:lnTo>
                <a:lnTo>
                  <a:pt x="10786" y="0"/>
                </a:lnTo>
                <a:lnTo>
                  <a:pt x="21600" y="5393"/>
                </a:lnTo>
                <a:lnTo>
                  <a:pt x="16193" y="5393"/>
                </a:lnTo>
                <a:lnTo>
                  <a:pt x="16193" y="21600"/>
                </a:lnTo>
                <a:lnTo>
                  <a:pt x="5379" y="21600"/>
                </a:lnTo>
              </a:path>
            </a:pathLst>
          </a:custGeom>
          <a:solidFill>
            <a:srgbClr val="CFE7F5"/>
          </a:solidFill>
          <a:ln>
            <a:solidFill>
              <a:srgbClr val="808080"/>
            </a:solidFill>
          </a:ln>
        </p:spPr>
        <p:txBody>
          <a:bodyPr lIns="0" tIns="0" rIns="0" bIns="0"/>
          <a:lstStyle/>
          <a:p>
            <a:pPr defTabSz="914400">
              <a:defRPr sz="1400">
                <a:latin typeface="Arial"/>
                <a:ea typeface="Arial"/>
                <a:cs typeface="Arial"/>
                <a:sym typeface="Arial"/>
              </a:defRPr>
            </a:pPr>
            <a:endParaRPr/>
          </a:p>
        </p:txBody>
      </p:sp>
      <p:sp>
        <p:nvSpPr>
          <p:cNvPr id="463" name="Google Shape;184;p27"/>
          <p:cNvSpPr txBox="1"/>
          <p:nvPr/>
        </p:nvSpPr>
        <p:spPr>
          <a:xfrm>
            <a:off x="3419283" y="4056229"/>
            <a:ext cx="2666521" cy="6159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Arial"/>
                <a:ea typeface="Arial"/>
                <a:cs typeface="Arial"/>
                <a:sym typeface="Arial"/>
              </a:defRPr>
            </a:pPr>
            <a:r>
              <a:t>Transport protocol port</a:t>
            </a:r>
          </a:p>
          <a:p>
            <a:pPr defTabSz="914400">
              <a:defRPr sz="1800">
                <a:latin typeface="Arial"/>
                <a:ea typeface="Arial"/>
                <a:cs typeface="Arial"/>
                <a:sym typeface="Arial"/>
              </a:defRPr>
            </a:pPr>
            <a:r>
              <a:t>UDP/TCP</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Title 1"/>
          <p:cNvSpPr txBox="1">
            <a:spLocks noGrp="1"/>
          </p:cNvSpPr>
          <p:nvPr>
            <p:ph type="title"/>
          </p:nvPr>
        </p:nvSpPr>
        <p:spPr>
          <a:xfrm>
            <a:off x="463637" y="999226"/>
            <a:ext cx="11264724" cy="831131"/>
          </a:xfrm>
          <a:prstGeom prst="rect">
            <a:avLst/>
          </a:prstGeom>
        </p:spPr>
        <p:txBody>
          <a:bodyPr/>
          <a:lstStyle/>
          <a:p>
            <a:r>
              <a:t>Socket programming</a:t>
            </a:r>
          </a:p>
        </p:txBody>
      </p:sp>
      <p:sp>
        <p:nvSpPr>
          <p:cNvPr id="467"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These are software constructs used to create ports and perform operations on them</a:t>
            </a:r>
          </a:p>
          <a:p>
            <a:pPr marL="228600" indent="-228600"/>
            <a:r>
              <a:rPr dirty="0"/>
              <a:t>We will talk about these types of sockets:</a:t>
            </a:r>
          </a:p>
          <a:p>
            <a:pPr marL="971550" lvl="1" indent="-228600">
              <a:buChar char="•"/>
            </a:pPr>
            <a:r>
              <a:rPr dirty="0"/>
              <a:t>Datagram socket</a:t>
            </a:r>
          </a:p>
          <a:p>
            <a:pPr marL="971550" lvl="1" indent="-228600">
              <a:buChar char="•"/>
            </a:pPr>
            <a:r>
              <a:rPr dirty="0"/>
              <a:t>Stream socket</a:t>
            </a:r>
          </a:p>
          <a:p>
            <a:pPr marL="971550" lvl="1" indent="-228600">
              <a:buChar char="•"/>
            </a:pPr>
            <a:r>
              <a:rPr dirty="0"/>
              <a:t>SSL sockets</a:t>
            </a:r>
          </a:p>
        </p:txBody>
      </p:sp>
      <p:sp>
        <p:nvSpPr>
          <p:cNvPr id="468"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Title 1"/>
          <p:cNvSpPr txBox="1">
            <a:spLocks noGrp="1"/>
          </p:cNvSpPr>
          <p:nvPr>
            <p:ph type="title"/>
          </p:nvPr>
        </p:nvSpPr>
        <p:spPr>
          <a:xfrm>
            <a:off x="463637" y="999226"/>
            <a:ext cx="11264724" cy="831131"/>
          </a:xfrm>
          <a:prstGeom prst="rect">
            <a:avLst/>
          </a:prstGeom>
        </p:spPr>
        <p:txBody>
          <a:bodyPr/>
          <a:lstStyle/>
          <a:p>
            <a:r>
              <a:t>Datagram sockets</a:t>
            </a:r>
          </a:p>
        </p:txBody>
      </p:sp>
      <p:sp>
        <p:nvSpPr>
          <p:cNvPr id="472" name="Text Placeholder 13"/>
          <p:cNvSpPr txBox="1">
            <a:spLocks noGrp="1"/>
          </p:cNvSpPr>
          <p:nvPr>
            <p:ph type="body" idx="1"/>
          </p:nvPr>
        </p:nvSpPr>
        <p:spPr>
          <a:xfrm>
            <a:off x="463638" y="1812854"/>
            <a:ext cx="11264721" cy="4146371"/>
          </a:xfrm>
          <a:prstGeom prst="rect">
            <a:avLst/>
          </a:prstGeom>
        </p:spPr>
        <p:txBody>
          <a:bodyPr/>
          <a:lstStyle/>
          <a:p>
            <a:pPr marL="228600" indent="-228600"/>
            <a:r>
              <a:rPr lang="en-US" dirty="0"/>
              <a:t>Datagram sockets use UDP</a:t>
            </a:r>
          </a:p>
          <a:p>
            <a:pPr marL="228600" indent="-228600"/>
            <a:r>
              <a:rPr dirty="0"/>
              <a:t>They are connectionless</a:t>
            </a:r>
          </a:p>
          <a:p>
            <a:pPr marL="228600" indent="-228600"/>
            <a:r>
              <a:rPr dirty="0"/>
              <a:t>Do not guarantee in order delivery</a:t>
            </a:r>
          </a:p>
          <a:p>
            <a:pPr marL="228600" indent="-228600"/>
            <a:r>
              <a:rPr dirty="0"/>
              <a:t>No form of loss recovery</a:t>
            </a:r>
          </a:p>
          <a:p>
            <a:pPr marL="228600" indent="-228600"/>
            <a:r>
              <a:rPr dirty="0"/>
              <a:t>No congestion control</a:t>
            </a:r>
          </a:p>
          <a:p>
            <a:pPr marL="228600" indent="-228600"/>
            <a:r>
              <a:rPr dirty="0"/>
              <a:t>No flow control</a:t>
            </a:r>
          </a:p>
        </p:txBody>
      </p:sp>
      <p:sp>
        <p:nvSpPr>
          <p:cNvPr id="473"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Title 1"/>
          <p:cNvSpPr txBox="1">
            <a:spLocks noGrp="1"/>
          </p:cNvSpPr>
          <p:nvPr>
            <p:ph type="title"/>
          </p:nvPr>
        </p:nvSpPr>
        <p:spPr>
          <a:xfrm>
            <a:off x="463637" y="999226"/>
            <a:ext cx="11264724" cy="831131"/>
          </a:xfrm>
          <a:prstGeom prst="rect">
            <a:avLst/>
          </a:prstGeom>
        </p:spPr>
        <p:txBody>
          <a:bodyPr/>
          <a:lstStyle/>
          <a:p>
            <a:r>
              <a:rPr dirty="0"/>
              <a:t>Stream sockets</a:t>
            </a:r>
          </a:p>
        </p:txBody>
      </p:sp>
      <p:sp>
        <p:nvSpPr>
          <p:cNvPr id="477" name="Text Placeholder 13"/>
          <p:cNvSpPr txBox="1">
            <a:spLocks noGrp="1"/>
          </p:cNvSpPr>
          <p:nvPr>
            <p:ph type="body" idx="1"/>
          </p:nvPr>
        </p:nvSpPr>
        <p:spPr>
          <a:xfrm>
            <a:off x="463638" y="1812854"/>
            <a:ext cx="11264721" cy="4146371"/>
          </a:xfrm>
          <a:prstGeom prst="rect">
            <a:avLst/>
          </a:prstGeom>
        </p:spPr>
        <p:txBody>
          <a:bodyPr>
            <a:normAutofit/>
          </a:bodyPr>
          <a:lstStyle/>
          <a:p>
            <a:pPr marL="228600" indent="-228600"/>
            <a:r>
              <a:rPr lang="en-US" dirty="0"/>
              <a:t>Stream sockets use TCP protocol</a:t>
            </a:r>
          </a:p>
          <a:p>
            <a:pPr marL="228600" indent="-228600"/>
            <a:r>
              <a:rPr dirty="0"/>
              <a:t>Connection oriented sockets</a:t>
            </a:r>
          </a:p>
          <a:p>
            <a:pPr marL="228600" indent="-228600"/>
            <a:r>
              <a:rPr dirty="0"/>
              <a:t>In order and guaranteed delivery</a:t>
            </a:r>
          </a:p>
          <a:p>
            <a:pPr marL="228600" indent="-228600"/>
            <a:r>
              <a:rPr dirty="0"/>
              <a:t>Error identification and recovery</a:t>
            </a:r>
          </a:p>
          <a:p>
            <a:pPr marL="228600" indent="-228600"/>
            <a:r>
              <a:rPr dirty="0"/>
              <a:t>Congestion control</a:t>
            </a:r>
          </a:p>
          <a:p>
            <a:pPr marL="228600" indent="-228600"/>
            <a:r>
              <a:rPr dirty="0"/>
              <a:t>Flow control</a:t>
            </a:r>
          </a:p>
          <a:p>
            <a:pPr marL="228600" indent="-228600"/>
            <a:r>
              <a:rPr dirty="0"/>
              <a:t>SSL sockets are similar to stream sockets, but include functions to handle encryption</a:t>
            </a:r>
          </a:p>
        </p:txBody>
      </p:sp>
      <p:sp>
        <p:nvSpPr>
          <p:cNvPr id="478"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Title 1"/>
          <p:cNvSpPr txBox="1">
            <a:spLocks noGrp="1"/>
          </p:cNvSpPr>
          <p:nvPr>
            <p:ph type="title"/>
          </p:nvPr>
        </p:nvSpPr>
        <p:spPr>
          <a:xfrm>
            <a:off x="463637" y="999226"/>
            <a:ext cx="11264724" cy="831131"/>
          </a:xfrm>
          <a:prstGeom prst="rect">
            <a:avLst/>
          </a:prstGeom>
        </p:spPr>
        <p:txBody>
          <a:bodyPr/>
          <a:lstStyle/>
          <a:p>
            <a:r>
              <a:rPr dirty="0"/>
              <a:t>Le</a:t>
            </a:r>
            <a:r>
              <a:rPr lang="en-US" dirty="0"/>
              <a:t>cture</a:t>
            </a:r>
            <a:r>
              <a:rPr dirty="0"/>
              <a:t> </a:t>
            </a:r>
            <a:r>
              <a:rPr lang="en-US" dirty="0"/>
              <a:t>outline</a:t>
            </a:r>
            <a:endParaRPr dirty="0"/>
          </a:p>
        </p:txBody>
      </p:sp>
      <p:sp>
        <p:nvSpPr>
          <p:cNvPr id="354" name="Text Placeholder 13"/>
          <p:cNvSpPr txBox="1">
            <a:spLocks noGrp="1"/>
          </p:cNvSpPr>
          <p:nvPr>
            <p:ph type="body" idx="1"/>
          </p:nvPr>
        </p:nvSpPr>
        <p:spPr>
          <a:xfrm>
            <a:off x="463638" y="1812854"/>
            <a:ext cx="11264721" cy="4146371"/>
          </a:xfrm>
          <a:prstGeom prst="rect">
            <a:avLst/>
          </a:prstGeom>
        </p:spPr>
        <p:txBody>
          <a:bodyPr/>
          <a:lstStyle/>
          <a:p>
            <a:pPr marL="228600" indent="-228600"/>
            <a:r>
              <a:t>General lab assignment information</a:t>
            </a:r>
            <a:br/>
            <a:endParaRPr/>
          </a:p>
          <a:p>
            <a:pPr marL="228600" indent="-228600"/>
            <a:r>
              <a:t>Assignment 2</a:t>
            </a:r>
            <a:br/>
            <a:endParaRPr/>
          </a:p>
          <a:p>
            <a:pPr marL="228600" indent="-228600"/>
            <a:r>
              <a:t>HTTP &amp; Proxy</a:t>
            </a:r>
            <a:br/>
            <a:endParaRPr/>
          </a:p>
          <a:p>
            <a:pPr marL="228600" indent="-228600"/>
            <a:r>
              <a:t>Socket programming</a:t>
            </a:r>
            <a:br/>
            <a:endParaRPr/>
          </a:p>
          <a:p>
            <a:pPr marL="228600" indent="-228600"/>
            <a:r>
              <a:t>Questions</a:t>
            </a:r>
          </a:p>
        </p:txBody>
      </p:sp>
      <p:sp>
        <p:nvSpPr>
          <p:cNvPr id="355"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a:t>
            </a:fld>
            <a:endParaRPr/>
          </a:p>
        </p:txBody>
      </p:sp>
      <p:sp>
        <p:nvSpPr>
          <p:cNvPr id="5" name="Footer Placeholder 5">
            <a:extLst>
              <a:ext uri="{FF2B5EF4-FFF2-40B4-BE49-F238E27FC236}">
                <a16:creationId xmlns:a16="http://schemas.microsoft.com/office/drawing/2014/main" id="{51A92654-E79F-CE1F-3883-34CD3BDAA175}"/>
              </a:ext>
            </a:extLst>
          </p:cNvPr>
          <p:cNvSpPr txBox="1"/>
          <p:nvPr/>
        </p:nvSpPr>
        <p:spPr>
          <a:xfrm>
            <a:off x="463637" y="364731"/>
            <a:ext cx="8577813" cy="2616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p>
            <a:r>
              <a:rPr dirty="0"/>
              <a:t>TDTS0</a:t>
            </a:r>
            <a:r>
              <a:rPr lang="en-US" dirty="0"/>
              <a:t>6</a:t>
            </a:r>
            <a:r>
              <a:rPr dirty="0"/>
              <a:t> Introduction to lab 2 &amp; socket programming</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 name="Title 1"/>
          <p:cNvSpPr txBox="1">
            <a:spLocks noGrp="1"/>
          </p:cNvSpPr>
          <p:nvPr>
            <p:ph type="title"/>
          </p:nvPr>
        </p:nvSpPr>
        <p:spPr>
          <a:xfrm>
            <a:off x="463637" y="999226"/>
            <a:ext cx="11264724" cy="831131"/>
          </a:xfrm>
          <a:prstGeom prst="rect">
            <a:avLst/>
          </a:prstGeom>
        </p:spPr>
        <p:txBody>
          <a:bodyPr/>
          <a:lstStyle/>
          <a:p>
            <a:r>
              <a:t>Important socket calls</a:t>
            </a:r>
          </a:p>
        </p:txBody>
      </p:sp>
      <p:sp>
        <p:nvSpPr>
          <p:cNvPr id="482" name="Text Placeholder 13"/>
          <p:cNvSpPr txBox="1">
            <a:spLocks noGrp="1"/>
          </p:cNvSpPr>
          <p:nvPr>
            <p:ph type="body" idx="1"/>
          </p:nvPr>
        </p:nvSpPr>
        <p:spPr>
          <a:xfrm>
            <a:off x="463638" y="1812854"/>
            <a:ext cx="11264721" cy="4146371"/>
          </a:xfrm>
          <a:prstGeom prst="rect">
            <a:avLst/>
          </a:prstGeom>
        </p:spPr>
        <p:txBody>
          <a:bodyPr/>
          <a:lstStyle/>
          <a:p>
            <a:pPr marL="228600" indent="-228600"/>
            <a:r>
              <a:t>socket</a:t>
            </a:r>
          </a:p>
          <a:p>
            <a:pPr marL="228600" indent="-228600"/>
            <a:r>
              <a:t>bind</a:t>
            </a:r>
          </a:p>
          <a:p>
            <a:pPr marL="228600" indent="-228600"/>
            <a:r>
              <a:t>listen</a:t>
            </a:r>
          </a:p>
          <a:p>
            <a:pPr marL="228600" indent="-228600"/>
            <a:r>
              <a:t>accept</a:t>
            </a:r>
          </a:p>
          <a:p>
            <a:pPr marL="228600" indent="-228600"/>
            <a:r>
              <a:t>connect</a:t>
            </a:r>
          </a:p>
          <a:p>
            <a:pPr marL="228600" indent="-228600"/>
            <a:r>
              <a:t>send</a:t>
            </a:r>
          </a:p>
          <a:p>
            <a:pPr marL="228600" indent="-228600"/>
            <a:r>
              <a:t>recv</a:t>
            </a:r>
          </a:p>
        </p:txBody>
      </p:sp>
      <p:sp>
        <p:nvSpPr>
          <p:cNvPr id="483"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20</a:t>
            </a:fld>
            <a:endParaRPr/>
          </a:p>
        </p:txBody>
      </p:sp>
      <p:pic>
        <p:nvPicPr>
          <p:cNvPr id="7" name="Google Shape;219;p33" descr="Google Shape;219;p33">
            <a:extLst>
              <a:ext uri="{FF2B5EF4-FFF2-40B4-BE49-F238E27FC236}">
                <a16:creationId xmlns:a16="http://schemas.microsoft.com/office/drawing/2014/main" id="{1F7DD5FC-43E1-C848-AAC0-8F5952FA6C17}"/>
              </a:ext>
            </a:extLst>
          </p:cNvPr>
          <p:cNvPicPr>
            <a:picLocks noChangeAspect="1"/>
          </p:cNvPicPr>
          <p:nvPr/>
        </p:nvPicPr>
        <p:blipFill>
          <a:blip r:embed="rId3"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 name="Title 1"/>
          <p:cNvSpPr txBox="1">
            <a:spLocks noGrp="1"/>
          </p:cNvSpPr>
          <p:nvPr>
            <p:ph type="title"/>
          </p:nvPr>
        </p:nvSpPr>
        <p:spPr>
          <a:xfrm>
            <a:off x="463637" y="999226"/>
            <a:ext cx="11264724" cy="831131"/>
          </a:xfrm>
          <a:prstGeom prst="rect">
            <a:avLst/>
          </a:prstGeom>
        </p:spPr>
        <p:txBody>
          <a:bodyPr/>
          <a:lstStyle/>
          <a:p>
            <a:r>
              <a:rPr dirty="0"/>
              <a:t>Socket programming calls</a:t>
            </a:r>
          </a:p>
        </p:txBody>
      </p:sp>
      <p:sp>
        <p:nvSpPr>
          <p:cNvPr id="488" name="Text Placeholder 13"/>
          <p:cNvSpPr txBox="1">
            <a:spLocks noGrp="1"/>
          </p:cNvSpPr>
          <p:nvPr>
            <p:ph type="body" idx="1"/>
          </p:nvPr>
        </p:nvSpPr>
        <p:spPr>
          <a:xfrm>
            <a:off x="463638" y="1812854"/>
            <a:ext cx="11264721" cy="4146371"/>
          </a:xfrm>
          <a:prstGeom prst="rect">
            <a:avLst/>
          </a:prstGeom>
        </p:spPr>
        <p:txBody>
          <a:bodyPr/>
          <a:lstStyle/>
          <a:p>
            <a:pPr marL="228600" indent="-228600">
              <a:defRPr b="1"/>
            </a:pPr>
            <a:r>
              <a:rPr dirty="0"/>
              <a:t>socket()</a:t>
            </a:r>
          </a:p>
          <a:p>
            <a:pPr marL="971550" lvl="1" indent="-228600">
              <a:buChar char="•"/>
            </a:pPr>
            <a:r>
              <a:rPr dirty="0"/>
              <a:t>Takes as input</a:t>
            </a:r>
          </a:p>
          <a:p>
            <a:pPr marL="1371600" lvl="2"/>
            <a:r>
              <a:rPr dirty="0"/>
              <a:t>Address family (=AF_INET)</a:t>
            </a:r>
          </a:p>
          <a:p>
            <a:pPr marL="1371600" lvl="2"/>
            <a:r>
              <a:rPr dirty="0"/>
              <a:t>Socket type (=SOCK_STREAM)</a:t>
            </a:r>
          </a:p>
          <a:p>
            <a:pPr marL="971550" lvl="1" indent="-228600">
              <a:buChar char="•"/>
            </a:pPr>
            <a:r>
              <a:rPr dirty="0"/>
              <a:t>Returns</a:t>
            </a:r>
          </a:p>
          <a:p>
            <a:pPr marL="1371600" lvl="2"/>
            <a:r>
              <a:rPr dirty="0"/>
              <a:t>A socket object</a:t>
            </a:r>
          </a:p>
        </p:txBody>
      </p:sp>
      <p:sp>
        <p:nvSpPr>
          <p:cNvPr id="48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21</a:t>
            </a:fld>
            <a:endParaRPr/>
          </a:p>
        </p:txBody>
      </p:sp>
      <p:pic>
        <p:nvPicPr>
          <p:cNvPr id="7" name="Google Shape;219;p33" descr="Google Shape;219;p33">
            <a:extLst>
              <a:ext uri="{FF2B5EF4-FFF2-40B4-BE49-F238E27FC236}">
                <a16:creationId xmlns:a16="http://schemas.microsoft.com/office/drawing/2014/main" id="{87C096E6-ADE3-A54A-9A32-87AA3F04FA90}"/>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oogle Shape;219;p33" descr="Google Shape;219;p33">
            <a:extLst>
              <a:ext uri="{FF2B5EF4-FFF2-40B4-BE49-F238E27FC236}">
                <a16:creationId xmlns:a16="http://schemas.microsoft.com/office/drawing/2014/main" id="{AC06E6B5-BFBD-3A41-AA5A-B8425A9C1437}"/>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
        <p:nvSpPr>
          <p:cNvPr id="492"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493" name="Text Placeholder 13"/>
          <p:cNvSpPr txBox="1">
            <a:spLocks noGrp="1"/>
          </p:cNvSpPr>
          <p:nvPr>
            <p:ph type="body" idx="1"/>
          </p:nvPr>
        </p:nvSpPr>
        <p:spPr>
          <a:xfrm>
            <a:off x="463638" y="1812853"/>
            <a:ext cx="6580629" cy="4173079"/>
          </a:xfrm>
          <a:prstGeom prst="rect">
            <a:avLst/>
          </a:prstGeom>
        </p:spPr>
        <p:txBody>
          <a:bodyPr/>
          <a:lstStyle/>
          <a:p>
            <a:pPr marL="228600" indent="-228600">
              <a:defRPr b="1"/>
            </a:pPr>
            <a:r>
              <a:rPr dirty="0"/>
              <a:t>bind()</a:t>
            </a:r>
          </a:p>
          <a:p>
            <a:pPr marL="971550" lvl="1" indent="-228600">
              <a:buChar char="•"/>
            </a:pPr>
            <a:r>
              <a:rPr dirty="0"/>
              <a:t>Takes as input</a:t>
            </a:r>
          </a:p>
          <a:p>
            <a:pPr marL="1371600" lvl="2"/>
            <a:r>
              <a:rPr dirty="0"/>
              <a:t>address/port tuple (for AF_INET)</a:t>
            </a:r>
          </a:p>
          <a:p>
            <a:pPr marL="228600" indent="-228600"/>
            <a:r>
              <a:rPr dirty="0"/>
              <a:t>What does this do?</a:t>
            </a:r>
          </a:p>
          <a:p>
            <a:pPr marL="971550" lvl="1" indent="-228600">
              <a:buChar char="•"/>
            </a:pPr>
            <a:r>
              <a:rPr dirty="0"/>
              <a:t>Associate the socket with an</a:t>
            </a:r>
            <a:r>
              <a:rPr lang="el-GR" dirty="0"/>
              <a:t> </a:t>
            </a:r>
            <a:r>
              <a:rPr dirty="0"/>
              <a:t>address/port tuple</a:t>
            </a:r>
          </a:p>
        </p:txBody>
      </p:sp>
      <p:sp>
        <p:nvSpPr>
          <p:cNvPr id="49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498" name="Text Placeholder 13"/>
          <p:cNvSpPr txBox="1">
            <a:spLocks noGrp="1"/>
          </p:cNvSpPr>
          <p:nvPr>
            <p:ph type="body" idx="1"/>
          </p:nvPr>
        </p:nvSpPr>
        <p:spPr>
          <a:xfrm>
            <a:off x="463639" y="1812855"/>
            <a:ext cx="6749858" cy="4045920"/>
          </a:xfrm>
          <a:prstGeom prst="rect">
            <a:avLst/>
          </a:prstGeom>
        </p:spPr>
        <p:txBody>
          <a:bodyPr/>
          <a:lstStyle/>
          <a:p>
            <a:pPr marL="228600" indent="-228600">
              <a:defRPr b="1"/>
            </a:pPr>
            <a:r>
              <a:rPr dirty="0"/>
              <a:t>listen()</a:t>
            </a:r>
          </a:p>
          <a:p>
            <a:pPr marL="971550" lvl="1" indent="-228600">
              <a:buChar char="•"/>
            </a:pPr>
            <a:r>
              <a:rPr dirty="0"/>
              <a:t>Takes as input</a:t>
            </a:r>
          </a:p>
          <a:p>
            <a:pPr marL="1371600" lvl="2"/>
            <a:r>
              <a:rPr dirty="0"/>
              <a:t>Backlog (max queue of incoming connection)</a:t>
            </a:r>
          </a:p>
          <a:p>
            <a:pPr marL="228600" indent="-228600"/>
            <a:r>
              <a:rPr dirty="0"/>
              <a:t>This must run at the server side to listen to incoming connection</a:t>
            </a:r>
          </a:p>
        </p:txBody>
      </p:sp>
      <p:sp>
        <p:nvSpPr>
          <p:cNvPr id="49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23</a:t>
            </a:fld>
            <a:endParaRPr/>
          </a:p>
        </p:txBody>
      </p:sp>
      <p:pic>
        <p:nvPicPr>
          <p:cNvPr id="6" name="Google Shape;219;p33" descr="Google Shape;219;p33">
            <a:extLst>
              <a:ext uri="{FF2B5EF4-FFF2-40B4-BE49-F238E27FC236}">
                <a16:creationId xmlns:a16="http://schemas.microsoft.com/office/drawing/2014/main" id="{286C9CE3-EBAF-C44E-80E2-C1DE926B4176}"/>
              </a:ext>
            </a:extLst>
          </p:cNvPr>
          <p:cNvPicPr>
            <a:picLocks noChangeAspect="1"/>
          </p:cNvPicPr>
          <p:nvPr/>
        </p:nvPicPr>
        <p:blipFill>
          <a:blip r:embed="rId2" cstate="print"/>
          <a:srcRect t="12686"/>
          <a:stretch>
            <a:fillRect/>
          </a:stretch>
        </p:blipFill>
        <p:spPr>
          <a:xfrm>
            <a:off x="7259851" y="618197"/>
            <a:ext cx="4405221" cy="5494043"/>
          </a:xfrm>
          <a:prstGeom prst="rect">
            <a:avLst/>
          </a:prstGeom>
          <a:ln w="12700">
            <a:miter lim="400000"/>
          </a:ln>
        </p:spPr>
      </p:pic>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 name="Title 1"/>
          <p:cNvSpPr txBox="1">
            <a:spLocks noGrp="1"/>
          </p:cNvSpPr>
          <p:nvPr>
            <p:ph type="title"/>
          </p:nvPr>
        </p:nvSpPr>
        <p:spPr>
          <a:xfrm>
            <a:off x="463637" y="999226"/>
            <a:ext cx="11264724" cy="831131"/>
          </a:xfrm>
          <a:prstGeom prst="rect">
            <a:avLst/>
          </a:prstGeom>
        </p:spPr>
        <p:txBody>
          <a:bodyPr/>
          <a:lstStyle/>
          <a:p>
            <a:r>
              <a:rPr dirty="0"/>
              <a:t>Socket programming calls</a:t>
            </a:r>
          </a:p>
        </p:txBody>
      </p:sp>
      <p:sp>
        <p:nvSpPr>
          <p:cNvPr id="503" name="Text Placeholder 13"/>
          <p:cNvSpPr txBox="1">
            <a:spLocks noGrp="1"/>
          </p:cNvSpPr>
          <p:nvPr>
            <p:ph type="body" idx="1"/>
          </p:nvPr>
        </p:nvSpPr>
        <p:spPr>
          <a:xfrm>
            <a:off x="463639" y="1812855"/>
            <a:ext cx="6749858" cy="4045920"/>
          </a:xfrm>
          <a:prstGeom prst="rect">
            <a:avLst/>
          </a:prstGeom>
        </p:spPr>
        <p:txBody>
          <a:bodyPr/>
          <a:lstStyle/>
          <a:p>
            <a:pPr marL="228600" indent="-228600">
              <a:defRPr b="1"/>
            </a:pPr>
            <a:r>
              <a:rPr dirty="0"/>
              <a:t>connect()</a:t>
            </a:r>
          </a:p>
          <a:p>
            <a:pPr marL="971550" lvl="1" indent="-228600">
              <a:buChar char="•"/>
            </a:pPr>
            <a:r>
              <a:rPr dirty="0"/>
              <a:t>Takes as input</a:t>
            </a:r>
          </a:p>
          <a:p>
            <a:pPr marL="1371600" lvl="2"/>
            <a:r>
              <a:rPr dirty="0"/>
              <a:t>Address/port tuple</a:t>
            </a:r>
          </a:p>
          <a:p>
            <a:pPr marL="228600" indent="-228600"/>
            <a:r>
              <a:rPr dirty="0"/>
              <a:t>What does this do?</a:t>
            </a:r>
          </a:p>
          <a:p>
            <a:pPr marL="971550" lvl="1" indent="-228600">
              <a:buChar char="•"/>
            </a:pPr>
            <a:r>
              <a:rPr dirty="0"/>
              <a:t>Attempts to setup a connection with the other end</a:t>
            </a:r>
          </a:p>
        </p:txBody>
      </p:sp>
      <p:sp>
        <p:nvSpPr>
          <p:cNvPr id="50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24</a:t>
            </a:fld>
            <a:endParaRPr/>
          </a:p>
        </p:txBody>
      </p:sp>
      <p:pic>
        <p:nvPicPr>
          <p:cNvPr id="6" name="Google Shape;219;p33" descr="Google Shape;219;p33">
            <a:extLst>
              <a:ext uri="{FF2B5EF4-FFF2-40B4-BE49-F238E27FC236}">
                <a16:creationId xmlns:a16="http://schemas.microsoft.com/office/drawing/2014/main" id="{85879E7F-5D9C-DA4A-A791-3B716AD3C84E}"/>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508" name="Text Placeholder 13"/>
          <p:cNvSpPr txBox="1">
            <a:spLocks noGrp="1"/>
          </p:cNvSpPr>
          <p:nvPr>
            <p:ph type="body" idx="1"/>
          </p:nvPr>
        </p:nvSpPr>
        <p:spPr>
          <a:xfrm>
            <a:off x="463639" y="1812854"/>
            <a:ext cx="6749858" cy="4181546"/>
          </a:xfrm>
          <a:prstGeom prst="rect">
            <a:avLst/>
          </a:prstGeom>
        </p:spPr>
        <p:txBody>
          <a:bodyPr>
            <a:normAutofit/>
          </a:bodyPr>
          <a:lstStyle/>
          <a:p>
            <a:pPr marL="228600" indent="-228600">
              <a:defRPr b="1"/>
            </a:pPr>
            <a:r>
              <a:rPr dirty="0"/>
              <a:t>accept()</a:t>
            </a:r>
          </a:p>
          <a:p>
            <a:pPr marL="971550" lvl="1" indent="-228600">
              <a:buChar char="•"/>
            </a:pPr>
            <a:r>
              <a:rPr lang="en-US" dirty="0" err="1"/>
              <a:t>Νο</a:t>
            </a:r>
            <a:r>
              <a:rPr dirty="0"/>
              <a:t> input</a:t>
            </a:r>
          </a:p>
          <a:p>
            <a:pPr marL="971550" lvl="1" indent="-228600">
              <a:buChar char="•"/>
            </a:pPr>
            <a:r>
              <a:rPr dirty="0"/>
              <a:t>Returns</a:t>
            </a:r>
          </a:p>
          <a:p>
            <a:pPr marL="1371600" lvl="2"/>
            <a:r>
              <a:rPr dirty="0"/>
              <a:t>conn - a new socket object</a:t>
            </a:r>
          </a:p>
          <a:p>
            <a:pPr marL="1371600" lvl="2"/>
            <a:r>
              <a:rPr dirty="0"/>
              <a:t>address - address/port tuple</a:t>
            </a:r>
          </a:p>
          <a:p>
            <a:pPr marL="228600" indent="-228600"/>
            <a:r>
              <a:rPr dirty="0"/>
              <a:t>Reads through the backlog and picks one from the list to connect to it.</a:t>
            </a:r>
          </a:p>
          <a:p>
            <a:pPr marL="228600" indent="-228600"/>
            <a:r>
              <a:rPr dirty="0"/>
              <a:t>Runs at the server side</a:t>
            </a:r>
          </a:p>
        </p:txBody>
      </p:sp>
      <p:sp>
        <p:nvSpPr>
          <p:cNvPr id="50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25</a:t>
            </a:fld>
            <a:endParaRPr/>
          </a:p>
        </p:txBody>
      </p:sp>
      <p:pic>
        <p:nvPicPr>
          <p:cNvPr id="6" name="Google Shape;219;p33" descr="Google Shape;219;p33">
            <a:extLst>
              <a:ext uri="{FF2B5EF4-FFF2-40B4-BE49-F238E27FC236}">
                <a16:creationId xmlns:a16="http://schemas.microsoft.com/office/drawing/2014/main" id="{5B672F49-15FA-9C43-ADF9-32DE7D5B2DE8}"/>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513" name="Text Placeholder 13"/>
          <p:cNvSpPr txBox="1">
            <a:spLocks noGrp="1"/>
          </p:cNvSpPr>
          <p:nvPr>
            <p:ph type="body" idx="1"/>
          </p:nvPr>
        </p:nvSpPr>
        <p:spPr>
          <a:xfrm>
            <a:off x="463638" y="1812855"/>
            <a:ext cx="6639895" cy="4105346"/>
          </a:xfrm>
          <a:prstGeom prst="rect">
            <a:avLst/>
          </a:prstGeom>
        </p:spPr>
        <p:txBody>
          <a:bodyPr/>
          <a:lstStyle/>
          <a:p>
            <a:pPr marL="228600" indent="-228600">
              <a:defRPr b="1"/>
            </a:pPr>
            <a:r>
              <a:rPr dirty="0"/>
              <a:t>send()</a:t>
            </a:r>
          </a:p>
          <a:p>
            <a:pPr marL="971550" lvl="1" indent="-228600">
              <a:buChar char="•"/>
            </a:pPr>
            <a:r>
              <a:rPr dirty="0"/>
              <a:t>Takes as input</a:t>
            </a:r>
          </a:p>
          <a:p>
            <a:pPr marL="1371600" lvl="2"/>
            <a:r>
              <a:rPr dirty="0"/>
              <a:t>Message</a:t>
            </a:r>
          </a:p>
          <a:p>
            <a:pPr marL="971550" lvl="1" indent="-228600">
              <a:buChar char="•"/>
            </a:pPr>
            <a:r>
              <a:rPr dirty="0"/>
              <a:t>Returns</a:t>
            </a:r>
          </a:p>
          <a:p>
            <a:pPr marL="1371600" lvl="2"/>
            <a:r>
              <a:rPr dirty="0"/>
              <a:t>Number of bytes sent</a:t>
            </a:r>
          </a:p>
          <a:p>
            <a:pPr marL="228600" indent="-228600"/>
            <a:r>
              <a:rPr dirty="0"/>
              <a:t>Send is always best effort. If it can</a:t>
            </a:r>
            <a:r>
              <a:rPr lang="en-US" dirty="0"/>
              <a:t>no</a:t>
            </a:r>
            <a:r>
              <a:rPr dirty="0"/>
              <a:t>t send the whole message, the returned </a:t>
            </a:r>
            <a:r>
              <a:rPr lang="en-US" dirty="0"/>
              <a:t>value </a:t>
            </a:r>
            <a:r>
              <a:rPr dirty="0"/>
              <a:t>is smaller.</a:t>
            </a:r>
          </a:p>
        </p:txBody>
      </p:sp>
      <p:sp>
        <p:nvSpPr>
          <p:cNvPr id="51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26</a:t>
            </a:fld>
            <a:endParaRPr/>
          </a:p>
        </p:txBody>
      </p:sp>
      <p:pic>
        <p:nvPicPr>
          <p:cNvPr id="6" name="Google Shape;219;p33" descr="Google Shape;219;p33">
            <a:extLst>
              <a:ext uri="{FF2B5EF4-FFF2-40B4-BE49-F238E27FC236}">
                <a16:creationId xmlns:a16="http://schemas.microsoft.com/office/drawing/2014/main" id="{5C40DB43-2E7E-3A49-8070-DF92A17EE46D}"/>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518" name="Text Placeholder 13"/>
          <p:cNvSpPr txBox="1">
            <a:spLocks noGrp="1"/>
          </p:cNvSpPr>
          <p:nvPr>
            <p:ph type="body" idx="1"/>
          </p:nvPr>
        </p:nvSpPr>
        <p:spPr>
          <a:xfrm>
            <a:off x="463639" y="1812855"/>
            <a:ext cx="6804680" cy="4045920"/>
          </a:xfrm>
          <a:prstGeom prst="rect">
            <a:avLst/>
          </a:prstGeom>
        </p:spPr>
        <p:txBody>
          <a:bodyPr/>
          <a:lstStyle/>
          <a:p>
            <a:pPr marL="228600" indent="-228600">
              <a:defRPr b="1"/>
            </a:pPr>
            <a:r>
              <a:rPr dirty="0" err="1"/>
              <a:t>recv</a:t>
            </a:r>
            <a:r>
              <a:rPr dirty="0"/>
              <a:t>()</a:t>
            </a:r>
          </a:p>
          <a:p>
            <a:pPr marL="971550" lvl="1" indent="-228600">
              <a:buChar char="•"/>
            </a:pPr>
            <a:r>
              <a:rPr dirty="0"/>
              <a:t>Takes as input</a:t>
            </a:r>
          </a:p>
          <a:p>
            <a:pPr marL="1371600" lvl="2"/>
            <a:r>
              <a:rPr dirty="0"/>
              <a:t>Max buffer length</a:t>
            </a:r>
          </a:p>
          <a:p>
            <a:pPr marL="971550" lvl="1" indent="-228600">
              <a:buChar char="•"/>
            </a:pPr>
            <a:r>
              <a:rPr dirty="0"/>
              <a:t>Returns</a:t>
            </a:r>
          </a:p>
          <a:p>
            <a:pPr marL="1371600" lvl="2"/>
            <a:r>
              <a:rPr dirty="0"/>
              <a:t>bytes object representing the data received</a:t>
            </a:r>
          </a:p>
        </p:txBody>
      </p:sp>
      <p:sp>
        <p:nvSpPr>
          <p:cNvPr id="51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27</a:t>
            </a:fld>
            <a:endParaRPr/>
          </a:p>
        </p:txBody>
      </p:sp>
      <p:pic>
        <p:nvPicPr>
          <p:cNvPr id="7" name="Google Shape;219;p33" descr="Google Shape;219;p33">
            <a:extLst>
              <a:ext uri="{FF2B5EF4-FFF2-40B4-BE49-F238E27FC236}">
                <a16:creationId xmlns:a16="http://schemas.microsoft.com/office/drawing/2014/main" id="{782E779B-1496-454A-A023-BEE0B184C062}"/>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itle 1"/>
          <p:cNvSpPr txBox="1">
            <a:spLocks noGrp="1"/>
          </p:cNvSpPr>
          <p:nvPr>
            <p:ph type="title"/>
          </p:nvPr>
        </p:nvSpPr>
        <p:spPr>
          <a:xfrm>
            <a:off x="463637" y="999226"/>
            <a:ext cx="11264724" cy="831131"/>
          </a:xfrm>
          <a:prstGeom prst="rect">
            <a:avLst/>
          </a:prstGeom>
        </p:spPr>
        <p:txBody>
          <a:bodyPr/>
          <a:lstStyle/>
          <a:p>
            <a:r>
              <a:t>Socket programming calls</a:t>
            </a:r>
          </a:p>
        </p:txBody>
      </p:sp>
      <p:sp>
        <p:nvSpPr>
          <p:cNvPr id="523" name="Text Placeholder 13"/>
          <p:cNvSpPr txBox="1">
            <a:spLocks noGrp="1"/>
          </p:cNvSpPr>
          <p:nvPr>
            <p:ph type="body" idx="1"/>
          </p:nvPr>
        </p:nvSpPr>
        <p:spPr>
          <a:xfrm>
            <a:off x="463638" y="1812854"/>
            <a:ext cx="11264721" cy="4146371"/>
          </a:xfrm>
          <a:prstGeom prst="rect">
            <a:avLst/>
          </a:prstGeom>
        </p:spPr>
        <p:txBody>
          <a:bodyPr/>
          <a:lstStyle/>
          <a:p>
            <a:pPr marL="228600" indent="-228600">
              <a:defRPr b="1"/>
            </a:pPr>
            <a:r>
              <a:rPr dirty="0"/>
              <a:t>close()</a:t>
            </a:r>
          </a:p>
          <a:p>
            <a:pPr marL="971550" lvl="1" indent="-228600">
              <a:buChar char="•"/>
            </a:pPr>
            <a:r>
              <a:rPr lang="en-US" dirty="0"/>
              <a:t>No</a:t>
            </a:r>
            <a:r>
              <a:rPr dirty="0"/>
              <a:t> input</a:t>
            </a:r>
          </a:p>
          <a:p>
            <a:pPr marL="228600" indent="-228600"/>
            <a:r>
              <a:rPr dirty="0"/>
              <a:t>Marks the socket as closed</a:t>
            </a:r>
          </a:p>
        </p:txBody>
      </p:sp>
      <p:sp>
        <p:nvSpPr>
          <p:cNvPr id="52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28</a:t>
            </a:fld>
            <a:endParaRPr/>
          </a:p>
        </p:txBody>
      </p:sp>
      <p:pic>
        <p:nvPicPr>
          <p:cNvPr id="6" name="Google Shape;219;p33" descr="Google Shape;219;p33">
            <a:extLst>
              <a:ext uri="{FF2B5EF4-FFF2-40B4-BE49-F238E27FC236}">
                <a16:creationId xmlns:a16="http://schemas.microsoft.com/office/drawing/2014/main" id="{09F24C49-4E7E-3D44-B19F-85B3372F2DBF}"/>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 name="Title 1"/>
          <p:cNvSpPr txBox="1">
            <a:spLocks noGrp="1"/>
          </p:cNvSpPr>
          <p:nvPr>
            <p:ph type="title"/>
          </p:nvPr>
        </p:nvSpPr>
        <p:spPr>
          <a:xfrm>
            <a:off x="463637" y="999226"/>
            <a:ext cx="11264724" cy="831131"/>
          </a:xfrm>
          <a:prstGeom prst="rect">
            <a:avLst/>
          </a:prstGeom>
        </p:spPr>
        <p:txBody>
          <a:bodyPr/>
          <a:lstStyle/>
          <a:p>
            <a:r>
              <a:t>Socket programming resource</a:t>
            </a:r>
          </a:p>
        </p:txBody>
      </p:sp>
      <p:sp>
        <p:nvSpPr>
          <p:cNvPr id="528" name="Text Placeholder 13"/>
          <p:cNvSpPr txBox="1">
            <a:spLocks noGrp="1"/>
          </p:cNvSpPr>
          <p:nvPr>
            <p:ph type="body" idx="1"/>
          </p:nvPr>
        </p:nvSpPr>
        <p:spPr>
          <a:xfrm>
            <a:off x="463638" y="1812854"/>
            <a:ext cx="11264721" cy="4146371"/>
          </a:xfrm>
          <a:prstGeom prst="rect">
            <a:avLst/>
          </a:prstGeom>
        </p:spPr>
        <p:txBody>
          <a:bodyPr/>
          <a:lstStyle/>
          <a:p>
            <a:pPr marL="228600" indent="-228600"/>
            <a:r>
              <a:t>Helpful guide linked from the assignment text:</a:t>
            </a:r>
            <a:br/>
            <a:r>
              <a:t>Beej’s Guide to Network Programming</a:t>
            </a:r>
          </a:p>
          <a:p>
            <a:pPr marL="228600" indent="-228600"/>
            <a:r>
              <a:t>Based on C, but can be used as a foundation for</a:t>
            </a:r>
            <a:br/>
            <a:r>
              <a:t>other languages</a:t>
            </a:r>
          </a:p>
        </p:txBody>
      </p:sp>
      <p:sp>
        <p:nvSpPr>
          <p:cNvPr id="52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29</a:t>
            </a:fld>
            <a:endParaRPr/>
          </a:p>
        </p:txBody>
      </p:sp>
      <p:pic>
        <p:nvPicPr>
          <p:cNvPr id="530" name="Bild" descr="Bild"/>
          <p:cNvPicPr>
            <a:picLocks noChangeAspect="1"/>
          </p:cNvPicPr>
          <p:nvPr/>
        </p:nvPicPr>
        <p:blipFill>
          <a:blip r:embed="rId2" cstate="print"/>
          <a:stretch>
            <a:fillRect/>
          </a:stretch>
        </p:blipFill>
        <p:spPr>
          <a:xfrm>
            <a:off x="7594600" y="1688939"/>
            <a:ext cx="3161608" cy="4146371"/>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358" name="Title 1"/>
          <p:cNvSpPr txBox="1">
            <a:spLocks noGrp="1"/>
          </p:cNvSpPr>
          <p:nvPr>
            <p:ph type="title"/>
          </p:nvPr>
        </p:nvSpPr>
        <p:spPr>
          <a:xfrm>
            <a:off x="463637" y="999226"/>
            <a:ext cx="11264724" cy="831131"/>
          </a:xfrm>
          <a:prstGeom prst="rect">
            <a:avLst/>
          </a:prstGeom>
        </p:spPr>
        <p:txBody>
          <a:bodyPr/>
          <a:lstStyle/>
          <a:p>
            <a:r>
              <a:t>General lab assignment information</a:t>
            </a:r>
          </a:p>
        </p:txBody>
      </p:sp>
      <p:sp>
        <p:nvSpPr>
          <p:cNvPr id="359"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Assignment 1 should be finished as soon as possible</a:t>
            </a:r>
          </a:p>
          <a:p>
            <a:pPr marL="228600" indent="-228600"/>
            <a:r>
              <a:rPr dirty="0"/>
              <a:t>Assignment 2 takes time, and have a soft deadline </a:t>
            </a:r>
            <a:r>
              <a:rPr lang="en-US" dirty="0"/>
              <a:t>due the 24</a:t>
            </a:r>
            <a:r>
              <a:rPr lang="en-US" baseline="30000" dirty="0"/>
              <a:t>th</a:t>
            </a:r>
            <a:r>
              <a:rPr lang="en-US" dirty="0"/>
              <a:t> of Sep. 2022</a:t>
            </a:r>
            <a:endParaRPr dirty="0"/>
          </a:p>
          <a:p>
            <a:pPr marL="228600" indent="-228600"/>
            <a:r>
              <a:rPr dirty="0"/>
              <a:t>Third assignment is more in the style of the first and shouldn’t take to</a:t>
            </a:r>
            <a:r>
              <a:rPr lang="en-US" dirty="0"/>
              <a:t>o</a:t>
            </a:r>
            <a:r>
              <a:rPr dirty="0"/>
              <a:t> much time</a:t>
            </a:r>
          </a:p>
          <a:p>
            <a:pPr marL="228600" indent="-228600"/>
            <a:r>
              <a:rPr dirty="0"/>
              <a:t>The last assignment (4) needs a little more time so don’t put it off</a:t>
            </a:r>
          </a:p>
          <a:p>
            <a:pPr marL="228600" indent="-228600"/>
            <a:r>
              <a:rPr dirty="0"/>
              <a:t>Semi-hard deadline and last time to demonstrate easily is </a:t>
            </a:r>
            <a:r>
              <a:rPr lang="en-US" dirty="0"/>
              <a:t>October</a:t>
            </a:r>
            <a:r>
              <a:rPr dirty="0"/>
              <a:t> </a:t>
            </a:r>
            <a:r>
              <a:rPr lang="en-US" dirty="0"/>
              <a:t>14</a:t>
            </a:r>
            <a:r>
              <a:rPr dirty="0"/>
              <a:t> or the last date your lab group has scheduled</a:t>
            </a:r>
          </a:p>
          <a:p>
            <a:pPr marL="228600" indent="-228600"/>
            <a:r>
              <a:rPr dirty="0"/>
              <a:t>Check with the TA if you plan to use languages other than those prescribed</a:t>
            </a:r>
          </a:p>
        </p:txBody>
      </p:sp>
      <p:sp>
        <p:nvSpPr>
          <p:cNvPr id="360"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a:t>
            </a:fld>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tle 1"/>
          <p:cNvSpPr txBox="1">
            <a:spLocks noGrp="1"/>
          </p:cNvSpPr>
          <p:nvPr>
            <p:ph type="title"/>
          </p:nvPr>
        </p:nvSpPr>
        <p:spPr>
          <a:xfrm>
            <a:off x="463637" y="999226"/>
            <a:ext cx="11264724" cy="831131"/>
          </a:xfrm>
          <a:prstGeom prst="rect">
            <a:avLst/>
          </a:prstGeom>
        </p:spPr>
        <p:txBody>
          <a:bodyPr/>
          <a:lstStyle/>
          <a:p>
            <a:r>
              <a:rPr dirty="0"/>
              <a:t>Assignment 2</a:t>
            </a:r>
            <a:r>
              <a:rPr lang="en-US" dirty="0"/>
              <a:t>: Simple Web (HTTP) proxy</a:t>
            </a:r>
            <a:endParaRPr dirty="0"/>
          </a:p>
        </p:txBody>
      </p:sp>
      <p:sp>
        <p:nvSpPr>
          <p:cNvPr id="534" name="Text Placeholder 13"/>
          <p:cNvSpPr txBox="1">
            <a:spLocks noGrp="1"/>
          </p:cNvSpPr>
          <p:nvPr>
            <p:ph type="body" idx="1"/>
          </p:nvPr>
        </p:nvSpPr>
        <p:spPr>
          <a:xfrm>
            <a:off x="463638" y="1812854"/>
            <a:ext cx="11264721" cy="4146371"/>
          </a:xfrm>
          <a:prstGeom prst="rect">
            <a:avLst/>
          </a:prstGeom>
        </p:spPr>
        <p:txBody>
          <a:bodyPr>
            <a:normAutofit lnSpcReduction="10000"/>
          </a:bodyPr>
          <a:lstStyle/>
          <a:p>
            <a:pPr marL="228600" indent="-228600"/>
            <a:r>
              <a:rPr lang="en-US"/>
              <a:t>Build </a:t>
            </a:r>
            <a:r>
              <a:rPr lang="en-US" dirty="0"/>
              <a:t>a properly functioning Web proxy for simple Web pages, and then use your proxy to change some of the content before it is delivered to the browse</a:t>
            </a:r>
          </a:p>
          <a:p>
            <a:pPr marL="228600" indent="-228600"/>
            <a:endParaRPr lang="en-US" dirty="0"/>
          </a:p>
          <a:p>
            <a:pPr marL="228600" indent="-228600"/>
            <a:r>
              <a:rPr lang="en-US" dirty="0"/>
              <a:t>Change all occurrences of "Smiley" on a Web page into "Trolly", and all occurrences of "Stockholm" into "Linköping". And if you find any JPG images of Smiley (linked or embedded), then you should replace them with your favorite </a:t>
            </a:r>
            <a:r>
              <a:rPr lang="en-US" dirty="0">
                <a:hlinkClick r:id="rId2"/>
              </a:rPr>
              <a:t>troll</a:t>
            </a:r>
            <a:r>
              <a:rPr lang="en-US" dirty="0"/>
              <a:t> image file (JPG, GIF, or PNG) from the Internet.</a:t>
            </a:r>
          </a:p>
          <a:p>
            <a:pPr marL="228600" indent="-228600"/>
            <a:endParaRPr lang="en-US" dirty="0"/>
          </a:p>
          <a:p>
            <a:pPr marL="228600" indent="-228600"/>
            <a:r>
              <a:rPr lang="en-US" dirty="0"/>
              <a:t>For the sake of simplicity, we will restrict ourselves only to HTTP (not HTTPS), and consider only basic text and HTML pages with a few images.</a:t>
            </a:r>
            <a:endParaRPr dirty="0"/>
          </a:p>
        </p:txBody>
      </p:sp>
      <p:sp>
        <p:nvSpPr>
          <p:cNvPr id="535"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 name="Title 1"/>
          <p:cNvSpPr txBox="1">
            <a:spLocks noGrp="1"/>
          </p:cNvSpPr>
          <p:nvPr>
            <p:ph type="title"/>
          </p:nvPr>
        </p:nvSpPr>
        <p:spPr>
          <a:xfrm>
            <a:off x="463637" y="202631"/>
            <a:ext cx="11264724" cy="831131"/>
          </a:xfrm>
          <a:prstGeom prst="rect">
            <a:avLst/>
          </a:prstGeom>
        </p:spPr>
        <p:txBody>
          <a:bodyPr/>
          <a:lstStyle>
            <a:lvl1pPr algn="ctr"/>
          </a:lstStyle>
          <a:p>
            <a:r>
              <a:rPr dirty="0"/>
              <a:t>General overlay</a:t>
            </a:r>
          </a:p>
        </p:txBody>
      </p:sp>
      <p:sp>
        <p:nvSpPr>
          <p:cNvPr id="588"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31</a:t>
            </a:fld>
            <a:endParaRPr/>
          </a:p>
        </p:txBody>
      </p:sp>
      <p:pic>
        <p:nvPicPr>
          <p:cNvPr id="1026" name="Picture 2"/>
          <p:cNvPicPr>
            <a:picLocks noChangeAspect="1" noChangeArrowheads="1"/>
          </p:cNvPicPr>
          <p:nvPr/>
        </p:nvPicPr>
        <p:blipFill>
          <a:blip r:embed="rId2" cstate="print"/>
          <a:srcRect/>
          <a:stretch>
            <a:fillRect/>
          </a:stretch>
        </p:blipFill>
        <p:spPr bwMode="auto">
          <a:xfrm>
            <a:off x="997767" y="812506"/>
            <a:ext cx="10140133" cy="5283543"/>
          </a:xfrm>
          <a:prstGeom prst="rect">
            <a:avLst/>
          </a:prstGeom>
          <a:noFill/>
          <a:ln w="9525">
            <a:noFill/>
            <a:miter lim="800000"/>
            <a:headEnd/>
            <a:tailEnd/>
          </a:ln>
        </p:spPr>
      </p:pic>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Title 1"/>
          <p:cNvSpPr txBox="1">
            <a:spLocks noGrp="1"/>
          </p:cNvSpPr>
          <p:nvPr>
            <p:ph type="title"/>
          </p:nvPr>
        </p:nvSpPr>
        <p:spPr>
          <a:xfrm>
            <a:off x="463637" y="999226"/>
            <a:ext cx="11264724" cy="831131"/>
          </a:xfrm>
          <a:prstGeom prst="rect">
            <a:avLst/>
          </a:prstGeom>
        </p:spPr>
        <p:txBody>
          <a:bodyPr/>
          <a:lstStyle/>
          <a:p>
            <a:r>
              <a:rPr dirty="0"/>
              <a:t>Assignment 2</a:t>
            </a:r>
            <a:r>
              <a:rPr lang="en-US" dirty="0"/>
              <a:t>: </a:t>
            </a:r>
            <a:r>
              <a:rPr dirty="0"/>
              <a:t>description</a:t>
            </a:r>
          </a:p>
        </p:txBody>
      </p:sp>
      <p:sp>
        <p:nvSpPr>
          <p:cNvPr id="539"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Socket programming is the key</a:t>
            </a:r>
          </a:p>
          <a:p>
            <a:pPr marL="228600" indent="-228600"/>
            <a:r>
              <a:rPr dirty="0"/>
              <a:t>Build a proxy to which a user can connect to</a:t>
            </a:r>
          </a:p>
          <a:p>
            <a:pPr marL="228600" indent="-228600"/>
            <a:r>
              <a:rPr dirty="0"/>
              <a:t>The proxy connects to the </a:t>
            </a:r>
            <a:r>
              <a:rPr lang="en-US" dirty="0"/>
              <a:t>web </a:t>
            </a:r>
            <a:r>
              <a:rPr dirty="0"/>
              <a:t>server on user's behalf (recollect how proxy works)</a:t>
            </a:r>
          </a:p>
          <a:p>
            <a:pPr marL="228600" indent="-228600"/>
            <a:r>
              <a:rPr dirty="0"/>
              <a:t>Proxy receives the response from the </a:t>
            </a:r>
            <a:r>
              <a:rPr lang="en-US" dirty="0"/>
              <a:t>web </a:t>
            </a:r>
            <a:r>
              <a:rPr dirty="0"/>
              <a:t>server</a:t>
            </a:r>
          </a:p>
          <a:p>
            <a:pPr marL="228600" indent="-228600"/>
            <a:r>
              <a:rPr lang="en-US" dirty="0"/>
              <a:t>Proxy forwards the HTTP response (from the web server) to the user with all occurrences of </a:t>
            </a:r>
            <a:r>
              <a:rPr lang="en-US" i="1" dirty="0"/>
              <a:t>"Smiley"</a:t>
            </a:r>
            <a:r>
              <a:rPr lang="en-US" dirty="0"/>
              <a:t> replaced by </a:t>
            </a:r>
            <a:r>
              <a:rPr lang="en-US" i="1" dirty="0"/>
              <a:t>"Trolly"</a:t>
            </a:r>
            <a:r>
              <a:rPr lang="en-US" dirty="0"/>
              <a:t>, and all occurrences of </a:t>
            </a:r>
            <a:r>
              <a:rPr lang="en-US" i="1" dirty="0"/>
              <a:t>"Stockholm"</a:t>
            </a:r>
            <a:r>
              <a:rPr lang="en-US" dirty="0"/>
              <a:t> replaced by </a:t>
            </a:r>
            <a:r>
              <a:rPr lang="en-US" i="1" dirty="0"/>
              <a:t>"Linköping"</a:t>
            </a:r>
          </a:p>
        </p:txBody>
      </p:sp>
      <p:sp>
        <p:nvSpPr>
          <p:cNvPr id="540"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32</a:t>
            </a:fld>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 name="Title 1"/>
          <p:cNvSpPr txBox="1">
            <a:spLocks noGrp="1"/>
          </p:cNvSpPr>
          <p:nvPr>
            <p:ph type="title"/>
          </p:nvPr>
        </p:nvSpPr>
        <p:spPr>
          <a:xfrm>
            <a:off x="463637" y="999226"/>
            <a:ext cx="11264724" cy="831131"/>
          </a:xfrm>
          <a:prstGeom prst="rect">
            <a:avLst/>
          </a:prstGeom>
        </p:spPr>
        <p:txBody>
          <a:bodyPr/>
          <a:lstStyle/>
          <a:p>
            <a:r>
              <a:rPr dirty="0"/>
              <a:t>Assignment 2</a:t>
            </a:r>
            <a:r>
              <a:rPr lang="en-US" dirty="0"/>
              <a:t>:</a:t>
            </a:r>
            <a:r>
              <a:rPr dirty="0"/>
              <a:t> requirements</a:t>
            </a:r>
          </a:p>
        </p:txBody>
      </p:sp>
      <p:sp>
        <p:nvSpPr>
          <p:cNvPr id="544" name="Text Placeholder 13"/>
          <p:cNvSpPr txBox="1">
            <a:spLocks noGrp="1"/>
          </p:cNvSpPr>
          <p:nvPr>
            <p:ph type="body" idx="1"/>
          </p:nvPr>
        </p:nvSpPr>
        <p:spPr>
          <a:xfrm>
            <a:off x="463638" y="1812854"/>
            <a:ext cx="11264721" cy="4146371"/>
          </a:xfrm>
          <a:prstGeom prst="rect">
            <a:avLst/>
          </a:prstGeom>
        </p:spPr>
        <p:txBody>
          <a:bodyPr/>
          <a:lstStyle/>
          <a:p>
            <a:pPr marL="320842" indent="-320842">
              <a:buFontTx/>
              <a:buAutoNum type="arabicPeriod"/>
            </a:pPr>
            <a:r>
              <a:rPr dirty="0"/>
              <a:t>The proxy should support both HTTP/1.0 and HTTP/1.1.</a:t>
            </a:r>
          </a:p>
          <a:p>
            <a:pPr marL="320842" indent="-320842">
              <a:buFontTx/>
              <a:buAutoNum type="arabicPeriod"/>
            </a:pPr>
            <a:r>
              <a:rPr dirty="0"/>
              <a:t>Handles simple HTTP GET interactions between client and server</a:t>
            </a:r>
          </a:p>
          <a:p>
            <a:pPr marL="320842" indent="-320842">
              <a:buFontTx/>
              <a:buAutoNum type="arabicPeriod"/>
            </a:pPr>
            <a:r>
              <a:rPr lang="en-US" dirty="0"/>
              <a:t>Consider how your proxy handles commonly occurring HTTP response codes, such as 200 (OK), 304 (Not Modified), and 404 (Not Found)</a:t>
            </a:r>
          </a:p>
          <a:p>
            <a:pPr marL="320842" indent="-320842">
              <a:buFontTx/>
              <a:buAutoNum type="arabicPeriod"/>
            </a:pPr>
            <a:r>
              <a:rPr dirty="0"/>
              <a:t>Imposes no limit on the size of the transferred HTTP data</a:t>
            </a:r>
            <a:endParaRPr lang="en-US" dirty="0"/>
          </a:p>
          <a:p>
            <a:pPr marL="320842" indent="-320842">
              <a:buFontTx/>
              <a:buAutoNum type="arabicPeriod"/>
            </a:pPr>
            <a:r>
              <a:rPr lang="en-US" dirty="0"/>
              <a:t>Use only the </a:t>
            </a:r>
            <a:r>
              <a:rPr lang="en-US" i="1" dirty="0"/>
              <a:t>basic</a:t>
            </a:r>
            <a:r>
              <a:rPr lang="en-US" dirty="0"/>
              <a:t> libraries available for socket programming</a:t>
            </a:r>
            <a:endParaRPr dirty="0"/>
          </a:p>
        </p:txBody>
      </p:sp>
      <p:sp>
        <p:nvSpPr>
          <p:cNvPr id="545"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33</a:t>
            </a:fld>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Title 1"/>
          <p:cNvSpPr txBox="1">
            <a:spLocks noGrp="1"/>
          </p:cNvSpPr>
          <p:nvPr>
            <p:ph type="title"/>
          </p:nvPr>
        </p:nvSpPr>
        <p:spPr>
          <a:xfrm>
            <a:off x="463637" y="999226"/>
            <a:ext cx="11264724" cy="831131"/>
          </a:xfrm>
          <a:prstGeom prst="rect">
            <a:avLst/>
          </a:prstGeom>
        </p:spPr>
        <p:txBody>
          <a:bodyPr/>
          <a:lstStyle/>
          <a:p>
            <a:r>
              <a:t>Assignment 2 requirements</a:t>
            </a:r>
          </a:p>
        </p:txBody>
      </p:sp>
      <p:sp>
        <p:nvSpPr>
          <p:cNvPr id="549" name="Text Placeholder 13"/>
          <p:cNvSpPr txBox="1">
            <a:spLocks noGrp="1"/>
          </p:cNvSpPr>
          <p:nvPr>
            <p:ph type="body" idx="1"/>
          </p:nvPr>
        </p:nvSpPr>
        <p:spPr>
          <a:xfrm>
            <a:off x="463638" y="1812854"/>
            <a:ext cx="11264721" cy="4146371"/>
          </a:xfrm>
          <a:prstGeom prst="rect">
            <a:avLst/>
          </a:prstGeom>
        </p:spPr>
        <p:txBody>
          <a:bodyPr/>
          <a:lstStyle/>
          <a:p>
            <a:pPr marL="320842" indent="-320842">
              <a:buFontTx/>
              <a:buAutoNum type="arabicPeriod" startAt="6"/>
            </a:pPr>
            <a:r>
              <a:rPr dirty="0"/>
              <a:t>Is compatible with all major browsers (e.g. Internet Explorer, Mozilla Firefox, Google Chrome, etc.) without the requirement to tweak any advanced feature</a:t>
            </a:r>
          </a:p>
          <a:p>
            <a:pPr marL="320842" indent="-320842">
              <a:buFontTx/>
              <a:buAutoNum type="arabicPeriod" startAt="6"/>
            </a:pPr>
            <a:r>
              <a:rPr dirty="0"/>
              <a:t>Allows the user to select the proxy port (i.e. the port number should not be hard coded)</a:t>
            </a:r>
          </a:p>
          <a:p>
            <a:pPr marL="320842" indent="-320842">
              <a:buFontTx/>
              <a:buAutoNum type="arabicPeriod" startAt="6"/>
            </a:pPr>
            <a:r>
              <a:rPr dirty="0"/>
              <a:t>Is smart in selection of what HTTP content should be searched for the forbidden keywords. For example, you probably agree that it is not wise to search inside compressed or other non-text-based HTTP content such as graphic files, etc.</a:t>
            </a:r>
          </a:p>
          <a:p>
            <a:pPr marL="320842" indent="-320842">
              <a:buFontTx/>
              <a:buAutoNum type="arabicPeriod" startAt="6"/>
            </a:pPr>
            <a:r>
              <a:rPr dirty="0"/>
              <a:t>You do not have to relay HTTPS requests through the proxy</a:t>
            </a:r>
          </a:p>
        </p:txBody>
      </p:sp>
      <p:sp>
        <p:nvSpPr>
          <p:cNvPr id="550"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Title 1"/>
          <p:cNvSpPr txBox="1">
            <a:spLocks noGrp="1"/>
          </p:cNvSpPr>
          <p:nvPr>
            <p:ph type="title"/>
          </p:nvPr>
        </p:nvSpPr>
        <p:spPr>
          <a:xfrm>
            <a:off x="463637" y="999226"/>
            <a:ext cx="11264724" cy="831131"/>
          </a:xfrm>
          <a:prstGeom prst="rect">
            <a:avLst/>
          </a:prstGeom>
        </p:spPr>
        <p:txBody>
          <a:bodyPr/>
          <a:lstStyle/>
          <a:p>
            <a:r>
              <a:t>Browser configuration</a:t>
            </a:r>
          </a:p>
        </p:txBody>
      </p:sp>
      <p:sp>
        <p:nvSpPr>
          <p:cNvPr id="554" name="Text Placeholder 13"/>
          <p:cNvSpPr txBox="1">
            <a:spLocks noGrp="1"/>
          </p:cNvSpPr>
          <p:nvPr>
            <p:ph type="body" idx="1"/>
          </p:nvPr>
        </p:nvSpPr>
        <p:spPr>
          <a:xfrm>
            <a:off x="463638" y="1812854"/>
            <a:ext cx="11264721" cy="4146371"/>
          </a:xfrm>
          <a:prstGeom prst="rect">
            <a:avLst/>
          </a:prstGeom>
        </p:spPr>
        <p:txBody>
          <a:bodyPr/>
          <a:lstStyle>
            <a:lvl1pPr marL="228600" indent="-228600"/>
          </a:lstStyle>
          <a:p>
            <a:r>
              <a:t>Proxy listens on a particular port</a:t>
            </a:r>
          </a:p>
        </p:txBody>
      </p:sp>
      <p:sp>
        <p:nvSpPr>
          <p:cNvPr id="555"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35</a:t>
            </a:fld>
            <a:endParaRPr/>
          </a:p>
        </p:txBody>
      </p:sp>
      <p:pic>
        <p:nvPicPr>
          <p:cNvPr id="556" name="Google Shape;286;p44" descr="Google Shape;286;p44"/>
          <p:cNvPicPr>
            <a:picLocks noChangeAspect="1"/>
          </p:cNvPicPr>
          <p:nvPr/>
        </p:nvPicPr>
        <p:blipFill>
          <a:blip r:embed="rId2" cstate="print"/>
          <a:stretch>
            <a:fillRect/>
          </a:stretch>
        </p:blipFill>
        <p:spPr>
          <a:xfrm>
            <a:off x="1097280" y="2531879"/>
            <a:ext cx="2864161" cy="3411721"/>
          </a:xfrm>
          <a:prstGeom prst="rect">
            <a:avLst/>
          </a:prstGeom>
          <a:ln w="12700">
            <a:miter lim="400000"/>
          </a:ln>
        </p:spPr>
      </p:pic>
      <p:sp>
        <p:nvSpPr>
          <p:cNvPr id="557" name="Google Shape;287;p44"/>
          <p:cNvSpPr/>
          <p:nvPr/>
        </p:nvSpPr>
        <p:spPr>
          <a:xfrm flipV="1">
            <a:off x="2743200" y="3017520"/>
            <a:ext cx="2011680" cy="548641"/>
          </a:xfrm>
          <a:prstGeom prst="line">
            <a:avLst/>
          </a:prstGeom>
          <a:ln>
            <a:solidFill>
              <a:srgbClr val="000000"/>
            </a:solidFill>
            <a:tailEnd type="triangle"/>
          </a:ln>
        </p:spPr>
        <p:txBody>
          <a:bodyPr lIns="0" tIns="0" rIns="0" bIns="0"/>
          <a:lstStyle/>
          <a:p>
            <a:pPr defTabSz="914400">
              <a:defRPr sz="1400">
                <a:latin typeface="Arial"/>
                <a:ea typeface="Arial"/>
                <a:cs typeface="Arial"/>
                <a:sym typeface="Arial"/>
              </a:defRPr>
            </a:pPr>
            <a:endParaRPr/>
          </a:p>
        </p:txBody>
      </p:sp>
      <p:sp>
        <p:nvSpPr>
          <p:cNvPr id="558" name="Google Shape;288;p44"/>
          <p:cNvSpPr txBox="1"/>
          <p:nvPr/>
        </p:nvSpPr>
        <p:spPr>
          <a:xfrm>
            <a:off x="4774319" y="2837520"/>
            <a:ext cx="12049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rPr dirty="0"/>
              <a:t>127.0.0.1 </a:t>
            </a:r>
          </a:p>
        </p:txBody>
      </p:sp>
      <p:sp>
        <p:nvSpPr>
          <p:cNvPr id="559" name="Google Shape;289;p44"/>
          <p:cNvSpPr/>
          <p:nvPr/>
        </p:nvSpPr>
        <p:spPr>
          <a:xfrm>
            <a:off x="3657600" y="3566159"/>
            <a:ext cx="1097281" cy="1"/>
          </a:xfrm>
          <a:prstGeom prst="line">
            <a:avLst/>
          </a:prstGeom>
          <a:ln>
            <a:solidFill>
              <a:srgbClr val="000000"/>
            </a:solidFill>
            <a:tailEnd type="triangle"/>
          </a:ln>
        </p:spPr>
        <p:txBody>
          <a:bodyPr lIns="0" tIns="0" rIns="0" bIns="0"/>
          <a:lstStyle/>
          <a:p>
            <a:pPr defTabSz="914400">
              <a:defRPr sz="1400">
                <a:latin typeface="Arial"/>
                <a:ea typeface="Arial"/>
                <a:cs typeface="Arial"/>
                <a:sym typeface="Arial"/>
              </a:defRPr>
            </a:pPr>
            <a:endParaRPr/>
          </a:p>
        </p:txBody>
      </p:sp>
      <p:sp>
        <p:nvSpPr>
          <p:cNvPr id="560" name="Google Shape;290;p44"/>
          <p:cNvSpPr txBox="1"/>
          <p:nvPr/>
        </p:nvSpPr>
        <p:spPr>
          <a:xfrm>
            <a:off x="4754879" y="3383279"/>
            <a:ext cx="233856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rPr dirty="0"/>
              <a:t>Proxy's port number</a:t>
            </a:r>
          </a:p>
        </p:txBody>
      </p:sp>
      <p:sp>
        <p:nvSpPr>
          <p:cNvPr id="561" name="Google Shape;291;p44"/>
          <p:cNvSpPr/>
          <p:nvPr/>
        </p:nvSpPr>
        <p:spPr>
          <a:xfrm>
            <a:off x="3291840" y="4846320"/>
            <a:ext cx="1371601" cy="1"/>
          </a:xfrm>
          <a:prstGeom prst="line">
            <a:avLst/>
          </a:prstGeom>
          <a:ln>
            <a:solidFill>
              <a:srgbClr val="000000"/>
            </a:solidFill>
            <a:tailEnd type="triangle"/>
          </a:ln>
        </p:spPr>
        <p:txBody>
          <a:bodyPr lIns="0" tIns="0" rIns="0" bIns="0"/>
          <a:lstStyle/>
          <a:p>
            <a:pPr defTabSz="914400">
              <a:defRPr sz="1400">
                <a:latin typeface="Arial"/>
                <a:ea typeface="Arial"/>
                <a:cs typeface="Arial"/>
                <a:sym typeface="Arial"/>
              </a:defRPr>
            </a:pPr>
            <a:endParaRPr/>
          </a:p>
        </p:txBody>
      </p:sp>
      <p:sp>
        <p:nvSpPr>
          <p:cNvPr id="562" name="Google Shape;292;p44"/>
          <p:cNvSpPr txBox="1"/>
          <p:nvPr/>
        </p:nvSpPr>
        <p:spPr>
          <a:xfrm>
            <a:off x="4682880" y="4682880"/>
            <a:ext cx="234180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Make sure it is blank</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 name="Title 1"/>
          <p:cNvSpPr txBox="1">
            <a:spLocks noGrp="1"/>
          </p:cNvSpPr>
          <p:nvPr>
            <p:ph type="title"/>
          </p:nvPr>
        </p:nvSpPr>
        <p:spPr>
          <a:xfrm>
            <a:off x="463637" y="999226"/>
            <a:ext cx="11264724" cy="831131"/>
          </a:xfrm>
          <a:prstGeom prst="rect">
            <a:avLst/>
          </a:prstGeom>
        </p:spPr>
        <p:txBody>
          <a:bodyPr/>
          <a:lstStyle/>
          <a:p>
            <a:r>
              <a:t>HTTP basics</a:t>
            </a:r>
          </a:p>
        </p:txBody>
      </p:sp>
      <p:sp>
        <p:nvSpPr>
          <p:cNvPr id="566"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Recollect lab 1. It contains things </a:t>
            </a:r>
            <a:r>
              <a:rPr lang="en-US" dirty="0"/>
              <a:t>w</a:t>
            </a:r>
            <a:r>
              <a:rPr dirty="0"/>
              <a:t>hat you need in lab 2.</a:t>
            </a:r>
          </a:p>
          <a:p>
            <a:pPr marL="228600" indent="-228600"/>
            <a:r>
              <a:rPr dirty="0"/>
              <a:t>HTTP request</a:t>
            </a:r>
          </a:p>
          <a:p>
            <a:pPr marL="971550" lvl="1" indent="-228600">
              <a:buChar char="•"/>
            </a:pPr>
            <a:r>
              <a:rPr dirty="0"/>
              <a:t>Get</a:t>
            </a:r>
          </a:p>
          <a:p>
            <a:pPr marL="1371600" lvl="2"/>
            <a:r>
              <a:rPr dirty="0"/>
              <a:t>Syn, </a:t>
            </a:r>
            <a:r>
              <a:rPr dirty="0" err="1"/>
              <a:t>SynAck</a:t>
            </a:r>
            <a:r>
              <a:rPr dirty="0"/>
              <a:t>, Ack</a:t>
            </a:r>
          </a:p>
        </p:txBody>
      </p:sp>
      <p:sp>
        <p:nvSpPr>
          <p:cNvPr id="567"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36</a:t>
            </a:fld>
            <a:endParaRPr/>
          </a:p>
        </p:txBody>
      </p:sp>
      <p:pic>
        <p:nvPicPr>
          <p:cNvPr id="568" name="Google Shape;299;p45" descr="Google Shape;299;p45"/>
          <p:cNvPicPr>
            <a:picLocks noChangeAspect="1"/>
          </p:cNvPicPr>
          <p:nvPr/>
        </p:nvPicPr>
        <p:blipFill>
          <a:blip r:embed="rId2" cstate="print"/>
          <a:stretch>
            <a:fillRect/>
          </a:stretch>
        </p:blipFill>
        <p:spPr>
          <a:xfrm>
            <a:off x="474359" y="3974560"/>
            <a:ext cx="9705962" cy="1657441"/>
          </a:xfrm>
          <a:prstGeom prst="rect">
            <a:avLst/>
          </a:prstGeom>
          <a:ln w="12700">
            <a:miter lim="400000"/>
          </a:ln>
        </p:spPr>
      </p:pic>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Title 1"/>
          <p:cNvSpPr txBox="1">
            <a:spLocks noGrp="1"/>
          </p:cNvSpPr>
          <p:nvPr>
            <p:ph type="title"/>
          </p:nvPr>
        </p:nvSpPr>
        <p:spPr>
          <a:xfrm>
            <a:off x="463637" y="999226"/>
            <a:ext cx="11264724" cy="831131"/>
          </a:xfrm>
          <a:prstGeom prst="rect">
            <a:avLst/>
          </a:prstGeom>
        </p:spPr>
        <p:txBody>
          <a:bodyPr/>
          <a:lstStyle/>
          <a:p>
            <a:r>
              <a:t>HTTP basics</a:t>
            </a:r>
          </a:p>
        </p:txBody>
      </p:sp>
      <p:sp>
        <p:nvSpPr>
          <p:cNvPr id="572" name="Text Placeholder 13"/>
          <p:cNvSpPr txBox="1">
            <a:spLocks noGrp="1"/>
          </p:cNvSpPr>
          <p:nvPr>
            <p:ph type="body" idx="1"/>
          </p:nvPr>
        </p:nvSpPr>
        <p:spPr>
          <a:xfrm>
            <a:off x="463638" y="1812854"/>
            <a:ext cx="11264721" cy="4146371"/>
          </a:xfrm>
          <a:prstGeom prst="rect">
            <a:avLst/>
          </a:prstGeom>
        </p:spPr>
        <p:txBody>
          <a:bodyPr/>
          <a:lstStyle>
            <a:lvl1pPr marL="228600" indent="-228600"/>
            <a:lvl2pPr marL="971550" indent="-228600">
              <a:buChar char="•"/>
            </a:lvl2pPr>
          </a:lstStyle>
          <a:p>
            <a:r>
              <a:rPr dirty="0"/>
              <a:t>HTTP response</a:t>
            </a:r>
          </a:p>
          <a:p>
            <a:pPr lvl="1"/>
            <a:r>
              <a:rPr dirty="0"/>
              <a:t>OK</a:t>
            </a:r>
          </a:p>
        </p:txBody>
      </p:sp>
      <p:sp>
        <p:nvSpPr>
          <p:cNvPr id="573"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37</a:t>
            </a:fld>
            <a:endParaRPr/>
          </a:p>
        </p:txBody>
      </p:sp>
      <p:pic>
        <p:nvPicPr>
          <p:cNvPr id="574" name="Google Shape;306;p46" descr="Google Shape;306;p46"/>
          <p:cNvPicPr>
            <a:picLocks noChangeAspect="1"/>
          </p:cNvPicPr>
          <p:nvPr/>
        </p:nvPicPr>
        <p:blipFill>
          <a:blip r:embed="rId2" cstate="print"/>
          <a:stretch>
            <a:fillRect/>
          </a:stretch>
        </p:blipFill>
        <p:spPr>
          <a:xfrm>
            <a:off x="731519" y="3126959"/>
            <a:ext cx="8448842" cy="1809721"/>
          </a:xfrm>
          <a:prstGeom prst="rect">
            <a:avLst/>
          </a:prstGeom>
          <a:ln w="12700">
            <a:miter lim="400000"/>
          </a:ln>
        </p:spPr>
      </p:pic>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 name="Title 1"/>
          <p:cNvSpPr txBox="1">
            <a:spLocks noGrp="1"/>
          </p:cNvSpPr>
          <p:nvPr>
            <p:ph type="title"/>
          </p:nvPr>
        </p:nvSpPr>
        <p:spPr>
          <a:xfrm>
            <a:off x="463637" y="999226"/>
            <a:ext cx="11264724" cy="831131"/>
          </a:xfrm>
          <a:prstGeom prst="rect">
            <a:avLst/>
          </a:prstGeom>
        </p:spPr>
        <p:txBody>
          <a:bodyPr/>
          <a:lstStyle/>
          <a:p>
            <a:r>
              <a:t>HTTP basics</a:t>
            </a:r>
          </a:p>
        </p:txBody>
      </p:sp>
      <p:sp>
        <p:nvSpPr>
          <p:cNvPr id="578"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HTTP 1.0 vs HTTP 1.1</a:t>
            </a:r>
          </a:p>
          <a:p>
            <a:pPr marL="971550" lvl="1" indent="-228600">
              <a:buChar char="•"/>
            </a:pPr>
            <a:r>
              <a:rPr dirty="0"/>
              <a:t>Many differences read </a:t>
            </a:r>
            <a:r>
              <a:rPr sz="1500" u="sng" dirty="0">
                <a:solidFill>
                  <a:srgbClr val="14A3E1"/>
                </a:solidFill>
                <a:uFill>
                  <a:solidFill>
                    <a:srgbClr val="14A3E1"/>
                  </a:solidFill>
                </a:uFill>
                <a:hlinkClick r:id="rId3"/>
              </a:rPr>
              <a:t>http://www8.org/w8-papers/5c-protocols/key/key.html</a:t>
            </a:r>
          </a:p>
          <a:p>
            <a:pPr marL="971550" lvl="1" indent="-228600">
              <a:buChar char="•"/>
            </a:pPr>
            <a:r>
              <a:rPr dirty="0"/>
              <a:t>For this assignment</a:t>
            </a:r>
          </a:p>
          <a:p>
            <a:pPr marL="1371600" lvl="2"/>
            <a:r>
              <a:rPr dirty="0"/>
              <a:t>Connection: close</a:t>
            </a:r>
          </a:p>
          <a:p>
            <a:pPr marL="1828800" lvl="3">
              <a:buChar char="•"/>
            </a:pPr>
            <a:r>
              <a:rPr dirty="0"/>
              <a:t>Handshake-Get-response-OK-Teardown</a:t>
            </a:r>
          </a:p>
          <a:p>
            <a:pPr marL="1371600" lvl="2"/>
            <a:r>
              <a:rPr dirty="0"/>
              <a:t>Connection: keep-alive</a:t>
            </a:r>
          </a:p>
          <a:p>
            <a:pPr marL="1828800" lvl="3">
              <a:buChar char="•"/>
            </a:pPr>
            <a:r>
              <a:rPr dirty="0"/>
              <a:t>Handshake-Get-response-OK-wait-Get-response</a:t>
            </a:r>
          </a:p>
          <a:p>
            <a:pPr marL="228600" indent="-228600"/>
            <a:r>
              <a:rPr dirty="0"/>
              <a:t>What should you use for the proxy?</a:t>
            </a:r>
          </a:p>
        </p:txBody>
      </p:sp>
      <p:sp>
        <p:nvSpPr>
          <p:cNvPr id="579"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38</a:t>
            </a:fld>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Title 1"/>
          <p:cNvSpPr txBox="1">
            <a:spLocks noGrp="1"/>
          </p:cNvSpPr>
          <p:nvPr>
            <p:ph type="title"/>
          </p:nvPr>
        </p:nvSpPr>
        <p:spPr>
          <a:xfrm>
            <a:off x="463637" y="999226"/>
            <a:ext cx="11264724" cy="831131"/>
          </a:xfrm>
          <a:prstGeom prst="rect">
            <a:avLst/>
          </a:prstGeom>
        </p:spPr>
        <p:txBody>
          <a:bodyPr/>
          <a:lstStyle/>
          <a:p>
            <a:r>
              <a:t>How to handle connections</a:t>
            </a:r>
          </a:p>
        </p:txBody>
      </p:sp>
      <p:sp>
        <p:nvSpPr>
          <p:cNvPr id="583" name="Text Placeholder 13"/>
          <p:cNvSpPr txBox="1">
            <a:spLocks noGrp="1"/>
          </p:cNvSpPr>
          <p:nvPr>
            <p:ph type="body" idx="1"/>
          </p:nvPr>
        </p:nvSpPr>
        <p:spPr>
          <a:xfrm>
            <a:off x="463638" y="1812854"/>
            <a:ext cx="11264721" cy="4146371"/>
          </a:xfrm>
          <a:prstGeom prst="rect">
            <a:avLst/>
          </a:prstGeom>
        </p:spPr>
        <p:txBody>
          <a:bodyPr/>
          <a:lstStyle/>
          <a:p>
            <a:pPr marL="228600" indent="-228600"/>
            <a:r>
              <a:t>With connection: keep-alive, the connection is kept open. You are responsible to figure out when the response is completed.</a:t>
            </a:r>
          </a:p>
          <a:p>
            <a:pPr marL="228600" indent="-228600"/>
            <a:r>
              <a:t>With connection: close, the server closes the connection after the response is sent.</a:t>
            </a:r>
          </a:p>
          <a:p>
            <a:pPr marL="228600" indent="-228600"/>
            <a:r>
              <a:t>How can you enforce connection: close on HTTP 1.1?</a:t>
            </a:r>
          </a:p>
        </p:txBody>
      </p:sp>
      <p:sp>
        <p:nvSpPr>
          <p:cNvPr id="584"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39</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363" name="Title 1"/>
          <p:cNvSpPr txBox="1">
            <a:spLocks noGrp="1"/>
          </p:cNvSpPr>
          <p:nvPr>
            <p:ph type="title"/>
          </p:nvPr>
        </p:nvSpPr>
        <p:spPr>
          <a:xfrm>
            <a:off x="463637" y="999226"/>
            <a:ext cx="11264724" cy="831131"/>
          </a:xfrm>
          <a:prstGeom prst="rect">
            <a:avLst/>
          </a:prstGeom>
        </p:spPr>
        <p:txBody>
          <a:bodyPr/>
          <a:lstStyle/>
          <a:p>
            <a:r>
              <a:t>Assignment 2 – what will we do?</a:t>
            </a:r>
          </a:p>
        </p:txBody>
      </p:sp>
      <p:sp>
        <p:nvSpPr>
          <p:cNvPr id="364" name="Text Placeholder 13"/>
          <p:cNvSpPr txBox="1">
            <a:spLocks noGrp="1"/>
          </p:cNvSpPr>
          <p:nvPr>
            <p:ph type="body" idx="1"/>
          </p:nvPr>
        </p:nvSpPr>
        <p:spPr>
          <a:xfrm>
            <a:off x="463638" y="1812854"/>
            <a:ext cx="11264721" cy="4146371"/>
          </a:xfrm>
          <a:prstGeom prst="rect">
            <a:avLst/>
          </a:prstGeom>
        </p:spPr>
        <p:txBody>
          <a:bodyPr/>
          <a:lstStyle/>
          <a:p>
            <a:pPr marL="228600" indent="-228600"/>
            <a:r>
              <a:t>Learn about WWW and HTTP</a:t>
            </a:r>
          </a:p>
          <a:p>
            <a:pPr marL="228600" indent="-228600"/>
            <a:r>
              <a:t>Learn TCP/IP socket programming to</a:t>
            </a:r>
            <a:br/>
            <a:r>
              <a:t>understand HTTP and WWW better</a:t>
            </a:r>
          </a:p>
          <a:p>
            <a:pPr marL="228600" indent="-228600"/>
            <a:r>
              <a:t>Build a simple proxy</a:t>
            </a:r>
          </a:p>
        </p:txBody>
      </p:sp>
      <p:sp>
        <p:nvSpPr>
          <p:cNvPr id="365"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a:t>
            </a:fld>
            <a:endParaRPr/>
          </a:p>
        </p:txBody>
      </p:sp>
      <p:pic>
        <p:nvPicPr>
          <p:cNvPr id="366" name="Google Shape;75;p16" descr="Google Shape;75;p16"/>
          <p:cNvPicPr>
            <a:picLocks noChangeAspect="1"/>
          </p:cNvPicPr>
          <p:nvPr/>
        </p:nvPicPr>
        <p:blipFill>
          <a:blip r:embed="rId2" cstate="print"/>
          <a:srcRect l="25519" r="36904"/>
          <a:stretch>
            <a:fillRect/>
          </a:stretch>
        </p:blipFill>
        <p:spPr>
          <a:xfrm>
            <a:off x="8012268" y="1981854"/>
            <a:ext cx="1649245" cy="3235681"/>
          </a:xfrm>
          <a:prstGeom prst="rect">
            <a:avLst/>
          </a:prstGeom>
          <a:ln w="12700">
            <a:miter lim="400000"/>
          </a:ln>
        </p:spPr>
      </p:pic>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85538-53A0-1B55-5523-003333655A72}"/>
              </a:ext>
            </a:extLst>
          </p:cNvPr>
          <p:cNvSpPr>
            <a:spLocks noGrp="1"/>
          </p:cNvSpPr>
          <p:nvPr>
            <p:ph type="title"/>
          </p:nvPr>
        </p:nvSpPr>
        <p:spPr/>
        <p:txBody>
          <a:bodyPr/>
          <a:lstStyle/>
          <a:p>
            <a:endParaRPr lang="en-SE"/>
          </a:p>
        </p:txBody>
      </p:sp>
      <p:sp>
        <p:nvSpPr>
          <p:cNvPr id="3" name="Text Placeholder 2">
            <a:extLst>
              <a:ext uri="{FF2B5EF4-FFF2-40B4-BE49-F238E27FC236}">
                <a16:creationId xmlns:a16="http://schemas.microsoft.com/office/drawing/2014/main" id="{7420678D-9DB7-F3FE-2996-805DD7D47DFA}"/>
              </a:ext>
            </a:extLst>
          </p:cNvPr>
          <p:cNvSpPr>
            <a:spLocks noGrp="1"/>
          </p:cNvSpPr>
          <p:nvPr>
            <p:ph type="body" idx="1"/>
          </p:nvPr>
        </p:nvSpPr>
        <p:spPr/>
        <p:txBody>
          <a:bodyPr/>
          <a:lstStyle/>
          <a:p>
            <a:endParaRPr lang="en-SE"/>
          </a:p>
        </p:txBody>
      </p:sp>
      <p:pic>
        <p:nvPicPr>
          <p:cNvPr id="4" name="Google Shape;219;p33" descr="Google Shape;219;p33">
            <a:extLst>
              <a:ext uri="{FF2B5EF4-FFF2-40B4-BE49-F238E27FC236}">
                <a16:creationId xmlns:a16="http://schemas.microsoft.com/office/drawing/2014/main" id="{4726C872-FEA5-1FE1-83F9-CBB4992D01FF}"/>
              </a:ext>
            </a:extLst>
          </p:cNvPr>
          <p:cNvPicPr>
            <a:picLocks noChangeAspect="1"/>
          </p:cNvPicPr>
          <p:nvPr/>
        </p:nvPicPr>
        <p:blipFill>
          <a:blip r:embed="rId2" cstate="print"/>
          <a:srcRect t="12686"/>
          <a:stretch>
            <a:fillRect/>
          </a:stretch>
        </p:blipFill>
        <p:spPr>
          <a:xfrm>
            <a:off x="7268318" y="618197"/>
            <a:ext cx="4405221" cy="5494043"/>
          </a:xfrm>
          <a:prstGeom prst="rect">
            <a:avLst/>
          </a:prstGeom>
          <a:ln w="12700">
            <a:miter lim="400000"/>
          </a:ln>
        </p:spPr>
      </p:pic>
      <p:pic>
        <p:nvPicPr>
          <p:cNvPr id="5" name="Picture 2">
            <a:extLst>
              <a:ext uri="{FF2B5EF4-FFF2-40B4-BE49-F238E27FC236}">
                <a16:creationId xmlns:a16="http://schemas.microsoft.com/office/drawing/2014/main" id="{E90FD1FA-2D6E-3BFD-7118-0434241D0672}"/>
              </a:ext>
            </a:extLst>
          </p:cNvPr>
          <p:cNvPicPr>
            <a:picLocks noChangeAspect="1" noChangeArrowheads="1"/>
          </p:cNvPicPr>
          <p:nvPr/>
        </p:nvPicPr>
        <p:blipFill>
          <a:blip r:embed="rId3" cstate="print"/>
          <a:srcRect/>
          <a:stretch>
            <a:fillRect/>
          </a:stretch>
        </p:blipFill>
        <p:spPr bwMode="auto">
          <a:xfrm>
            <a:off x="200547" y="1414791"/>
            <a:ext cx="7000037" cy="3647388"/>
          </a:xfrm>
          <a:prstGeom prst="rect">
            <a:avLst/>
          </a:prstGeom>
          <a:noFill/>
          <a:ln w="9525">
            <a:noFill/>
            <a:miter lim="800000"/>
            <a:headEnd/>
            <a:tailEnd/>
          </a:ln>
        </p:spPr>
      </p:pic>
    </p:spTree>
    <p:extLst>
      <p:ext uri="{BB962C8B-B14F-4D97-AF65-F5344CB8AC3E}">
        <p14:creationId xmlns:p14="http://schemas.microsoft.com/office/powerpoint/2010/main" val="2672007008"/>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p:txBody>
          <a:bodyPr>
            <a:normAutofit fontScale="85000" lnSpcReduction="20000"/>
          </a:bodyPr>
          <a:lstStyle/>
          <a:p>
            <a:pPr>
              <a:buNone/>
            </a:pPr>
            <a:r>
              <a:rPr lang="en-US" sz="2000" i="1" dirty="0"/>
              <a:t>Proxy (Server Side)</a:t>
            </a:r>
          </a:p>
          <a:p>
            <a:pPr>
              <a:buNone/>
            </a:pPr>
            <a:endParaRPr lang="en-US" sz="2000" i="1" dirty="0"/>
          </a:p>
          <a:p>
            <a:r>
              <a:rPr lang="en-US" sz="2000" dirty="0"/>
              <a:t>Allocate IP address and Port No. (</a:t>
            </a:r>
            <a:r>
              <a:rPr lang="en-US" sz="2000" dirty="0" err="1"/>
              <a:t>Tuple</a:t>
            </a:r>
            <a:r>
              <a:rPr lang="en-US" sz="2000" dirty="0"/>
              <a:t>)</a:t>
            </a:r>
          </a:p>
          <a:p>
            <a:r>
              <a:rPr lang="en-US" sz="2000" dirty="0"/>
              <a:t>Binding the socket</a:t>
            </a:r>
          </a:p>
          <a:p>
            <a:r>
              <a:rPr lang="en-US" sz="2000" dirty="0"/>
              <a:t>Listen for incoming connections</a:t>
            </a:r>
          </a:p>
          <a:p>
            <a:r>
              <a:rPr lang="en-US" sz="2000" dirty="0"/>
              <a:t>Add proxy settings in the web browser</a:t>
            </a:r>
          </a:p>
          <a:p>
            <a:r>
              <a:rPr lang="en-US" sz="2000" dirty="0"/>
              <a:t>Receive Request(s) from the user (browser)</a:t>
            </a:r>
          </a:p>
          <a:p>
            <a:r>
              <a:rPr lang="en-US" sz="2000" dirty="0"/>
              <a:t>Decode and parse through received GET</a:t>
            </a:r>
          </a:p>
          <a:p>
            <a:r>
              <a:rPr lang="en-US" sz="2000" dirty="0"/>
              <a:t>Modify URL (depends)</a:t>
            </a:r>
          </a:p>
          <a:p>
            <a:r>
              <a:rPr lang="en-US" sz="2000" dirty="0"/>
              <a:t>Encode (Opt) and send the request to Proxy (Client Side)</a:t>
            </a:r>
          </a:p>
          <a:p>
            <a:r>
              <a:rPr lang="en-US" sz="2000" dirty="0"/>
              <a:t>Receive response from Proxy (Client Side) and decode information (if not done earlier)</a:t>
            </a:r>
          </a:p>
          <a:p>
            <a:r>
              <a:rPr lang="en-US" sz="2000" dirty="0"/>
              <a:t>Modify text (not image file name) (if large, store all of them in a temporary buffer)</a:t>
            </a:r>
          </a:p>
          <a:p>
            <a:r>
              <a:rPr lang="en-US" sz="2000" dirty="0"/>
              <a:t>Encode and send to browser</a:t>
            </a:r>
          </a:p>
          <a:p>
            <a:r>
              <a:rPr lang="en-US" sz="2000" dirty="0"/>
              <a:t>Close the connection</a:t>
            </a:r>
          </a:p>
          <a:p>
            <a:endParaRPr lang="en-US" sz="2000" dirty="0"/>
          </a:p>
          <a:p>
            <a:endParaRPr lang="en-IN" sz="2000" dirty="0"/>
          </a:p>
        </p:txBody>
      </p:sp>
      <p:sp>
        <p:nvSpPr>
          <p:cNvPr id="5" name="Text Placeholder 4"/>
          <p:cNvSpPr>
            <a:spLocks noGrp="1"/>
          </p:cNvSpPr>
          <p:nvPr>
            <p:ph type="body" sz="half" idx="13"/>
          </p:nvPr>
        </p:nvSpPr>
        <p:spPr/>
        <p:txBody>
          <a:bodyPr>
            <a:normAutofit/>
          </a:bodyPr>
          <a:lstStyle/>
          <a:p>
            <a:pPr>
              <a:buNone/>
            </a:pPr>
            <a:r>
              <a:rPr lang="en-US" sz="2000" i="1" dirty="0">
                <a:latin typeface="Georgia" pitchFamily="18" charset="0"/>
              </a:rPr>
              <a:t>Proxy (Client Side)</a:t>
            </a:r>
          </a:p>
          <a:p>
            <a:endParaRPr lang="en-US" sz="2000" dirty="0">
              <a:latin typeface="Georgia" pitchFamily="18" charset="0"/>
            </a:endParaRPr>
          </a:p>
          <a:p>
            <a:r>
              <a:rPr lang="en-US" sz="2000" dirty="0"/>
              <a:t>Create another socket for proxy-actual server communication</a:t>
            </a:r>
          </a:p>
          <a:p>
            <a:r>
              <a:rPr lang="en-US" sz="2000" dirty="0"/>
              <a:t>Prepare GET, encode, and send to actual server</a:t>
            </a:r>
          </a:p>
          <a:p>
            <a:r>
              <a:rPr lang="en-US" sz="2000" dirty="0"/>
              <a:t>Receive response from Actual Server, decode (optional), and send to Proxy (Server Side)</a:t>
            </a:r>
          </a:p>
          <a:p>
            <a:r>
              <a:rPr lang="en-US" sz="2000" dirty="0"/>
              <a:t>Close the connection.</a:t>
            </a:r>
          </a:p>
          <a:p>
            <a:endParaRPr lang="en-IN" sz="2000" dirty="0">
              <a:latin typeface="Georgia" pitchFamily="18" charset="0"/>
            </a:endParaRPr>
          </a:p>
        </p:txBody>
      </p:sp>
      <p:sp>
        <p:nvSpPr>
          <p:cNvPr id="2" name="Title 1"/>
          <p:cNvSpPr>
            <a:spLocks noGrp="1"/>
          </p:cNvSpPr>
          <p:nvPr>
            <p:ph type="title" idx="4294967295"/>
          </p:nvPr>
        </p:nvSpPr>
        <p:spPr>
          <a:xfrm>
            <a:off x="0" y="168275"/>
            <a:ext cx="11264900" cy="830263"/>
          </a:xfrm>
        </p:spPr>
        <p:txBody>
          <a:bodyPr/>
          <a:lstStyle/>
          <a:p>
            <a:r>
              <a:rPr lang="en-US" dirty="0"/>
              <a:t>Various Steps involved:</a:t>
            </a:r>
            <a:endParaRPr lang="en-IN" dirty="0"/>
          </a:p>
        </p:txBody>
      </p:sp>
      <p:cxnSp>
        <p:nvCxnSpPr>
          <p:cNvPr id="6" name="Straight Connector 5">
            <a:extLst>
              <a:ext uri="{FF2B5EF4-FFF2-40B4-BE49-F238E27FC236}">
                <a16:creationId xmlns:a16="http://schemas.microsoft.com/office/drawing/2014/main" id="{E849ED53-2747-F9DE-2DD8-A5C655BF401A}"/>
              </a:ext>
            </a:extLst>
          </p:cNvPr>
          <p:cNvCxnSpPr>
            <a:cxnSpLocks/>
          </p:cNvCxnSpPr>
          <p:nvPr/>
        </p:nvCxnSpPr>
        <p:spPr>
          <a:xfrm flipV="1">
            <a:off x="5197642" y="2731168"/>
            <a:ext cx="1041547" cy="697832"/>
          </a:xfrm>
          <a:prstGeom prst="line">
            <a:avLst/>
          </a:prstGeom>
          <a:noFill/>
          <a:ln w="25400" cap="flat">
            <a:solidFill>
              <a:schemeClr val="accent1"/>
            </a:solidFill>
            <a:prstDash val="solid"/>
            <a:round/>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Some Common errors.</a:t>
            </a:r>
            <a:endParaRPr lang="en-IN" dirty="0"/>
          </a:p>
        </p:txBody>
      </p:sp>
      <p:sp>
        <p:nvSpPr>
          <p:cNvPr id="6" name="Text Placeholder 5"/>
          <p:cNvSpPr>
            <a:spLocks noGrp="1"/>
          </p:cNvSpPr>
          <p:nvPr>
            <p:ph type="body" idx="1"/>
          </p:nvPr>
        </p:nvSpPr>
        <p:spPr/>
        <p:txBody>
          <a:bodyPr/>
          <a:lstStyle/>
          <a:p>
            <a:r>
              <a:rPr lang="en-US" dirty="0"/>
              <a:t>Content length modification (Linkoping and Stockholm)</a:t>
            </a:r>
          </a:p>
          <a:p>
            <a:r>
              <a:rPr lang="en-US" dirty="0"/>
              <a:t>Be careful while modifying information (issues with images)</a:t>
            </a:r>
          </a:p>
          <a:p>
            <a:r>
              <a:rPr lang="en-US" dirty="0"/>
              <a:t>To use proxy for one port multiple times, use </a:t>
            </a:r>
            <a:r>
              <a:rPr lang="en-US" dirty="0" err="1"/>
              <a:t>reuseaddress</a:t>
            </a:r>
            <a:r>
              <a:rPr lang="en-US" dirty="0"/>
              <a:t> command</a:t>
            </a:r>
          </a:p>
          <a:p>
            <a:r>
              <a:rPr lang="en-US" dirty="0"/>
              <a:t>While loop can be a good choice to collect large data</a:t>
            </a:r>
          </a:p>
          <a:p>
            <a:r>
              <a:rPr lang="en-US" dirty="0"/>
              <a:t>Do not encode and decode the images</a:t>
            </a:r>
          </a:p>
          <a:p>
            <a:r>
              <a:rPr lang="en-US" dirty="0"/>
              <a:t>Issue with the </a:t>
            </a:r>
            <a:r>
              <a:rPr lang="en-US" dirty="0" err="1"/>
              <a:t>firefox</a:t>
            </a:r>
            <a:r>
              <a:rPr lang="en-US" dirty="0"/>
              <a:t>, then try with other browser like chrome</a:t>
            </a:r>
          </a:p>
          <a:p>
            <a:r>
              <a:rPr lang="en-US" dirty="0"/>
              <a:t>Clear the cache to see the updated outcomes</a:t>
            </a:r>
            <a:endParaRPr lang="en-IN" dirty="0"/>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Title 1"/>
          <p:cNvSpPr txBox="1">
            <a:spLocks noGrp="1"/>
          </p:cNvSpPr>
          <p:nvPr>
            <p:ph type="title"/>
          </p:nvPr>
        </p:nvSpPr>
        <p:spPr>
          <a:xfrm>
            <a:off x="463637" y="999226"/>
            <a:ext cx="11264724" cy="831131"/>
          </a:xfrm>
          <a:prstGeom prst="rect">
            <a:avLst/>
          </a:prstGeom>
        </p:spPr>
        <p:txBody>
          <a:bodyPr/>
          <a:lstStyle>
            <a:lvl1pPr algn="ctr"/>
          </a:lstStyle>
          <a:p>
            <a:r>
              <a:t>General overlay</a:t>
            </a:r>
          </a:p>
        </p:txBody>
      </p:sp>
      <p:sp>
        <p:nvSpPr>
          <p:cNvPr id="607"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43</a:t>
            </a:fld>
            <a:endParaRPr/>
          </a:p>
        </p:txBody>
      </p:sp>
      <p:pic>
        <p:nvPicPr>
          <p:cNvPr id="608" name="Google Shape;330;p50" descr="Google Shape;330;p50"/>
          <p:cNvPicPr>
            <a:picLocks noChangeAspect="1"/>
          </p:cNvPicPr>
          <p:nvPr/>
        </p:nvPicPr>
        <p:blipFill>
          <a:blip r:embed="rId2" cstate="print"/>
          <a:stretch>
            <a:fillRect/>
          </a:stretch>
        </p:blipFill>
        <p:spPr>
          <a:xfrm>
            <a:off x="1097280" y="1382759"/>
            <a:ext cx="1561680" cy="1874161"/>
          </a:xfrm>
          <a:prstGeom prst="rect">
            <a:avLst/>
          </a:prstGeom>
          <a:ln w="12700">
            <a:miter lim="400000"/>
          </a:ln>
        </p:spPr>
      </p:pic>
      <p:pic>
        <p:nvPicPr>
          <p:cNvPr id="609" name="Google Shape;331;p50" descr="Google Shape;331;p50"/>
          <p:cNvPicPr>
            <a:picLocks noChangeAspect="1"/>
          </p:cNvPicPr>
          <p:nvPr/>
        </p:nvPicPr>
        <p:blipFill>
          <a:blip r:embed="rId3" cstate="print"/>
          <a:stretch>
            <a:fillRect/>
          </a:stretch>
        </p:blipFill>
        <p:spPr>
          <a:xfrm>
            <a:off x="6758940" y="3719200"/>
            <a:ext cx="3108961" cy="2103121"/>
          </a:xfrm>
          <a:prstGeom prst="rect">
            <a:avLst/>
          </a:prstGeom>
          <a:ln w="12700">
            <a:miter lim="400000"/>
          </a:ln>
        </p:spPr>
      </p:pic>
      <p:sp>
        <p:nvSpPr>
          <p:cNvPr id="610" name="Google Shape;332;p50"/>
          <p:cNvSpPr txBox="1"/>
          <p:nvPr/>
        </p:nvSpPr>
        <p:spPr>
          <a:xfrm>
            <a:off x="9298099" y="5709629"/>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611" name="Google Shape;333;p50"/>
          <p:cNvSpPr txBox="1"/>
          <p:nvPr/>
        </p:nvSpPr>
        <p:spPr>
          <a:xfrm>
            <a:off x="1158840" y="3276360"/>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sp>
        <p:nvSpPr>
          <p:cNvPr id="612" name="Google Shape;334;p50"/>
          <p:cNvSpPr txBox="1"/>
          <p:nvPr/>
        </p:nvSpPr>
        <p:spPr>
          <a:xfrm>
            <a:off x="3969520" y="5314899"/>
            <a:ext cx="78876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Proxy</a:t>
            </a:r>
          </a:p>
        </p:txBody>
      </p:sp>
      <p:grpSp>
        <p:nvGrpSpPr>
          <p:cNvPr id="615" name="Google Shape;335;p50"/>
          <p:cNvGrpSpPr/>
          <p:nvPr/>
        </p:nvGrpSpPr>
        <p:grpSpPr>
          <a:xfrm>
            <a:off x="4346280" y="3421677"/>
            <a:ext cx="914401" cy="1737361"/>
            <a:chOff x="0" y="0"/>
            <a:chExt cx="914400" cy="1737360"/>
          </a:xfrm>
        </p:grpSpPr>
        <p:sp>
          <p:nvSpPr>
            <p:cNvPr id="613" name="Rektangel"/>
            <p:cNvSpPr/>
            <p:nvPr/>
          </p:nvSpPr>
          <p:spPr>
            <a:xfrm>
              <a:off x="0" y="-1"/>
              <a:ext cx="914400" cy="1737362"/>
            </a:xfrm>
            <a:prstGeom prst="rect">
              <a:avLst/>
            </a:prstGeom>
            <a:noFill/>
            <a:ln w="9525" cap="flat">
              <a:solidFill>
                <a:srgbClr val="000000"/>
              </a:solidFill>
              <a:prstDash val="solid"/>
              <a:round/>
            </a:ln>
            <a:effectLst/>
          </p:spPr>
          <p:txBody>
            <a:bodyPr wrap="square" lIns="0" tIns="0" rIns="0" bIns="0" numCol="1" anchor="t">
              <a:noAutofit/>
            </a:bodyPr>
            <a:lstStyle/>
            <a:p>
              <a:pPr defTabSz="914400">
                <a:defRPr sz="1800">
                  <a:latin typeface="Arial"/>
                  <a:ea typeface="Arial"/>
                  <a:cs typeface="Arial"/>
                  <a:sym typeface="Arial"/>
                </a:defRPr>
              </a:pPr>
              <a:endParaRPr/>
            </a:p>
          </p:txBody>
        </p:sp>
        <p:sp>
          <p:nvSpPr>
            <p:cNvPr id="614" name="Server side"/>
            <p:cNvSpPr txBox="1"/>
            <p:nvPr/>
          </p:nvSpPr>
          <p:spPr>
            <a:xfrm>
              <a:off x="0" y="-1"/>
              <a:ext cx="914400" cy="11568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4999" tIns="44999" rIns="44999" bIns="44999" numCol="1" anchor="t">
              <a:spAutoFit/>
            </a:bodyPr>
            <a:lstStyle/>
            <a:p>
              <a:pPr defTabSz="914400">
                <a:defRPr sz="1400">
                  <a:latin typeface="Georgia"/>
                  <a:ea typeface="Georgia"/>
                  <a:cs typeface="Georgia"/>
                  <a:sym typeface="Georgia"/>
                </a:defRPr>
              </a:pPr>
              <a:endParaRPr sz="1800"/>
            </a:p>
            <a:p>
              <a:pPr defTabSz="914400">
                <a:defRPr sz="1400">
                  <a:latin typeface="Georgia"/>
                  <a:ea typeface="Georgia"/>
                  <a:cs typeface="Georgia"/>
                  <a:sym typeface="Georgia"/>
                </a:defRPr>
              </a:pPr>
              <a:endParaRPr sz="1800"/>
            </a:p>
            <a:p>
              <a:pPr defTabSz="914400">
                <a:defRPr sz="1800">
                  <a:latin typeface="Georgia"/>
                  <a:ea typeface="Georgia"/>
                  <a:cs typeface="Georgia"/>
                  <a:sym typeface="Georgia"/>
                </a:defRPr>
              </a:pPr>
              <a:r>
                <a:t>Server side</a:t>
              </a:r>
            </a:p>
          </p:txBody>
        </p:sp>
      </p:grpSp>
      <p:grpSp>
        <p:nvGrpSpPr>
          <p:cNvPr id="618" name="Google Shape;336;p50"/>
          <p:cNvGrpSpPr/>
          <p:nvPr/>
        </p:nvGrpSpPr>
        <p:grpSpPr>
          <a:xfrm>
            <a:off x="3517920" y="3421317"/>
            <a:ext cx="822961" cy="1737361"/>
            <a:chOff x="0" y="0"/>
            <a:chExt cx="822960" cy="1737360"/>
          </a:xfrm>
        </p:grpSpPr>
        <p:sp>
          <p:nvSpPr>
            <p:cNvPr id="616" name="Rektangel"/>
            <p:cNvSpPr/>
            <p:nvPr/>
          </p:nvSpPr>
          <p:spPr>
            <a:xfrm>
              <a:off x="-1" y="-1"/>
              <a:ext cx="822962" cy="1737362"/>
            </a:xfrm>
            <a:prstGeom prst="rect">
              <a:avLst/>
            </a:prstGeom>
            <a:noFill/>
            <a:ln w="9525" cap="flat">
              <a:solidFill>
                <a:srgbClr val="000000"/>
              </a:solidFill>
              <a:prstDash val="solid"/>
              <a:round/>
            </a:ln>
            <a:effectLst/>
          </p:spPr>
          <p:txBody>
            <a:bodyPr wrap="square" lIns="0" tIns="0" rIns="0" bIns="0" numCol="1" anchor="t">
              <a:noAutofit/>
            </a:bodyPr>
            <a:lstStyle/>
            <a:p>
              <a:pPr defTabSz="914400">
                <a:defRPr sz="1800">
                  <a:latin typeface="Georgia"/>
                  <a:ea typeface="Georgia"/>
                  <a:cs typeface="Georgia"/>
                  <a:sym typeface="Georgia"/>
                </a:defRPr>
              </a:pPr>
              <a:endParaRPr/>
            </a:p>
          </p:txBody>
        </p:sp>
        <p:sp>
          <p:nvSpPr>
            <p:cNvPr id="617" name="Client side"/>
            <p:cNvSpPr txBox="1"/>
            <p:nvPr/>
          </p:nvSpPr>
          <p:spPr>
            <a:xfrm>
              <a:off x="-1" y="-1"/>
              <a:ext cx="822962" cy="11568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4999" tIns="44999" rIns="44999" bIns="44999" numCol="1" anchor="t">
              <a:spAutoFit/>
            </a:bodyPr>
            <a:lstStyle/>
            <a:p>
              <a:pPr defTabSz="914400">
                <a:defRPr sz="1400">
                  <a:latin typeface="Georgia"/>
                  <a:ea typeface="Georgia"/>
                  <a:cs typeface="Georgia"/>
                  <a:sym typeface="Georgia"/>
                </a:defRPr>
              </a:pPr>
              <a:endParaRPr sz="1800"/>
            </a:p>
            <a:p>
              <a:pPr defTabSz="914400">
                <a:defRPr sz="1400">
                  <a:latin typeface="Georgia"/>
                  <a:ea typeface="Georgia"/>
                  <a:cs typeface="Georgia"/>
                  <a:sym typeface="Georgia"/>
                </a:defRPr>
              </a:pPr>
              <a:endParaRPr sz="1800"/>
            </a:p>
            <a:p>
              <a:pPr defTabSz="914400">
                <a:defRPr sz="1800">
                  <a:latin typeface="Georgia"/>
                  <a:ea typeface="Georgia"/>
                  <a:cs typeface="Georgia"/>
                  <a:sym typeface="Georgia"/>
                </a:defRPr>
              </a:pPr>
              <a:r>
                <a:t>Client side</a:t>
              </a:r>
            </a:p>
          </p:txBody>
        </p:sp>
      </p:grpSp>
      <p:sp>
        <p:nvSpPr>
          <p:cNvPr id="623" name="Google Shape;337;p50"/>
          <p:cNvSpPr/>
          <p:nvPr/>
        </p:nvSpPr>
        <p:spPr>
          <a:xfrm>
            <a:off x="5265442" y="4353586"/>
            <a:ext cx="1493499" cy="20441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a:solidFill>
              <a:srgbClr val="000000"/>
            </a:solidFill>
            <a:headEnd type="triangle"/>
            <a:tailEnd type="triangle"/>
          </a:ln>
        </p:spPr>
        <p:txBody>
          <a:bodyPr/>
          <a:lstStyle/>
          <a:p>
            <a:endParaRPr/>
          </a:p>
        </p:txBody>
      </p:sp>
      <p:sp>
        <p:nvSpPr>
          <p:cNvPr id="624" name="Google Shape;338;p50"/>
          <p:cNvSpPr/>
          <p:nvPr/>
        </p:nvSpPr>
        <p:spPr>
          <a:xfrm>
            <a:off x="2658959" y="3069799"/>
            <a:ext cx="854199" cy="8204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a:solidFill>
              <a:srgbClr val="000000"/>
            </a:solidFill>
            <a:headEnd type="triangle"/>
            <a:tailEnd type="triangle"/>
          </a:ln>
        </p:spPr>
        <p:txBody>
          <a:bodyPr/>
          <a:lstStyle/>
          <a:p>
            <a:endParaRPr/>
          </a:p>
        </p:txBody>
      </p:sp>
      <p:sp>
        <p:nvSpPr>
          <p:cNvPr id="621" name="Google Shape;343;p51"/>
          <p:cNvSpPr txBox="1"/>
          <p:nvPr/>
        </p:nvSpPr>
        <p:spPr>
          <a:xfrm>
            <a:off x="2827439" y="2010240"/>
            <a:ext cx="7427522"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solidFill>
                  <a:srgbClr val="FF0000"/>
                </a:solidFill>
                <a:latin typeface="Georgia"/>
                <a:ea typeface="Georgia"/>
                <a:cs typeface="Georgia"/>
                <a:sym typeface="Georgia"/>
              </a:defRPr>
            </a:lvl1pPr>
          </a:lstStyle>
          <a:p>
            <a:r>
              <a:t>Server side: listens on a port, accepts, receives, forwards to client side</a:t>
            </a:r>
          </a:p>
        </p:txBody>
      </p:sp>
      <p:sp>
        <p:nvSpPr>
          <p:cNvPr id="622" name="Google Shape;354;p51"/>
          <p:cNvSpPr/>
          <p:nvPr/>
        </p:nvSpPr>
        <p:spPr>
          <a:xfrm flipV="1">
            <a:off x="4886270" y="2367526"/>
            <a:ext cx="1" cy="1053345"/>
          </a:xfrm>
          <a:prstGeom prst="line">
            <a:avLst/>
          </a:prstGeom>
          <a:ln>
            <a:solidFill>
              <a:srgbClr val="000000"/>
            </a:solidFill>
            <a:tailEnd type="triangle"/>
          </a:ln>
        </p:spPr>
        <p:txBody>
          <a:bodyPr lIns="0" tIns="0" rIns="0" bIns="0"/>
          <a:lstStyle/>
          <a:p>
            <a:pPr defTabSz="914400">
              <a:defRPr sz="1400">
                <a:latin typeface="Arial"/>
                <a:ea typeface="Arial"/>
                <a:cs typeface="Arial"/>
                <a:sym typeface="Arial"/>
              </a:defRPr>
            </a:pPr>
            <a:endParaRP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 name="Title 1"/>
          <p:cNvSpPr txBox="1">
            <a:spLocks noGrp="1"/>
          </p:cNvSpPr>
          <p:nvPr>
            <p:ph type="title"/>
          </p:nvPr>
        </p:nvSpPr>
        <p:spPr>
          <a:xfrm>
            <a:off x="463637" y="999226"/>
            <a:ext cx="11264724" cy="831131"/>
          </a:xfrm>
          <a:prstGeom prst="rect">
            <a:avLst/>
          </a:prstGeom>
        </p:spPr>
        <p:txBody>
          <a:bodyPr/>
          <a:lstStyle>
            <a:lvl1pPr algn="ctr"/>
          </a:lstStyle>
          <a:p>
            <a:r>
              <a:t>General overlay</a:t>
            </a:r>
          </a:p>
        </p:txBody>
      </p:sp>
      <p:sp>
        <p:nvSpPr>
          <p:cNvPr id="628"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44</a:t>
            </a:fld>
            <a:endParaRPr/>
          </a:p>
        </p:txBody>
      </p:sp>
      <p:pic>
        <p:nvPicPr>
          <p:cNvPr id="629" name="Google Shape;330;p50" descr="Google Shape;330;p50"/>
          <p:cNvPicPr>
            <a:picLocks noChangeAspect="1"/>
          </p:cNvPicPr>
          <p:nvPr/>
        </p:nvPicPr>
        <p:blipFill>
          <a:blip r:embed="rId2" cstate="print"/>
          <a:stretch>
            <a:fillRect/>
          </a:stretch>
        </p:blipFill>
        <p:spPr>
          <a:xfrm>
            <a:off x="1097280" y="1382759"/>
            <a:ext cx="1561680" cy="1874161"/>
          </a:xfrm>
          <a:prstGeom prst="rect">
            <a:avLst/>
          </a:prstGeom>
          <a:ln w="12700">
            <a:miter lim="400000"/>
          </a:ln>
        </p:spPr>
      </p:pic>
      <p:pic>
        <p:nvPicPr>
          <p:cNvPr id="630" name="Google Shape;331;p50" descr="Google Shape;331;p50"/>
          <p:cNvPicPr>
            <a:picLocks noChangeAspect="1"/>
          </p:cNvPicPr>
          <p:nvPr/>
        </p:nvPicPr>
        <p:blipFill>
          <a:blip r:embed="rId3" cstate="print"/>
          <a:stretch>
            <a:fillRect/>
          </a:stretch>
        </p:blipFill>
        <p:spPr>
          <a:xfrm>
            <a:off x="6758940" y="3719200"/>
            <a:ext cx="3108961" cy="2103121"/>
          </a:xfrm>
          <a:prstGeom prst="rect">
            <a:avLst/>
          </a:prstGeom>
          <a:ln w="12700">
            <a:miter lim="400000"/>
          </a:ln>
        </p:spPr>
      </p:pic>
      <p:sp>
        <p:nvSpPr>
          <p:cNvPr id="631" name="Google Shape;332;p50"/>
          <p:cNvSpPr txBox="1"/>
          <p:nvPr/>
        </p:nvSpPr>
        <p:spPr>
          <a:xfrm>
            <a:off x="9298099" y="5709629"/>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632" name="Google Shape;333;p50"/>
          <p:cNvSpPr txBox="1"/>
          <p:nvPr/>
        </p:nvSpPr>
        <p:spPr>
          <a:xfrm>
            <a:off x="1158840" y="3276360"/>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sp>
        <p:nvSpPr>
          <p:cNvPr id="633" name="Google Shape;334;p50"/>
          <p:cNvSpPr txBox="1"/>
          <p:nvPr/>
        </p:nvSpPr>
        <p:spPr>
          <a:xfrm>
            <a:off x="3969520" y="5314899"/>
            <a:ext cx="78876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Proxy</a:t>
            </a:r>
          </a:p>
        </p:txBody>
      </p:sp>
      <p:grpSp>
        <p:nvGrpSpPr>
          <p:cNvPr id="636" name="Google Shape;335;p50"/>
          <p:cNvGrpSpPr/>
          <p:nvPr/>
        </p:nvGrpSpPr>
        <p:grpSpPr>
          <a:xfrm>
            <a:off x="4346280" y="3421677"/>
            <a:ext cx="914401" cy="1737361"/>
            <a:chOff x="0" y="0"/>
            <a:chExt cx="914400" cy="1737360"/>
          </a:xfrm>
        </p:grpSpPr>
        <p:sp>
          <p:nvSpPr>
            <p:cNvPr id="634" name="Rektangel"/>
            <p:cNvSpPr/>
            <p:nvPr/>
          </p:nvSpPr>
          <p:spPr>
            <a:xfrm>
              <a:off x="0" y="-1"/>
              <a:ext cx="914400" cy="1737362"/>
            </a:xfrm>
            <a:prstGeom prst="rect">
              <a:avLst/>
            </a:prstGeom>
            <a:noFill/>
            <a:ln w="9525" cap="flat">
              <a:solidFill>
                <a:srgbClr val="000000"/>
              </a:solidFill>
              <a:prstDash val="solid"/>
              <a:round/>
            </a:ln>
            <a:effectLst/>
          </p:spPr>
          <p:txBody>
            <a:bodyPr wrap="square" lIns="0" tIns="0" rIns="0" bIns="0" numCol="1" anchor="t">
              <a:noAutofit/>
            </a:bodyPr>
            <a:lstStyle/>
            <a:p>
              <a:pPr defTabSz="914400">
                <a:defRPr sz="1800">
                  <a:latin typeface="Arial"/>
                  <a:ea typeface="Arial"/>
                  <a:cs typeface="Arial"/>
                  <a:sym typeface="Arial"/>
                </a:defRPr>
              </a:pPr>
              <a:endParaRPr/>
            </a:p>
          </p:txBody>
        </p:sp>
        <p:sp>
          <p:nvSpPr>
            <p:cNvPr id="635" name="Server side"/>
            <p:cNvSpPr txBox="1"/>
            <p:nvPr/>
          </p:nvSpPr>
          <p:spPr>
            <a:xfrm>
              <a:off x="0" y="-1"/>
              <a:ext cx="914400" cy="11568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4999" tIns="44999" rIns="44999" bIns="44999" numCol="1" anchor="t">
              <a:spAutoFit/>
            </a:bodyPr>
            <a:lstStyle/>
            <a:p>
              <a:pPr defTabSz="914400">
                <a:defRPr sz="1400">
                  <a:latin typeface="Georgia"/>
                  <a:ea typeface="Georgia"/>
                  <a:cs typeface="Georgia"/>
                  <a:sym typeface="Georgia"/>
                </a:defRPr>
              </a:pPr>
              <a:endParaRPr sz="1800"/>
            </a:p>
            <a:p>
              <a:pPr defTabSz="914400">
                <a:defRPr sz="1400">
                  <a:latin typeface="Georgia"/>
                  <a:ea typeface="Georgia"/>
                  <a:cs typeface="Georgia"/>
                  <a:sym typeface="Georgia"/>
                </a:defRPr>
              </a:pPr>
              <a:endParaRPr sz="1800"/>
            </a:p>
            <a:p>
              <a:pPr defTabSz="914400">
                <a:defRPr sz="1800">
                  <a:latin typeface="Georgia"/>
                  <a:ea typeface="Georgia"/>
                  <a:cs typeface="Georgia"/>
                  <a:sym typeface="Georgia"/>
                </a:defRPr>
              </a:pPr>
              <a:r>
                <a:t>Server side</a:t>
              </a:r>
            </a:p>
          </p:txBody>
        </p:sp>
      </p:grpSp>
      <p:grpSp>
        <p:nvGrpSpPr>
          <p:cNvPr id="639" name="Google Shape;336;p50"/>
          <p:cNvGrpSpPr/>
          <p:nvPr/>
        </p:nvGrpSpPr>
        <p:grpSpPr>
          <a:xfrm>
            <a:off x="3517920" y="3421317"/>
            <a:ext cx="822961" cy="1737361"/>
            <a:chOff x="0" y="0"/>
            <a:chExt cx="822960" cy="1737360"/>
          </a:xfrm>
        </p:grpSpPr>
        <p:sp>
          <p:nvSpPr>
            <p:cNvPr id="637" name="Rektangel"/>
            <p:cNvSpPr/>
            <p:nvPr/>
          </p:nvSpPr>
          <p:spPr>
            <a:xfrm>
              <a:off x="-1" y="-1"/>
              <a:ext cx="822962" cy="1737362"/>
            </a:xfrm>
            <a:prstGeom prst="rect">
              <a:avLst/>
            </a:prstGeom>
            <a:noFill/>
            <a:ln w="9525" cap="flat">
              <a:solidFill>
                <a:srgbClr val="000000"/>
              </a:solidFill>
              <a:prstDash val="solid"/>
              <a:round/>
            </a:ln>
            <a:effectLst/>
          </p:spPr>
          <p:txBody>
            <a:bodyPr wrap="square" lIns="0" tIns="0" rIns="0" bIns="0" numCol="1" anchor="t">
              <a:noAutofit/>
            </a:bodyPr>
            <a:lstStyle/>
            <a:p>
              <a:pPr defTabSz="914400">
                <a:defRPr sz="1800">
                  <a:latin typeface="Georgia"/>
                  <a:ea typeface="Georgia"/>
                  <a:cs typeface="Georgia"/>
                  <a:sym typeface="Georgia"/>
                </a:defRPr>
              </a:pPr>
              <a:endParaRPr/>
            </a:p>
          </p:txBody>
        </p:sp>
        <p:sp>
          <p:nvSpPr>
            <p:cNvPr id="638" name="Client side"/>
            <p:cNvSpPr txBox="1"/>
            <p:nvPr/>
          </p:nvSpPr>
          <p:spPr>
            <a:xfrm>
              <a:off x="-1" y="-1"/>
              <a:ext cx="822962" cy="11568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4999" tIns="44999" rIns="44999" bIns="44999" numCol="1" anchor="t">
              <a:spAutoFit/>
            </a:bodyPr>
            <a:lstStyle/>
            <a:p>
              <a:pPr defTabSz="914400">
                <a:defRPr sz="1400">
                  <a:latin typeface="Georgia"/>
                  <a:ea typeface="Georgia"/>
                  <a:cs typeface="Georgia"/>
                  <a:sym typeface="Georgia"/>
                </a:defRPr>
              </a:pPr>
              <a:endParaRPr sz="1800"/>
            </a:p>
            <a:p>
              <a:pPr defTabSz="914400">
                <a:defRPr sz="1400">
                  <a:latin typeface="Georgia"/>
                  <a:ea typeface="Georgia"/>
                  <a:cs typeface="Georgia"/>
                  <a:sym typeface="Georgia"/>
                </a:defRPr>
              </a:pPr>
              <a:endParaRPr sz="1800"/>
            </a:p>
            <a:p>
              <a:pPr defTabSz="914400">
                <a:defRPr sz="1800">
                  <a:latin typeface="Georgia"/>
                  <a:ea typeface="Georgia"/>
                  <a:cs typeface="Georgia"/>
                  <a:sym typeface="Georgia"/>
                </a:defRPr>
              </a:pPr>
              <a:r>
                <a:t>Client side</a:t>
              </a:r>
            </a:p>
          </p:txBody>
        </p:sp>
      </p:grpSp>
      <p:sp>
        <p:nvSpPr>
          <p:cNvPr id="644" name="Google Shape;337;p50"/>
          <p:cNvSpPr/>
          <p:nvPr/>
        </p:nvSpPr>
        <p:spPr>
          <a:xfrm>
            <a:off x="5265442" y="4353586"/>
            <a:ext cx="1493499" cy="20441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path>
            </a:pathLst>
          </a:custGeom>
          <a:ln>
            <a:solidFill>
              <a:srgbClr val="000000"/>
            </a:solidFill>
            <a:headEnd type="triangle"/>
            <a:tailEnd type="triangle"/>
          </a:ln>
        </p:spPr>
        <p:txBody>
          <a:bodyPr/>
          <a:lstStyle/>
          <a:p>
            <a:endParaRPr/>
          </a:p>
        </p:txBody>
      </p:sp>
      <p:sp>
        <p:nvSpPr>
          <p:cNvPr id="645" name="Google Shape;338;p50"/>
          <p:cNvSpPr/>
          <p:nvPr/>
        </p:nvSpPr>
        <p:spPr>
          <a:xfrm>
            <a:off x="2658959" y="3069799"/>
            <a:ext cx="854199" cy="82041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a:solidFill>
              <a:srgbClr val="000000"/>
            </a:solidFill>
            <a:headEnd type="triangle"/>
            <a:tailEnd type="triangle"/>
          </a:ln>
        </p:spPr>
        <p:txBody>
          <a:bodyPr/>
          <a:lstStyle/>
          <a:p>
            <a:endParaRPr/>
          </a:p>
        </p:txBody>
      </p:sp>
      <p:sp>
        <p:nvSpPr>
          <p:cNvPr id="642" name="Google Shape;359;p52"/>
          <p:cNvSpPr txBox="1"/>
          <p:nvPr/>
        </p:nvSpPr>
        <p:spPr>
          <a:xfrm>
            <a:off x="2827440" y="1758239"/>
            <a:ext cx="7037280" cy="62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solidFill>
                  <a:srgbClr val="FF0000"/>
                </a:solidFill>
                <a:latin typeface="Georgia"/>
                <a:ea typeface="Georgia"/>
                <a:cs typeface="Georgia"/>
                <a:sym typeface="Georgia"/>
              </a:defRPr>
            </a:pPr>
            <a:r>
              <a:t>Client side: connects to the server, send request, receive response,</a:t>
            </a:r>
          </a:p>
          <a:p>
            <a:pPr defTabSz="914400">
              <a:defRPr sz="1800">
                <a:solidFill>
                  <a:srgbClr val="FF0000"/>
                </a:solidFill>
                <a:latin typeface="Georgia"/>
                <a:ea typeface="Georgia"/>
                <a:cs typeface="Georgia"/>
                <a:sym typeface="Georgia"/>
              </a:defRPr>
            </a:pPr>
            <a:r>
              <a:t>                   Forwards to server side</a:t>
            </a:r>
          </a:p>
        </p:txBody>
      </p:sp>
      <p:sp>
        <p:nvSpPr>
          <p:cNvPr id="643" name="Google Shape;370;p52"/>
          <p:cNvSpPr/>
          <p:nvPr/>
        </p:nvSpPr>
        <p:spPr>
          <a:xfrm flipH="1" flipV="1">
            <a:off x="3566159" y="2103120"/>
            <a:ext cx="339518" cy="1328996"/>
          </a:xfrm>
          <a:prstGeom prst="line">
            <a:avLst/>
          </a:prstGeom>
          <a:ln>
            <a:solidFill>
              <a:srgbClr val="000000"/>
            </a:solidFill>
            <a:tailEnd type="triangle"/>
          </a:ln>
        </p:spPr>
        <p:txBody>
          <a:bodyPr lIns="0" tIns="0" rIns="0" bIns="0"/>
          <a:lstStyle/>
          <a:p>
            <a:pPr defTabSz="914400">
              <a:defRPr sz="1400">
                <a:latin typeface="Arial"/>
                <a:ea typeface="Arial"/>
                <a:cs typeface="Arial"/>
                <a:sym typeface="Arial"/>
              </a:defRPr>
            </a:pPr>
            <a:endParaRP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 name="Title 1"/>
          <p:cNvSpPr txBox="1">
            <a:spLocks noGrp="1"/>
          </p:cNvSpPr>
          <p:nvPr>
            <p:ph type="title"/>
          </p:nvPr>
        </p:nvSpPr>
        <p:spPr>
          <a:xfrm>
            <a:off x="463637" y="999226"/>
            <a:ext cx="11264724" cy="831131"/>
          </a:xfrm>
          <a:prstGeom prst="rect">
            <a:avLst/>
          </a:prstGeom>
        </p:spPr>
        <p:txBody>
          <a:bodyPr/>
          <a:lstStyle/>
          <a:p>
            <a:r>
              <a:t>Content filtering</a:t>
            </a:r>
          </a:p>
        </p:txBody>
      </p:sp>
      <p:sp>
        <p:nvSpPr>
          <p:cNvPr id="649"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Need to be able to filter both based on URL and content</a:t>
            </a:r>
          </a:p>
          <a:p>
            <a:pPr marL="228600" indent="-228600"/>
            <a:r>
              <a:rPr dirty="0"/>
              <a:t>In which of the two halves of the proxy will you implement filtering based on URL?</a:t>
            </a:r>
          </a:p>
          <a:p>
            <a:pPr marL="228600" indent="-228600"/>
            <a:r>
              <a:rPr dirty="0"/>
              <a:t>In which of the two halves of the proxy will you implement content filtering?</a:t>
            </a:r>
          </a:p>
          <a:p>
            <a:pPr marL="228600" indent="-228600"/>
            <a:r>
              <a:rPr dirty="0"/>
              <a:t>How to actually do content filtering?</a:t>
            </a:r>
          </a:p>
        </p:txBody>
      </p:sp>
      <p:sp>
        <p:nvSpPr>
          <p:cNvPr id="650"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45</a:t>
            </a:fld>
            <a:endParaRP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 name="Title 1"/>
          <p:cNvSpPr txBox="1">
            <a:spLocks noGrp="1"/>
          </p:cNvSpPr>
          <p:nvPr>
            <p:ph type="title"/>
          </p:nvPr>
        </p:nvSpPr>
        <p:spPr>
          <a:xfrm>
            <a:off x="463637" y="999226"/>
            <a:ext cx="11264724" cy="831131"/>
          </a:xfrm>
          <a:prstGeom prst="rect">
            <a:avLst/>
          </a:prstGeom>
        </p:spPr>
        <p:txBody>
          <a:bodyPr/>
          <a:lstStyle/>
          <a:p>
            <a:r>
              <a:t>Content filtering</a:t>
            </a:r>
          </a:p>
        </p:txBody>
      </p:sp>
      <p:sp>
        <p:nvSpPr>
          <p:cNvPr id="654" name="Text Placeholder 13"/>
          <p:cNvSpPr txBox="1">
            <a:spLocks noGrp="1"/>
          </p:cNvSpPr>
          <p:nvPr>
            <p:ph type="body" idx="1"/>
          </p:nvPr>
        </p:nvSpPr>
        <p:spPr>
          <a:xfrm>
            <a:off x="463638" y="1812854"/>
            <a:ext cx="11264721" cy="4146371"/>
          </a:xfrm>
          <a:prstGeom prst="rect">
            <a:avLst/>
          </a:prstGeom>
        </p:spPr>
        <p:txBody>
          <a:bodyPr/>
          <a:lstStyle/>
          <a:p>
            <a:pPr marL="228600" indent="-228600"/>
            <a:r>
              <a:t>Response from the server comes in segments</a:t>
            </a:r>
          </a:p>
          <a:p>
            <a:pPr marL="228600" indent="-228600"/>
            <a:r>
              <a:t>Remember TCP segmentation?</a:t>
            </a:r>
          </a:p>
          <a:p>
            <a:pPr marL="228600" indent="-228600"/>
            <a:r>
              <a:t>Reconstruct the message in a temporary buffer</a:t>
            </a:r>
          </a:p>
          <a:p>
            <a:pPr marL="228600" indent="-228600"/>
            <a:r>
              <a:t>No dynamic sizing of buffer, chose a value and stick with it</a:t>
            </a:r>
          </a:p>
          <a:p>
            <a:pPr marL="228600" indent="-228600"/>
            <a:r>
              <a:t>Do not type-cast non-text data!</a:t>
            </a:r>
          </a:p>
          <a:p>
            <a:pPr marL="228600" indent="-228600"/>
            <a:r>
              <a:t>Then run filtering only on the text message</a:t>
            </a:r>
          </a:p>
        </p:txBody>
      </p:sp>
      <p:sp>
        <p:nvSpPr>
          <p:cNvPr id="655"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46</a:t>
            </a:fld>
            <a:endParaRP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58" name="Title 1"/>
          <p:cNvSpPr txBox="1">
            <a:spLocks noGrp="1"/>
          </p:cNvSpPr>
          <p:nvPr>
            <p:ph type="title"/>
          </p:nvPr>
        </p:nvSpPr>
        <p:spPr>
          <a:xfrm>
            <a:off x="463637" y="999226"/>
            <a:ext cx="11264724" cy="831131"/>
          </a:xfrm>
          <a:prstGeom prst="rect">
            <a:avLst/>
          </a:prstGeom>
        </p:spPr>
        <p:txBody>
          <a:bodyPr/>
          <a:lstStyle/>
          <a:p>
            <a:r>
              <a:t>Text vs other binary data</a:t>
            </a:r>
          </a:p>
        </p:txBody>
      </p:sp>
      <p:sp>
        <p:nvSpPr>
          <p:cNvPr id="659" name="Text Placeholder 13"/>
          <p:cNvSpPr txBox="1">
            <a:spLocks noGrp="1"/>
          </p:cNvSpPr>
          <p:nvPr>
            <p:ph type="body" idx="1"/>
          </p:nvPr>
        </p:nvSpPr>
        <p:spPr>
          <a:xfrm>
            <a:off x="463638" y="1812854"/>
            <a:ext cx="11264721" cy="4146371"/>
          </a:xfrm>
          <a:prstGeom prst="rect">
            <a:avLst/>
          </a:prstGeom>
        </p:spPr>
        <p:txBody>
          <a:bodyPr/>
          <a:lstStyle/>
          <a:p>
            <a:pPr marL="228600" indent="-228600"/>
            <a:r>
              <a:t>What is the requirement for filtering with regard to binary data?</a:t>
            </a:r>
          </a:p>
          <a:p>
            <a:pPr marL="971550" lvl="1" indent="-228600">
              <a:buChar char="•"/>
            </a:pPr>
            <a:r>
              <a:t>Only that you have to be smart in handling any data type</a:t>
            </a:r>
          </a:p>
          <a:p>
            <a:pPr marL="228600" indent="-228600"/>
            <a:r>
              <a:t>What will happen if you attempt to reconstruct an image or video and try to filter it?</a:t>
            </a:r>
          </a:p>
          <a:p>
            <a:pPr marL="228600" indent="-228600"/>
            <a:r>
              <a:t>Solutions?</a:t>
            </a:r>
          </a:p>
        </p:txBody>
      </p:sp>
      <p:sp>
        <p:nvSpPr>
          <p:cNvPr id="660"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47</a:t>
            </a:fld>
            <a:endParaRP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 name="Title 1"/>
          <p:cNvSpPr txBox="1">
            <a:spLocks noGrp="1"/>
          </p:cNvSpPr>
          <p:nvPr>
            <p:ph type="title"/>
          </p:nvPr>
        </p:nvSpPr>
        <p:spPr>
          <a:xfrm>
            <a:off x="463637" y="999226"/>
            <a:ext cx="11264724" cy="831131"/>
          </a:xfrm>
          <a:prstGeom prst="rect">
            <a:avLst/>
          </a:prstGeom>
        </p:spPr>
        <p:txBody>
          <a:bodyPr/>
          <a:lstStyle/>
          <a:p>
            <a:r>
              <a:t>Text vs binary data</a:t>
            </a:r>
          </a:p>
        </p:txBody>
      </p:sp>
      <p:sp>
        <p:nvSpPr>
          <p:cNvPr id="664"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Content-type header</a:t>
            </a:r>
          </a:p>
          <a:p>
            <a:pPr marL="228600" indent="-228600"/>
            <a:r>
              <a:rPr dirty="0"/>
              <a:t>Differentiate content type </a:t>
            </a:r>
          </a:p>
          <a:p>
            <a:pPr marL="971550" lvl="1" indent="-228600">
              <a:buChar char="•"/>
            </a:pPr>
            <a:r>
              <a:rPr dirty="0"/>
              <a:t>Run/don't run filtering</a:t>
            </a:r>
          </a:p>
        </p:txBody>
      </p:sp>
      <p:sp>
        <p:nvSpPr>
          <p:cNvPr id="665"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48</a:t>
            </a:fld>
            <a:endParaRPr/>
          </a:p>
        </p:txBody>
      </p:sp>
      <p:pic>
        <p:nvPicPr>
          <p:cNvPr id="666" name="Google Shape;401;p57" descr="Google Shape;401;p57"/>
          <p:cNvPicPr>
            <a:picLocks noChangeAspect="1"/>
          </p:cNvPicPr>
          <p:nvPr/>
        </p:nvPicPr>
        <p:blipFill>
          <a:blip r:embed="rId2" cstate="print"/>
          <a:stretch>
            <a:fillRect/>
          </a:stretch>
        </p:blipFill>
        <p:spPr>
          <a:xfrm>
            <a:off x="685000" y="3752880"/>
            <a:ext cx="8448841" cy="1809720"/>
          </a:xfrm>
          <a:prstGeom prst="rect">
            <a:avLst/>
          </a:prstGeom>
          <a:ln w="12700">
            <a:miter lim="400000"/>
          </a:ln>
        </p:spPr>
      </p:pic>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9" name="Title 1"/>
          <p:cNvSpPr txBox="1">
            <a:spLocks noGrp="1"/>
          </p:cNvSpPr>
          <p:nvPr>
            <p:ph type="title"/>
          </p:nvPr>
        </p:nvSpPr>
        <p:spPr>
          <a:xfrm>
            <a:off x="463637" y="999226"/>
            <a:ext cx="11264724" cy="831131"/>
          </a:xfrm>
          <a:prstGeom prst="rect">
            <a:avLst/>
          </a:prstGeom>
        </p:spPr>
        <p:txBody>
          <a:bodyPr/>
          <a:lstStyle/>
          <a:p>
            <a:r>
              <a:t>How to block specific content</a:t>
            </a:r>
          </a:p>
        </p:txBody>
      </p:sp>
      <p:sp>
        <p:nvSpPr>
          <p:cNvPr id="670" name="Text Placeholder 13"/>
          <p:cNvSpPr txBox="1">
            <a:spLocks noGrp="1"/>
          </p:cNvSpPr>
          <p:nvPr>
            <p:ph type="body" idx="1"/>
          </p:nvPr>
        </p:nvSpPr>
        <p:spPr>
          <a:xfrm>
            <a:off x="463638" y="1812854"/>
            <a:ext cx="11264721" cy="4146371"/>
          </a:xfrm>
          <a:prstGeom prst="rect">
            <a:avLst/>
          </a:prstGeom>
        </p:spPr>
        <p:txBody>
          <a:bodyPr/>
          <a:lstStyle/>
          <a:p>
            <a:pPr marL="228600" indent="-228600"/>
            <a:r>
              <a:t>You are supposed to return a specific response based on URL filtering or content filtering</a:t>
            </a:r>
          </a:p>
          <a:p>
            <a:pPr marL="228600" indent="-228600"/>
            <a:r>
              <a:t>HTTP redirect</a:t>
            </a:r>
          </a:p>
          <a:p>
            <a:pPr marL="971550" lvl="1" indent="-228600">
              <a:buChar char="•"/>
            </a:pPr>
            <a:r>
              <a:t>If filtering confirms presence of inappropriate words</a:t>
            </a:r>
            <a:br/>
            <a:r>
              <a:t>&gt; HTTP/1.1 301 Moved Permanently</a:t>
            </a:r>
          </a:p>
          <a:p>
            <a:pPr marL="971550" lvl="1" indent="-228600">
              <a:buChar char="•"/>
            </a:pPr>
            <a:r>
              <a:t>Else send response</a:t>
            </a:r>
          </a:p>
        </p:txBody>
      </p:sp>
      <p:sp>
        <p:nvSpPr>
          <p:cNvPr id="671"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49</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idx="1"/>
          </p:nvPr>
        </p:nvSpPr>
        <p:spPr/>
        <p:txBody>
          <a:bodyPr/>
          <a:lstStyle/>
          <a:p>
            <a:endParaRPr lang="en-IN" dirty="0"/>
          </a:p>
        </p:txBody>
      </p:sp>
      <p:pic>
        <p:nvPicPr>
          <p:cNvPr id="1026" name="Picture 2"/>
          <p:cNvPicPr>
            <a:picLocks noChangeAspect="1" noChangeArrowheads="1"/>
          </p:cNvPicPr>
          <p:nvPr/>
        </p:nvPicPr>
        <p:blipFill>
          <a:blip r:embed="rId2" cstate="print"/>
          <a:srcRect l="27888" t="20040" r="35188" b="6250"/>
          <a:stretch>
            <a:fillRect/>
          </a:stretch>
        </p:blipFill>
        <p:spPr bwMode="auto">
          <a:xfrm>
            <a:off x="3628571" y="504588"/>
            <a:ext cx="4804229" cy="5392057"/>
          </a:xfrm>
          <a:prstGeom prst="rect">
            <a:avLst/>
          </a:prstGeom>
          <a:noFill/>
          <a:ln w="9525">
            <a:noFill/>
            <a:miter lim="800000"/>
            <a:headEnd/>
            <a:tailEnd/>
          </a:ln>
        </p:spPr>
      </p:pic>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 name="Title 1"/>
          <p:cNvSpPr txBox="1">
            <a:spLocks noGrp="1"/>
          </p:cNvSpPr>
          <p:nvPr>
            <p:ph type="title"/>
          </p:nvPr>
        </p:nvSpPr>
        <p:spPr>
          <a:xfrm>
            <a:off x="463637" y="999226"/>
            <a:ext cx="11264724" cy="831131"/>
          </a:xfrm>
          <a:prstGeom prst="rect">
            <a:avLst/>
          </a:prstGeom>
        </p:spPr>
        <p:txBody>
          <a:bodyPr/>
          <a:lstStyle/>
          <a:p>
            <a:r>
              <a:t>Debugging advice</a:t>
            </a:r>
          </a:p>
        </p:txBody>
      </p:sp>
      <p:sp>
        <p:nvSpPr>
          <p:cNvPr id="675" name="Text Placeholder 13"/>
          <p:cNvSpPr txBox="1">
            <a:spLocks noGrp="1"/>
          </p:cNvSpPr>
          <p:nvPr>
            <p:ph type="body" idx="1"/>
          </p:nvPr>
        </p:nvSpPr>
        <p:spPr>
          <a:xfrm>
            <a:off x="463638" y="1812854"/>
            <a:ext cx="11264721" cy="4146371"/>
          </a:xfrm>
          <a:prstGeom prst="rect">
            <a:avLst/>
          </a:prstGeom>
        </p:spPr>
        <p:txBody>
          <a:bodyPr/>
          <a:lstStyle/>
          <a:p>
            <a:pPr marL="228600" indent="-228600"/>
            <a:r>
              <a:t>Stick to simple web pages initially</a:t>
            </a:r>
          </a:p>
          <a:p>
            <a:pPr marL="228600" indent="-228600"/>
            <a:r>
              <a:t>Debug incrementally</a:t>
            </a:r>
          </a:p>
          <a:p>
            <a:pPr marL="228600" indent="-228600"/>
            <a:r>
              <a:t>Check and double check request string for formatting and completeness</a:t>
            </a:r>
          </a:p>
          <a:p>
            <a:pPr marL="228600" indent="-228600"/>
            <a:r>
              <a:t>Source of many errors like 'server closed connection unexpectedly'</a:t>
            </a:r>
          </a:p>
          <a:p>
            <a:pPr marL="228600" indent="-228600"/>
            <a:r>
              <a:t>If developing on own computers, use Wireshark to debug. Can save a lot of time!</a:t>
            </a:r>
          </a:p>
        </p:txBody>
      </p:sp>
      <p:sp>
        <p:nvSpPr>
          <p:cNvPr id="676"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50</a:t>
            </a:fld>
            <a:endParaRP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Title 1"/>
          <p:cNvSpPr txBox="1">
            <a:spLocks noGrp="1"/>
          </p:cNvSpPr>
          <p:nvPr>
            <p:ph type="title"/>
          </p:nvPr>
        </p:nvSpPr>
        <p:spPr>
          <a:xfrm>
            <a:off x="463637" y="999226"/>
            <a:ext cx="11264724" cy="831131"/>
          </a:xfrm>
          <a:prstGeom prst="rect">
            <a:avLst/>
          </a:prstGeom>
        </p:spPr>
        <p:txBody>
          <a:bodyPr/>
          <a:lstStyle/>
          <a:p>
            <a:r>
              <a:t>Debugging advice</a:t>
            </a:r>
          </a:p>
        </p:txBody>
      </p:sp>
      <p:sp>
        <p:nvSpPr>
          <p:cNvPr id="680" name="Text Placeholder 13"/>
          <p:cNvSpPr txBox="1">
            <a:spLocks noGrp="1"/>
          </p:cNvSpPr>
          <p:nvPr>
            <p:ph type="body" idx="1"/>
          </p:nvPr>
        </p:nvSpPr>
        <p:spPr>
          <a:xfrm>
            <a:off x="463638" y="1812854"/>
            <a:ext cx="11264721" cy="4146371"/>
          </a:xfrm>
          <a:prstGeom prst="rect">
            <a:avLst/>
          </a:prstGeom>
        </p:spPr>
        <p:txBody>
          <a:bodyPr/>
          <a:lstStyle/>
          <a:p>
            <a:pPr marL="228600" indent="-228600"/>
            <a:r>
              <a:t>HTTP vs HTTPS</a:t>
            </a:r>
          </a:p>
          <a:p>
            <a:pPr marL="971550" lvl="1" indent="-228600">
              <a:buChar char="•"/>
            </a:pPr>
            <a:r>
              <a:t>Requirements do not ask for a proxy which works with HTTPS</a:t>
            </a:r>
          </a:p>
          <a:p>
            <a:pPr marL="971550" lvl="1" indent="-228600">
              <a:buChar char="•"/>
            </a:pPr>
            <a:r>
              <a:t>Avoid testing on any site to which you are signed in</a:t>
            </a:r>
          </a:p>
          <a:p>
            <a:pPr marL="971550" lvl="1" indent="-228600">
              <a:buChar char="•"/>
            </a:pPr>
            <a:r>
              <a:t>Restrict yourselves to simple sites and basic test cases</a:t>
            </a:r>
          </a:p>
        </p:txBody>
      </p:sp>
      <p:sp>
        <p:nvSpPr>
          <p:cNvPr id="681"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51</a:t>
            </a:fld>
            <a:endParaRP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 name="Title 1"/>
          <p:cNvSpPr txBox="1">
            <a:spLocks noGrp="1"/>
          </p:cNvSpPr>
          <p:nvPr>
            <p:ph type="title"/>
          </p:nvPr>
        </p:nvSpPr>
        <p:spPr>
          <a:xfrm>
            <a:off x="463637" y="999226"/>
            <a:ext cx="11264724" cy="831131"/>
          </a:xfrm>
          <a:prstGeom prst="rect">
            <a:avLst/>
          </a:prstGeom>
        </p:spPr>
        <p:txBody>
          <a:bodyPr/>
          <a:lstStyle/>
          <a:p>
            <a:r>
              <a:t>Debugging advice</a:t>
            </a:r>
          </a:p>
        </p:txBody>
      </p:sp>
      <p:sp>
        <p:nvSpPr>
          <p:cNvPr id="685"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Header manipulation</a:t>
            </a:r>
          </a:p>
          <a:p>
            <a:pPr marL="971550" lvl="1" indent="-228600">
              <a:buChar char="•"/>
            </a:pPr>
            <a:r>
              <a:rPr dirty="0"/>
              <a:t>First thing to check at a proxy is the URL that it sends out to the server</a:t>
            </a:r>
          </a:p>
          <a:p>
            <a:pPr marL="971550" lvl="1" indent="-228600">
              <a:buChar char="•"/>
            </a:pPr>
            <a:r>
              <a:rPr dirty="0"/>
              <a:t>It might require different manipulations based on the site. Be sure that you test for all sites mentioned in the test scenario</a:t>
            </a:r>
          </a:p>
          <a:p>
            <a:pPr marL="971550" lvl="1" indent="-228600">
              <a:buChar char="•"/>
            </a:pPr>
            <a:r>
              <a:rPr dirty="0"/>
              <a:t>If you change some fields in the header, the packet length has to be changed or brought back to the original length</a:t>
            </a:r>
          </a:p>
        </p:txBody>
      </p:sp>
      <p:sp>
        <p:nvSpPr>
          <p:cNvPr id="686" name="Slide Number Placeholder 4"/>
          <p:cNvSpPr txBox="1">
            <a:spLocks noGrp="1"/>
          </p:cNvSpPr>
          <p:nvPr>
            <p:ph type="sldNum" sz="quarter" idx="2"/>
          </p:nvPr>
        </p:nvSpPr>
        <p:spPr>
          <a:xfrm>
            <a:off x="11468831" y="361656"/>
            <a:ext cx="259530"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52</a:t>
            </a:fld>
            <a:endParaRP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8A316-9A03-076A-545D-ECD8D1ABACB9}"/>
              </a:ext>
            </a:extLst>
          </p:cNvPr>
          <p:cNvSpPr>
            <a:spLocks noGrp="1"/>
          </p:cNvSpPr>
          <p:nvPr>
            <p:ph type="title"/>
          </p:nvPr>
        </p:nvSpPr>
        <p:spPr/>
        <p:txBody>
          <a:bodyPr/>
          <a:lstStyle/>
          <a:p>
            <a:r>
              <a:rPr lang="en-SE" dirty="0"/>
              <a:t>Basic Example Socket Programming Server Side</a:t>
            </a:r>
          </a:p>
        </p:txBody>
      </p:sp>
      <p:sp>
        <p:nvSpPr>
          <p:cNvPr id="3" name="Text Placeholder 2">
            <a:extLst>
              <a:ext uri="{FF2B5EF4-FFF2-40B4-BE49-F238E27FC236}">
                <a16:creationId xmlns:a16="http://schemas.microsoft.com/office/drawing/2014/main" id="{DC555522-CD52-EAA3-C709-5D265C8C46ED}"/>
              </a:ext>
            </a:extLst>
          </p:cNvPr>
          <p:cNvSpPr>
            <a:spLocks noGrp="1"/>
          </p:cNvSpPr>
          <p:nvPr>
            <p:ph type="body" idx="1"/>
          </p:nvPr>
        </p:nvSpPr>
        <p:spPr/>
        <p:txBody>
          <a:bodyPr>
            <a:normAutofit fontScale="85000" lnSpcReduction="20000"/>
          </a:bodyPr>
          <a:lstStyle/>
          <a:p>
            <a:pPr marL="0" indent="0">
              <a:buNone/>
            </a:pPr>
            <a:r>
              <a:rPr lang="en-GB" dirty="0"/>
              <a:t>import socket</a:t>
            </a:r>
          </a:p>
          <a:p>
            <a:pPr marL="0" indent="0">
              <a:buNone/>
            </a:pPr>
            <a:endParaRPr lang="en-GB" dirty="0"/>
          </a:p>
          <a:p>
            <a:pPr marL="0" indent="0">
              <a:buNone/>
            </a:pPr>
            <a:r>
              <a:rPr lang="en-GB" dirty="0"/>
              <a:t>s = </a:t>
            </a:r>
            <a:r>
              <a:rPr lang="en-GB" dirty="0" err="1"/>
              <a:t>socket.socket</a:t>
            </a:r>
            <a:r>
              <a:rPr lang="en-GB" dirty="0"/>
              <a:t>(</a:t>
            </a:r>
            <a:r>
              <a:rPr lang="en-GB" dirty="0" err="1"/>
              <a:t>socket.AF_INET</a:t>
            </a:r>
            <a:r>
              <a:rPr lang="en-GB" dirty="0"/>
              <a:t>, </a:t>
            </a:r>
            <a:r>
              <a:rPr lang="en-GB" dirty="0" err="1"/>
              <a:t>socket.SOCK_STREAM</a:t>
            </a:r>
            <a:r>
              <a:rPr lang="en-GB" dirty="0"/>
              <a:t>)</a:t>
            </a:r>
          </a:p>
          <a:p>
            <a:pPr marL="0" indent="0">
              <a:buNone/>
            </a:pPr>
            <a:r>
              <a:rPr lang="en-GB" dirty="0" err="1"/>
              <a:t>s.bind</a:t>
            </a:r>
            <a:r>
              <a:rPr lang="en-GB" dirty="0"/>
              <a:t>(('127.0.0.1', 12349))</a:t>
            </a:r>
          </a:p>
          <a:p>
            <a:pPr marL="0" indent="0">
              <a:buNone/>
            </a:pPr>
            <a:r>
              <a:rPr lang="en-GB" dirty="0" err="1"/>
              <a:t>s.listen</a:t>
            </a:r>
            <a:r>
              <a:rPr lang="en-GB" dirty="0"/>
              <a:t>(5)</a:t>
            </a:r>
          </a:p>
          <a:p>
            <a:pPr marL="0" indent="0">
              <a:buNone/>
            </a:pPr>
            <a:endParaRPr lang="en-GB" dirty="0"/>
          </a:p>
          <a:p>
            <a:pPr marL="0" indent="0">
              <a:buNone/>
            </a:pPr>
            <a:r>
              <a:rPr lang="en-GB" dirty="0"/>
              <a:t>while True:</a:t>
            </a:r>
          </a:p>
          <a:p>
            <a:pPr marL="0" indent="0">
              <a:buNone/>
            </a:pPr>
            <a:r>
              <a:rPr lang="en-GB" dirty="0"/>
              <a:t>    # now our endpoint knows about the OTHER endpoint.</a:t>
            </a:r>
          </a:p>
          <a:p>
            <a:pPr marL="0" indent="0">
              <a:buNone/>
            </a:pPr>
            <a:r>
              <a:rPr lang="en-GB" dirty="0"/>
              <a:t>    </a:t>
            </a:r>
            <a:r>
              <a:rPr lang="en-GB" dirty="0" err="1"/>
              <a:t>clientsocket</a:t>
            </a:r>
            <a:r>
              <a:rPr lang="en-GB" dirty="0"/>
              <a:t>, address = </a:t>
            </a:r>
            <a:r>
              <a:rPr lang="en-GB" dirty="0" err="1"/>
              <a:t>s.accept</a:t>
            </a:r>
            <a:r>
              <a:rPr lang="en-GB" dirty="0"/>
              <a:t>()</a:t>
            </a:r>
          </a:p>
          <a:p>
            <a:pPr marL="0" indent="0">
              <a:buNone/>
            </a:pPr>
            <a:r>
              <a:rPr lang="en-GB" dirty="0"/>
              <a:t>    print(</a:t>
            </a:r>
            <a:r>
              <a:rPr lang="en-GB" dirty="0" err="1"/>
              <a:t>f"Connection</a:t>
            </a:r>
            <a:r>
              <a:rPr lang="en-GB" dirty="0"/>
              <a:t> from {address} has been established.")</a:t>
            </a:r>
          </a:p>
          <a:p>
            <a:pPr marL="0" indent="0">
              <a:buNone/>
            </a:pPr>
            <a:r>
              <a:rPr lang="en-GB" dirty="0"/>
              <a:t>    </a:t>
            </a:r>
            <a:r>
              <a:rPr lang="en-GB" dirty="0" err="1"/>
              <a:t>clientsocket.send</a:t>
            </a:r>
            <a:r>
              <a:rPr lang="en-GB" dirty="0"/>
              <a:t>(bytes("Hello", "utf-8"))</a:t>
            </a:r>
            <a:endParaRPr lang="en-SE" dirty="0"/>
          </a:p>
        </p:txBody>
      </p:sp>
    </p:spTree>
    <p:extLst>
      <p:ext uri="{BB962C8B-B14F-4D97-AF65-F5344CB8AC3E}">
        <p14:creationId xmlns:p14="http://schemas.microsoft.com/office/powerpoint/2010/main" val="2350659703"/>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00CD0-1EE4-8367-7871-179FC22A2610}"/>
              </a:ext>
            </a:extLst>
          </p:cNvPr>
          <p:cNvSpPr>
            <a:spLocks noGrp="1"/>
          </p:cNvSpPr>
          <p:nvPr>
            <p:ph type="title"/>
          </p:nvPr>
        </p:nvSpPr>
        <p:spPr/>
        <p:txBody>
          <a:bodyPr/>
          <a:lstStyle/>
          <a:p>
            <a:r>
              <a:rPr lang="en-SE" dirty="0"/>
              <a:t>Basic Example Socket Programming Client Side</a:t>
            </a:r>
          </a:p>
        </p:txBody>
      </p:sp>
      <p:sp>
        <p:nvSpPr>
          <p:cNvPr id="3" name="Text Placeholder 2">
            <a:extLst>
              <a:ext uri="{FF2B5EF4-FFF2-40B4-BE49-F238E27FC236}">
                <a16:creationId xmlns:a16="http://schemas.microsoft.com/office/drawing/2014/main" id="{614A074D-26B8-3F98-B48C-8285904E6F69}"/>
              </a:ext>
            </a:extLst>
          </p:cNvPr>
          <p:cNvSpPr>
            <a:spLocks noGrp="1"/>
          </p:cNvSpPr>
          <p:nvPr>
            <p:ph type="body" idx="1"/>
          </p:nvPr>
        </p:nvSpPr>
        <p:spPr/>
        <p:txBody>
          <a:bodyPr/>
          <a:lstStyle/>
          <a:p>
            <a:pPr marL="0" indent="0">
              <a:buNone/>
            </a:pPr>
            <a:r>
              <a:rPr lang="en-GB" dirty="0"/>
              <a:t>import socket</a:t>
            </a:r>
          </a:p>
          <a:p>
            <a:pPr marL="0" indent="0">
              <a:buNone/>
            </a:pPr>
            <a:endParaRPr lang="en-GB" dirty="0"/>
          </a:p>
          <a:p>
            <a:pPr marL="0" indent="0">
              <a:buNone/>
            </a:pPr>
            <a:r>
              <a:rPr lang="en-GB" dirty="0"/>
              <a:t>s = </a:t>
            </a:r>
            <a:r>
              <a:rPr lang="en-GB" dirty="0" err="1"/>
              <a:t>socket.socket</a:t>
            </a:r>
            <a:r>
              <a:rPr lang="en-GB" dirty="0"/>
              <a:t>(</a:t>
            </a:r>
            <a:r>
              <a:rPr lang="en-GB" dirty="0" err="1"/>
              <a:t>socket.AF_INET</a:t>
            </a:r>
            <a:r>
              <a:rPr lang="en-GB" dirty="0"/>
              <a:t>, </a:t>
            </a:r>
            <a:r>
              <a:rPr lang="en-GB" dirty="0" err="1"/>
              <a:t>socket.SOCK_STREAM</a:t>
            </a:r>
            <a:r>
              <a:rPr lang="en-GB" dirty="0"/>
              <a:t>)</a:t>
            </a:r>
          </a:p>
          <a:p>
            <a:pPr marL="0" indent="0">
              <a:buNone/>
            </a:pPr>
            <a:r>
              <a:rPr lang="en-GB" dirty="0" err="1"/>
              <a:t>s.connect</a:t>
            </a:r>
            <a:r>
              <a:rPr lang="en-GB" dirty="0"/>
              <a:t>(('127.0.0.1', 12349))</a:t>
            </a:r>
          </a:p>
          <a:p>
            <a:pPr marL="0" indent="0">
              <a:buNone/>
            </a:pPr>
            <a:endParaRPr lang="en-GB" dirty="0"/>
          </a:p>
          <a:p>
            <a:pPr marL="0" indent="0">
              <a:buNone/>
            </a:pPr>
            <a:r>
              <a:rPr lang="en-GB" dirty="0" err="1"/>
              <a:t>msg</a:t>
            </a:r>
            <a:r>
              <a:rPr lang="en-GB" dirty="0"/>
              <a:t> = </a:t>
            </a:r>
            <a:r>
              <a:rPr lang="en-GB" dirty="0" err="1"/>
              <a:t>s.recv</a:t>
            </a:r>
            <a:r>
              <a:rPr lang="en-GB" dirty="0"/>
              <a:t>(1024)</a:t>
            </a:r>
          </a:p>
          <a:p>
            <a:pPr marL="0" indent="0">
              <a:buNone/>
            </a:pPr>
            <a:r>
              <a:rPr lang="en-GB" dirty="0"/>
              <a:t>print(</a:t>
            </a:r>
            <a:r>
              <a:rPr lang="en-GB" dirty="0" err="1"/>
              <a:t>msg.decode</a:t>
            </a:r>
            <a:r>
              <a:rPr lang="en-GB" dirty="0"/>
              <a:t>("utf-8"))</a:t>
            </a:r>
            <a:endParaRPr lang="en-SE" dirty="0"/>
          </a:p>
        </p:txBody>
      </p:sp>
    </p:spTree>
    <p:extLst>
      <p:ext uri="{BB962C8B-B14F-4D97-AF65-F5344CB8AC3E}">
        <p14:creationId xmlns:p14="http://schemas.microsoft.com/office/powerpoint/2010/main" val="858119337"/>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 name="Platshållare för text 1"/>
          <p:cNvSpPr txBox="1">
            <a:spLocks noGrp="1"/>
          </p:cNvSpPr>
          <p:nvPr>
            <p:ph type="body" sz="quarter" idx="1"/>
          </p:nvPr>
        </p:nvSpPr>
        <p:spPr>
          <a:xfrm>
            <a:off x="1761068" y="1814513"/>
            <a:ext cx="8868718" cy="1781175"/>
          </a:xfrm>
          <a:prstGeom prst="rect">
            <a:avLst/>
          </a:prstGeom>
        </p:spPr>
        <p:txBody>
          <a:bodyPr/>
          <a:lstStyle/>
          <a:p>
            <a:pPr>
              <a:defRPr sz="4300"/>
            </a:pPr>
            <a:r>
              <a:rPr dirty="0"/>
              <a:t>Questions?</a:t>
            </a:r>
          </a:p>
          <a:p>
            <a:pPr>
              <a:defRPr sz="1200"/>
            </a:pPr>
            <a:endParaRPr dirty="0"/>
          </a:p>
          <a:p>
            <a:pPr>
              <a:defRPr sz="2400"/>
            </a:pPr>
            <a:r>
              <a:rPr lang="en-US" dirty="0"/>
              <a:t>e-mail your TA</a:t>
            </a:r>
            <a:r>
              <a:rPr dirty="0"/>
              <a:t> (subject “TDTS0</a:t>
            </a:r>
            <a:r>
              <a:rPr lang="en-US" dirty="0"/>
              <a:t>6 </a:t>
            </a:r>
            <a:r>
              <a:rPr dirty="0"/>
              <a: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369" name="Title 1"/>
          <p:cNvSpPr txBox="1">
            <a:spLocks noGrp="1"/>
          </p:cNvSpPr>
          <p:nvPr>
            <p:ph type="title"/>
          </p:nvPr>
        </p:nvSpPr>
        <p:spPr>
          <a:xfrm>
            <a:off x="463637" y="999226"/>
            <a:ext cx="11264724" cy="831131"/>
          </a:xfrm>
          <a:prstGeom prst="rect">
            <a:avLst/>
          </a:prstGeom>
        </p:spPr>
        <p:txBody>
          <a:bodyPr/>
          <a:lstStyle/>
          <a:p>
            <a:r>
              <a:rPr dirty="0"/>
              <a:t>What is WWW?</a:t>
            </a:r>
          </a:p>
        </p:txBody>
      </p:sp>
      <p:sp>
        <p:nvSpPr>
          <p:cNvPr id="370" name="Text Placeholder 13"/>
          <p:cNvSpPr txBox="1">
            <a:spLocks noGrp="1"/>
          </p:cNvSpPr>
          <p:nvPr>
            <p:ph type="body" idx="1"/>
          </p:nvPr>
        </p:nvSpPr>
        <p:spPr>
          <a:xfrm>
            <a:off x="463638" y="1812854"/>
            <a:ext cx="11264721" cy="4146371"/>
          </a:xfrm>
          <a:prstGeom prst="rect">
            <a:avLst/>
          </a:prstGeom>
        </p:spPr>
        <p:txBody>
          <a:bodyPr/>
          <a:lstStyle/>
          <a:p>
            <a:pPr marL="228600" indent="-228600"/>
            <a:r>
              <a:t>It is a world-wide system of interconnected servers which distribute a special type of document.</a:t>
            </a:r>
          </a:p>
          <a:p>
            <a:pPr marL="228600" indent="-228600"/>
            <a:r>
              <a:t>Documents are marked-up to indicate formatting (Hypertexts)</a:t>
            </a:r>
          </a:p>
          <a:p>
            <a:pPr marL="228600" indent="-228600"/>
            <a:r>
              <a:t>This idea has been extended to embed multimedia and other content within the marked-up page.</a:t>
            </a:r>
          </a:p>
        </p:txBody>
      </p:sp>
      <p:sp>
        <p:nvSpPr>
          <p:cNvPr id="371"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6</a:t>
            </a:fld>
            <a:endParaRPr/>
          </a:p>
        </p:txBody>
      </p:sp>
      <mc:AlternateContent xmlns:mc="http://schemas.openxmlformats.org/markup-compatibility/2006" xmlns:p14="http://schemas.microsoft.com/office/powerpoint/2010/main">
        <mc:Choice Requires="p14">
          <p:contentPart p14:bwMode="auto" r:id="rId3">
            <p14:nvContentPartPr>
              <p14:cNvPr id="18" name="Ink 17">
                <a:extLst>
                  <a:ext uri="{FF2B5EF4-FFF2-40B4-BE49-F238E27FC236}">
                    <a16:creationId xmlns:a16="http://schemas.microsoft.com/office/drawing/2014/main" id="{F58D42E7-EB92-2846-BDDB-7DFF009E057B}"/>
                  </a:ext>
                </a:extLst>
              </p14:cNvPr>
              <p14:cNvContentPartPr/>
              <p14:nvPr/>
            </p14:nvContentPartPr>
            <p14:xfrm>
              <a:off x="-2660958" y="4470532"/>
              <a:ext cx="3240" cy="6480"/>
            </p14:xfrm>
          </p:contentPart>
        </mc:Choice>
        <mc:Fallback xmlns="">
          <p:pic>
            <p:nvPicPr>
              <p:cNvPr id="18" name="Ink 17">
                <a:extLst>
                  <a:ext uri="{FF2B5EF4-FFF2-40B4-BE49-F238E27FC236}">
                    <a16:creationId xmlns:p14="http://schemas.microsoft.com/office/powerpoint/2010/main" xmlns="" xmlns:a16="http://schemas.microsoft.com/office/drawing/2014/main" id="{F58D42E7-EB92-2846-BDDB-7DFF009E057B}"/>
                  </a:ext>
                </a:extLst>
              </p:cNvPr>
              <p:cNvPicPr/>
              <p:nvPr/>
            </p:nvPicPr>
            <p:blipFill>
              <a:blip r:embed="rId4" cstate="print"/>
              <a:stretch>
                <a:fillRect/>
              </a:stretch>
            </p:blipFill>
            <p:spPr>
              <a:xfrm>
                <a:off x="-2669598" y="4461532"/>
                <a:ext cx="20880" cy="24120"/>
              </a:xfrm>
              <a:prstGeom prst="rect">
                <a:avLst/>
              </a:prstGeom>
            </p:spPr>
          </p:pic>
        </mc:Fallback>
      </mc:AlternateContent>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lang="en-US" dirty="0"/>
              <a:t>TDTS06 </a:t>
            </a:r>
            <a:r>
              <a:rPr dirty="0"/>
              <a:t>Introduction to lab 2 &amp; socket programming</a:t>
            </a:r>
          </a:p>
        </p:txBody>
      </p:sp>
      <p:sp>
        <p:nvSpPr>
          <p:cNvPr id="374" name="Title 1"/>
          <p:cNvSpPr txBox="1">
            <a:spLocks noGrp="1"/>
          </p:cNvSpPr>
          <p:nvPr>
            <p:ph type="title"/>
          </p:nvPr>
        </p:nvSpPr>
        <p:spPr>
          <a:xfrm>
            <a:off x="463637" y="999226"/>
            <a:ext cx="11264724" cy="831131"/>
          </a:xfrm>
          <a:prstGeom prst="rect">
            <a:avLst/>
          </a:prstGeom>
        </p:spPr>
        <p:txBody>
          <a:bodyPr/>
          <a:lstStyle/>
          <a:p>
            <a:r>
              <a:rPr dirty="0"/>
              <a:t>What is HTTP?</a:t>
            </a:r>
          </a:p>
        </p:txBody>
      </p:sp>
      <p:sp>
        <p:nvSpPr>
          <p:cNvPr id="375" name="Text Placeholder 13"/>
          <p:cNvSpPr txBox="1">
            <a:spLocks noGrp="1"/>
          </p:cNvSpPr>
          <p:nvPr>
            <p:ph type="body" idx="1"/>
          </p:nvPr>
        </p:nvSpPr>
        <p:spPr>
          <a:xfrm>
            <a:off x="463638" y="1812854"/>
            <a:ext cx="11264721" cy="4146371"/>
          </a:xfrm>
          <a:prstGeom prst="rect">
            <a:avLst/>
          </a:prstGeom>
        </p:spPr>
        <p:txBody>
          <a:bodyPr/>
          <a:lstStyle/>
          <a:p>
            <a:pPr marL="228600" indent="-228600"/>
            <a:r>
              <a:rPr dirty="0"/>
              <a:t>HTTP is WWW's application layer protocol</a:t>
            </a:r>
          </a:p>
          <a:p>
            <a:pPr marL="228600" indent="-228600"/>
            <a:r>
              <a:rPr dirty="0" err="1"/>
              <a:t>HyperText</a:t>
            </a:r>
            <a:r>
              <a:rPr dirty="0"/>
              <a:t> Transfer Protocol (HTTP) to transfer </a:t>
            </a:r>
            <a:r>
              <a:rPr dirty="0" err="1"/>
              <a:t>HyperText</a:t>
            </a:r>
            <a:r>
              <a:rPr dirty="0"/>
              <a:t> Markup Language (HTML) pages and embedded objects</a:t>
            </a:r>
          </a:p>
          <a:p>
            <a:pPr marL="228600" indent="-228600"/>
            <a:r>
              <a:rPr dirty="0"/>
              <a:t>Works on a client-server paradigm</a:t>
            </a:r>
          </a:p>
          <a:p>
            <a:pPr marL="228600" indent="-228600"/>
            <a:r>
              <a:rPr dirty="0"/>
              <a:t>Needs reliable transport mechanism (TCP)</a:t>
            </a:r>
          </a:p>
        </p:txBody>
      </p:sp>
      <p:sp>
        <p:nvSpPr>
          <p:cNvPr id="376"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379" name="Title 1"/>
          <p:cNvSpPr txBox="1">
            <a:spLocks noGrp="1"/>
          </p:cNvSpPr>
          <p:nvPr>
            <p:ph type="title"/>
          </p:nvPr>
        </p:nvSpPr>
        <p:spPr>
          <a:xfrm>
            <a:off x="463637" y="999226"/>
            <a:ext cx="11264724" cy="831131"/>
          </a:xfrm>
          <a:prstGeom prst="rect">
            <a:avLst/>
          </a:prstGeom>
        </p:spPr>
        <p:txBody>
          <a:bodyPr/>
          <a:lstStyle>
            <a:lvl1pPr algn="ctr"/>
          </a:lstStyle>
          <a:p>
            <a:r>
              <a:t>HTTP</a:t>
            </a:r>
          </a:p>
        </p:txBody>
      </p:sp>
      <p:sp>
        <p:nvSpPr>
          <p:cNvPr id="380"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8</a:t>
            </a:fld>
            <a:endParaRPr/>
          </a:p>
        </p:txBody>
      </p:sp>
      <p:pic>
        <p:nvPicPr>
          <p:cNvPr id="381" name="Google Shape;93;p19" descr="Google Shape;93;p19"/>
          <p:cNvPicPr>
            <a:picLocks noChangeAspect="1"/>
          </p:cNvPicPr>
          <p:nvPr/>
        </p:nvPicPr>
        <p:blipFill>
          <a:blip r:embed="rId2" cstate="print"/>
          <a:stretch>
            <a:fillRect/>
          </a:stretch>
        </p:blipFill>
        <p:spPr>
          <a:xfrm>
            <a:off x="970280" y="1392280"/>
            <a:ext cx="1561680" cy="1874161"/>
          </a:xfrm>
          <a:prstGeom prst="rect">
            <a:avLst/>
          </a:prstGeom>
          <a:ln w="12700">
            <a:miter lim="400000"/>
          </a:ln>
        </p:spPr>
      </p:pic>
      <p:pic>
        <p:nvPicPr>
          <p:cNvPr id="382" name="Google Shape;94;p19" descr="Google Shape;94;p19"/>
          <p:cNvPicPr>
            <a:picLocks noChangeAspect="1"/>
          </p:cNvPicPr>
          <p:nvPr/>
        </p:nvPicPr>
        <p:blipFill>
          <a:blip r:embed="rId3" cstate="print"/>
          <a:stretch>
            <a:fillRect/>
          </a:stretch>
        </p:blipFill>
        <p:spPr>
          <a:xfrm>
            <a:off x="8168640" y="3747610"/>
            <a:ext cx="3108961" cy="2103121"/>
          </a:xfrm>
          <a:prstGeom prst="rect">
            <a:avLst/>
          </a:prstGeom>
          <a:ln w="12700">
            <a:miter lim="400000"/>
          </a:ln>
        </p:spPr>
      </p:pic>
      <p:sp>
        <p:nvSpPr>
          <p:cNvPr id="383" name="Google Shape;95;p19"/>
          <p:cNvSpPr txBox="1"/>
          <p:nvPr/>
        </p:nvSpPr>
        <p:spPr>
          <a:xfrm>
            <a:off x="10060099" y="5709629"/>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384" name="Google Shape;96;p19"/>
          <p:cNvSpPr txBox="1"/>
          <p:nvPr/>
        </p:nvSpPr>
        <p:spPr>
          <a:xfrm>
            <a:off x="1158840" y="3311280"/>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pic>
        <p:nvPicPr>
          <p:cNvPr id="385" name="Google Shape;97;p19" descr="Google Shape;97;p19"/>
          <p:cNvPicPr>
            <a:picLocks noChangeAspect="1"/>
          </p:cNvPicPr>
          <p:nvPr/>
        </p:nvPicPr>
        <p:blipFill>
          <a:blip r:embed="rId4" cstate="print"/>
          <a:stretch>
            <a:fillRect/>
          </a:stretch>
        </p:blipFill>
        <p:spPr>
          <a:xfrm>
            <a:off x="4366700" y="3277730"/>
            <a:ext cx="1668601" cy="898921"/>
          </a:xfrm>
          <a:prstGeom prst="rect">
            <a:avLst/>
          </a:prstGeom>
          <a:ln w="12700">
            <a:miter lim="400000"/>
          </a:ln>
        </p:spPr>
      </p:pic>
      <p:sp>
        <p:nvSpPr>
          <p:cNvPr id="386" name="Google Shape;98;p19"/>
          <p:cNvSpPr/>
          <p:nvPr/>
        </p:nvSpPr>
        <p:spPr>
          <a:xfrm>
            <a:off x="5839551" y="3603856"/>
            <a:ext cx="2365764" cy="12000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400" y="0"/>
                  <a:pt x="10800" y="5400"/>
                  <a:pt x="10800" y="10800"/>
                </a:cubicBezTo>
                <a:cubicBezTo>
                  <a:pt x="10800" y="16200"/>
                  <a:pt x="16200" y="21600"/>
                  <a:pt x="21600" y="21600"/>
                </a:cubicBezTo>
              </a:path>
            </a:pathLst>
          </a:custGeom>
          <a:ln>
            <a:solidFill>
              <a:srgbClr val="000000"/>
            </a:solidFill>
            <a:headEnd type="triangle"/>
            <a:tailEnd type="triangle"/>
          </a:ln>
        </p:spPr>
        <p:txBody>
          <a:bodyPr lIns="0" tIns="0" rIns="0" bIns="0"/>
          <a:lstStyle/>
          <a:p>
            <a:pPr defTabSz="914400">
              <a:defRPr sz="1400">
                <a:latin typeface="Arial"/>
                <a:ea typeface="Arial"/>
                <a:cs typeface="Arial"/>
                <a:sym typeface="Arial"/>
              </a:defRPr>
            </a:pPr>
            <a:endParaRPr/>
          </a:p>
        </p:txBody>
      </p:sp>
      <p:sp>
        <p:nvSpPr>
          <p:cNvPr id="389" name="Google Shape;99;p19"/>
          <p:cNvSpPr/>
          <p:nvPr/>
        </p:nvSpPr>
        <p:spPr>
          <a:xfrm>
            <a:off x="2531959" y="2645742"/>
            <a:ext cx="1834742" cy="74340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a:solidFill>
              <a:srgbClr val="000000"/>
            </a:solidFill>
            <a:headEnd type="triangle"/>
            <a:tailEnd type="triangle"/>
          </a:ln>
        </p:spPr>
        <p:txBody>
          <a:bodyPr/>
          <a:lstStyle/>
          <a:p>
            <a:endParaRPr/>
          </a:p>
        </p:txBody>
      </p:sp>
      <p:sp>
        <p:nvSpPr>
          <p:cNvPr id="388" name="Google Shape;100;p19"/>
          <p:cNvSpPr txBox="1"/>
          <p:nvPr/>
        </p:nvSpPr>
        <p:spPr>
          <a:xfrm>
            <a:off x="4752440" y="4029249"/>
            <a:ext cx="897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Router</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Footer Placeholder 5"/>
          <p:cNvSpPr txBox="1"/>
          <p:nvPr/>
        </p:nvSpPr>
        <p:spPr>
          <a:xfrm>
            <a:off x="463637" y="364731"/>
            <a:ext cx="857781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spAutoFit/>
          </a:bodyPr>
          <a:lstStyle/>
          <a:p>
            <a:r>
              <a:rPr dirty="0"/>
              <a:t>TDTS0</a:t>
            </a:r>
            <a:r>
              <a:rPr lang="en-US" dirty="0"/>
              <a:t>6</a:t>
            </a:r>
            <a:r>
              <a:rPr dirty="0"/>
              <a:t> Introduction to lab 2 &amp; socket programming</a:t>
            </a:r>
          </a:p>
        </p:txBody>
      </p:sp>
      <p:sp>
        <p:nvSpPr>
          <p:cNvPr id="392" name="Title 1"/>
          <p:cNvSpPr txBox="1">
            <a:spLocks noGrp="1"/>
          </p:cNvSpPr>
          <p:nvPr>
            <p:ph type="title"/>
          </p:nvPr>
        </p:nvSpPr>
        <p:spPr>
          <a:xfrm>
            <a:off x="463637" y="999226"/>
            <a:ext cx="11264724" cy="831131"/>
          </a:xfrm>
          <a:prstGeom prst="rect">
            <a:avLst/>
          </a:prstGeom>
        </p:spPr>
        <p:txBody>
          <a:bodyPr/>
          <a:lstStyle>
            <a:lvl1pPr algn="ctr"/>
          </a:lstStyle>
          <a:p>
            <a:r>
              <a:t>HTTP</a:t>
            </a:r>
          </a:p>
        </p:txBody>
      </p:sp>
      <p:sp>
        <p:nvSpPr>
          <p:cNvPr id="393" name="Slide Number Placeholder 4"/>
          <p:cNvSpPr txBox="1">
            <a:spLocks noGrp="1"/>
          </p:cNvSpPr>
          <p:nvPr>
            <p:ph type="sldNum" sz="quarter" idx="2"/>
          </p:nvPr>
        </p:nvSpPr>
        <p:spPr>
          <a:xfrm>
            <a:off x="11546526" y="361656"/>
            <a:ext cx="181835" cy="2565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pPr/>
              <a:t>9</a:t>
            </a:fld>
            <a:endParaRPr/>
          </a:p>
        </p:txBody>
      </p:sp>
      <p:pic>
        <p:nvPicPr>
          <p:cNvPr id="394" name="Google Shape;93;p19" descr="Google Shape;93;p19"/>
          <p:cNvPicPr>
            <a:picLocks noChangeAspect="1"/>
          </p:cNvPicPr>
          <p:nvPr/>
        </p:nvPicPr>
        <p:blipFill>
          <a:blip r:embed="rId2" cstate="print"/>
          <a:stretch>
            <a:fillRect/>
          </a:stretch>
        </p:blipFill>
        <p:spPr>
          <a:xfrm>
            <a:off x="970280" y="1392280"/>
            <a:ext cx="1561680" cy="1874161"/>
          </a:xfrm>
          <a:prstGeom prst="rect">
            <a:avLst/>
          </a:prstGeom>
          <a:ln w="12700">
            <a:miter lim="400000"/>
          </a:ln>
        </p:spPr>
      </p:pic>
      <p:pic>
        <p:nvPicPr>
          <p:cNvPr id="395" name="Google Shape;94;p19" descr="Google Shape;94;p19"/>
          <p:cNvPicPr>
            <a:picLocks noChangeAspect="1"/>
          </p:cNvPicPr>
          <p:nvPr/>
        </p:nvPicPr>
        <p:blipFill>
          <a:blip r:embed="rId3" cstate="print"/>
          <a:stretch>
            <a:fillRect/>
          </a:stretch>
        </p:blipFill>
        <p:spPr>
          <a:xfrm>
            <a:off x="8168640" y="3747610"/>
            <a:ext cx="3108961" cy="2103121"/>
          </a:xfrm>
          <a:prstGeom prst="rect">
            <a:avLst/>
          </a:prstGeom>
          <a:ln w="12700">
            <a:miter lim="400000"/>
          </a:ln>
        </p:spPr>
      </p:pic>
      <p:sp>
        <p:nvSpPr>
          <p:cNvPr id="396" name="Google Shape;95;p19"/>
          <p:cNvSpPr txBox="1"/>
          <p:nvPr/>
        </p:nvSpPr>
        <p:spPr>
          <a:xfrm>
            <a:off x="10060099" y="5709629"/>
            <a:ext cx="79344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Client</a:t>
            </a:r>
          </a:p>
        </p:txBody>
      </p:sp>
      <p:sp>
        <p:nvSpPr>
          <p:cNvPr id="397" name="Google Shape;96;p19"/>
          <p:cNvSpPr txBox="1"/>
          <p:nvPr/>
        </p:nvSpPr>
        <p:spPr>
          <a:xfrm>
            <a:off x="1158840" y="3311280"/>
            <a:ext cx="86508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Server</a:t>
            </a:r>
          </a:p>
        </p:txBody>
      </p:sp>
      <p:pic>
        <p:nvPicPr>
          <p:cNvPr id="398" name="Google Shape;97;p19" descr="Google Shape;97;p19"/>
          <p:cNvPicPr>
            <a:picLocks noChangeAspect="1"/>
          </p:cNvPicPr>
          <p:nvPr/>
        </p:nvPicPr>
        <p:blipFill>
          <a:blip r:embed="rId4" cstate="print"/>
          <a:stretch>
            <a:fillRect/>
          </a:stretch>
        </p:blipFill>
        <p:spPr>
          <a:xfrm>
            <a:off x="4366700" y="3277730"/>
            <a:ext cx="1668601" cy="898921"/>
          </a:xfrm>
          <a:prstGeom prst="rect">
            <a:avLst/>
          </a:prstGeom>
          <a:ln w="12700">
            <a:miter lim="400000"/>
          </a:ln>
        </p:spPr>
      </p:pic>
      <p:sp>
        <p:nvSpPr>
          <p:cNvPr id="399" name="Google Shape;98;p19"/>
          <p:cNvSpPr/>
          <p:nvPr/>
        </p:nvSpPr>
        <p:spPr>
          <a:xfrm>
            <a:off x="5839551" y="3603856"/>
            <a:ext cx="2365764" cy="12000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400" y="0"/>
                  <a:pt x="10800" y="5400"/>
                  <a:pt x="10800" y="10800"/>
                </a:cubicBezTo>
                <a:cubicBezTo>
                  <a:pt x="10800" y="16200"/>
                  <a:pt x="16200" y="21600"/>
                  <a:pt x="21600" y="21600"/>
                </a:cubicBezTo>
              </a:path>
            </a:pathLst>
          </a:custGeom>
          <a:ln>
            <a:solidFill>
              <a:srgbClr val="000000"/>
            </a:solidFill>
            <a:headEnd type="triangle"/>
            <a:tailEnd type="triangle"/>
          </a:ln>
        </p:spPr>
        <p:txBody>
          <a:bodyPr lIns="0" tIns="0" rIns="0" bIns="0"/>
          <a:lstStyle/>
          <a:p>
            <a:pPr defTabSz="914400">
              <a:defRPr sz="1400">
                <a:latin typeface="Arial"/>
                <a:ea typeface="Arial"/>
                <a:cs typeface="Arial"/>
                <a:sym typeface="Arial"/>
              </a:defRPr>
            </a:pPr>
            <a:endParaRPr/>
          </a:p>
        </p:txBody>
      </p:sp>
      <p:sp>
        <p:nvSpPr>
          <p:cNvPr id="403" name="Google Shape;99;p19"/>
          <p:cNvSpPr/>
          <p:nvPr/>
        </p:nvSpPr>
        <p:spPr>
          <a:xfrm>
            <a:off x="2531959" y="2645742"/>
            <a:ext cx="1834742" cy="7434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path>
            </a:pathLst>
          </a:custGeom>
          <a:ln>
            <a:solidFill>
              <a:srgbClr val="000000"/>
            </a:solidFill>
            <a:headEnd type="triangle"/>
            <a:tailEnd type="triangle"/>
          </a:ln>
        </p:spPr>
        <p:txBody>
          <a:bodyPr/>
          <a:lstStyle/>
          <a:p>
            <a:endParaRPr/>
          </a:p>
        </p:txBody>
      </p:sp>
      <p:sp>
        <p:nvSpPr>
          <p:cNvPr id="401" name="Google Shape;100;p19"/>
          <p:cNvSpPr txBox="1"/>
          <p:nvPr/>
        </p:nvSpPr>
        <p:spPr>
          <a:xfrm>
            <a:off x="4752440" y="4029249"/>
            <a:ext cx="897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lvl1pPr defTabSz="914400">
              <a:defRPr sz="1800">
                <a:latin typeface="Georgia"/>
                <a:ea typeface="Georgia"/>
                <a:cs typeface="Georgia"/>
                <a:sym typeface="Georgia"/>
              </a:defRPr>
            </a:lvl1pPr>
          </a:lstStyle>
          <a:p>
            <a:r>
              <a:t>Router</a:t>
            </a:r>
          </a:p>
        </p:txBody>
      </p:sp>
      <p:sp>
        <p:nvSpPr>
          <p:cNvPr id="402" name="Google Shape;114;p20"/>
          <p:cNvSpPr txBox="1"/>
          <p:nvPr/>
        </p:nvSpPr>
        <p:spPr>
          <a:xfrm>
            <a:off x="2490483" y="1926793"/>
            <a:ext cx="4524121" cy="356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4999" tIns="44999" rIns="44999" bIns="44999">
            <a:spAutoFit/>
          </a:bodyPr>
          <a:lstStyle/>
          <a:p>
            <a:pPr defTabSz="914400">
              <a:defRPr sz="1800">
                <a:latin typeface="Georgia"/>
                <a:ea typeface="Georgia"/>
                <a:cs typeface="Georgia"/>
                <a:sym typeface="Georgia"/>
              </a:defRPr>
            </a:pPr>
            <a:r>
              <a:t>Note: </a:t>
            </a:r>
            <a:r>
              <a:rPr>
                <a:solidFill>
                  <a:srgbClr val="DD4814"/>
                </a:solidFill>
              </a:rPr>
              <a:t>HTTP server always runs on port 80</a:t>
            </a:r>
          </a:p>
        </p:txBody>
      </p:sp>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296117BF-F4D5-E74F-9153-4329313AD1EF}"/>
                  </a:ext>
                </a:extLst>
              </p14:cNvPr>
              <p14:cNvContentPartPr/>
              <p14:nvPr/>
            </p14:nvContentPartPr>
            <p14:xfrm>
              <a:off x="5530122" y="897532"/>
              <a:ext cx="360" cy="360"/>
            </p14:xfrm>
          </p:contentPart>
        </mc:Choice>
        <mc:Fallback xmlns="">
          <p:pic>
            <p:nvPicPr>
              <p:cNvPr id="4" name="Ink 3">
                <a:extLst>
                  <a:ext uri="{FF2B5EF4-FFF2-40B4-BE49-F238E27FC236}">
                    <a16:creationId xmlns:p14="http://schemas.microsoft.com/office/powerpoint/2010/main" xmlns="" xmlns:a16="http://schemas.microsoft.com/office/drawing/2014/main" id="{296117BF-F4D5-E74F-9153-4329313AD1EF}"/>
                  </a:ext>
                </a:extLst>
              </p:cNvPr>
              <p:cNvPicPr/>
              <p:nvPr/>
            </p:nvPicPr>
            <p:blipFill>
              <a:blip r:embed="rId6" cstate="print"/>
              <a:stretch>
                <a:fillRect/>
              </a:stretch>
            </p:blipFill>
            <p:spPr>
              <a:xfrm>
                <a:off x="5521482" y="888892"/>
                <a:ext cx="18000" cy="18000"/>
              </a:xfrm>
              <a:prstGeom prst="rect">
                <a:avLst/>
              </a:prstGeom>
            </p:spPr>
          </p:pic>
        </mc:Fallback>
      </mc:AlternateContent>
    </p:spTree>
  </p:cSld>
  <p:clrMapOvr>
    <a:masterClrMapping/>
  </p:clrMapOvr>
  <p:transition spd="med"/>
</p:sld>
</file>

<file path=ppt/theme/theme1.xml><?xml version="1.0" encoding="utf-8"?>
<a:theme xmlns:a="http://schemas.openxmlformats.org/drawingml/2006/main" name="Office-tema">
  <a:themeElements>
    <a:clrScheme name="Office-tema">
      <a:dk1>
        <a:srgbClr val="000000"/>
      </a:dk1>
      <a:lt1>
        <a:srgbClr val="00B9E7"/>
      </a:lt1>
      <a:dk2>
        <a:srgbClr val="A7A7A7"/>
      </a:dk2>
      <a:lt2>
        <a:srgbClr val="535353"/>
      </a:lt2>
      <a:accent1>
        <a:srgbClr val="1BC8A6"/>
      </a:accent1>
      <a:accent2>
        <a:srgbClr val="43D9C0"/>
      </a:accent2>
      <a:accent3>
        <a:srgbClr val="70E4D2"/>
      </a:accent3>
      <a:accent4>
        <a:srgbClr val="A5F0E4"/>
      </a:accent4>
      <a:accent5>
        <a:srgbClr val="C3F3EC"/>
      </a:accent5>
      <a:accent6>
        <a:srgbClr val="1EBCC8"/>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ema">
  <a:themeElements>
    <a:clrScheme name="Office-tema">
      <a:dk1>
        <a:srgbClr val="000000"/>
      </a:dk1>
      <a:lt1>
        <a:srgbClr val="FFFFFF"/>
      </a:lt1>
      <a:dk2>
        <a:srgbClr val="A7A7A7"/>
      </a:dk2>
      <a:lt2>
        <a:srgbClr val="535353"/>
      </a:lt2>
      <a:accent1>
        <a:srgbClr val="1BC8A6"/>
      </a:accent1>
      <a:accent2>
        <a:srgbClr val="43D9C0"/>
      </a:accent2>
      <a:accent3>
        <a:srgbClr val="70E4D2"/>
      </a:accent3>
      <a:accent4>
        <a:srgbClr val="A5F0E4"/>
      </a:accent4>
      <a:accent5>
        <a:srgbClr val="C3F3EC"/>
      </a:accent5>
      <a:accent6>
        <a:srgbClr val="1EBCC8"/>
      </a:accent6>
      <a:hlink>
        <a:srgbClr val="0000FF"/>
      </a:hlink>
      <a:folHlink>
        <a:srgbClr val="FF00FF"/>
      </a:folHlink>
    </a:clrScheme>
    <a:fontScheme name="Office-tema">
      <a:majorFont>
        <a:latin typeface="Calibri"/>
        <a:ea typeface="Calibri"/>
        <a:cs typeface="Calibri"/>
      </a:majorFont>
      <a:minorFont>
        <a:latin typeface="Helvetica"/>
        <a:ea typeface="Helvetica"/>
        <a:cs typeface="Helvetica"/>
      </a:minorFont>
    </a:fontScheme>
    <a:fmtScheme name="Office-t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1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584</TotalTime>
  <Words>2692</Words>
  <Application>Microsoft Macintosh PowerPoint</Application>
  <PresentationFormat>Widescreen</PresentationFormat>
  <Paragraphs>408</Paragraphs>
  <Slides>55</Slides>
  <Notes>5</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Georgia</vt:lpstr>
      <vt:lpstr>Helvetica</vt:lpstr>
      <vt:lpstr>Office-tema</vt:lpstr>
      <vt:lpstr>Introduction to assignment 2 and socket programming</vt:lpstr>
      <vt:lpstr>Lecture outline</vt:lpstr>
      <vt:lpstr>General lab assignment information</vt:lpstr>
      <vt:lpstr>Assignment 2 – what will we do?</vt:lpstr>
      <vt:lpstr>PowerPoint Presentation</vt:lpstr>
      <vt:lpstr>What is WWW?</vt:lpstr>
      <vt:lpstr>What is HTTP?</vt:lpstr>
      <vt:lpstr>HTTP</vt:lpstr>
      <vt:lpstr>HTTP</vt:lpstr>
      <vt:lpstr>HTTP</vt:lpstr>
      <vt:lpstr>Proxy</vt:lpstr>
      <vt:lpstr>Benefits of a proxy</vt:lpstr>
      <vt:lpstr>Types of Proxy Servers</vt:lpstr>
      <vt:lpstr>HTTP with proxy</vt:lpstr>
      <vt:lpstr>What is a port?</vt:lpstr>
      <vt:lpstr>Ports continued</vt:lpstr>
      <vt:lpstr>Socket programming</vt:lpstr>
      <vt:lpstr>Datagram sockets</vt:lpstr>
      <vt:lpstr>Stream sockets</vt:lpstr>
      <vt:lpstr>Important socket calls</vt:lpstr>
      <vt:lpstr>Socket programming calls</vt:lpstr>
      <vt:lpstr>Socket programming calls</vt:lpstr>
      <vt:lpstr>Socket programming calls</vt:lpstr>
      <vt:lpstr>Socket programming calls</vt:lpstr>
      <vt:lpstr>Socket programming calls</vt:lpstr>
      <vt:lpstr>Socket programming calls</vt:lpstr>
      <vt:lpstr>Socket programming calls</vt:lpstr>
      <vt:lpstr>Socket programming calls</vt:lpstr>
      <vt:lpstr>Socket programming resource</vt:lpstr>
      <vt:lpstr>Assignment 2: Simple Web (HTTP) proxy</vt:lpstr>
      <vt:lpstr>General overlay</vt:lpstr>
      <vt:lpstr>Assignment 2: description</vt:lpstr>
      <vt:lpstr>Assignment 2: requirements</vt:lpstr>
      <vt:lpstr>Assignment 2 requirements</vt:lpstr>
      <vt:lpstr>Browser configuration</vt:lpstr>
      <vt:lpstr>HTTP basics</vt:lpstr>
      <vt:lpstr>HTTP basics</vt:lpstr>
      <vt:lpstr>HTTP basics</vt:lpstr>
      <vt:lpstr>How to handle connections</vt:lpstr>
      <vt:lpstr>PowerPoint Presentation</vt:lpstr>
      <vt:lpstr>Various Steps involved:</vt:lpstr>
      <vt:lpstr>Some Common errors.</vt:lpstr>
      <vt:lpstr>General overlay</vt:lpstr>
      <vt:lpstr>General overlay</vt:lpstr>
      <vt:lpstr>Content filtering</vt:lpstr>
      <vt:lpstr>Content filtering</vt:lpstr>
      <vt:lpstr>Text vs other binary data</vt:lpstr>
      <vt:lpstr>Text vs binary data</vt:lpstr>
      <vt:lpstr>How to block specific content</vt:lpstr>
      <vt:lpstr>Debugging advice</vt:lpstr>
      <vt:lpstr>Debugging advice</vt:lpstr>
      <vt:lpstr>Debugging advice</vt:lpstr>
      <vt:lpstr>Basic Example Socket Programming Server Side</vt:lpstr>
      <vt:lpstr>Basic Example Socket Programming Client Side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assignment 2 and socket programming</dc:title>
  <cp:lastModifiedBy>Gurjot Singh</cp:lastModifiedBy>
  <cp:revision>109</cp:revision>
  <dcterms:modified xsi:type="dcterms:W3CDTF">2023-09-07T13:14:26Z</dcterms:modified>
</cp:coreProperties>
</file>