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2" r:id="rId3"/>
    <p:sldId id="351" r:id="rId4"/>
    <p:sldId id="352" r:id="rId5"/>
    <p:sldId id="354" r:id="rId6"/>
    <p:sldId id="315" r:id="rId7"/>
    <p:sldId id="284" r:id="rId8"/>
    <p:sldId id="342" r:id="rId9"/>
    <p:sldId id="286" r:id="rId10"/>
    <p:sldId id="287" r:id="rId11"/>
    <p:sldId id="288" r:id="rId12"/>
    <p:sldId id="316" r:id="rId13"/>
    <p:sldId id="317" r:id="rId14"/>
    <p:sldId id="340" r:id="rId15"/>
    <p:sldId id="341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7B9CC-9CB2-A449-A1DE-131E3B406192}" type="datetimeFigureOut">
              <a:rPr lang="en-US" smtClean="0"/>
              <a:t>4/19/13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8C926-18DC-9940-8AA9-6543934D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9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0E3DD-DD58-8C4D-8A7D-D2850385619E}" type="datetimeFigureOut">
              <a:rPr lang="en-US" smtClean="0"/>
              <a:t>4/19/13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F53E7-ECB0-1940-8DCC-C76834A8C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8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143283-C9FB-DB41-950D-6910A72D03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8D46F-04C6-F54C-8155-0470B06B4E8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F5241D-B5EC-BE49-AB1F-B5920129016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22E1E-B817-4F4B-8C58-26FA1A7819E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BA77A-53F7-B34F-A0D4-432F8992AAF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91DF6-D3DD-0444-A96D-39106461608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1BA68-E1CB-174B-AF6C-93D217BD023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514B4-726E-3549-988A-DC97D3154CE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857A3-9CB7-E749-87D2-9D056C698B9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B652A-0D22-0045-9D56-B1254402934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11D71-E783-6A46-9B54-6CD80C8205A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76413-314E-6948-B79A-9928544369DA}" type="slidenum">
              <a:rPr lang="en-CA"/>
              <a:pPr/>
              <a:t>3</a:t>
            </a:fld>
            <a:endParaRPr lang="en-CA"/>
          </a:p>
        </p:txBody>
      </p:sp>
      <p:sp>
        <p:nvSpPr>
          <p:cNvPr id="672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313B-B6E5-CC4E-A851-10080C162CD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E825DA-DC84-574A-81AB-79DCAA5608C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41C2F0-B766-6E4A-BF78-AB85D51F2D6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94081-75CB-A742-811D-B13520242A0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89A9D-8FBB-C945-8677-4FB5BC2BF09A}" type="slidenum">
              <a:rPr lang="en-CA"/>
              <a:pPr/>
              <a:t>25</a:t>
            </a:fld>
            <a:endParaRPr lang="en-CA"/>
          </a:p>
        </p:txBody>
      </p:sp>
      <p:sp>
        <p:nvSpPr>
          <p:cNvPr id="7034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022E2-66DA-1849-8937-55FDB2E9299A}" type="slidenum">
              <a:rPr lang="en-CA"/>
              <a:pPr/>
              <a:t>26</a:t>
            </a:fld>
            <a:endParaRPr lang="en-CA"/>
          </a:p>
        </p:txBody>
      </p:sp>
      <p:sp>
        <p:nvSpPr>
          <p:cNvPr id="7055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D9FB8-1E91-3140-9480-A14B29B5F76A}" type="slidenum">
              <a:rPr lang="en-CA"/>
              <a:pPr/>
              <a:t>27</a:t>
            </a:fld>
            <a:endParaRPr lang="en-CA"/>
          </a:p>
        </p:txBody>
      </p:sp>
      <p:sp>
        <p:nvSpPr>
          <p:cNvPr id="7075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774A5-64BB-D94C-A8DC-83C37328945C}" type="slidenum">
              <a:rPr lang="en-CA"/>
              <a:pPr/>
              <a:t>28</a:t>
            </a:fld>
            <a:endParaRPr lang="en-CA"/>
          </a:p>
        </p:txBody>
      </p:sp>
      <p:sp>
        <p:nvSpPr>
          <p:cNvPr id="7096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FC1E3-CAC1-8D41-92B5-610B4B23933E}" type="slidenum">
              <a:rPr lang="en-CA"/>
              <a:pPr/>
              <a:t>29</a:t>
            </a:fld>
            <a:endParaRPr lang="en-CA"/>
          </a:p>
        </p:txBody>
      </p:sp>
      <p:sp>
        <p:nvSpPr>
          <p:cNvPr id="7116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B8046-2D8A-374A-814E-C2FAB97B566F}" type="slidenum">
              <a:rPr lang="en-CA"/>
              <a:pPr/>
              <a:t>30</a:t>
            </a:fld>
            <a:endParaRPr lang="en-CA"/>
          </a:p>
        </p:txBody>
      </p:sp>
      <p:sp>
        <p:nvSpPr>
          <p:cNvPr id="7137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A779B-0E47-BB45-BD26-98DD20D97129}" type="slidenum">
              <a:rPr lang="en-CA"/>
              <a:pPr/>
              <a:t>4</a:t>
            </a:fld>
            <a:endParaRPr lang="en-CA"/>
          </a:p>
        </p:txBody>
      </p:sp>
      <p:sp>
        <p:nvSpPr>
          <p:cNvPr id="67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89C20-063D-3B4E-A477-88671FCD3737}" type="slidenum">
              <a:rPr lang="en-CA"/>
              <a:pPr/>
              <a:t>31</a:t>
            </a:fld>
            <a:endParaRPr lang="en-CA"/>
          </a:p>
        </p:txBody>
      </p:sp>
      <p:sp>
        <p:nvSpPr>
          <p:cNvPr id="7157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6E86E-3553-CE4D-91BD-4EAA9CCB5EC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B60F2-0D86-2745-9449-5049E22E1F5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6E67E-45CB-CD4B-9428-88853F27725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3B80D-E352-3846-B5A9-EAF58F650D9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D15FA-9A07-894C-A557-3736EE37790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5B2C7-9BA9-A54D-93DB-A8C5F3513C6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A6FF4-D86D-4549-8901-2F4AFAC5C3B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6A01BE-1FC3-444E-8BB2-C9C9C8924B4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1EE4B-BE26-814F-8C80-FF9E78D379C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59D01-3242-A440-8BB4-A73442143B77}" type="slidenum">
              <a:rPr lang="en-CA"/>
              <a:pPr/>
              <a:t>5</a:t>
            </a:fld>
            <a:endParaRPr lang="en-CA"/>
          </a:p>
        </p:txBody>
      </p:sp>
      <p:sp>
        <p:nvSpPr>
          <p:cNvPr id="678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54A3E-90E8-9445-9974-E4C64C84B4A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84348-9D4A-4D4D-86D8-D6C340252AA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7E050C-4F9F-BC4B-836E-EA5166F60DA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9C06B-0765-3545-A5DD-71A13B5856F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7B29C-3B80-3342-82E6-6CC8E88AEE9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D7BAC-269A-D94A-B125-88E0F8DBCE1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6C9C0-E5F3-0543-91D8-1CC4B016601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1B4F2E-0481-A241-83C8-2B96C030EAB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1DD0C-6981-6940-B1D8-28BF8E83E9D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6ED2EE10-D58F-0F45-9F63-B03BD0230362}" type="datetime1">
              <a:rPr lang="en-US" smtClean="0"/>
              <a:t>4/19/13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7634C8AB-E8EB-764C-9B5B-D7303F8760ED}" type="datetime1">
              <a:rPr lang="en-US" smtClean="0"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CFDF439-04F3-1147-AE36-B97992847456}" type="datetime1">
              <a:rPr lang="en-US" smtClean="0"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CEF6BFDF-ED60-3D4B-B07A-75093E773BB5}" type="datetime1">
              <a:rPr lang="en-US" smtClean="0"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5F5340A6-FD38-7143-B8F3-076739CA63C8}" type="datetime1">
              <a:rPr lang="en-US" smtClean="0"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1AED313-ECCF-4E40-8858-540477D7B0F8}" type="datetime1">
              <a:rPr lang="en-US" smtClean="0"/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7585B508-2EB1-7847-95CF-F4367EA2E4D1}" type="datetime1">
              <a:rPr lang="en-US" smtClean="0"/>
              <a:t>4/19/13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7CF2FCDE-21D7-264B-86B2-F2A06E65CD44}" type="datetime1">
              <a:rPr lang="en-US" smtClean="0"/>
              <a:t>4/19/13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6B53B172-A0DF-E546-87C0-7646CDD7A44A}" type="datetime1">
              <a:rPr lang="en-US" smtClean="0"/>
              <a:t>4/19/13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742353C4-7003-FF45-B260-2780FE667E94}" type="datetime1">
              <a:rPr lang="en-US" smtClean="0"/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371C930C-2928-C545-ABA1-DEB30F86F981}" type="datetime1">
              <a:rPr lang="en-US" smtClean="0"/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867" y="186414"/>
            <a:ext cx="8229600" cy="854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Database ADIT IDA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4072" y="6401593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bg1"/>
                </a:solidFill>
                <a:latin typeface="Abadi MT Condensed Light"/>
                <a:cs typeface="Abadi MT Condensed Light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ad-content.jpe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461"/>
            <a:ext cx="9144000" cy="627539"/>
          </a:xfrm>
          <a:prstGeom prst="rect">
            <a:avLst/>
          </a:prstGeom>
        </p:spPr>
      </p:pic>
      <p:pic>
        <p:nvPicPr>
          <p:cNvPr id="19" name="Picture 18" descr="logo-en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6656"/>
            <a:ext cx="3175000" cy="635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688385" y="6391819"/>
            <a:ext cx="106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/>
              </a:rPr>
              <a:t>IDA / ADIT</a:t>
            </a:r>
            <a:endParaRPr lang="en-US" dirty="0">
              <a:solidFill>
                <a:schemeClr val="bg1"/>
              </a:solidFill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7.emf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8.wmf"/><Relationship Id="rId8" Type="http://schemas.openxmlformats.org/officeDocument/2006/relationships/image" Target="../media/image9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399"/>
            <a:ext cx="7772400" cy="2933701"/>
          </a:xfrm>
        </p:spPr>
        <p:txBody>
          <a:bodyPr/>
          <a:lstStyle/>
          <a:p>
            <a:r>
              <a:rPr lang="en-US" sz="3600" dirty="0" err="1" smtClean="0"/>
              <a:t>Databasteknik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Databaser</a:t>
            </a:r>
            <a:r>
              <a:rPr lang="en-US" sz="3600" dirty="0" smtClean="0"/>
              <a:t> </a:t>
            </a:r>
            <a:r>
              <a:rPr lang="en-US" sz="3600" dirty="0" err="1" smtClean="0"/>
              <a:t>och</a:t>
            </a:r>
            <a:r>
              <a:rPr lang="en-US" sz="3600" dirty="0" smtClean="0"/>
              <a:t> </a:t>
            </a:r>
            <a:r>
              <a:rPr lang="en-US" sz="3600" dirty="0" err="1" smtClean="0"/>
              <a:t>bioinformatik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Data structures</a:t>
            </a:r>
            <a:r>
              <a:rPr lang="en-US" sz="3600" dirty="0"/>
              <a:t> </a:t>
            </a:r>
            <a:r>
              <a:rPr lang="en-US" sz="3600" dirty="0" smtClean="0"/>
              <a:t>and</a:t>
            </a:r>
            <a:r>
              <a:rPr lang="en-US" sz="3600" dirty="0"/>
              <a:t> </a:t>
            </a:r>
            <a:r>
              <a:rPr lang="en-US" sz="3600" dirty="0" smtClean="0"/>
              <a:t>Indexing (</a:t>
            </a:r>
            <a:r>
              <a:rPr lang="en-US" sz="3600" dirty="0" smtClean="0"/>
              <a:t>II)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Fang Wei-Kleiner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9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E3AD5-65C4-1A4B-8BE7-EE3F5ACE693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From file blocks to disk blocks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Contiguous</a:t>
            </a:r>
            <a:r>
              <a:rPr lang="en-US" smtClean="0">
                <a:cs typeface="+mn-cs"/>
              </a:rPr>
              <a:t> allocation: cheap sequential access but expensive record addition. Why ?</a:t>
            </a:r>
          </a:p>
          <a:p>
            <a:pPr eaLnBrk="1" hangingPunct="1">
              <a:defRPr/>
            </a:pPr>
            <a:r>
              <a:rPr lang="en-US" b="1" smtClean="0">
                <a:cs typeface="+mn-cs"/>
              </a:rPr>
              <a:t>Linked</a:t>
            </a:r>
            <a:r>
              <a:rPr lang="en-US" smtClean="0">
                <a:cs typeface="+mn-cs"/>
              </a:rPr>
              <a:t> allocation: expensive sequential access but cheap record addition. Why ?</a:t>
            </a:r>
          </a:p>
          <a:p>
            <a:pPr eaLnBrk="1" hangingPunct="1">
              <a:defRPr/>
            </a:pPr>
            <a:r>
              <a:rPr lang="en-US" b="1" smtClean="0">
                <a:cs typeface="+mn-cs"/>
              </a:rPr>
              <a:t>Linked clusters</a:t>
            </a:r>
            <a:r>
              <a:rPr lang="en-US" smtClean="0">
                <a:cs typeface="+mn-cs"/>
              </a:rPr>
              <a:t> allocation.</a:t>
            </a:r>
          </a:p>
          <a:p>
            <a:pPr eaLnBrk="1" hangingPunct="1">
              <a:defRPr/>
            </a:pPr>
            <a:r>
              <a:rPr lang="en-US" b="1" smtClean="0">
                <a:cs typeface="+mn-cs"/>
              </a:rPr>
              <a:t>Indexed</a:t>
            </a:r>
            <a:r>
              <a:rPr lang="en-US" smtClean="0">
                <a:cs typeface="+mn-cs"/>
              </a:rPr>
              <a:t> allocation.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5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31968-FAC8-5E43-954C-72A79B7B9A9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File organization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Heap files.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Sorted files.            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Hash files.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File organization != access method, though related in terms of efficiency.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1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ACEF5-615C-3043-B271-00FE46F5F74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Heap files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Records are added to the </a:t>
            </a:r>
            <a:r>
              <a:rPr lang="en-US" b="1" dirty="0" smtClean="0">
                <a:cs typeface="+mn-cs"/>
              </a:rPr>
              <a:t>end</a:t>
            </a:r>
            <a:r>
              <a:rPr lang="en-US" dirty="0" smtClean="0">
                <a:cs typeface="+mn-cs"/>
              </a:rPr>
              <a:t> of the file. Hence,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Cheap</a:t>
            </a:r>
            <a:r>
              <a:rPr lang="en-US" dirty="0" smtClean="0"/>
              <a:t> record addition.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Expensive</a:t>
            </a:r>
            <a:r>
              <a:rPr lang="en-US" dirty="0" smtClean="0"/>
              <a:t> </a:t>
            </a:r>
            <a:r>
              <a:rPr lang="en-US" dirty="0" smtClean="0"/>
              <a:t>record retrieval, removal and update, since they imply </a:t>
            </a:r>
            <a:r>
              <a:rPr lang="en-US" b="1" dirty="0" smtClean="0"/>
              <a:t>linear search</a:t>
            </a:r>
            <a:r>
              <a:rPr lang="en-US" dirty="0" smtClean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/>
              <a:t>Average</a:t>
            </a:r>
            <a:r>
              <a:rPr lang="en-US" dirty="0" smtClean="0"/>
              <a:t> case:        block accesses.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/>
              <a:t>Worst</a:t>
            </a:r>
            <a:r>
              <a:rPr lang="en-US" dirty="0" smtClean="0"/>
              <a:t> case: </a:t>
            </a:r>
            <a:r>
              <a:rPr lang="en-US" i="1" dirty="0" smtClean="0"/>
              <a:t>b</a:t>
            </a:r>
            <a:r>
              <a:rPr lang="en-US" dirty="0" smtClean="0"/>
              <a:t> block accesses (if it doesn't exist or several exist).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Moreover, record removal implies waste of space. </a:t>
            </a:r>
            <a:r>
              <a:rPr lang="en-US" dirty="0" smtClean="0"/>
              <a:t>So, periodic reorganization</a:t>
            </a:r>
            <a:r>
              <a:rPr lang="en-US" dirty="0" smtClean="0"/>
              <a:t>.</a:t>
            </a:r>
            <a:endParaRPr lang="en-US" dirty="0" smtClean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28292"/>
              </p:ext>
            </p:extLst>
          </p:nvPr>
        </p:nvGraphicFramePr>
        <p:xfrm>
          <a:off x="3009900" y="2656887"/>
          <a:ext cx="3810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4" imgW="279279" imgH="431613" progId="Equation.3">
                  <p:embed/>
                </p:oleObj>
              </mc:Choice>
              <mc:Fallback>
                <p:oleObj name="Equation" r:id="rId4" imgW="27927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2656887"/>
                        <a:ext cx="3810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55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C3065-13F5-BF46-B768-3775E779672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Sorted files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867" y="159138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Records </a:t>
            </a:r>
            <a:r>
              <a:rPr lang="en-US" b="1" dirty="0" smtClean="0">
                <a:cs typeface="+mn-cs"/>
              </a:rPr>
              <a:t>ordered</a:t>
            </a:r>
            <a:r>
              <a:rPr lang="en-US" dirty="0" smtClean="0">
                <a:cs typeface="+mn-cs"/>
              </a:rPr>
              <a:t> according to some field. So,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Cheap</a:t>
            </a:r>
            <a:r>
              <a:rPr lang="en-US" dirty="0" smtClean="0"/>
              <a:t> ordered record retrieval (</a:t>
            </a:r>
            <a:r>
              <a:rPr lang="en-US" sz="2400" u="sng" dirty="0" smtClean="0"/>
              <a:t>on the ordering field, otherwise expensive</a:t>
            </a:r>
            <a:r>
              <a:rPr lang="en-US" dirty="0" smtClean="0"/>
              <a:t>):</a:t>
            </a:r>
            <a:r>
              <a:rPr lang="en-US" sz="3200" dirty="0" smtClean="0"/>
              <a:t>		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All the records: access blocks sequentially.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Next record: probably in the same block.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Random record: binary search, then worst case implies                  	      block accesses.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Expensive</a:t>
            </a:r>
            <a:r>
              <a:rPr lang="en-US" dirty="0" smtClean="0"/>
              <a:t> record addition, but less expensive record deletion (deletion markers + periodic reorganization).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Is record updating cheap or expensive ?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98326"/>
              </p:ext>
            </p:extLst>
          </p:nvPr>
        </p:nvGraphicFramePr>
        <p:xfrm>
          <a:off x="1741545" y="3766255"/>
          <a:ext cx="914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4" imgW="508000" imgH="228600" progId="Equation.3">
                  <p:embed/>
                </p:oleObj>
              </mc:Choice>
              <mc:Fallback>
                <p:oleObj name="Equation" r:id="rId4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545" y="3766255"/>
                        <a:ext cx="9144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66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572DD-826F-9F4B-BD37-129754D9192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Primary index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Let us assume that the ordering field is a </a:t>
            </a:r>
            <a:r>
              <a:rPr lang="en-US" b="1" dirty="0" smtClean="0">
                <a:cs typeface="+mn-cs"/>
              </a:rPr>
              <a:t>key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Primary index = </a:t>
            </a:r>
            <a:r>
              <a:rPr lang="en-US" b="1" dirty="0" smtClean="0">
                <a:cs typeface="+mn-cs"/>
              </a:rPr>
              <a:t>ordered</a:t>
            </a:r>
            <a:r>
              <a:rPr lang="en-US" dirty="0" smtClean="0">
                <a:cs typeface="+mn-cs"/>
              </a:rPr>
              <a:t> file whose records contain two fields: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One of the ordering key values.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pointer to a disk block.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There is one record for each data block</a:t>
            </a:r>
            <a:r>
              <a:rPr lang="en-US" dirty="0" smtClean="0">
                <a:cs typeface="+mn-cs"/>
              </a:rPr>
              <a:t>, and the record contains the ordering key value of the first record in the data block plus a pointer to the block.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934200" y="31242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cs typeface="+mn-cs"/>
              </a:rPr>
              <a:t>binary search !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199513" y="2766463"/>
            <a:ext cx="2734687" cy="58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4ED4-0691-B047-8B1E-4440CF99767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867" y="0"/>
            <a:ext cx="8229600" cy="8545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Primary index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01194"/>
            <a:ext cx="7772400" cy="42520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600" dirty="0" smtClean="0">
                <a:cs typeface="+mn-cs"/>
              </a:rPr>
              <a:t>Why is it faster to access a random record via a binary search in index than in the file ?</a:t>
            </a:r>
          </a:p>
          <a:p>
            <a:pPr eaLnBrk="1" hangingPunct="1">
              <a:defRPr/>
            </a:pPr>
            <a:r>
              <a:rPr lang="en-US" sz="2600" dirty="0" smtClean="0">
                <a:cs typeface="+mn-cs"/>
              </a:rPr>
              <a:t>What is the cost of maintaining an </a:t>
            </a:r>
            <a:r>
              <a:rPr lang="en-US" sz="2600" dirty="0" smtClean="0">
                <a:cs typeface="+mn-cs"/>
              </a:rPr>
              <a:t>index?  </a:t>
            </a:r>
            <a:r>
              <a:rPr lang="en-US" sz="2600" dirty="0" smtClean="0">
                <a:cs typeface="+mn-cs"/>
              </a:rPr>
              <a:t>If the order of the data records changes…</a:t>
            </a:r>
          </a:p>
        </p:txBody>
      </p:sp>
      <p:pic>
        <p:nvPicPr>
          <p:cNvPr id="11268" name="Picture 4" descr="primary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6825"/>
            <a:ext cx="31623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rimaryindex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09625"/>
            <a:ext cx="45529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810000" y="1362025"/>
            <a:ext cx="0" cy="2438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9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E3627-611A-4148-B637-A4C33D26D82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Clustering index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Now, the ordering field is a non-key.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Clustering index = </a:t>
            </a:r>
            <a:r>
              <a:rPr lang="en-US" b="1" smtClean="0">
                <a:cs typeface="+mn-cs"/>
              </a:rPr>
              <a:t>ordered</a:t>
            </a:r>
            <a:r>
              <a:rPr lang="en-US" smtClean="0">
                <a:cs typeface="+mn-cs"/>
              </a:rPr>
              <a:t> file whose records contain two fields: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One of the ordering field values.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 pointer to a disk block.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There is one record </a:t>
            </a:r>
            <a:r>
              <a:rPr lang="en-US" b="1" smtClean="0">
                <a:cs typeface="+mn-cs"/>
              </a:rPr>
              <a:t>for each distinct</a:t>
            </a:r>
            <a:r>
              <a:rPr lang="en-US" smtClean="0">
                <a:cs typeface="+mn-cs"/>
              </a:rPr>
              <a:t> value of the ordering field, and the record contains the ordering field value plus a pointer to the </a:t>
            </a:r>
            <a:r>
              <a:rPr lang="en-US" b="1" smtClean="0">
                <a:cs typeface="+mn-cs"/>
              </a:rPr>
              <a:t>first</a:t>
            </a:r>
            <a:r>
              <a:rPr lang="en-US" smtClean="0">
                <a:cs typeface="+mn-cs"/>
              </a:rPr>
              <a:t> data block where that value appears.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934200" y="31242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cs typeface="+mn-cs"/>
              </a:rPr>
              <a:t>binary search !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572000" y="2971800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34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A421-1ADB-7A46-B576-8A0A8981AED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Clustering index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15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Efficiency gain ? Maintenance cost ?</a:t>
            </a:r>
          </a:p>
        </p:txBody>
      </p:sp>
      <p:pic>
        <p:nvPicPr>
          <p:cNvPr id="15364" name="Picture 4" descr="clustering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86" y="1440482"/>
            <a:ext cx="49180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3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DCA99-2E13-1745-9F23-2D1A152747F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Secondary index</a:t>
            </a:r>
            <a:r>
              <a:rPr lang="en-US" b="1" u="sng" smtClean="0">
                <a:cs typeface="+mj-cs"/>
              </a:rPr>
              <a:t>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index is now on a </a:t>
            </a:r>
            <a:r>
              <a:rPr lang="en-US" b="1" dirty="0" smtClean="0">
                <a:cs typeface="+mn-cs"/>
              </a:rPr>
              <a:t>non</a:t>
            </a:r>
            <a:r>
              <a:rPr lang="en-US" dirty="0" smtClean="0">
                <a:cs typeface="+mn-cs"/>
              </a:rPr>
              <a:t>-ordering field.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Let us assume that that is a </a:t>
            </a:r>
            <a:r>
              <a:rPr lang="en-US" b="1" dirty="0" smtClean="0">
                <a:cs typeface="+mn-cs"/>
              </a:rPr>
              <a:t>key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Secondary index = </a:t>
            </a:r>
            <a:r>
              <a:rPr lang="en-US" b="1" dirty="0" smtClean="0">
                <a:cs typeface="+mn-cs"/>
              </a:rPr>
              <a:t>ordered</a:t>
            </a:r>
            <a:r>
              <a:rPr lang="en-US" dirty="0" smtClean="0">
                <a:cs typeface="+mn-cs"/>
              </a:rPr>
              <a:t> file whose records contain two fields:</a:t>
            </a:r>
          </a:p>
          <a:p>
            <a:pPr lvl="1" eaLnBrk="1" hangingPunct="1">
              <a:defRPr/>
            </a:pPr>
            <a:r>
              <a:rPr lang="en-US" dirty="0" smtClean="0"/>
              <a:t>One of the non-ordering field values.</a:t>
            </a:r>
          </a:p>
          <a:p>
            <a:pPr lvl="1" eaLnBrk="1" hangingPunct="1">
              <a:defRPr/>
            </a:pPr>
            <a:r>
              <a:rPr lang="en-US" dirty="0" smtClean="0"/>
              <a:t>A pointer to a disk record or block.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There is one record per data record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923779" y="3352625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binary search !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284964" y="3003709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82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91B5F-EF36-064D-A088-19899D95417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Secondary index</a:t>
            </a:r>
            <a:r>
              <a:rPr lang="en-US" b="1" u="sng" smtClean="0">
                <a:cs typeface="+mj-cs"/>
              </a:rPr>
              <a:t>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672" y="276084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Efficiency gain ? Maintenance cost </a:t>
            </a:r>
            <a:r>
              <a:rPr lang="en-US" dirty="0" smtClean="0">
                <a:cs typeface="+mn-cs"/>
              </a:rPr>
              <a:t>?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9460" name="Picture 4" descr="secondary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40958"/>
            <a:ext cx="51736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6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869C4-7A37-B24C-BF8C-F6F5C291E18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Storage hierarchy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0" y="1905000"/>
            <a:ext cx="17526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43200" y="19812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57400" y="2971800"/>
            <a:ext cx="2217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Cache memory</a:t>
            </a: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Main memory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57400" y="4419600"/>
            <a:ext cx="974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Disk</a:t>
            </a: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Tape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752600" y="2819400"/>
            <a:ext cx="28194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752600" y="4267200"/>
            <a:ext cx="28194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3200400" y="2514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200400" y="3962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>
            <a:off x="4876800" y="28194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>
            <a:off x="4876800" y="42672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181600" y="2895600"/>
            <a:ext cx="244316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Primary storage</a:t>
            </a:r>
          </a:p>
          <a:p>
            <a:pPr>
              <a:defRPr/>
            </a:pPr>
            <a:r>
              <a:rPr lang="en-US" sz="1400">
                <a:cs typeface="+mn-cs"/>
              </a:rPr>
              <a:t>(fast, small, expensive, volatile,</a:t>
            </a:r>
          </a:p>
          <a:p>
            <a:pPr>
              <a:defRPr/>
            </a:pPr>
            <a:r>
              <a:rPr lang="en-US" sz="1400">
                <a:cs typeface="+mn-cs"/>
              </a:rPr>
              <a:t>accessible by CPU)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181600" y="4343400"/>
            <a:ext cx="24257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Secondary storage</a:t>
            </a:r>
          </a:p>
          <a:p>
            <a:pPr>
              <a:defRPr/>
            </a:pPr>
            <a:r>
              <a:rPr lang="en-US" sz="1400">
                <a:cs typeface="+mn-cs"/>
              </a:rPr>
              <a:t>(slow, big, cheap, permanent, </a:t>
            </a:r>
          </a:p>
          <a:p>
            <a:pPr>
              <a:defRPr/>
            </a:pPr>
            <a:r>
              <a:rPr lang="en-US" sz="1400">
                <a:cs typeface="+mn-cs"/>
              </a:rPr>
              <a:t>inaccessible by CPU)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46057" y="2500685"/>
            <a:ext cx="8229600" cy="368542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Important because it effects query efficiency.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543800" y="5257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>
                <a:cs typeface="+mn-cs"/>
              </a:rPr>
              <a:t>Databases</a:t>
            </a:r>
            <a:endParaRPr lang="en-US">
              <a:cs typeface="+mn-cs"/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7391400" y="4800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8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4072" y="5709968"/>
            <a:ext cx="561975" cy="365125"/>
          </a:xfrm>
        </p:spPr>
        <p:txBody>
          <a:bodyPr/>
          <a:lstStyle/>
          <a:p>
            <a:pPr>
              <a:defRPr/>
            </a:pPr>
            <a:fld id="{E0055CED-F903-7046-A9E6-644A7B2150A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867" y="0"/>
            <a:ext cx="8229600" cy="854544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cs typeface="+mj-cs"/>
              </a:rPr>
              <a:t>Secondary index</a:t>
            </a:r>
            <a:r>
              <a:rPr lang="en-US" b="1" u="sng" dirty="0" smtClean="0">
                <a:cs typeface="+mj-cs"/>
              </a:rPr>
              <a:t>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5774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Now, the index is on a non-ordering and </a:t>
            </a:r>
            <a:r>
              <a:rPr lang="en-US" b="1" dirty="0" smtClean="0">
                <a:cs typeface="+mn-cs"/>
              </a:rPr>
              <a:t>non</a:t>
            </a:r>
            <a:r>
              <a:rPr lang="en-US" dirty="0" smtClean="0">
                <a:cs typeface="+mn-cs"/>
              </a:rPr>
              <a:t>-key field.</a:t>
            </a:r>
          </a:p>
        </p:txBody>
      </p:sp>
      <p:pic>
        <p:nvPicPr>
          <p:cNvPr id="21508" name="Picture 5" descr="secondaryinde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75375"/>
            <a:ext cx="32353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secondaryinde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37550"/>
            <a:ext cx="3254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secondaryindex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3975"/>
            <a:ext cx="49911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04800" y="4108975"/>
            <a:ext cx="3581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886200" y="1899175"/>
            <a:ext cx="0" cy="426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9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39C50-7845-A941-B847-63F557C3764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Multilevel indexes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Index on index (first level, second level, etc.).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Works for primary, clustering and secondary indexes as long as the first level index has a </a:t>
            </a:r>
            <a:r>
              <a:rPr lang="en-US" b="1" smtClean="0">
                <a:cs typeface="+mn-cs"/>
              </a:rPr>
              <a:t>distinct</a:t>
            </a:r>
            <a:r>
              <a:rPr lang="en-US" smtClean="0">
                <a:cs typeface="+mn-cs"/>
              </a:rPr>
              <a:t> index value for every entry.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How many levels ? Until the last level fits in a </a:t>
            </a:r>
            <a:r>
              <a:rPr lang="en-US" b="1" smtClean="0">
                <a:cs typeface="+mn-cs"/>
              </a:rPr>
              <a:t>single</a:t>
            </a:r>
            <a:r>
              <a:rPr lang="en-US" smtClean="0">
                <a:cs typeface="+mn-cs"/>
              </a:rPr>
              <a:t> disk block.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How many disk block accesses to retrieve a random record?</a:t>
            </a:r>
          </a:p>
        </p:txBody>
      </p:sp>
    </p:spTree>
    <p:extLst>
      <p:ext uri="{BB962C8B-B14F-4D97-AF65-F5344CB8AC3E}">
        <p14:creationId xmlns:p14="http://schemas.microsoft.com/office/powerpoint/2010/main" val="18467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11A8-67C4-B74F-B514-BF0E1A5DEC0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Multilevel indexes</a:t>
            </a:r>
          </a:p>
        </p:txBody>
      </p:sp>
      <p:pic>
        <p:nvPicPr>
          <p:cNvPr id="25603" name="Picture 4" descr="multilevel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87483"/>
            <a:ext cx="49180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333297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Efficiency gain ? Maintenance cost ?</a:t>
            </a:r>
          </a:p>
        </p:txBody>
      </p:sp>
    </p:spTree>
    <p:extLst>
      <p:ext uri="{BB962C8B-B14F-4D97-AF65-F5344CB8AC3E}">
        <p14:creationId xmlns:p14="http://schemas.microsoft.com/office/powerpoint/2010/main" val="9607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68C94-2733-3049-885F-381A525CF8A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Exercise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Assume an ordered file whose ordering field is a key. The file has 1000000 records of size 1000 bytes each. The disk block is of size 4096 bytes (unspanned allocation). The index record is of size 32 bytes.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How many disk block accesses are needed to retrieve a random record when searching for the key field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Using no index 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Using a primary index 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Using a multilevel index ?</a:t>
            </a:r>
          </a:p>
        </p:txBody>
      </p:sp>
    </p:spTree>
    <p:extLst>
      <p:ext uri="{BB962C8B-B14F-4D97-AF65-F5344CB8AC3E}">
        <p14:creationId xmlns:p14="http://schemas.microsoft.com/office/powerpoint/2010/main" val="421359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7CD4-8FD0-324A-B8BF-EBFB47DD55B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Dynamic multilevel indexes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Record insertion, deletion and update may be expensive operations. Recall that all the index levels are </a:t>
            </a:r>
            <a:r>
              <a:rPr lang="en-US" b="1" dirty="0" smtClean="0">
                <a:cs typeface="+mn-cs"/>
              </a:rPr>
              <a:t>ordered</a:t>
            </a:r>
            <a:r>
              <a:rPr lang="en-US" dirty="0" smtClean="0">
                <a:cs typeface="+mn-cs"/>
              </a:rPr>
              <a:t> files.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Solutions:</a:t>
            </a:r>
          </a:p>
          <a:p>
            <a:pPr lvl="1" eaLnBrk="1" hangingPunct="1">
              <a:defRPr/>
            </a:pPr>
            <a:r>
              <a:rPr lang="en-US" dirty="0" smtClean="0"/>
              <a:t>Overflow area + periodic reorganization.</a:t>
            </a:r>
          </a:p>
          <a:p>
            <a:pPr lvl="1" eaLnBrk="1" hangingPunct="1">
              <a:defRPr/>
            </a:pPr>
            <a:r>
              <a:rPr lang="en-US" dirty="0" smtClean="0"/>
              <a:t>Empty records + dynamic multilevel indexes, based on B-trees and B+-trees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Search tree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B-tree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B+-tree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11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71" name="Rectangle 7"/>
          <p:cNvSpPr>
            <a:spLocks noGrp="1" noChangeArrowheads="1"/>
          </p:cNvSpPr>
          <p:nvPr>
            <p:ph type="title"/>
          </p:nvPr>
        </p:nvSpPr>
        <p:spPr>
          <a:xfrm>
            <a:off x="412867" y="0"/>
            <a:ext cx="8229600" cy="854544"/>
          </a:xfrm>
        </p:spPr>
        <p:txBody>
          <a:bodyPr/>
          <a:lstStyle/>
          <a:p>
            <a:r>
              <a:rPr lang="en-US" sz="3200" dirty="0" smtClean="0"/>
              <a:t>Search Tree</a:t>
            </a:r>
            <a:endParaRPr lang="en-US" sz="3200" dirty="0"/>
          </a:p>
        </p:txBody>
      </p:sp>
      <p:pic>
        <p:nvPicPr>
          <p:cNvPr id="7024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4544"/>
            <a:ext cx="9144001" cy="251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69457"/>
            <a:ext cx="90656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 search </a:t>
            </a:r>
            <a:r>
              <a:rPr lang="en-US" sz="2400" dirty="0">
                <a:solidFill>
                  <a:srgbClr val="FF0000"/>
                </a:solidFill>
              </a:rPr>
              <a:t>tree of </a:t>
            </a:r>
            <a:r>
              <a:rPr lang="en-US" sz="2400" b="1" dirty="0">
                <a:solidFill>
                  <a:srgbClr val="FF0000"/>
                </a:solidFill>
              </a:rPr>
              <a:t>order </a:t>
            </a:r>
            <a:r>
              <a:rPr lang="en-US" sz="2400" b="1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a tree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Each node contains at most </a:t>
            </a:r>
            <a:r>
              <a:rPr lang="en-US" sz="2400" i="1" dirty="0" smtClean="0"/>
              <a:t>p-1</a:t>
            </a:r>
            <a:r>
              <a:rPr lang="en-US" sz="2400" dirty="0" smtClean="0"/>
              <a:t> search values, and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at most </a:t>
            </a:r>
            <a:r>
              <a:rPr lang="en-US" sz="2400" i="1" dirty="0" smtClean="0"/>
              <a:t>p</a:t>
            </a:r>
            <a:r>
              <a:rPr lang="en-US" sz="2400" dirty="0" smtClean="0"/>
              <a:t> pointers &lt;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,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, … 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 , </a:t>
            </a:r>
            <a:r>
              <a:rPr lang="en-US" sz="2400" i="1" dirty="0"/>
              <a:t>K</a:t>
            </a:r>
            <a:r>
              <a:rPr lang="en-US" sz="2400" i="1" baseline="-25000" dirty="0"/>
              <a:t>i </a:t>
            </a:r>
            <a:r>
              <a:rPr lang="en-US" sz="2400" i="1" dirty="0" smtClean="0"/>
              <a:t> </a:t>
            </a:r>
            <a:r>
              <a:rPr lang="en-US" sz="2400" i="1" dirty="0"/>
              <a:t>… 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q</a:t>
            </a:r>
            <a:r>
              <a:rPr lang="en-US" sz="2400" i="1" baseline="-25000" dirty="0"/>
              <a:t>-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q</a:t>
            </a:r>
            <a:r>
              <a:rPr lang="en-US" sz="2400" i="1" dirty="0" smtClean="0"/>
              <a:t>&gt; </a:t>
            </a:r>
            <a:r>
              <a:rPr lang="en-US" sz="2400" dirty="0" smtClean="0"/>
              <a:t>where</a:t>
            </a:r>
            <a:r>
              <a:rPr lang="en-US" sz="2400" i="1" dirty="0" smtClean="0"/>
              <a:t> q ≤ p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: </a:t>
            </a:r>
            <a:r>
              <a:rPr lang="en-US" sz="2400" dirty="0" smtClean="0"/>
              <a:t>pointer to a child node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i="1" dirty="0" smtClean="0"/>
              <a:t>K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: </a:t>
            </a:r>
            <a:r>
              <a:rPr lang="en-US" sz="2400" dirty="0" smtClean="0"/>
              <a:t>a search value (key)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i="1" dirty="0" smtClean="0"/>
              <a:t> </a:t>
            </a:r>
            <a:r>
              <a:rPr lang="en-US" sz="2400" i="1" dirty="0" smtClean="0">
                <a:sym typeface="Wingdings"/>
              </a:rPr>
              <a:t> </a:t>
            </a:r>
            <a:r>
              <a:rPr lang="en-US" sz="2400" dirty="0" smtClean="0"/>
              <a:t>within each node:</a:t>
            </a:r>
            <a:r>
              <a:rPr lang="en-US" sz="2400" i="1" dirty="0"/>
              <a:t>	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&lt; K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&lt; K</a:t>
            </a:r>
            <a:r>
              <a:rPr lang="en-US" sz="2400" i="1" baseline="-25000" dirty="0" smtClean="0"/>
              <a:t>i </a:t>
            </a:r>
            <a:r>
              <a:rPr lang="en-US" sz="2400" i="1" dirty="0" smtClean="0"/>
              <a:t>&lt; … &lt; K</a:t>
            </a:r>
            <a:r>
              <a:rPr lang="en-US" sz="2400" i="1" baseline="-25000" dirty="0" smtClean="0"/>
              <a:t>q-1</a:t>
            </a: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16669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" y="303209"/>
            <a:ext cx="9144000" cy="27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269457"/>
            <a:ext cx="9084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Searching a value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over the search tree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Follow the appropriate pointer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at each level of the tree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 only one node access at each tree level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 time cost for retrieval equals to the depth </a:t>
            </a:r>
            <a:r>
              <a:rPr lang="en-US" sz="2400" i="1" dirty="0" smtClean="0">
                <a:solidFill>
                  <a:srgbClr val="FF0000"/>
                </a:solidFill>
                <a:sym typeface="Wingdings"/>
              </a:rPr>
              <a:t>h</a:t>
            </a:r>
            <a:r>
              <a:rPr lang="en-US" sz="2400" dirty="0" smtClean="0">
                <a:sym typeface="Wingdings"/>
              </a:rPr>
              <a:t> of the tree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Expected that </a:t>
            </a:r>
            <a:r>
              <a:rPr lang="en-US" sz="2400" i="1" dirty="0" smtClean="0">
                <a:sym typeface="Wingdings"/>
              </a:rPr>
              <a:t>h &lt;&lt; tree size (set of the key values)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Is that always guaranteed?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7925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412867" y="113173"/>
            <a:ext cx="8229600" cy="1154132"/>
          </a:xfrm>
        </p:spPr>
        <p:txBody>
          <a:bodyPr/>
          <a:lstStyle/>
          <a:p>
            <a:r>
              <a:rPr lang="en-US" sz="3200" dirty="0"/>
              <a:t>Dynamic Multilevel Indexes Using B-Trees and B+-Trees</a:t>
            </a:r>
          </a:p>
        </p:txBody>
      </p:sp>
      <p:sp>
        <p:nvSpPr>
          <p:cNvPr id="7065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B stands for </a:t>
            </a:r>
            <a:r>
              <a:rPr lang="en-US" sz="2400" dirty="0" smtClean="0">
                <a:solidFill>
                  <a:srgbClr val="FF0000"/>
                </a:solidFill>
              </a:rPr>
              <a:t>Balanced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all the leaf nodes are at the same level (both B-Tree and B+-Tree are balanced)</a:t>
            </a:r>
          </a:p>
          <a:p>
            <a:pPr lvl="1"/>
            <a:r>
              <a:rPr lang="en-US" sz="2200" dirty="0" smtClean="0"/>
              <a:t>Depth of the tree is minimized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data structures are variations of search trees that allow efficient </a:t>
            </a:r>
            <a:r>
              <a:rPr lang="en-US" sz="2400" dirty="0">
                <a:solidFill>
                  <a:srgbClr val="FF0000"/>
                </a:solidFill>
              </a:rPr>
              <a:t>insertion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deletion</a:t>
            </a:r>
            <a:r>
              <a:rPr lang="en-US" sz="2400" dirty="0"/>
              <a:t> of </a:t>
            </a:r>
            <a:r>
              <a:rPr lang="en-US" sz="2400" dirty="0" smtClean="0"/>
              <a:t>search </a:t>
            </a:r>
            <a:r>
              <a:rPr lang="en-US" sz="2400" dirty="0"/>
              <a:t>values.</a:t>
            </a:r>
          </a:p>
          <a:p>
            <a:r>
              <a:rPr lang="en-US" sz="2400" dirty="0"/>
              <a:t>In B-Tree and B+-Tree data structures, each node corresponds to a </a:t>
            </a:r>
            <a:r>
              <a:rPr lang="en-US" sz="2400" dirty="0">
                <a:solidFill>
                  <a:srgbClr val="FF0000"/>
                </a:solidFill>
              </a:rPr>
              <a:t>disk </a:t>
            </a:r>
            <a:r>
              <a:rPr lang="en-US" sz="2400" dirty="0" smtClean="0">
                <a:solidFill>
                  <a:srgbClr val="FF0000"/>
                </a:solidFill>
              </a:rPr>
              <a:t>block</a:t>
            </a:r>
          </a:p>
          <a:p>
            <a:pPr lvl="1"/>
            <a:r>
              <a:rPr lang="en-US" sz="2000" dirty="0" smtClean="0"/>
              <a:t>Recall the multilevel index</a:t>
            </a:r>
          </a:p>
          <a:p>
            <a:pPr lvl="1"/>
            <a:r>
              <a:rPr lang="en-US" dirty="0" smtClean="0"/>
              <a:t>Ensure big fan-out (number of pointers in each node)</a:t>
            </a:r>
            <a:endParaRPr lang="en-US" sz="2000" dirty="0"/>
          </a:p>
          <a:p>
            <a:r>
              <a:rPr lang="en-US" sz="2400" dirty="0"/>
              <a:t>Each node is kept between </a:t>
            </a:r>
            <a:r>
              <a:rPr lang="en-US" sz="2400" dirty="0">
                <a:solidFill>
                  <a:srgbClr val="FF0000"/>
                </a:solidFill>
              </a:rPr>
              <a:t>half-full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completely </a:t>
            </a:r>
            <a:r>
              <a:rPr lang="en-US" sz="2400" dirty="0" smtClean="0">
                <a:solidFill>
                  <a:srgbClr val="FF0000"/>
                </a:solidFill>
              </a:rPr>
              <a:t>full</a:t>
            </a:r>
          </a:p>
          <a:p>
            <a:pPr lvl="1"/>
            <a:r>
              <a:rPr lang="en-US" sz="2000" dirty="0" smtClean="0"/>
              <a:t>Why?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55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9282"/>
          </a:xfrm>
        </p:spPr>
        <p:txBody>
          <a:bodyPr/>
          <a:lstStyle/>
          <a:p>
            <a:r>
              <a:rPr lang="en-US" sz="3200" dirty="0"/>
              <a:t>Dynamic Multilevel Indexes Using B-Trees and B+-Trees (cont.)</a:t>
            </a:r>
          </a:p>
        </p:txBody>
      </p:sp>
      <p:sp>
        <p:nvSpPr>
          <p:cNvPr id="708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Insertion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 </a:t>
            </a:r>
            <a:r>
              <a:rPr lang="en-US" dirty="0"/>
              <a:t>insertion into a node that is not full is quite efficient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a node is full the insertion causes a split into two nodes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Splitting may propagate to other tree levels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Deletion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deletion is quite efficient if a node does not become less than half full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a deletion causes a node to become less than half full, it must be merged with neighboring nodes</a:t>
            </a:r>
          </a:p>
        </p:txBody>
      </p:sp>
    </p:spTree>
    <p:extLst>
      <p:ext uri="{BB962C8B-B14F-4D97-AF65-F5344CB8AC3E}">
        <p14:creationId xmlns:p14="http://schemas.microsoft.com/office/powerpoint/2010/main" val="190430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Difference between B-tree and B+-tree</a:t>
            </a:r>
          </a:p>
        </p:txBody>
      </p:sp>
      <p:sp>
        <p:nvSpPr>
          <p:cNvPr id="7106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B-tree, pointers to data records exist at all levels of the tree</a:t>
            </a:r>
          </a:p>
          <a:p>
            <a:r>
              <a:rPr lang="en-US" dirty="0"/>
              <a:t>In a B+-tree, all pointers to data records exists </a:t>
            </a:r>
            <a:r>
              <a:rPr lang="en-US" dirty="0" smtClean="0">
                <a:solidFill>
                  <a:srgbClr val="FF0000"/>
                </a:solidFill>
              </a:rPr>
              <a:t>only at </a:t>
            </a:r>
            <a:r>
              <a:rPr lang="en-US" dirty="0">
                <a:solidFill>
                  <a:srgbClr val="FF0000"/>
                </a:solidFill>
              </a:rPr>
              <a:t>the leaf-level nodes</a:t>
            </a:r>
          </a:p>
          <a:p>
            <a:r>
              <a:rPr lang="en-US" dirty="0"/>
              <a:t>A B+-tree can have less levels (or higher capacity of search values) than the corresponding B-tree</a:t>
            </a:r>
          </a:p>
        </p:txBody>
      </p:sp>
    </p:spTree>
    <p:extLst>
      <p:ext uri="{BB962C8B-B14F-4D97-AF65-F5344CB8AC3E}">
        <p14:creationId xmlns:p14="http://schemas.microsoft.com/office/powerpoint/2010/main" val="369158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Storage Devices</a:t>
            </a:r>
          </a:p>
        </p:txBody>
      </p:sp>
      <p:sp>
        <p:nvSpPr>
          <p:cNvPr id="671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Preferred secondary storage device for high storage capacity and low cost.</a:t>
            </a:r>
          </a:p>
          <a:p>
            <a:pPr>
              <a:lnSpc>
                <a:spcPct val="90000"/>
              </a:lnSpc>
            </a:pPr>
            <a:r>
              <a:rPr lang="en-US"/>
              <a:t>Data stored as magnetized areas on magnetic disk surfaces.</a:t>
            </a:r>
          </a:p>
          <a:p>
            <a:pPr>
              <a:lnSpc>
                <a:spcPct val="90000"/>
              </a:lnSpc>
            </a:pPr>
            <a:r>
              <a:rPr lang="en-US"/>
              <a:t>A </a:t>
            </a:r>
            <a:r>
              <a:rPr lang="en-US" b="1"/>
              <a:t>disk</a:t>
            </a:r>
            <a:r>
              <a:rPr lang="en-US" i="1"/>
              <a:t> </a:t>
            </a:r>
            <a:r>
              <a:rPr lang="en-US" b="1"/>
              <a:t>pack</a:t>
            </a:r>
            <a:r>
              <a:rPr lang="en-US"/>
              <a:t> contains several magnetic disks connected to a rotating spindle.</a:t>
            </a:r>
          </a:p>
          <a:p>
            <a:pPr>
              <a:lnSpc>
                <a:spcPct val="90000"/>
              </a:lnSpc>
            </a:pPr>
            <a:r>
              <a:rPr lang="en-US"/>
              <a:t>Disks are divided into concentric circular </a:t>
            </a:r>
            <a:r>
              <a:rPr lang="en-US" b="1"/>
              <a:t>tracks</a:t>
            </a:r>
            <a:r>
              <a:rPr lang="en-US"/>
              <a:t>  on each disk </a:t>
            </a:r>
            <a:r>
              <a:rPr lang="en-US" b="1"/>
              <a:t>surface</a:t>
            </a:r>
            <a:r>
              <a:rPr lang="en-US"/>
              <a:t>.</a:t>
            </a:r>
          </a:p>
          <a:p>
            <a:pPr lvl="1">
              <a:lnSpc>
                <a:spcPct val="90000"/>
              </a:lnSpc>
            </a:pPr>
            <a:r>
              <a:rPr lang="en-US"/>
              <a:t>Track capacities vary typically from 4 to 50 Kbytes or more</a:t>
            </a:r>
          </a:p>
        </p:txBody>
      </p:sp>
    </p:spTree>
    <p:extLst>
      <p:ext uri="{BB962C8B-B14F-4D97-AF65-F5344CB8AC3E}">
        <p14:creationId xmlns:p14="http://schemas.microsoft.com/office/powerpoint/2010/main" val="313006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11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762000"/>
          </a:xfrm>
        </p:spPr>
        <p:txBody>
          <a:bodyPr/>
          <a:lstStyle/>
          <a:p>
            <a:r>
              <a:rPr lang="en-US"/>
              <a:t>B-tree Structures</a:t>
            </a:r>
          </a:p>
        </p:txBody>
      </p:sp>
      <p:pic>
        <p:nvPicPr>
          <p:cNvPr id="7127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1"/>
            <a:ext cx="7725800" cy="54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6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9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96213" cy="763588"/>
          </a:xfrm>
        </p:spPr>
        <p:txBody>
          <a:bodyPr/>
          <a:lstStyle/>
          <a:p>
            <a:r>
              <a:rPr lang="en-US"/>
              <a:t>The Nodes of a B+-tree</a:t>
            </a:r>
          </a:p>
        </p:txBody>
      </p:sp>
      <p:pic>
        <p:nvPicPr>
          <p:cNvPr id="7147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25"/>
            <a:ext cx="8683625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308" y="5697542"/>
            <a:ext cx="865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next</a:t>
            </a:r>
            <a:r>
              <a:rPr lang="en-US" dirty="0" smtClean="0"/>
              <a:t> (pointer at leaf node): ordered access to the data records on the indexing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5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A7DA0-C9DA-9D40-B09C-8DFB98A92CE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Retrieval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467" y="1648841"/>
            <a:ext cx="8001000" cy="385423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Very fast retrieval of a random record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i="1" dirty="0" smtClean="0"/>
              <a:t>p</a:t>
            </a:r>
            <a:r>
              <a:rPr lang="en-US" dirty="0" smtClean="0"/>
              <a:t> is the order of the internal nodes of the B+-tree.</a:t>
            </a:r>
          </a:p>
          <a:p>
            <a:pPr lvl="1" eaLnBrk="1" hangingPunct="1">
              <a:defRPr/>
            </a:pPr>
            <a:r>
              <a:rPr lang="en-US" i="1" dirty="0" smtClean="0"/>
              <a:t>N</a:t>
            </a:r>
            <a:r>
              <a:rPr lang="en-US" dirty="0" smtClean="0"/>
              <a:t> is the number of leaves in the B+-tree.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How would the retrieval proceed 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Insertion and deletion can be expensive.	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61089"/>
              </p:ext>
            </p:extLst>
          </p:nvPr>
        </p:nvGraphicFramePr>
        <p:xfrm>
          <a:off x="2872733" y="2100382"/>
          <a:ext cx="2269786" cy="136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Equation" r:id="rId4" imgW="888614" imgH="533169" progId="Equation.3">
                  <p:embed/>
                </p:oleObj>
              </mc:Choice>
              <mc:Fallback>
                <p:oleObj name="Equation" r:id="rId4" imgW="888614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733" y="2100382"/>
                        <a:ext cx="2269786" cy="1362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67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98578-6689-BF43-9B83-BCFB8919E80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60419" name="Picture 3" descr="inse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4205288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6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49045-3419-164F-80AE-C1EBA67F18D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62467" name="Picture 3" descr="inse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4205288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1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CE32F-1110-8B45-91A3-0F9309C8A79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64515" name="Picture 3" descr="inser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1294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A98C9-511F-7C46-B546-78F278662B9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66563" name="Picture 3" descr="inser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27831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46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1012A-4D30-5243-9CDF-FE0094F646F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68611" name="Picture 3" descr="inser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47529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73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9E87C-6852-9349-BE94-EDE1B0C8407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70659" name="Picture 3" descr="inser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90086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5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A7C53-82FB-6C48-91DD-541A7988D4A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72707" name="Picture 3" descr="insert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57404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28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Storage Devices (cont.)</a:t>
            </a:r>
          </a:p>
        </p:txBody>
      </p:sp>
      <p:sp>
        <p:nvSpPr>
          <p:cNvPr id="6737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 track is divided into smaller </a:t>
            </a:r>
            <a:r>
              <a:rPr lang="en-US" sz="2400" b="1" dirty="0">
                <a:solidFill>
                  <a:srgbClr val="FF0000"/>
                </a:solidFill>
              </a:rPr>
              <a:t>blocks</a:t>
            </a:r>
            <a:r>
              <a:rPr lang="en-US" sz="2400" dirty="0"/>
              <a:t> or </a:t>
            </a:r>
            <a:r>
              <a:rPr lang="en-US" sz="2400" b="1" dirty="0" smtClean="0"/>
              <a:t>sectors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division of a track into </a:t>
            </a:r>
            <a:r>
              <a:rPr lang="en-US" sz="2400" b="1" dirty="0"/>
              <a:t>sectors</a:t>
            </a:r>
            <a:r>
              <a:rPr lang="en-US" sz="2400" dirty="0"/>
              <a:t> is hard-coded on the disk surface and cannot be changed</a:t>
            </a:r>
            <a:r>
              <a:rPr lang="en-US" sz="2400" dirty="0" smtClean="0"/>
              <a:t>.</a:t>
            </a:r>
            <a:endParaRPr lang="en-US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block size B is fixed for each system.</a:t>
            </a:r>
          </a:p>
          <a:p>
            <a:pPr lvl="2"/>
            <a:r>
              <a:rPr lang="en-US" sz="2000" dirty="0"/>
              <a:t>Typical block sizes range from B=512 bytes to B=4096 bytes.</a:t>
            </a:r>
          </a:p>
          <a:p>
            <a:pPr lvl="1"/>
            <a:r>
              <a:rPr lang="en-US" sz="2200" dirty="0"/>
              <a:t>Whole blocks are transferred between disk and main memory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312370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ECF5E-EDA7-E741-B926-5DEF443E816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74755" name="Picture 4" descr="inser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5759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37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DD80B-07E4-1F44-8619-BC773F8E4D0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Insertion</a:t>
            </a:r>
          </a:p>
        </p:txBody>
      </p:sp>
      <p:pic>
        <p:nvPicPr>
          <p:cNvPr id="76803" name="Picture 5" descr="insert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0929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7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47955-A7A9-6840-91CA-7E3344F615F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B-trees: Order</a:t>
            </a:r>
          </a:p>
        </p:txBody>
      </p:sp>
      <p:pic>
        <p:nvPicPr>
          <p:cNvPr id="39939" name="Picture 5" descr="btre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9" y="1683910"/>
            <a:ext cx="8447088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8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63E2-C114-984D-88EC-7BCC46D4D00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B+-trees: Order</a:t>
            </a:r>
          </a:p>
        </p:txBody>
      </p:sp>
      <p:pic>
        <p:nvPicPr>
          <p:cNvPr id="54275" name="Picture 4" descr="b+tre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4" y="1347952"/>
            <a:ext cx="8208963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8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F8D03-1466-C640-B0D0-DA46124F3DD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cs typeface="+mj-cs"/>
              </a:rPr>
              <a:t>Exercise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B=4096 bytes, P=16 bytes, K=64 bytes, node fill percentage=70 %.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For both B-trees and B+-trees:</a:t>
            </a:r>
          </a:p>
          <a:p>
            <a:pPr lvl="1" eaLnBrk="1" hangingPunct="1">
              <a:defRPr/>
            </a:pPr>
            <a:r>
              <a:rPr lang="en-US" smtClean="0"/>
              <a:t>Compute the order p.</a:t>
            </a:r>
          </a:p>
          <a:p>
            <a:pPr lvl="1" eaLnBrk="1" hangingPunct="1">
              <a:defRPr/>
            </a:pPr>
            <a:r>
              <a:rPr lang="en-US" smtClean="0"/>
              <a:t>Compute the number of nodes, pointers and key values in the root, level 1, level 2 and leaves.</a:t>
            </a:r>
          </a:p>
          <a:p>
            <a:pPr lvl="1" eaLnBrk="1" hangingPunct="1">
              <a:defRPr/>
            </a:pPr>
            <a:r>
              <a:rPr lang="en-US" smtClean="0"/>
              <a:t>If the results are different for B-trees and B+-trees, explain why this is so.</a:t>
            </a:r>
          </a:p>
        </p:txBody>
      </p:sp>
    </p:spTree>
    <p:extLst>
      <p:ext uri="{BB962C8B-B14F-4D97-AF65-F5344CB8AC3E}">
        <p14:creationId xmlns:p14="http://schemas.microsoft.com/office/powerpoint/2010/main" val="88479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7796213" cy="687387"/>
          </a:xfrm>
        </p:spPr>
        <p:txBody>
          <a:bodyPr/>
          <a:lstStyle/>
          <a:p>
            <a:r>
              <a:rPr lang="en-US"/>
              <a:t>Disk Storage Devices (cont.)</a:t>
            </a:r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39713" y="1371600"/>
            <a:ext cx="8294687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b="1" dirty="0"/>
              <a:t>read-write head</a:t>
            </a:r>
            <a:r>
              <a:rPr lang="en-US" sz="2400" dirty="0"/>
              <a:t> moves to the track that contains the block to be transferred.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Disk rotation moves the block under the read-write head for reading or writing.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 physical disk block (hardware) address consists of: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 cylinder number (imaginary collection of tracks of same radius from all recorded surfaces)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the track number or surface number (within the cylinder)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and block number (within track)</a:t>
            </a:r>
            <a:r>
              <a:rPr lang="en-US" sz="22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400" dirty="0"/>
              <a:t>Reading or writing a disk block is time </a:t>
            </a:r>
            <a:r>
              <a:rPr lang="en-US" sz="2400" dirty="0" smtClean="0"/>
              <a:t>consuming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seek time   </a:t>
            </a:r>
            <a:r>
              <a:rPr lang="en-US" sz="2000" dirty="0" smtClean="0">
                <a:sym typeface="Wingdings"/>
              </a:rPr>
              <a:t> 5 – 10 </a:t>
            </a:r>
            <a:r>
              <a:rPr lang="en-US" sz="2000" dirty="0" err="1" smtClean="0">
                <a:sym typeface="Wingdings"/>
              </a:rPr>
              <a:t>msec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rotational </a:t>
            </a:r>
            <a:r>
              <a:rPr lang="en-US" sz="2000" dirty="0"/>
              <a:t>delay </a:t>
            </a:r>
            <a:r>
              <a:rPr lang="en-US" sz="2000" dirty="0" smtClean="0"/>
              <a:t>(depends on revolution per minute)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3 - 5 </a:t>
            </a:r>
            <a:r>
              <a:rPr lang="en-US" sz="2000" dirty="0" err="1" smtClean="0"/>
              <a:t>msec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750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47198-C783-9E46-9819-B7DDF8B33A9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Disk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Read/</a:t>
            </a:r>
            <a:r>
              <a:rPr lang="en-US" dirty="0" smtClean="0">
                <a:cs typeface="+mn-cs"/>
              </a:rPr>
              <a:t>write to disk is a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bottleneck</a:t>
            </a:r>
            <a:r>
              <a:rPr lang="en-US" dirty="0" smtClean="0">
                <a:cs typeface="+mn-cs"/>
              </a:rPr>
              <a:t>, i.e.</a:t>
            </a:r>
          </a:p>
          <a:p>
            <a:pPr lvl="1" eaLnBrk="1" hangingPunct="1">
              <a:defRPr/>
            </a:pPr>
            <a:r>
              <a:rPr lang="en-US" dirty="0" smtClean="0"/>
              <a:t>Disk access              sec.</a:t>
            </a:r>
          </a:p>
          <a:p>
            <a:pPr lvl="1" eaLnBrk="1" hangingPunct="1">
              <a:defRPr/>
            </a:pPr>
            <a:r>
              <a:rPr lang="en-US" dirty="0" smtClean="0"/>
              <a:t>Main memory access              sec.</a:t>
            </a:r>
          </a:p>
          <a:p>
            <a:pPr lvl="1" eaLnBrk="1" hangingPunct="1">
              <a:defRPr/>
            </a:pPr>
            <a:r>
              <a:rPr lang="en-US" dirty="0" smtClean="0"/>
              <a:t>CPU instruction              </a:t>
            </a:r>
            <a:r>
              <a:rPr lang="en-US" dirty="0" smtClean="0"/>
              <a:t>sec</a:t>
            </a:r>
            <a:endParaRPr lang="en-US" dirty="0" smtClean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64238"/>
              </p:ext>
            </p:extLst>
          </p:nvPr>
        </p:nvGraphicFramePr>
        <p:xfrm>
          <a:off x="2874775" y="2373648"/>
          <a:ext cx="636764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4" imgW="457200" imgH="279400" progId="Equation.3">
                  <p:embed/>
                </p:oleObj>
              </mc:Choice>
              <mc:Fallback>
                <p:oleObj name="Equation" r:id="rId4" imgW="45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775" y="2373648"/>
                        <a:ext cx="636764" cy="359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84791"/>
              </p:ext>
            </p:extLst>
          </p:nvPr>
        </p:nvGraphicFramePr>
        <p:xfrm>
          <a:off x="4038600" y="2721055"/>
          <a:ext cx="575835" cy="38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6" imgW="457200" imgH="279400" progId="Equation.3">
                  <p:embed/>
                </p:oleObj>
              </mc:Choice>
              <mc:Fallback>
                <p:oleObj name="Equation" r:id="rId6" imgW="45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21055"/>
                        <a:ext cx="575835" cy="389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26106"/>
              </p:ext>
            </p:extLst>
          </p:nvPr>
        </p:nvGraphicFramePr>
        <p:xfrm>
          <a:off x="3446891" y="3136024"/>
          <a:ext cx="591709" cy="38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8" imgW="457200" imgH="279400" progId="Equation.3">
                  <p:embed/>
                </p:oleObj>
              </mc:Choice>
              <mc:Fallback>
                <p:oleObj name="Equation" r:id="rId8" imgW="45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891" y="3136024"/>
                        <a:ext cx="591709" cy="384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24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9110C-AF9A-2B48-AA12-2409B618953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Files and records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Data stored in </a:t>
            </a:r>
            <a:r>
              <a:rPr lang="en-US" b="1" dirty="0" smtClean="0">
                <a:cs typeface="+mn-cs"/>
              </a:rPr>
              <a:t>files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File is a </a:t>
            </a:r>
            <a:r>
              <a:rPr lang="en-US" b="1" dirty="0" smtClean="0">
                <a:cs typeface="+mn-cs"/>
              </a:rPr>
              <a:t>sequence</a:t>
            </a:r>
            <a:r>
              <a:rPr lang="en-US" dirty="0" smtClean="0">
                <a:cs typeface="+mn-cs"/>
              </a:rPr>
              <a:t> of </a:t>
            </a:r>
            <a:r>
              <a:rPr lang="en-US" b="1" dirty="0" smtClean="0">
                <a:cs typeface="+mn-cs"/>
              </a:rPr>
              <a:t>records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Record is a set of field values.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For instance, file = relation, record = entity, and field = attribute.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Records are allocated to file </a:t>
            </a:r>
            <a:r>
              <a:rPr lang="en-US" b="1" dirty="0" smtClean="0">
                <a:cs typeface="+mn-cs"/>
              </a:rPr>
              <a:t>blocks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88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82A24-AF19-3944-8D30-917D1D21C16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Files and records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7382"/>
            <a:ext cx="5085387" cy="533421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Let us assume</a:t>
            </a:r>
          </a:p>
          <a:p>
            <a:pPr lvl="1" eaLnBrk="1" hangingPunct="1">
              <a:defRPr/>
            </a:pPr>
            <a:r>
              <a:rPr lang="en-US" i="1" dirty="0" smtClean="0"/>
              <a:t>B</a:t>
            </a:r>
            <a:r>
              <a:rPr lang="en-US" dirty="0" smtClean="0"/>
              <a:t> is the size in bytes of the block.</a:t>
            </a:r>
          </a:p>
          <a:p>
            <a:pPr lvl="1" eaLnBrk="1" hangingPunct="1">
              <a:defRPr/>
            </a:pPr>
            <a:r>
              <a:rPr lang="en-US" i="1" dirty="0" smtClean="0"/>
              <a:t>R</a:t>
            </a:r>
            <a:r>
              <a:rPr lang="en-US" dirty="0" smtClean="0"/>
              <a:t> is the size in bytes of the record.</a:t>
            </a:r>
          </a:p>
          <a:p>
            <a:pPr lvl="1" eaLnBrk="1" hangingPunct="1">
              <a:defRPr/>
            </a:pPr>
            <a:r>
              <a:rPr lang="en-US" i="1" dirty="0" smtClean="0"/>
              <a:t>r</a:t>
            </a:r>
            <a:r>
              <a:rPr lang="en-US" dirty="0" smtClean="0"/>
              <a:t> is the number of records in the file.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Blocking </a:t>
            </a:r>
            <a:r>
              <a:rPr lang="en-US" dirty="0" smtClean="0">
                <a:cs typeface="+mn-cs"/>
              </a:rPr>
              <a:t>factor (number of  records in each block): 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Blocks needed for the file: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What is the space wasted per block ?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502"/>
              </p:ext>
            </p:extLst>
          </p:nvPr>
        </p:nvGraphicFramePr>
        <p:xfrm>
          <a:off x="1864290" y="3248842"/>
          <a:ext cx="12319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1" name="Equation" r:id="rId4" imgW="596900" imgH="431800" progId="Equation.3">
                  <p:embed/>
                </p:oleObj>
              </mc:Choice>
              <mc:Fallback>
                <p:oleObj name="Equation" r:id="rId4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290" y="3248842"/>
                        <a:ext cx="12319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10810"/>
              </p:ext>
            </p:extLst>
          </p:nvPr>
        </p:nvGraphicFramePr>
        <p:xfrm>
          <a:off x="1763830" y="4383093"/>
          <a:ext cx="1219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2" name="Equation" r:id="rId6" imgW="609600" imgH="457200" progId="Equation.3">
                  <p:embed/>
                </p:oleObj>
              </mc:Choice>
              <mc:Fallback>
                <p:oleObj name="Equation" r:id="rId6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830" y="4383093"/>
                        <a:ext cx="1219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fileandrecords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47" y="1560555"/>
            <a:ext cx="3886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8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Files and records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Wasted space per block = </a:t>
            </a:r>
            <a:r>
              <a:rPr lang="en-US" i="1" dirty="0" smtClean="0">
                <a:cs typeface="+mn-cs"/>
              </a:rPr>
              <a:t>B – </a:t>
            </a:r>
            <a:r>
              <a:rPr lang="en-US" i="1" dirty="0" err="1" smtClean="0">
                <a:cs typeface="+mn-cs"/>
              </a:rPr>
              <a:t>bfr</a:t>
            </a:r>
            <a:r>
              <a:rPr lang="en-US" i="1" dirty="0" smtClean="0">
                <a:cs typeface="+mn-cs"/>
              </a:rPr>
              <a:t> * R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Solution: </a:t>
            </a:r>
            <a:r>
              <a:rPr lang="en-US" b="1" dirty="0" smtClean="0">
                <a:cs typeface="+mn-cs"/>
              </a:rPr>
              <a:t>Spanned</a:t>
            </a:r>
            <a:r>
              <a:rPr lang="en-US" dirty="0" smtClean="0">
                <a:cs typeface="+mn-cs"/>
              </a:rPr>
              <a:t> records.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743200" y="3006700"/>
            <a:ext cx="5334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743200" y="3006700"/>
            <a:ext cx="2133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876800" y="3006700"/>
            <a:ext cx="2133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010400" y="30067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371600" y="3006700"/>
            <a:ext cx="678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block </a:t>
            </a:r>
            <a:r>
              <a:rPr lang="en-US" sz="1600" dirty="0" err="1">
                <a:cs typeface="+mn-cs"/>
              </a:rPr>
              <a:t>i</a:t>
            </a:r>
            <a:r>
              <a:rPr lang="en-US" sz="1600" dirty="0">
                <a:cs typeface="+mn-cs"/>
              </a:rPr>
              <a:t>                            record 1                           </a:t>
            </a:r>
            <a:r>
              <a:rPr lang="en-US" sz="1600" dirty="0" smtClean="0">
                <a:cs typeface="+mn-cs"/>
              </a:rPr>
              <a:t>record </a:t>
            </a:r>
            <a:r>
              <a:rPr lang="en-US" sz="1600" dirty="0">
                <a:cs typeface="+mn-cs"/>
              </a:rPr>
              <a:t>2                     wasted            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743200" y="4606900"/>
            <a:ext cx="5334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743200" y="4606900"/>
            <a:ext cx="2133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876800" y="4606900"/>
            <a:ext cx="2133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7010400" y="4606900"/>
            <a:ext cx="1066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447800" y="4606900"/>
            <a:ext cx="678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block </a:t>
            </a:r>
            <a:r>
              <a:rPr lang="en-US" sz="1600" dirty="0" err="1">
                <a:cs typeface="+mn-cs"/>
              </a:rPr>
              <a:t>i</a:t>
            </a:r>
            <a:r>
              <a:rPr lang="en-US" sz="1600" dirty="0">
                <a:cs typeface="+mn-cs"/>
              </a:rPr>
              <a:t>                            record 1                       </a:t>
            </a:r>
            <a:r>
              <a:rPr lang="en-US" sz="1600" dirty="0" smtClean="0">
                <a:cs typeface="+mn-cs"/>
              </a:rPr>
              <a:t>record </a:t>
            </a:r>
            <a:r>
              <a:rPr lang="en-US" sz="1600" dirty="0">
                <a:cs typeface="+mn-cs"/>
              </a:rPr>
              <a:t>2                record 3   p           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743200" y="5216500"/>
            <a:ext cx="5334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743200" y="5216500"/>
            <a:ext cx="914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657600" y="5216500"/>
            <a:ext cx="2133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447800" y="5216500"/>
            <a:ext cx="678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block i+1         record 3                 record 4                              record 5             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848600" y="46069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5381" name="AutoShape 21"/>
          <p:cNvCxnSpPr>
            <a:cxnSpLocks noChangeShapeType="1"/>
          </p:cNvCxnSpPr>
          <p:nvPr/>
        </p:nvCxnSpPr>
        <p:spPr bwMode="auto">
          <a:xfrm flipH="1">
            <a:off x="3200400" y="4759300"/>
            <a:ext cx="4876800" cy="457200"/>
          </a:xfrm>
          <a:prstGeom prst="bentConnector4">
            <a:avLst>
              <a:gd name="adj1" fmla="val -4690"/>
              <a:gd name="adj2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5791200" y="5216500"/>
            <a:ext cx="2133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2743200" y="3616300"/>
            <a:ext cx="5334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2743200" y="3616300"/>
            <a:ext cx="2133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4876800" y="3616300"/>
            <a:ext cx="2133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7010400" y="36163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371600" y="3616300"/>
            <a:ext cx="678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block i+1                        record 3                           </a:t>
            </a:r>
            <a:r>
              <a:rPr lang="en-US" sz="1600" dirty="0" smtClean="0">
                <a:cs typeface="+mn-cs"/>
              </a:rPr>
              <a:t>record </a:t>
            </a:r>
            <a:r>
              <a:rPr lang="en-US" sz="1600" dirty="0">
                <a:cs typeface="+mn-cs"/>
              </a:rPr>
              <a:t>5                     wasted             </a:t>
            </a:r>
          </a:p>
        </p:txBody>
      </p:sp>
      <p:sp>
        <p:nvSpPr>
          <p:cNvPr id="15388" name="AutoShape 28"/>
          <p:cNvSpPr>
            <a:spLocks/>
          </p:cNvSpPr>
          <p:nvPr/>
        </p:nvSpPr>
        <p:spPr bwMode="auto">
          <a:xfrm>
            <a:off x="1143000" y="30829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89" name="AutoShape 29"/>
          <p:cNvSpPr>
            <a:spLocks/>
          </p:cNvSpPr>
          <p:nvPr/>
        </p:nvSpPr>
        <p:spPr bwMode="auto">
          <a:xfrm>
            <a:off x="1143000" y="46831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0" y="3408338"/>
            <a:ext cx="1098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Unspanned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0" y="4987900"/>
            <a:ext cx="884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Spanned</a:t>
            </a:r>
          </a:p>
        </p:txBody>
      </p:sp>
    </p:spTree>
    <p:extLst>
      <p:ext uri="{BB962C8B-B14F-4D97-AF65-F5344CB8AC3E}">
        <p14:creationId xmlns:p14="http://schemas.microsoft.com/office/powerpoint/2010/main" val="71863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21455</TotalTime>
  <Words>1851</Words>
  <Application>Microsoft Macintosh PowerPoint</Application>
  <PresentationFormat>On-screen Show (4:3)</PresentationFormat>
  <Paragraphs>320</Paragraphs>
  <Slides>44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Executive</vt:lpstr>
      <vt:lpstr>Microsoft Equation 3.0</vt:lpstr>
      <vt:lpstr>Microsoft Equation</vt:lpstr>
      <vt:lpstr>Databasteknik Databaser och bioinformatik Data structures and Indexing (II)</vt:lpstr>
      <vt:lpstr>Storage hierarchy</vt:lpstr>
      <vt:lpstr>Disk Storage Devices</vt:lpstr>
      <vt:lpstr>Disk Storage Devices (cont.)</vt:lpstr>
      <vt:lpstr>Disk Storage Devices (cont.)</vt:lpstr>
      <vt:lpstr>Disk</vt:lpstr>
      <vt:lpstr>Files and records</vt:lpstr>
      <vt:lpstr>Files and records</vt:lpstr>
      <vt:lpstr>Files and records</vt:lpstr>
      <vt:lpstr>From file blocks to disk blocks</vt:lpstr>
      <vt:lpstr>File organization</vt:lpstr>
      <vt:lpstr>Heap files</vt:lpstr>
      <vt:lpstr>Sorted files</vt:lpstr>
      <vt:lpstr>Primary index</vt:lpstr>
      <vt:lpstr>Primary index</vt:lpstr>
      <vt:lpstr>Clustering index</vt:lpstr>
      <vt:lpstr>Clustering index</vt:lpstr>
      <vt:lpstr>Secondary indexes</vt:lpstr>
      <vt:lpstr>Secondary indexes</vt:lpstr>
      <vt:lpstr>Secondary indexes</vt:lpstr>
      <vt:lpstr>Multilevel indexes</vt:lpstr>
      <vt:lpstr>Multilevel indexes</vt:lpstr>
      <vt:lpstr>Exercise</vt:lpstr>
      <vt:lpstr>Dynamic multilevel indexes</vt:lpstr>
      <vt:lpstr>Search Tree</vt:lpstr>
      <vt:lpstr>PowerPoint Presentation</vt:lpstr>
      <vt:lpstr>Dynamic Multilevel Indexes Using B-Trees and B+-Trees</vt:lpstr>
      <vt:lpstr>Dynamic Multilevel Indexes Using B-Trees and B+-Trees (cont.)</vt:lpstr>
      <vt:lpstr>Difference between B-tree and B+-tree</vt:lpstr>
      <vt:lpstr>B-tree Structures</vt:lpstr>
      <vt:lpstr>The Nodes of a B+-tree</vt:lpstr>
      <vt:lpstr>B+-trees: Retrieval</vt:lpstr>
      <vt:lpstr>B+-trees: Insertion</vt:lpstr>
      <vt:lpstr>B+-trees: Insertion</vt:lpstr>
      <vt:lpstr>B+-trees: Insertion</vt:lpstr>
      <vt:lpstr>B+-trees: Insertion</vt:lpstr>
      <vt:lpstr>B+-trees: Insertion</vt:lpstr>
      <vt:lpstr>B+-trees: Insertion</vt:lpstr>
      <vt:lpstr>B+-trees: Insertion</vt:lpstr>
      <vt:lpstr>B+-trees: Insertion</vt:lpstr>
      <vt:lpstr>B+-trees: Insertion</vt:lpstr>
      <vt:lpstr>B-trees: Order</vt:lpstr>
      <vt:lpstr>B+-trees: Order</vt:lpstr>
      <vt:lpstr>Exercise</vt:lpstr>
    </vt:vector>
  </TitlesOfParts>
  <Company>Liu, 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 Wei-Kleiner</dc:creator>
  <cp:lastModifiedBy>Fang Wei-Kleiner</cp:lastModifiedBy>
  <cp:revision>224</cp:revision>
  <cp:lastPrinted>2013-04-03T13:40:28Z</cp:lastPrinted>
  <dcterms:created xsi:type="dcterms:W3CDTF">2012-08-16T13:22:45Z</dcterms:created>
  <dcterms:modified xsi:type="dcterms:W3CDTF">2013-04-22T15:10:08Z</dcterms:modified>
</cp:coreProperties>
</file>