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mp4" ContentType="video/unknown"/>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Microsoft_Equation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Microsoft_Equation2.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Microsoft_Equation3.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Microsoft_Equation4.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Microsoft_Equation5.bin" ContentType="application/vnd.openxmlformats-officedocument.oleObject"/>
  <Override PartName="/ppt/embeddings/Microsoft_Equation6.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snapToObjects="1">
      <p:cViewPr varScale="1">
        <p:scale>
          <a:sx n="101" d="100"/>
          <a:sy n="101" d="100"/>
        </p:scale>
        <p:origin x="-240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E7B9CC-9CB2-A449-A1DE-131E3B406192}" type="datetimeFigureOut">
              <a:rPr lang="en-US" smtClean="0"/>
              <a:t>4/17/13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78C926-18DC-9940-8AA9-6543934DABF0}" type="slidenum">
              <a:rPr lang="en-US" smtClean="0"/>
              <a:t>‹#›</a:t>
            </a:fld>
            <a:endParaRPr lang="en-US"/>
          </a:p>
        </p:txBody>
      </p:sp>
    </p:spTree>
    <p:extLst>
      <p:ext uri="{BB962C8B-B14F-4D97-AF65-F5344CB8AC3E}">
        <p14:creationId xmlns:p14="http://schemas.microsoft.com/office/powerpoint/2010/main" val="1957989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0E3DD-DD58-8C4D-8A7D-D2850385619E}" type="datetimeFigureOut">
              <a:rPr lang="en-US" smtClean="0"/>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F53E7-ECB0-1940-8DCC-C76834A8C41D}" type="slidenum">
              <a:rPr lang="en-US" smtClean="0"/>
              <a:t>‹#›</a:t>
            </a:fld>
            <a:endParaRPr lang="en-US"/>
          </a:p>
        </p:txBody>
      </p:sp>
    </p:spTree>
    <p:extLst>
      <p:ext uri="{BB962C8B-B14F-4D97-AF65-F5344CB8AC3E}">
        <p14:creationId xmlns:p14="http://schemas.microsoft.com/office/powerpoint/2010/main" val="38054987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11</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12</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13</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14</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15</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16</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17</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18</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19</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20</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3</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21</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22</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23</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24</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143283-C9FB-DB41-950D-6910A72D0349}" type="slidenum">
              <a:rPr lang="en-US"/>
              <a:pPr>
                <a:defRPr/>
              </a:pPr>
              <a:t>25</a:t>
            </a:fld>
            <a:endParaRPr lang="en-US"/>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AEB048-7950-C547-B6CA-6155ED4C9649}" type="slidenum">
              <a:rPr lang="en-US"/>
              <a:pPr>
                <a:defRPr/>
              </a:pPr>
              <a:t>26</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4B18F3-92A4-9A4A-866A-E45D2263D72D}" type="slidenum">
              <a:rPr lang="en-US"/>
              <a:pPr>
                <a:defRPr/>
              </a:pPr>
              <a:t>27</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EDF84D-FCEC-F749-9DCE-F0227638E17B}" type="slidenum">
              <a:rPr lang="en-US"/>
              <a:pPr>
                <a:defRPr/>
              </a:pPr>
              <a:t>28</a:t>
            </a:fld>
            <a:endParaRPr lang="en-US"/>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8D7BAC-269A-D94A-B125-88E0F8DBCE1C}" type="slidenum">
              <a:rPr lang="en-US"/>
              <a:pPr>
                <a:defRPr/>
              </a:pPr>
              <a:t>29</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44333F-AD85-0646-BA80-C26BF6751D46}" type="slidenum">
              <a:rPr lang="en-US"/>
              <a:pPr>
                <a:defRPr/>
              </a:pPr>
              <a:t>30</a:t>
            </a:fld>
            <a:endParaRPr lang="en-US"/>
          </a:p>
        </p:txBody>
      </p:sp>
      <p:sp>
        <p:nvSpPr>
          <p:cNvPr id="3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4</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1B4F2E-0481-A241-83C8-2B96C030EAB9}" type="slidenum">
              <a:rPr lang="en-US"/>
              <a:pPr>
                <a:defRPr/>
              </a:pPr>
              <a:t>31</a:t>
            </a:fld>
            <a:endParaRPr lang="en-US"/>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A1DD0C-6981-6940-B1D8-28BF8E83E9D1}" type="slidenum">
              <a:rPr lang="en-US"/>
              <a:pPr>
                <a:defRPr/>
              </a:pPr>
              <a:t>32</a:t>
            </a:fld>
            <a:endParaRPr lang="en-US"/>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18D46F-04C6-F54C-8155-0470B06B4E87}" type="slidenum">
              <a:rPr lang="en-US"/>
              <a:pPr>
                <a:defRPr/>
              </a:pPr>
              <a:t>33</a:t>
            </a:fld>
            <a:endParaRPr lang="en-US"/>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5</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6</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7</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8</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9</a:t>
            </a:fld>
            <a:endParaRPr lang="en-US"/>
          </a:p>
        </p:txBody>
      </p:sp>
    </p:spTree>
    <p:extLst>
      <p:ext uri="{BB962C8B-B14F-4D97-AF65-F5344CB8AC3E}">
        <p14:creationId xmlns:p14="http://schemas.microsoft.com/office/powerpoint/2010/main" val="166197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F53E7-ECB0-1940-8DCC-C76834A8C41D}" type="slidenum">
              <a:rPr lang="en-US" smtClean="0"/>
              <a:t>10</a:t>
            </a:fld>
            <a:endParaRPr lang="en-US"/>
          </a:p>
        </p:txBody>
      </p:sp>
    </p:spTree>
    <p:extLst>
      <p:ext uri="{BB962C8B-B14F-4D97-AF65-F5344CB8AC3E}">
        <p14:creationId xmlns:p14="http://schemas.microsoft.com/office/powerpoint/2010/main" val="16619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6ED2EE10-D58F-0F45-9F63-B03BD0230362}" type="datetime1">
              <a:rPr lang="en-US" smtClean="0"/>
              <a:t>4/17/13</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Database ADIT IDA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7634C8AB-E8EB-764C-9B5B-D7303F8760ED}" type="datetime1">
              <a:rPr lang="en-US" smtClean="0"/>
              <a:t>4/17/13</a:t>
            </a:fld>
            <a:endParaRPr lang="en-US"/>
          </a:p>
        </p:txBody>
      </p:sp>
      <p:sp>
        <p:nvSpPr>
          <p:cNvPr id="5" name="Footer Placeholder 4"/>
          <p:cNvSpPr>
            <a:spLocks noGrp="1"/>
          </p:cNvSpPr>
          <p:nvPr>
            <p:ph type="ftr" sz="quarter" idx="11"/>
          </p:nvPr>
        </p:nvSpPr>
        <p:spPr/>
        <p:txBody>
          <a:bodyPr/>
          <a:lstStyle/>
          <a:p>
            <a:r>
              <a:rPr lang="en-US" smtClean="0"/>
              <a:t>Database ADIT IDA</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ACFDF439-04F3-1147-AE36-B97992847456}" type="datetime1">
              <a:rPr lang="en-US" smtClean="0"/>
              <a:t>4/17/13</a:t>
            </a:fld>
            <a:endParaRPr lang="en-US"/>
          </a:p>
        </p:txBody>
      </p:sp>
      <p:sp>
        <p:nvSpPr>
          <p:cNvPr id="5" name="Footer Placeholder 4"/>
          <p:cNvSpPr>
            <a:spLocks noGrp="1"/>
          </p:cNvSpPr>
          <p:nvPr>
            <p:ph type="ftr" sz="quarter" idx="11"/>
          </p:nvPr>
        </p:nvSpPr>
        <p:spPr/>
        <p:txBody>
          <a:bodyPr/>
          <a:lstStyle/>
          <a:p>
            <a:r>
              <a:rPr lang="en-US" smtClean="0"/>
              <a:t>Database ADIT IDA</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CEF6BFDF-ED60-3D4B-B07A-75093E773BB5}" type="datetime1">
              <a:rPr lang="en-US" smtClean="0"/>
              <a:t>4/17/13</a:t>
            </a:fld>
            <a:endParaRPr lang="en-US"/>
          </a:p>
        </p:txBody>
      </p:sp>
      <p:sp>
        <p:nvSpPr>
          <p:cNvPr id="5" name="Footer Placeholder 4"/>
          <p:cNvSpPr>
            <a:spLocks noGrp="1"/>
          </p:cNvSpPr>
          <p:nvPr>
            <p:ph type="ftr" sz="quarter" idx="11"/>
          </p:nvPr>
        </p:nvSpPr>
        <p:spPr/>
        <p:txBody>
          <a:bodyPr/>
          <a:lstStyle/>
          <a:p>
            <a:r>
              <a:rPr lang="en-US" smtClean="0"/>
              <a:t>Database ADIT IDA</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5F5340A6-FD38-7143-B8F3-076739CA63C8}" type="datetime1">
              <a:rPr lang="en-US" smtClean="0"/>
              <a:t>4/17/13</a:t>
            </a:fld>
            <a:endParaRPr lang="en-US"/>
          </a:p>
        </p:txBody>
      </p:sp>
      <p:sp>
        <p:nvSpPr>
          <p:cNvPr id="5" name="Footer Placeholder 4"/>
          <p:cNvSpPr>
            <a:spLocks noGrp="1"/>
          </p:cNvSpPr>
          <p:nvPr>
            <p:ph type="ftr" sz="quarter" idx="11"/>
          </p:nvPr>
        </p:nvSpPr>
        <p:spPr/>
        <p:txBody>
          <a:bodyPr/>
          <a:lstStyle/>
          <a:p>
            <a:r>
              <a:rPr lang="en-US" smtClean="0"/>
              <a:t>Database ADIT IDA</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1AED313-ECCF-4E40-8858-540477D7B0F8}" type="datetime1">
              <a:rPr lang="en-US" smtClean="0"/>
              <a:t>4/17/13</a:t>
            </a:fld>
            <a:endParaRPr lang="en-US"/>
          </a:p>
        </p:txBody>
      </p:sp>
      <p:sp>
        <p:nvSpPr>
          <p:cNvPr id="6" name="Footer Placeholder 5"/>
          <p:cNvSpPr>
            <a:spLocks noGrp="1"/>
          </p:cNvSpPr>
          <p:nvPr>
            <p:ph type="ftr" sz="quarter" idx="11"/>
          </p:nvPr>
        </p:nvSpPr>
        <p:spPr/>
        <p:txBody>
          <a:bodyPr/>
          <a:lstStyle/>
          <a:p>
            <a:r>
              <a:rPr lang="en-US" smtClean="0"/>
              <a:t>Database ADIT IDA</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7585B508-2EB1-7847-95CF-F4367EA2E4D1}" type="datetime1">
              <a:rPr lang="en-US" smtClean="0"/>
              <a:t>4/17/13</a:t>
            </a:fld>
            <a:endParaRPr lang="en-US"/>
          </a:p>
        </p:txBody>
      </p:sp>
      <p:sp>
        <p:nvSpPr>
          <p:cNvPr id="8" name="Footer Placeholder 7"/>
          <p:cNvSpPr>
            <a:spLocks noGrp="1"/>
          </p:cNvSpPr>
          <p:nvPr>
            <p:ph type="ftr" sz="quarter" idx="11"/>
          </p:nvPr>
        </p:nvSpPr>
        <p:spPr/>
        <p:txBody>
          <a:bodyPr/>
          <a:lstStyle/>
          <a:p>
            <a:r>
              <a:rPr lang="en-US" smtClean="0"/>
              <a:t>Database ADIT IDA</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7CF2FCDE-21D7-264B-86B2-F2A06E65CD44}" type="datetime1">
              <a:rPr lang="en-US" smtClean="0"/>
              <a:t>4/17/13</a:t>
            </a:fld>
            <a:endParaRPr lang="en-US"/>
          </a:p>
        </p:txBody>
      </p:sp>
      <p:sp>
        <p:nvSpPr>
          <p:cNvPr id="4" name="Footer Placeholder 3"/>
          <p:cNvSpPr>
            <a:spLocks noGrp="1"/>
          </p:cNvSpPr>
          <p:nvPr>
            <p:ph type="ftr" sz="quarter" idx="11"/>
          </p:nvPr>
        </p:nvSpPr>
        <p:spPr/>
        <p:txBody>
          <a:bodyPr/>
          <a:lstStyle/>
          <a:p>
            <a:r>
              <a:rPr lang="en-US" smtClean="0"/>
              <a:t>Database ADIT IDA</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6B53B172-A0DF-E546-87C0-7646CDD7A44A}" type="datetime1">
              <a:rPr lang="en-US" smtClean="0"/>
              <a:t>4/17/13</a:t>
            </a:fld>
            <a:endParaRPr lang="en-US"/>
          </a:p>
        </p:txBody>
      </p:sp>
      <p:sp>
        <p:nvSpPr>
          <p:cNvPr id="3" name="Footer Placeholder 2"/>
          <p:cNvSpPr>
            <a:spLocks noGrp="1"/>
          </p:cNvSpPr>
          <p:nvPr>
            <p:ph type="ftr" sz="quarter" idx="11"/>
          </p:nvPr>
        </p:nvSpPr>
        <p:spPr/>
        <p:txBody>
          <a:bodyPr/>
          <a:lstStyle/>
          <a:p>
            <a:r>
              <a:rPr lang="en-US" smtClean="0"/>
              <a:t>Database ADIT IDA</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742353C4-7003-FF45-B260-2780FE667E94}" type="datetime1">
              <a:rPr lang="en-US" smtClean="0"/>
              <a:t>4/17/13</a:t>
            </a:fld>
            <a:endParaRPr lang="en-US"/>
          </a:p>
        </p:txBody>
      </p:sp>
      <p:sp>
        <p:nvSpPr>
          <p:cNvPr id="6" name="Footer Placeholder 5"/>
          <p:cNvSpPr>
            <a:spLocks noGrp="1"/>
          </p:cNvSpPr>
          <p:nvPr>
            <p:ph type="ftr" sz="quarter" idx="11"/>
          </p:nvPr>
        </p:nvSpPr>
        <p:spPr/>
        <p:txBody>
          <a:bodyPr/>
          <a:lstStyle/>
          <a:p>
            <a:r>
              <a:rPr lang="en-US" smtClean="0"/>
              <a:t>Database ADIT IDA</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371C930C-2928-C545-ABA1-DEB30F86F981}" type="datetime1">
              <a:rPr lang="en-US" smtClean="0"/>
              <a:t>4/17/13</a:t>
            </a:fld>
            <a:endParaRPr lang="en-US"/>
          </a:p>
        </p:txBody>
      </p:sp>
      <p:sp>
        <p:nvSpPr>
          <p:cNvPr id="6" name="Footer Placeholder 5"/>
          <p:cNvSpPr>
            <a:spLocks noGrp="1"/>
          </p:cNvSpPr>
          <p:nvPr>
            <p:ph type="ftr" sz="quarter" idx="11"/>
          </p:nvPr>
        </p:nvSpPr>
        <p:spPr/>
        <p:txBody>
          <a:bodyPr/>
          <a:lstStyle/>
          <a:p>
            <a:r>
              <a:rPr lang="en-US" smtClean="0"/>
              <a:t>Database ADIT IDA</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867" y="186414"/>
            <a:ext cx="8229600" cy="854544"/>
          </a:xfrm>
          <a:prstGeom prst="rect">
            <a:avLst/>
          </a:prstGeom>
        </p:spPr>
        <p:txBody>
          <a:bodyPr vert="horz" lIns="91440" tIns="45720" rIns="91440" bIns="45720" rtlCol="0" anchor="b">
            <a:noAutofit/>
          </a:bodyPr>
          <a:lstStyle/>
          <a:p>
            <a:r>
              <a:rPr lang="en-US" dirty="0" smtClean="0"/>
              <a:t>Click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dirty="0" smtClean="0"/>
              <a:t>Database ADIT IDA</a:t>
            </a:r>
            <a:endParaRPr lang="en-US" dirty="0"/>
          </a:p>
        </p:txBody>
      </p:sp>
      <p:sp>
        <p:nvSpPr>
          <p:cNvPr id="6" name="Slide Number Placeholder 5"/>
          <p:cNvSpPr>
            <a:spLocks noGrp="1"/>
          </p:cNvSpPr>
          <p:nvPr>
            <p:ph type="sldNum" sz="quarter" idx="4"/>
          </p:nvPr>
        </p:nvSpPr>
        <p:spPr>
          <a:xfrm>
            <a:off x="8464072" y="6401593"/>
            <a:ext cx="561975" cy="365125"/>
          </a:xfrm>
          <a:prstGeom prst="rect">
            <a:avLst/>
          </a:prstGeom>
        </p:spPr>
        <p:txBody>
          <a:bodyPr vert="horz" lIns="27432" tIns="45720" rIns="45720" bIns="45720" rtlCol="0" anchor="ctr"/>
          <a:lstStyle>
            <a:lvl1pPr algn="l">
              <a:defRPr sz="1600">
                <a:solidFill>
                  <a:schemeClr val="bg1"/>
                </a:solidFill>
                <a:latin typeface="Abadi MT Condensed Light"/>
                <a:cs typeface="Abadi MT Condensed Light"/>
              </a:defRPr>
            </a:lvl1pPr>
          </a:lstStyle>
          <a:p>
            <a:fld id="{BA9B540C-44DA-4F69-89C9-7C84606640D3}" type="slidenum">
              <a:rPr lang="en-US" smtClean="0"/>
              <a:pPr/>
              <a:t>‹#›</a:t>
            </a:fld>
            <a:endParaRPr lang="en-US" dirty="0"/>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head-content.jpe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230461"/>
            <a:ext cx="9144000" cy="627539"/>
          </a:xfrm>
          <a:prstGeom prst="rect">
            <a:avLst/>
          </a:prstGeom>
        </p:spPr>
      </p:pic>
      <p:pic>
        <p:nvPicPr>
          <p:cNvPr id="19" name="Picture 18" descr="logo-en.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266656"/>
            <a:ext cx="3175000" cy="635000"/>
          </a:xfrm>
          <a:prstGeom prst="rect">
            <a:avLst/>
          </a:prstGeom>
        </p:spPr>
      </p:pic>
      <p:sp>
        <p:nvSpPr>
          <p:cNvPr id="20" name="TextBox 19"/>
          <p:cNvSpPr txBox="1"/>
          <p:nvPr userDrawn="1"/>
        </p:nvSpPr>
        <p:spPr>
          <a:xfrm>
            <a:off x="6688385" y="6391819"/>
            <a:ext cx="1065165" cy="369332"/>
          </a:xfrm>
          <a:prstGeom prst="rect">
            <a:avLst/>
          </a:prstGeom>
          <a:noFill/>
        </p:spPr>
        <p:txBody>
          <a:bodyPr wrap="none" rtlCol="0">
            <a:spAutoFit/>
          </a:bodyPr>
          <a:lstStyle/>
          <a:p>
            <a:r>
              <a:rPr lang="en-US" dirty="0" smtClean="0">
                <a:solidFill>
                  <a:schemeClr val="bg1"/>
                </a:solidFill>
                <a:latin typeface="Arial Narrow"/>
              </a:rPr>
              <a:t>IDA / ADIT</a:t>
            </a:r>
            <a:endParaRPr lang="en-US" dirty="0">
              <a:solidFill>
                <a:schemeClr val="bg1"/>
              </a:solidFill>
              <a:latin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ts val="58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000" kern="1200" baseline="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baseline="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2.bin"/><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quation3.bin"/><Relationship Id="rId5" Type="http://schemas.openxmlformats.org/officeDocument/2006/relationships/image" Target="../media/image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quation4.bin"/><Relationship Id="rId5"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9.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7.xml"/><Relationship Id="rId5" Type="http://schemas.openxmlformats.org/officeDocument/2006/relationships/image" Target="../media/image10.png"/><Relationship Id="rId1" Type="http://schemas.microsoft.com/office/2007/relationships/media" Target="../media/media1.mp4"/><Relationship Id="rId2" Type="http://schemas.openxmlformats.org/officeDocument/2006/relationships/video" Target="../media/media1.mp4"/></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Microsoft_Equation5.bin"/><Relationship Id="rId5" Type="http://schemas.openxmlformats.org/officeDocument/2006/relationships/image" Target="../media/image11.emf"/><Relationship Id="rId6" Type="http://schemas.openxmlformats.org/officeDocument/2006/relationships/oleObject" Target="../embeddings/Microsoft_Equation6.bin"/><Relationship Id="rId7" Type="http://schemas.openxmlformats.org/officeDocument/2006/relationships/image" Target="../media/image12.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399"/>
            <a:ext cx="7772400" cy="2933701"/>
          </a:xfrm>
        </p:spPr>
        <p:txBody>
          <a:bodyPr/>
          <a:lstStyle/>
          <a:p>
            <a:r>
              <a:rPr lang="en-US" sz="3600" dirty="0" err="1" smtClean="0"/>
              <a:t>Databasteknik</a:t>
            </a:r>
            <a:r>
              <a:rPr lang="en-US" sz="3600" dirty="0"/>
              <a:t/>
            </a:r>
            <a:br>
              <a:rPr lang="en-US" sz="3600" dirty="0"/>
            </a:br>
            <a:r>
              <a:rPr lang="en-US" sz="3600" dirty="0" err="1" smtClean="0"/>
              <a:t>Databaser</a:t>
            </a:r>
            <a:r>
              <a:rPr lang="en-US" sz="3600" dirty="0" smtClean="0"/>
              <a:t> </a:t>
            </a:r>
            <a:r>
              <a:rPr lang="en-US" sz="3600" dirty="0" err="1" smtClean="0"/>
              <a:t>och</a:t>
            </a:r>
            <a:r>
              <a:rPr lang="en-US" sz="3600" dirty="0" smtClean="0"/>
              <a:t> </a:t>
            </a:r>
            <a:r>
              <a:rPr lang="en-US" sz="3600" dirty="0" err="1" smtClean="0"/>
              <a:t>bioinformatik</a:t>
            </a:r>
            <a:r>
              <a:rPr lang="en-US" sz="3600" dirty="0" smtClean="0"/>
              <a:t/>
            </a:r>
            <a:br>
              <a:rPr lang="en-US" sz="3600" dirty="0" smtClean="0"/>
            </a:br>
            <a:r>
              <a:rPr lang="en-US" sz="3600" dirty="0" smtClean="0"/>
              <a:t>Data structures</a:t>
            </a:r>
            <a:r>
              <a:rPr lang="en-US" sz="3600" dirty="0"/>
              <a:t> </a:t>
            </a:r>
            <a:r>
              <a:rPr lang="en-US" sz="3600" dirty="0" smtClean="0"/>
              <a:t>and</a:t>
            </a:r>
            <a:r>
              <a:rPr lang="en-US" sz="3600" dirty="0"/>
              <a:t> </a:t>
            </a:r>
            <a:r>
              <a:rPr lang="en-US" sz="3600" dirty="0" smtClean="0"/>
              <a:t>Indexing (I)</a:t>
            </a:r>
            <a:endParaRPr lang="en-US" sz="3600" dirty="0"/>
          </a:p>
        </p:txBody>
      </p:sp>
      <p:sp>
        <p:nvSpPr>
          <p:cNvPr id="3" name="Subtitle 2"/>
          <p:cNvSpPr>
            <a:spLocks noGrp="1"/>
          </p:cNvSpPr>
          <p:nvPr>
            <p:ph type="subTitle" idx="1"/>
          </p:nvPr>
        </p:nvSpPr>
        <p:spPr/>
        <p:txBody>
          <a:bodyPr>
            <a:normAutofit/>
          </a:bodyPr>
          <a:lstStyle/>
          <a:p>
            <a:r>
              <a:rPr lang="en-US" dirty="0" smtClean="0"/>
              <a:t>Fang Wei-Kleiner</a:t>
            </a:r>
            <a:endParaRPr lang="en-US" dirty="0"/>
          </a:p>
        </p:txBody>
      </p:sp>
    </p:spTree>
    <p:extLst>
      <p:ext uri="{BB962C8B-B14F-4D97-AF65-F5344CB8AC3E}">
        <p14:creationId xmlns:p14="http://schemas.microsoft.com/office/powerpoint/2010/main" val="1851598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t>Now consider that we can put every </a:t>
            </a:r>
            <a:r>
              <a:rPr lang="en-US" dirty="0" smtClean="0">
                <a:solidFill>
                  <a:srgbClr val="FF0000"/>
                </a:solidFill>
              </a:rPr>
              <a:t>100</a:t>
            </a:r>
            <a:r>
              <a:rPr lang="en-US" dirty="0" smtClean="0"/>
              <a:t> sorted archives into one box. </a:t>
            </a:r>
            <a:r>
              <a:rPr lang="en-US" dirty="0" smtClean="0">
                <a:sym typeface="Wingdings"/>
              </a:rPr>
              <a:t> order remains!</a:t>
            </a:r>
          </a:p>
          <a:p>
            <a:r>
              <a:rPr lang="en-US" dirty="0" smtClean="0">
                <a:sym typeface="Wingdings"/>
              </a:rPr>
              <a:t>The number of boxes: 8000000/100=80000</a:t>
            </a:r>
          </a:p>
          <a:p>
            <a:r>
              <a:rPr lang="en-US" dirty="0" smtClean="0">
                <a:sym typeface="Wingdings"/>
              </a:rPr>
              <a:t>Time cost for retrieving the document with a given person number?</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10</a:t>
            </a:fld>
            <a:endParaRPr lang="en-US"/>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Tree>
    <p:extLst>
      <p:ext uri="{BB962C8B-B14F-4D97-AF65-F5344CB8AC3E}">
        <p14:creationId xmlns:p14="http://schemas.microsoft.com/office/powerpoint/2010/main" val="30420556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t>Now consider that we can put every </a:t>
            </a:r>
            <a:r>
              <a:rPr lang="en-US" dirty="0" smtClean="0">
                <a:solidFill>
                  <a:srgbClr val="FF0000"/>
                </a:solidFill>
              </a:rPr>
              <a:t>100</a:t>
            </a:r>
            <a:r>
              <a:rPr lang="en-US" dirty="0" smtClean="0"/>
              <a:t> sorted archives into one box. </a:t>
            </a:r>
            <a:r>
              <a:rPr lang="en-US" dirty="0" smtClean="0">
                <a:sym typeface="Wingdings"/>
              </a:rPr>
              <a:t> order remains!</a:t>
            </a:r>
          </a:p>
          <a:p>
            <a:r>
              <a:rPr lang="en-US" dirty="0" smtClean="0">
                <a:sym typeface="Wingdings"/>
              </a:rPr>
              <a:t>The number of boxes: 8000000/100=80000</a:t>
            </a:r>
          </a:p>
          <a:p>
            <a:r>
              <a:rPr lang="en-US" dirty="0" smtClean="0">
                <a:sym typeface="Wingdings"/>
              </a:rPr>
              <a:t>Time cost for retrieving the document with a given person number?</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11</a:t>
            </a:fld>
            <a:endParaRPr lang="en-US"/>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3805549358"/>
              </p:ext>
            </p:extLst>
          </p:nvPr>
        </p:nvGraphicFramePr>
        <p:xfrm>
          <a:off x="1462088" y="361950"/>
          <a:ext cx="2509837" cy="757238"/>
        </p:xfrm>
        <a:graphic>
          <a:graphicData uri="http://schemas.openxmlformats.org/presentationml/2006/ole">
            <mc:AlternateContent xmlns:mc="http://schemas.openxmlformats.org/markup-compatibility/2006">
              <mc:Choice xmlns:v="urn:schemas-microsoft-com:vml" Requires="v">
                <p:oleObj spid="_x0000_s2069" name="Equation" r:id="rId4" imgW="800100" imgH="241300" progId="Equation.3">
                  <p:embed/>
                </p:oleObj>
              </mc:Choice>
              <mc:Fallback>
                <p:oleObj name="Equation" r:id="rId4" imgW="800100" imgH="241300" progId="Equation.3">
                  <p:embed/>
                  <p:pic>
                    <p:nvPicPr>
                      <p:cNvPr id="0" name=""/>
                      <p:cNvPicPr/>
                      <p:nvPr/>
                    </p:nvPicPr>
                    <p:blipFill>
                      <a:blip r:embed="rId5"/>
                      <a:stretch>
                        <a:fillRect/>
                      </a:stretch>
                    </p:blipFill>
                    <p:spPr>
                      <a:xfrm>
                        <a:off x="1462088" y="361950"/>
                        <a:ext cx="2509837" cy="757238"/>
                      </a:xfrm>
                      <a:prstGeom prst="rect">
                        <a:avLst/>
                      </a:prstGeom>
                    </p:spPr>
                  </p:pic>
                </p:oleObj>
              </mc:Fallback>
            </mc:AlternateContent>
          </a:graphicData>
        </a:graphic>
      </p:graphicFrame>
      <p:sp>
        <p:nvSpPr>
          <p:cNvPr id="19" name="TextBox 18"/>
          <p:cNvSpPr txBox="1"/>
          <p:nvPr/>
        </p:nvSpPr>
        <p:spPr>
          <a:xfrm>
            <a:off x="0" y="361950"/>
            <a:ext cx="845266" cy="369332"/>
          </a:xfrm>
          <a:prstGeom prst="rect">
            <a:avLst/>
          </a:prstGeom>
          <a:noFill/>
        </p:spPr>
        <p:txBody>
          <a:bodyPr wrap="none" rtlCol="0">
            <a:spAutoFit/>
          </a:bodyPr>
          <a:lstStyle/>
          <a:p>
            <a:r>
              <a:rPr lang="en-US" dirty="0" smtClean="0"/>
              <a:t>Case 2</a:t>
            </a:r>
            <a:endParaRPr lang="en-US" dirty="0"/>
          </a:p>
        </p:txBody>
      </p:sp>
    </p:spTree>
    <p:extLst>
      <p:ext uri="{BB962C8B-B14F-4D97-AF65-F5344CB8AC3E}">
        <p14:creationId xmlns:p14="http://schemas.microsoft.com/office/powerpoint/2010/main" val="11179088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sym typeface="Wingdings"/>
              </a:rPr>
              <a:t>The number of boxes: 80000</a:t>
            </a:r>
          </a:p>
          <a:p>
            <a:r>
              <a:rPr lang="en-US" dirty="0" smtClean="0">
                <a:sym typeface="Wingdings"/>
              </a:rPr>
              <a:t>Index entry contains: the smallest person number of the box, box number</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12</a:t>
            </a:fld>
            <a:endParaRPr lang="en-US"/>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2" name="TextBox 1"/>
          <p:cNvSpPr txBox="1"/>
          <p:nvPr/>
        </p:nvSpPr>
        <p:spPr>
          <a:xfrm>
            <a:off x="2784703" y="596680"/>
            <a:ext cx="4378084" cy="369332"/>
          </a:xfrm>
          <a:prstGeom prst="rect">
            <a:avLst/>
          </a:prstGeom>
          <a:noFill/>
        </p:spPr>
        <p:txBody>
          <a:bodyPr wrap="none" rtlCol="0">
            <a:spAutoFit/>
          </a:bodyPr>
          <a:lstStyle/>
          <a:p>
            <a:r>
              <a:rPr lang="en-US" dirty="0" smtClean="0"/>
              <a:t>How about building Index for the boxes?</a:t>
            </a:r>
            <a:endParaRPr lang="en-US" dirty="0"/>
          </a:p>
        </p:txBody>
      </p:sp>
    </p:spTree>
    <p:extLst>
      <p:ext uri="{BB962C8B-B14F-4D97-AF65-F5344CB8AC3E}">
        <p14:creationId xmlns:p14="http://schemas.microsoft.com/office/powerpoint/2010/main" val="12672005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8195"/>
            <a:ext cx="8229600" cy="2873340"/>
          </a:xfrm>
        </p:spPr>
        <p:txBody>
          <a:bodyPr>
            <a:normAutofit lnSpcReduction="10000"/>
          </a:bodyPr>
          <a:lstStyle/>
          <a:p>
            <a:r>
              <a:rPr lang="en-US" dirty="0" smtClean="0">
                <a:sym typeface="Wingdings"/>
              </a:rPr>
              <a:t>The number of boxes: 80000</a:t>
            </a:r>
          </a:p>
          <a:p>
            <a:r>
              <a:rPr lang="en-US" dirty="0" smtClean="0">
                <a:sym typeface="Wingdings"/>
              </a:rPr>
              <a:t>Index entry contains: the smallest person number of the box, box number (i.e. the address of the box)</a:t>
            </a:r>
          </a:p>
          <a:p>
            <a:r>
              <a:rPr lang="en-US" dirty="0" smtClean="0">
                <a:sym typeface="Wingdings"/>
              </a:rPr>
              <a:t>Note that the person number entries are sorted.</a:t>
            </a:r>
          </a:p>
          <a:p>
            <a:r>
              <a:rPr lang="en-US" dirty="0" smtClean="0">
                <a:sym typeface="Wingdings"/>
              </a:rPr>
              <a:t>We store the index entries in boxes!</a:t>
            </a:r>
          </a:p>
          <a:p>
            <a:r>
              <a:rPr lang="en-US" dirty="0" smtClean="0">
                <a:sym typeface="Wingdings"/>
              </a:rPr>
              <a:t>Assume we can store 1000 index entries in each box.</a:t>
            </a:r>
          </a:p>
          <a:p>
            <a:r>
              <a:rPr lang="en-US" dirty="0" smtClean="0">
                <a:sym typeface="Wingdings"/>
              </a:rPr>
              <a:t>We need 80000/1000=80 boxes to store indexes.</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13</a:t>
            </a:fld>
            <a:endParaRPr lang="en-US"/>
          </a:p>
        </p:txBody>
      </p:sp>
      <p:sp>
        <p:nvSpPr>
          <p:cNvPr id="5" name="Multidocument 4"/>
          <p:cNvSpPr/>
          <p:nvPr/>
        </p:nvSpPr>
        <p:spPr>
          <a:xfrm>
            <a:off x="2896023" y="239508"/>
            <a:ext cx="3300706" cy="2682722"/>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Tree>
    <p:extLst>
      <p:ext uri="{BB962C8B-B14F-4D97-AF65-F5344CB8AC3E}">
        <p14:creationId xmlns:p14="http://schemas.microsoft.com/office/powerpoint/2010/main" val="29201130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sym typeface="Wingdings"/>
              </a:rPr>
              <a:t>So we have 80000 data boxes + 80 index boxes.</a:t>
            </a:r>
          </a:p>
          <a:p>
            <a:r>
              <a:rPr lang="en-US" dirty="0" smtClean="0">
                <a:sym typeface="Wingdings"/>
              </a:rPr>
              <a:t>Searching?</a:t>
            </a:r>
          </a:p>
          <a:p>
            <a:r>
              <a:rPr lang="en-US" dirty="0" smtClean="0">
                <a:sym typeface="Wingdings"/>
              </a:rPr>
              <a:t>We search first the index boxes. </a:t>
            </a:r>
            <a:r>
              <a:rPr lang="en-US" dirty="0" smtClean="0">
                <a:solidFill>
                  <a:srgbClr val="FF0000"/>
                </a:solidFill>
                <a:sym typeface="Wingdings"/>
              </a:rPr>
              <a:t>Binary search</a:t>
            </a:r>
            <a:r>
              <a:rPr lang="en-US" dirty="0" smtClean="0">
                <a:sym typeface="Wingdings"/>
              </a:rPr>
              <a:t>, since they are ordered.</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14</a:t>
            </a:fld>
            <a:endParaRPr lang="en-US"/>
          </a:p>
        </p:txBody>
      </p:sp>
      <p:sp>
        <p:nvSpPr>
          <p:cNvPr id="10" name="Oval 9"/>
          <p:cNvSpPr/>
          <p:nvPr/>
        </p:nvSpPr>
        <p:spPr>
          <a:xfrm>
            <a:off x="3698067" y="2798749"/>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16" name="Multidocument 15"/>
          <p:cNvSpPr/>
          <p:nvPr/>
        </p:nvSpPr>
        <p:spPr>
          <a:xfrm>
            <a:off x="3124223" y="69281"/>
            <a:ext cx="1452488"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
        <p:nvSpPr>
          <p:cNvPr id="19" name="Oval 18"/>
          <p:cNvSpPr/>
          <p:nvPr/>
        </p:nvSpPr>
        <p:spPr>
          <a:xfrm>
            <a:off x="4919172" y="85112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71572"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0984"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7553"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9953"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59365"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1568876" y="169880"/>
            <a:ext cx="1472249"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 box</a:t>
            </a:r>
            <a:endParaRPr lang="en-US" dirty="0">
              <a:solidFill>
                <a:srgbClr val="FF0000"/>
              </a:solidFill>
            </a:endParaRPr>
          </a:p>
        </p:txBody>
      </p:sp>
      <p:sp>
        <p:nvSpPr>
          <p:cNvPr id="26" name="Oval Callout 25"/>
          <p:cNvSpPr/>
          <p:nvPr/>
        </p:nvSpPr>
        <p:spPr>
          <a:xfrm>
            <a:off x="401426" y="1359584"/>
            <a:ext cx="1472249" cy="68124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Data box</a:t>
            </a:r>
            <a:endParaRPr lang="en-US" dirty="0">
              <a:solidFill>
                <a:srgbClr val="FF0000"/>
              </a:solidFill>
            </a:endParaRPr>
          </a:p>
        </p:txBody>
      </p:sp>
    </p:spTree>
    <p:extLst>
      <p:ext uri="{BB962C8B-B14F-4D97-AF65-F5344CB8AC3E}">
        <p14:creationId xmlns:p14="http://schemas.microsoft.com/office/powerpoint/2010/main" val="40774960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fontScale="92500" lnSpcReduction="10000"/>
          </a:bodyPr>
          <a:lstStyle/>
          <a:p>
            <a:r>
              <a:rPr lang="en-US" dirty="0" smtClean="0">
                <a:sym typeface="Wingdings"/>
              </a:rPr>
              <a:t>So we have 80000 data boxes + 80 index boxes.</a:t>
            </a:r>
          </a:p>
          <a:p>
            <a:r>
              <a:rPr lang="en-US" dirty="0" smtClean="0">
                <a:sym typeface="Wingdings"/>
              </a:rPr>
              <a:t>Searching?</a:t>
            </a:r>
          </a:p>
          <a:p>
            <a:r>
              <a:rPr lang="en-US" dirty="0" smtClean="0">
                <a:sym typeface="Wingdings"/>
              </a:rPr>
              <a:t>We search first the index boxes. </a:t>
            </a:r>
            <a:r>
              <a:rPr lang="en-US" dirty="0" smtClean="0">
                <a:solidFill>
                  <a:srgbClr val="FF0000"/>
                </a:solidFill>
                <a:sym typeface="Wingdings"/>
              </a:rPr>
              <a:t>Binary search</a:t>
            </a:r>
            <a:r>
              <a:rPr lang="en-US" dirty="0" smtClean="0">
                <a:sym typeface="Wingdings"/>
              </a:rPr>
              <a:t>, since they are ordered.</a:t>
            </a:r>
          </a:p>
          <a:p>
            <a:r>
              <a:rPr lang="en-US" dirty="0" smtClean="0">
                <a:sym typeface="Wingdings"/>
              </a:rPr>
              <a:t>+1 means as soon as we find the entry in the index, we need to fetch the document.</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15</a:t>
            </a:fld>
            <a:endParaRPr lang="en-US"/>
          </a:p>
        </p:txBody>
      </p:sp>
      <p:sp>
        <p:nvSpPr>
          <p:cNvPr id="10" name="Oval 9"/>
          <p:cNvSpPr/>
          <p:nvPr/>
        </p:nvSpPr>
        <p:spPr>
          <a:xfrm>
            <a:off x="3698067" y="2798749"/>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16" name="Multidocument 15"/>
          <p:cNvSpPr/>
          <p:nvPr/>
        </p:nvSpPr>
        <p:spPr>
          <a:xfrm>
            <a:off x="3124223" y="69281"/>
            <a:ext cx="1452488"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
        <p:nvSpPr>
          <p:cNvPr id="19" name="Oval 18"/>
          <p:cNvSpPr/>
          <p:nvPr/>
        </p:nvSpPr>
        <p:spPr>
          <a:xfrm>
            <a:off x="4919172" y="85112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71572"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0984"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7553"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9953"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59365"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1568876" y="169880"/>
            <a:ext cx="1472249"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 box</a:t>
            </a:r>
            <a:endParaRPr lang="en-US" dirty="0">
              <a:solidFill>
                <a:srgbClr val="FF0000"/>
              </a:solidFill>
            </a:endParaRPr>
          </a:p>
        </p:txBody>
      </p:sp>
      <p:sp>
        <p:nvSpPr>
          <p:cNvPr id="26" name="Oval Callout 25"/>
          <p:cNvSpPr/>
          <p:nvPr/>
        </p:nvSpPr>
        <p:spPr>
          <a:xfrm>
            <a:off x="401426" y="1359584"/>
            <a:ext cx="1472249" cy="68124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Data box</a:t>
            </a:r>
            <a:endParaRPr lang="en-US" dirty="0">
              <a:solidFill>
                <a:srgbClr val="FF0000"/>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851291138"/>
              </p:ext>
            </p:extLst>
          </p:nvPr>
        </p:nvGraphicFramePr>
        <p:xfrm>
          <a:off x="6713538" y="603250"/>
          <a:ext cx="2349500" cy="757238"/>
        </p:xfrm>
        <a:graphic>
          <a:graphicData uri="http://schemas.openxmlformats.org/presentationml/2006/ole">
            <mc:AlternateContent xmlns:mc="http://schemas.openxmlformats.org/markup-compatibility/2006">
              <mc:Choice xmlns:v="urn:schemas-microsoft-com:vml" Requires="v">
                <p:oleObj spid="_x0000_s3092" name="Equation" r:id="rId4" imgW="749300" imgH="241300" progId="Equation.3">
                  <p:embed/>
                </p:oleObj>
              </mc:Choice>
              <mc:Fallback>
                <p:oleObj name="Equation" r:id="rId4" imgW="749300" imgH="241300" progId="Equation.3">
                  <p:embed/>
                  <p:pic>
                    <p:nvPicPr>
                      <p:cNvPr id="0" name=""/>
                      <p:cNvPicPr/>
                      <p:nvPr/>
                    </p:nvPicPr>
                    <p:blipFill>
                      <a:blip r:embed="rId5"/>
                      <a:stretch>
                        <a:fillRect/>
                      </a:stretch>
                    </p:blipFill>
                    <p:spPr>
                      <a:xfrm>
                        <a:off x="6713538" y="603250"/>
                        <a:ext cx="2349500" cy="757238"/>
                      </a:xfrm>
                      <a:prstGeom prst="rect">
                        <a:avLst/>
                      </a:prstGeom>
                    </p:spPr>
                  </p:pic>
                </p:oleObj>
              </mc:Fallback>
            </mc:AlternateContent>
          </a:graphicData>
        </a:graphic>
      </p:graphicFrame>
      <p:sp>
        <p:nvSpPr>
          <p:cNvPr id="28" name="TextBox 27"/>
          <p:cNvSpPr txBox="1"/>
          <p:nvPr/>
        </p:nvSpPr>
        <p:spPr>
          <a:xfrm>
            <a:off x="0" y="361950"/>
            <a:ext cx="845266" cy="369332"/>
          </a:xfrm>
          <a:prstGeom prst="rect">
            <a:avLst/>
          </a:prstGeom>
          <a:noFill/>
        </p:spPr>
        <p:txBody>
          <a:bodyPr wrap="none" rtlCol="0">
            <a:spAutoFit/>
          </a:bodyPr>
          <a:lstStyle/>
          <a:p>
            <a:r>
              <a:rPr lang="en-US" dirty="0" smtClean="0"/>
              <a:t>Case 3</a:t>
            </a:r>
            <a:endParaRPr lang="en-US" dirty="0"/>
          </a:p>
        </p:txBody>
      </p:sp>
    </p:spTree>
    <p:extLst>
      <p:ext uri="{BB962C8B-B14F-4D97-AF65-F5344CB8AC3E}">
        <p14:creationId xmlns:p14="http://schemas.microsoft.com/office/powerpoint/2010/main" val="40137610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sym typeface="Wingdings"/>
              </a:rPr>
              <a:t>So we have 80000 data boxes + 80 index boxes.</a:t>
            </a:r>
          </a:p>
          <a:p>
            <a:r>
              <a:rPr lang="en-US" dirty="0" smtClean="0">
                <a:sym typeface="Wingdings"/>
              </a:rPr>
              <a:t>We can build index over index (second level index).</a:t>
            </a:r>
          </a:p>
          <a:p>
            <a:r>
              <a:rPr lang="en-US" dirty="0" smtClean="0">
                <a:sym typeface="Wingdings"/>
              </a:rPr>
              <a:t>Each index box  one entry</a:t>
            </a:r>
          </a:p>
          <a:p>
            <a:r>
              <a:rPr lang="en-US" dirty="0" smtClean="0">
                <a:sym typeface="Wingdings"/>
              </a:rPr>
              <a:t>So we need 80 index entries  that fits in one box.</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16</a:t>
            </a:fld>
            <a:endParaRPr lang="en-US"/>
          </a:p>
        </p:txBody>
      </p:sp>
      <p:sp>
        <p:nvSpPr>
          <p:cNvPr id="10" name="Oval 9"/>
          <p:cNvSpPr/>
          <p:nvPr/>
        </p:nvSpPr>
        <p:spPr>
          <a:xfrm>
            <a:off x="3698067" y="2798749"/>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16" name="Multidocument 15"/>
          <p:cNvSpPr/>
          <p:nvPr/>
        </p:nvSpPr>
        <p:spPr>
          <a:xfrm>
            <a:off x="3124223" y="69281"/>
            <a:ext cx="1452488"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
        <p:nvSpPr>
          <p:cNvPr id="19" name="Oval 18"/>
          <p:cNvSpPr/>
          <p:nvPr/>
        </p:nvSpPr>
        <p:spPr>
          <a:xfrm>
            <a:off x="4919172" y="85112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71572"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0984"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7553"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9953"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59365"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1568876" y="169880"/>
            <a:ext cx="1472249"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 box</a:t>
            </a:r>
            <a:endParaRPr lang="en-US" dirty="0">
              <a:solidFill>
                <a:srgbClr val="FF0000"/>
              </a:solidFill>
            </a:endParaRPr>
          </a:p>
        </p:txBody>
      </p:sp>
      <p:sp>
        <p:nvSpPr>
          <p:cNvPr id="26" name="Oval Callout 25"/>
          <p:cNvSpPr/>
          <p:nvPr/>
        </p:nvSpPr>
        <p:spPr>
          <a:xfrm>
            <a:off x="401426" y="1359584"/>
            <a:ext cx="1472249" cy="68124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Data box</a:t>
            </a:r>
            <a:endParaRPr lang="en-US" dirty="0">
              <a:solidFill>
                <a:srgbClr val="FF0000"/>
              </a:solidFill>
            </a:endParaRPr>
          </a:p>
        </p:txBody>
      </p:sp>
    </p:spTree>
    <p:extLst>
      <p:ext uri="{BB962C8B-B14F-4D97-AF65-F5344CB8AC3E}">
        <p14:creationId xmlns:p14="http://schemas.microsoft.com/office/powerpoint/2010/main" val="3605971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fontScale="92500" lnSpcReduction="20000"/>
          </a:bodyPr>
          <a:lstStyle/>
          <a:p>
            <a:r>
              <a:rPr lang="en-US" dirty="0" smtClean="0">
                <a:sym typeface="Wingdings"/>
              </a:rPr>
              <a:t>So we have 80000 data boxes + 80 index boxes.</a:t>
            </a:r>
          </a:p>
          <a:p>
            <a:r>
              <a:rPr lang="en-US" dirty="0" smtClean="0">
                <a:sym typeface="Wingdings"/>
              </a:rPr>
              <a:t>We can build index over index (second level index).</a:t>
            </a:r>
          </a:p>
          <a:p>
            <a:r>
              <a:rPr lang="en-US" dirty="0" smtClean="0">
                <a:sym typeface="Wingdings"/>
              </a:rPr>
              <a:t>Each index box  one entry</a:t>
            </a:r>
          </a:p>
          <a:p>
            <a:r>
              <a:rPr lang="en-US" dirty="0" smtClean="0">
                <a:sym typeface="Wingdings"/>
              </a:rPr>
              <a:t>So we need 80 index entries  that fits in one box.</a:t>
            </a:r>
          </a:p>
          <a:p>
            <a:r>
              <a:rPr lang="en-US" dirty="0" smtClean="0">
                <a:sym typeface="Wingdings"/>
              </a:rPr>
              <a:t>So we have 80000 data boxes + 80 index boxes + 1 index-index box.</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17</a:t>
            </a:fld>
            <a:endParaRPr lang="en-US"/>
          </a:p>
        </p:txBody>
      </p:sp>
      <p:sp>
        <p:nvSpPr>
          <p:cNvPr id="10" name="Oval 9"/>
          <p:cNvSpPr/>
          <p:nvPr/>
        </p:nvSpPr>
        <p:spPr>
          <a:xfrm>
            <a:off x="3698067" y="2798749"/>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16" name="Multidocument 15"/>
          <p:cNvSpPr/>
          <p:nvPr/>
        </p:nvSpPr>
        <p:spPr>
          <a:xfrm>
            <a:off x="3124223" y="69281"/>
            <a:ext cx="1452488"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
        <p:nvSpPr>
          <p:cNvPr id="19" name="Oval 18"/>
          <p:cNvSpPr/>
          <p:nvPr/>
        </p:nvSpPr>
        <p:spPr>
          <a:xfrm>
            <a:off x="4919172" y="85112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71572"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0984"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7553"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9953"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59365"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4790464" y="169880"/>
            <a:ext cx="2353760"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a:t>
            </a:r>
            <a:r>
              <a:rPr lang="en-US" dirty="0" smtClean="0">
                <a:solidFill>
                  <a:srgbClr val="FF0000"/>
                </a:solidFill>
              </a:rPr>
              <a:t>Index box</a:t>
            </a:r>
            <a:endParaRPr lang="en-US" dirty="0">
              <a:solidFill>
                <a:srgbClr val="FF0000"/>
              </a:solidFill>
            </a:endParaRPr>
          </a:p>
        </p:txBody>
      </p:sp>
      <p:sp>
        <p:nvSpPr>
          <p:cNvPr id="26" name="Oval Callout 25"/>
          <p:cNvSpPr/>
          <p:nvPr/>
        </p:nvSpPr>
        <p:spPr>
          <a:xfrm>
            <a:off x="401426" y="1359584"/>
            <a:ext cx="1472249" cy="68124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Data box</a:t>
            </a:r>
            <a:endParaRPr lang="en-US" dirty="0">
              <a:solidFill>
                <a:srgbClr val="FF0000"/>
              </a:solidFill>
            </a:endParaRPr>
          </a:p>
        </p:txBody>
      </p:sp>
      <p:sp>
        <p:nvSpPr>
          <p:cNvPr id="27" name="Multidocument 26"/>
          <p:cNvSpPr/>
          <p:nvPr/>
        </p:nvSpPr>
        <p:spPr>
          <a:xfrm>
            <a:off x="7257575" y="169880"/>
            <a:ext cx="1656961"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a:t>
            </a:r>
          </a:p>
          <a:p>
            <a:pPr algn="ctr"/>
            <a:r>
              <a:rPr lang="en-US" dirty="0" smtClean="0"/>
              <a:t>index box1</a:t>
            </a:r>
          </a:p>
          <a:p>
            <a:pPr algn="ctr"/>
            <a:r>
              <a:rPr lang="en-US" dirty="0" smtClean="0"/>
              <a:t>19220222-4786  </a:t>
            </a:r>
          </a:p>
          <a:p>
            <a:pPr algn="ctr"/>
            <a:r>
              <a:rPr lang="en-US" dirty="0" smtClean="0"/>
              <a:t>Index box2</a:t>
            </a:r>
          </a:p>
          <a:p>
            <a:pPr algn="ctr"/>
            <a:r>
              <a:rPr lang="en-US" dirty="0" smtClean="0"/>
              <a:t>…</a:t>
            </a:r>
            <a:endParaRPr lang="en-US" dirty="0"/>
          </a:p>
          <a:p>
            <a:pPr algn="ctr"/>
            <a:endParaRPr lang="en-US" dirty="0"/>
          </a:p>
          <a:p>
            <a:pPr algn="ctr"/>
            <a:endParaRPr lang="en-US" dirty="0"/>
          </a:p>
        </p:txBody>
      </p:sp>
      <p:sp>
        <p:nvSpPr>
          <p:cNvPr id="28" name="Oval Callout 27"/>
          <p:cNvSpPr/>
          <p:nvPr/>
        </p:nvSpPr>
        <p:spPr>
          <a:xfrm>
            <a:off x="1721276" y="322280"/>
            <a:ext cx="1472249"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 box</a:t>
            </a:r>
            <a:endParaRPr lang="en-US" dirty="0">
              <a:solidFill>
                <a:srgbClr val="FF0000"/>
              </a:solidFill>
            </a:endParaRPr>
          </a:p>
        </p:txBody>
      </p:sp>
    </p:spTree>
    <p:extLst>
      <p:ext uri="{BB962C8B-B14F-4D97-AF65-F5344CB8AC3E}">
        <p14:creationId xmlns:p14="http://schemas.microsoft.com/office/powerpoint/2010/main" val="35320100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fontScale="85000" lnSpcReduction="10000"/>
          </a:bodyPr>
          <a:lstStyle/>
          <a:p>
            <a:r>
              <a:rPr lang="en-US" dirty="0" smtClean="0">
                <a:sym typeface="Wingdings"/>
              </a:rPr>
              <a:t>So we have 80000 data boxes + 80 index boxes.</a:t>
            </a:r>
          </a:p>
          <a:p>
            <a:r>
              <a:rPr lang="en-US" dirty="0" smtClean="0">
                <a:sym typeface="Wingdings"/>
              </a:rPr>
              <a:t>We can build index over index (second level index).</a:t>
            </a:r>
          </a:p>
          <a:p>
            <a:r>
              <a:rPr lang="en-US" dirty="0" smtClean="0">
                <a:sym typeface="Wingdings"/>
              </a:rPr>
              <a:t>Each index box  one entry</a:t>
            </a:r>
          </a:p>
          <a:p>
            <a:r>
              <a:rPr lang="en-US" dirty="0" smtClean="0">
                <a:sym typeface="Wingdings"/>
              </a:rPr>
              <a:t>So we need 80 index entries  that fits in one box.</a:t>
            </a:r>
          </a:p>
          <a:p>
            <a:r>
              <a:rPr lang="en-US" dirty="0" smtClean="0">
                <a:sym typeface="Wingdings"/>
              </a:rPr>
              <a:t>So we have 80000 data boxes + 80 index boxes + 1 index-index box.</a:t>
            </a:r>
          </a:p>
          <a:p>
            <a:r>
              <a:rPr lang="en-US" dirty="0" smtClean="0">
                <a:sym typeface="Wingdings"/>
              </a:rPr>
              <a:t>Search? 1+1+1</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18</a:t>
            </a:fld>
            <a:endParaRPr lang="en-US"/>
          </a:p>
        </p:txBody>
      </p:sp>
      <p:sp>
        <p:nvSpPr>
          <p:cNvPr id="10" name="Oval 9"/>
          <p:cNvSpPr/>
          <p:nvPr/>
        </p:nvSpPr>
        <p:spPr>
          <a:xfrm>
            <a:off x="3698067" y="2798749"/>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801725"/>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804701"/>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2054598"/>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16" name="Multidocument 15"/>
          <p:cNvSpPr/>
          <p:nvPr/>
        </p:nvSpPr>
        <p:spPr>
          <a:xfrm>
            <a:off x="3124223" y="69281"/>
            <a:ext cx="1452488"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box1</a:t>
            </a:r>
          </a:p>
          <a:p>
            <a:pPr algn="ctr"/>
            <a:r>
              <a:rPr lang="en-US" dirty="0"/>
              <a:t>19031110-</a:t>
            </a:r>
            <a:r>
              <a:rPr lang="en-US" dirty="0" smtClean="0"/>
              <a:t>4786  box2</a:t>
            </a:r>
          </a:p>
          <a:p>
            <a:pPr algn="ctr"/>
            <a:r>
              <a:rPr lang="en-US" dirty="0" smtClean="0"/>
              <a:t>…</a:t>
            </a:r>
            <a:endParaRPr lang="en-US" dirty="0"/>
          </a:p>
          <a:p>
            <a:pPr algn="ctr"/>
            <a:endParaRPr lang="en-US" dirty="0"/>
          </a:p>
          <a:p>
            <a:pPr algn="ctr"/>
            <a:endParaRPr lang="en-US" dirty="0"/>
          </a:p>
        </p:txBody>
      </p:sp>
      <p:sp>
        <p:nvSpPr>
          <p:cNvPr id="19" name="Oval 18"/>
          <p:cNvSpPr/>
          <p:nvPr/>
        </p:nvSpPr>
        <p:spPr>
          <a:xfrm>
            <a:off x="4919172" y="85112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071572"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220984"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7553" y="85410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609953"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59365" y="857076"/>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Callout 5"/>
          <p:cNvSpPr/>
          <p:nvPr/>
        </p:nvSpPr>
        <p:spPr>
          <a:xfrm>
            <a:off x="4790464" y="169880"/>
            <a:ext cx="2353760"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a:t>
            </a:r>
            <a:r>
              <a:rPr lang="en-US" dirty="0" smtClean="0">
                <a:solidFill>
                  <a:srgbClr val="FF0000"/>
                </a:solidFill>
              </a:rPr>
              <a:t>Index box</a:t>
            </a:r>
            <a:endParaRPr lang="en-US" dirty="0">
              <a:solidFill>
                <a:srgbClr val="FF0000"/>
              </a:solidFill>
            </a:endParaRPr>
          </a:p>
        </p:txBody>
      </p:sp>
      <p:sp>
        <p:nvSpPr>
          <p:cNvPr id="26" name="Oval Callout 25"/>
          <p:cNvSpPr/>
          <p:nvPr/>
        </p:nvSpPr>
        <p:spPr>
          <a:xfrm>
            <a:off x="401426" y="1359584"/>
            <a:ext cx="1472249" cy="681244"/>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Data box</a:t>
            </a:r>
            <a:endParaRPr lang="en-US" dirty="0">
              <a:solidFill>
                <a:srgbClr val="FF0000"/>
              </a:solidFill>
            </a:endParaRPr>
          </a:p>
        </p:txBody>
      </p:sp>
      <p:sp>
        <p:nvSpPr>
          <p:cNvPr id="27" name="Multidocument 26"/>
          <p:cNvSpPr/>
          <p:nvPr/>
        </p:nvSpPr>
        <p:spPr>
          <a:xfrm>
            <a:off x="7257575" y="169880"/>
            <a:ext cx="1656961" cy="1939611"/>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a:t>
            </a:r>
            <a:r>
              <a:rPr lang="en-US" dirty="0" smtClean="0"/>
              <a:t>2239 </a:t>
            </a:r>
          </a:p>
          <a:p>
            <a:pPr algn="ctr"/>
            <a:r>
              <a:rPr lang="en-US" dirty="0" smtClean="0"/>
              <a:t>index box1</a:t>
            </a:r>
          </a:p>
          <a:p>
            <a:pPr algn="ctr"/>
            <a:r>
              <a:rPr lang="en-US" dirty="0" smtClean="0"/>
              <a:t>19220222-4786  </a:t>
            </a:r>
          </a:p>
          <a:p>
            <a:pPr algn="ctr"/>
            <a:r>
              <a:rPr lang="en-US" dirty="0" smtClean="0"/>
              <a:t>Index box2</a:t>
            </a:r>
          </a:p>
          <a:p>
            <a:pPr algn="ctr"/>
            <a:r>
              <a:rPr lang="en-US" dirty="0" smtClean="0"/>
              <a:t>…</a:t>
            </a:r>
            <a:endParaRPr lang="en-US" dirty="0"/>
          </a:p>
          <a:p>
            <a:pPr algn="ctr"/>
            <a:endParaRPr lang="en-US" dirty="0"/>
          </a:p>
          <a:p>
            <a:pPr algn="ctr"/>
            <a:endParaRPr lang="en-US" dirty="0"/>
          </a:p>
        </p:txBody>
      </p:sp>
      <p:sp>
        <p:nvSpPr>
          <p:cNvPr id="28" name="Oval Callout 27"/>
          <p:cNvSpPr/>
          <p:nvPr/>
        </p:nvSpPr>
        <p:spPr>
          <a:xfrm>
            <a:off x="1721276" y="322280"/>
            <a:ext cx="1472249" cy="681244"/>
          </a:xfrm>
          <a:prstGeom prst="wedgeEllipseCallout">
            <a:avLst>
              <a:gd name="adj1" fmla="val 50051"/>
              <a:gd name="adj2" fmla="val 60654"/>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Index box</a:t>
            </a:r>
            <a:endParaRPr lang="en-US" dirty="0">
              <a:solidFill>
                <a:srgbClr val="FF0000"/>
              </a:solidFill>
            </a:endParaRPr>
          </a:p>
        </p:txBody>
      </p:sp>
      <p:sp>
        <p:nvSpPr>
          <p:cNvPr id="29" name="TextBox 28"/>
          <p:cNvSpPr txBox="1"/>
          <p:nvPr/>
        </p:nvSpPr>
        <p:spPr>
          <a:xfrm>
            <a:off x="0" y="361950"/>
            <a:ext cx="851515" cy="369332"/>
          </a:xfrm>
          <a:prstGeom prst="rect">
            <a:avLst/>
          </a:prstGeom>
          <a:noFill/>
        </p:spPr>
        <p:txBody>
          <a:bodyPr wrap="none" rtlCol="0">
            <a:spAutoFit/>
          </a:bodyPr>
          <a:lstStyle/>
          <a:p>
            <a:r>
              <a:rPr lang="en-US" dirty="0" smtClean="0"/>
              <a:t>Case 4</a:t>
            </a:r>
            <a:endParaRPr lang="en-US" dirty="0"/>
          </a:p>
        </p:txBody>
      </p:sp>
    </p:spTree>
    <p:extLst>
      <p:ext uri="{BB962C8B-B14F-4D97-AF65-F5344CB8AC3E}">
        <p14:creationId xmlns:p14="http://schemas.microsoft.com/office/powerpoint/2010/main" val="10319199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fontScale="92500" lnSpcReduction="10000"/>
          </a:bodyPr>
          <a:lstStyle/>
          <a:p>
            <a:r>
              <a:rPr lang="en-US" dirty="0">
                <a:sym typeface="Wingdings"/>
              </a:rPr>
              <a:t>The number of boxes: </a:t>
            </a:r>
            <a:r>
              <a:rPr lang="en-US" dirty="0" smtClean="0">
                <a:sym typeface="Wingdings"/>
              </a:rPr>
              <a:t>80000.</a:t>
            </a:r>
          </a:p>
          <a:p>
            <a:r>
              <a:rPr lang="en-US" dirty="0" smtClean="0">
                <a:sym typeface="Wingdings"/>
              </a:rPr>
              <a:t>Now we search for a document given only the </a:t>
            </a:r>
            <a:r>
              <a:rPr lang="en-US" dirty="0" smtClean="0">
                <a:solidFill>
                  <a:srgbClr val="FF0000"/>
                </a:solidFill>
                <a:sym typeface="Wingdings"/>
              </a:rPr>
              <a:t>name </a:t>
            </a:r>
            <a:r>
              <a:rPr lang="en-US" dirty="0" smtClean="0">
                <a:sym typeface="Wingdings"/>
              </a:rPr>
              <a:t>value  no person number.</a:t>
            </a:r>
          </a:p>
          <a:p>
            <a:r>
              <a:rPr lang="en-US" dirty="0" smtClean="0">
                <a:sym typeface="Wingdings"/>
              </a:rPr>
              <a:t>Time cost??</a:t>
            </a:r>
          </a:p>
          <a:p>
            <a:r>
              <a:rPr lang="en-US" dirty="0" smtClean="0">
                <a:sym typeface="Wingdings"/>
              </a:rPr>
              <a:t>We have to go through all the boxes  worst case 80000, average 80000/2=40000.</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19</a:t>
            </a:fld>
            <a:endParaRPr lang="en-US"/>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Tree>
    <p:extLst>
      <p:ext uri="{BB962C8B-B14F-4D97-AF65-F5344CB8AC3E}">
        <p14:creationId xmlns:p14="http://schemas.microsoft.com/office/powerpoint/2010/main" val="39499731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and </a:t>
            </a:r>
            <a:r>
              <a:rPr lang="en-US" dirty="0" smtClean="0"/>
              <a:t>Indexing</a:t>
            </a:r>
            <a:endParaRPr lang="en-US" dirty="0"/>
          </a:p>
        </p:txBody>
      </p:sp>
      <p:sp>
        <p:nvSpPr>
          <p:cNvPr id="3" name="Content Placeholder 2"/>
          <p:cNvSpPr>
            <a:spLocks noGrp="1"/>
          </p:cNvSpPr>
          <p:nvPr>
            <p:ph idx="1"/>
          </p:nvPr>
        </p:nvSpPr>
        <p:spPr>
          <a:xfrm>
            <a:off x="457200" y="3996929"/>
            <a:ext cx="8229600" cy="2104605"/>
          </a:xfrm>
        </p:spPr>
        <p:txBody>
          <a:bodyPr>
            <a:normAutofit/>
          </a:bodyPr>
          <a:lstStyle/>
          <a:p>
            <a:r>
              <a:rPr lang="en-US" dirty="0" smtClean="0"/>
              <a:t>There are </a:t>
            </a:r>
            <a:r>
              <a:rPr lang="en-US" dirty="0" smtClean="0"/>
              <a:t>8 Million archives.</a:t>
            </a:r>
          </a:p>
          <a:p>
            <a:r>
              <a:rPr lang="en-US" dirty="0" smtClean="0"/>
              <a:t>Each archive consists of the personal information such as person number, name, address, age, … </a:t>
            </a:r>
          </a:p>
          <a:p>
            <a:r>
              <a:rPr lang="en-US" dirty="0" smtClean="0"/>
              <a:t>The task is given a person number, find the corresponding archive.</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a:t>
            </a:fld>
            <a:endParaRPr lang="en-US"/>
          </a:p>
        </p:txBody>
      </p:sp>
      <p:pic>
        <p:nvPicPr>
          <p:cNvPr id="5" name="Picture 4" descr="arch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55" y="1257300"/>
            <a:ext cx="7346329" cy="2739828"/>
          </a:xfrm>
          <a:prstGeom prst="rect">
            <a:avLst/>
          </a:prstGeom>
        </p:spPr>
      </p:pic>
    </p:spTree>
    <p:extLst>
      <p:ext uri="{BB962C8B-B14F-4D97-AF65-F5344CB8AC3E}">
        <p14:creationId xmlns:p14="http://schemas.microsoft.com/office/powerpoint/2010/main" val="311436573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sym typeface="Wingdings"/>
              </a:rPr>
              <a:t>The documents are not sorted after name  we need for each document one entry in the index  </a:t>
            </a:r>
            <a:r>
              <a:rPr lang="en-US" dirty="0" smtClean="0">
                <a:solidFill>
                  <a:srgbClr val="FF0000"/>
                </a:solidFill>
                <a:sym typeface="Wingdings"/>
              </a:rPr>
              <a:t>8000000</a:t>
            </a:r>
            <a:r>
              <a:rPr lang="en-US" dirty="0" smtClean="0">
                <a:sym typeface="Wingdings"/>
              </a:rPr>
              <a:t>!</a:t>
            </a:r>
          </a:p>
          <a:p>
            <a:r>
              <a:rPr lang="en-US" dirty="0" smtClean="0">
                <a:sym typeface="Wingdings"/>
              </a:rPr>
              <a:t>Index entry contains: name, box number</a:t>
            </a:r>
          </a:p>
          <a:p>
            <a:r>
              <a:rPr lang="en-US" dirty="0" smtClean="0">
                <a:sym typeface="Wingdings"/>
              </a:rPr>
              <a:t>But we sort the names in the index of course!</a:t>
            </a: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20</a:t>
            </a:fld>
            <a:endParaRPr lang="en-US"/>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document 4"/>
          <p:cNvSpPr/>
          <p:nvPr/>
        </p:nvSpPr>
        <p:spPr>
          <a:xfrm>
            <a:off x="24902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19010203-2239</a:t>
            </a:r>
          </a:p>
          <a:p>
            <a:pPr algn="ctr"/>
            <a:endParaRPr lang="en-US" dirty="0"/>
          </a:p>
        </p:txBody>
      </p:sp>
      <p:sp>
        <p:nvSpPr>
          <p:cNvPr id="17" name="Multidocument 16"/>
          <p:cNvSpPr/>
          <p:nvPr/>
        </p:nvSpPr>
        <p:spPr>
          <a:xfrm>
            <a:off x="1721276"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19031110-4786</a:t>
            </a:r>
            <a:endParaRPr lang="en-US" dirty="0"/>
          </a:p>
          <a:p>
            <a:pPr algn="ctr"/>
            <a:endParaRPr lang="en-US" dirty="0"/>
          </a:p>
        </p:txBody>
      </p:sp>
      <p:sp>
        <p:nvSpPr>
          <p:cNvPr id="18" name="Multidocument 17"/>
          <p:cNvSpPr/>
          <p:nvPr/>
        </p:nvSpPr>
        <p:spPr>
          <a:xfrm>
            <a:off x="5696257"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20120328-3567</a:t>
            </a:r>
            <a:endParaRPr lang="en-US" dirty="0"/>
          </a:p>
          <a:p>
            <a:pPr algn="ctr"/>
            <a:endParaRPr lang="en-US" dirty="0"/>
          </a:p>
        </p:txBody>
      </p:sp>
      <p:sp>
        <p:nvSpPr>
          <p:cNvPr id="20" name="Multidocument 19"/>
          <p:cNvSpPr/>
          <p:nvPr/>
        </p:nvSpPr>
        <p:spPr>
          <a:xfrm>
            <a:off x="7144223" y="1310447"/>
            <a:ext cx="1319849" cy="1864843"/>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20130102-9753</a:t>
            </a:r>
            <a:endParaRPr lang="en-US" dirty="0"/>
          </a:p>
          <a:p>
            <a:pPr algn="ctr"/>
            <a:endParaRPr lang="en-US" dirty="0"/>
          </a:p>
        </p:txBody>
      </p:sp>
      <p:sp>
        <p:nvSpPr>
          <p:cNvPr id="2" name="TextBox 1"/>
          <p:cNvSpPr txBox="1"/>
          <p:nvPr/>
        </p:nvSpPr>
        <p:spPr>
          <a:xfrm>
            <a:off x="2784703" y="596680"/>
            <a:ext cx="4448190" cy="369332"/>
          </a:xfrm>
          <a:prstGeom prst="rect">
            <a:avLst/>
          </a:prstGeom>
          <a:noFill/>
        </p:spPr>
        <p:txBody>
          <a:bodyPr wrap="none" rtlCol="0">
            <a:spAutoFit/>
          </a:bodyPr>
          <a:lstStyle/>
          <a:p>
            <a:r>
              <a:rPr lang="en-US" dirty="0" smtClean="0"/>
              <a:t>How about building index for the names?</a:t>
            </a:r>
            <a:endParaRPr lang="en-US" dirty="0"/>
          </a:p>
        </p:txBody>
      </p:sp>
    </p:spTree>
    <p:extLst>
      <p:ext uri="{BB962C8B-B14F-4D97-AF65-F5344CB8AC3E}">
        <p14:creationId xmlns:p14="http://schemas.microsoft.com/office/powerpoint/2010/main" val="41486746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8195"/>
            <a:ext cx="8229600" cy="2873340"/>
          </a:xfrm>
        </p:spPr>
        <p:txBody>
          <a:bodyPr>
            <a:normAutofit/>
          </a:bodyPr>
          <a:lstStyle/>
          <a:p>
            <a:r>
              <a:rPr lang="en-US" dirty="0" smtClean="0">
                <a:sym typeface="Wingdings"/>
              </a:rPr>
              <a:t>Assume again we can store 1000 index entries in each box.</a:t>
            </a:r>
          </a:p>
          <a:p>
            <a:r>
              <a:rPr lang="en-US" dirty="0" smtClean="0">
                <a:sym typeface="Wingdings"/>
              </a:rPr>
              <a:t>We need 8000000/1000=8000 boxes to store indexes for the names  100 times more than the person number.</a:t>
            </a:r>
          </a:p>
          <a:p>
            <a:r>
              <a:rPr lang="en-US" dirty="0" smtClean="0">
                <a:sym typeface="Wingdings"/>
              </a:rPr>
              <a:t>So now we have 80000 data boxes + </a:t>
            </a:r>
            <a:r>
              <a:rPr lang="en-US" dirty="0" smtClean="0">
                <a:solidFill>
                  <a:srgbClr val="FF0000"/>
                </a:solidFill>
                <a:sym typeface="Wingdings"/>
              </a:rPr>
              <a:t>8000</a:t>
            </a:r>
            <a:r>
              <a:rPr lang="en-US" dirty="0" smtClean="0">
                <a:sym typeface="Wingdings"/>
              </a:rPr>
              <a:t> index boxes for names.</a:t>
            </a:r>
          </a:p>
          <a:p>
            <a:r>
              <a:rPr lang="en-US" dirty="0" smtClean="0">
                <a:sym typeface="Wingdings"/>
              </a:rPr>
              <a:t>Search according to name?</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21</a:t>
            </a:fld>
            <a:endParaRPr lang="en-US"/>
          </a:p>
        </p:txBody>
      </p:sp>
      <p:sp>
        <p:nvSpPr>
          <p:cNvPr id="5" name="Multidocument 4"/>
          <p:cNvSpPr/>
          <p:nvPr/>
        </p:nvSpPr>
        <p:spPr>
          <a:xfrm>
            <a:off x="2896023" y="239508"/>
            <a:ext cx="3300706" cy="2682722"/>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Aalan</a:t>
            </a:r>
            <a:r>
              <a:rPr lang="en-US" dirty="0" smtClean="0"/>
              <a:t> John   box764</a:t>
            </a:r>
          </a:p>
          <a:p>
            <a:pPr algn="ctr"/>
            <a:r>
              <a:rPr lang="en-US" dirty="0" err="1" smtClean="0"/>
              <a:t>Aalan</a:t>
            </a:r>
            <a:r>
              <a:rPr lang="en-US" dirty="0" smtClean="0"/>
              <a:t>  Michael  box964</a:t>
            </a:r>
          </a:p>
          <a:p>
            <a:pPr algn="ctr"/>
            <a:r>
              <a:rPr lang="en-US" dirty="0" smtClean="0"/>
              <a:t>…</a:t>
            </a:r>
            <a:endParaRPr lang="en-US" dirty="0"/>
          </a:p>
          <a:p>
            <a:pPr algn="ctr"/>
            <a:endParaRPr lang="en-US" dirty="0"/>
          </a:p>
          <a:p>
            <a:pPr algn="ctr"/>
            <a:endParaRPr lang="en-US" dirty="0"/>
          </a:p>
        </p:txBody>
      </p:sp>
    </p:spTree>
    <p:extLst>
      <p:ext uri="{BB962C8B-B14F-4D97-AF65-F5344CB8AC3E}">
        <p14:creationId xmlns:p14="http://schemas.microsoft.com/office/powerpoint/2010/main" val="3464008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8195"/>
            <a:ext cx="8229600" cy="2873340"/>
          </a:xfrm>
        </p:spPr>
        <p:txBody>
          <a:bodyPr>
            <a:normAutofit/>
          </a:bodyPr>
          <a:lstStyle/>
          <a:p>
            <a:r>
              <a:rPr lang="en-US" dirty="0" smtClean="0">
                <a:sym typeface="Wingdings"/>
              </a:rPr>
              <a:t>Assume again we can store 1000 index entries in each box.</a:t>
            </a:r>
          </a:p>
          <a:p>
            <a:r>
              <a:rPr lang="en-US" dirty="0" smtClean="0">
                <a:sym typeface="Wingdings"/>
              </a:rPr>
              <a:t>We need 8000000/1000=8000 boxes to store indexes for the names  100 times more than the person number.</a:t>
            </a:r>
          </a:p>
          <a:p>
            <a:r>
              <a:rPr lang="en-US" dirty="0" smtClean="0">
                <a:sym typeface="Wingdings"/>
              </a:rPr>
              <a:t>So now we have 80000 data boxes + </a:t>
            </a:r>
            <a:r>
              <a:rPr lang="en-US" dirty="0" smtClean="0">
                <a:solidFill>
                  <a:srgbClr val="FF0000"/>
                </a:solidFill>
                <a:sym typeface="Wingdings"/>
              </a:rPr>
              <a:t>8000</a:t>
            </a:r>
            <a:r>
              <a:rPr lang="en-US" dirty="0" smtClean="0">
                <a:sym typeface="Wingdings"/>
              </a:rPr>
              <a:t> index boxes for names.</a:t>
            </a:r>
          </a:p>
          <a:p>
            <a:r>
              <a:rPr lang="en-US" dirty="0" smtClean="0">
                <a:sym typeface="Wingdings"/>
              </a:rPr>
              <a:t>Search according to name?</a:t>
            </a: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22</a:t>
            </a:fld>
            <a:endParaRPr lang="en-US"/>
          </a:p>
        </p:txBody>
      </p:sp>
      <p:sp>
        <p:nvSpPr>
          <p:cNvPr id="5" name="Multidocument 4"/>
          <p:cNvSpPr/>
          <p:nvPr/>
        </p:nvSpPr>
        <p:spPr>
          <a:xfrm>
            <a:off x="2103900" y="239508"/>
            <a:ext cx="3300706" cy="2682722"/>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Aalan</a:t>
            </a:r>
            <a:r>
              <a:rPr lang="en-US" dirty="0" smtClean="0"/>
              <a:t> John   box764</a:t>
            </a:r>
          </a:p>
          <a:p>
            <a:pPr algn="ctr"/>
            <a:r>
              <a:rPr lang="en-US" dirty="0" err="1" smtClean="0"/>
              <a:t>Aalan</a:t>
            </a:r>
            <a:r>
              <a:rPr lang="en-US" dirty="0" smtClean="0"/>
              <a:t>  Michael  box964</a:t>
            </a:r>
          </a:p>
          <a:p>
            <a:pPr algn="ctr"/>
            <a:r>
              <a:rPr lang="en-US" dirty="0" smtClean="0"/>
              <a:t>…</a:t>
            </a:r>
            <a:endParaRPr lang="en-US" dirty="0"/>
          </a:p>
          <a:p>
            <a:pPr algn="ctr"/>
            <a:endParaRPr lang="en-US" dirty="0"/>
          </a:p>
          <a:p>
            <a:pPr algn="ct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2123752"/>
              </p:ext>
            </p:extLst>
          </p:nvPr>
        </p:nvGraphicFramePr>
        <p:xfrm>
          <a:off x="6099175" y="492125"/>
          <a:ext cx="2827338" cy="757238"/>
        </p:xfrm>
        <a:graphic>
          <a:graphicData uri="http://schemas.openxmlformats.org/presentationml/2006/ole">
            <mc:AlternateContent xmlns:mc="http://schemas.openxmlformats.org/markup-compatibility/2006">
              <mc:Choice xmlns:v="urn:schemas-microsoft-com:vml" Requires="v">
                <p:oleObj spid="_x0000_s8205" name="Equation" r:id="rId4" imgW="901700" imgH="241300" progId="Equation.3">
                  <p:embed/>
                </p:oleObj>
              </mc:Choice>
              <mc:Fallback>
                <p:oleObj name="Equation" r:id="rId4" imgW="901700" imgH="241300" progId="Equation.3">
                  <p:embed/>
                  <p:pic>
                    <p:nvPicPr>
                      <p:cNvPr id="0" name=""/>
                      <p:cNvPicPr/>
                      <p:nvPr/>
                    </p:nvPicPr>
                    <p:blipFill>
                      <a:blip r:embed="rId5"/>
                      <a:stretch>
                        <a:fillRect/>
                      </a:stretch>
                    </p:blipFill>
                    <p:spPr>
                      <a:xfrm>
                        <a:off x="6099175" y="492125"/>
                        <a:ext cx="2827338" cy="757238"/>
                      </a:xfrm>
                      <a:prstGeom prst="rect">
                        <a:avLst/>
                      </a:prstGeom>
                    </p:spPr>
                  </p:pic>
                </p:oleObj>
              </mc:Fallback>
            </mc:AlternateContent>
          </a:graphicData>
        </a:graphic>
      </p:graphicFrame>
      <p:sp>
        <p:nvSpPr>
          <p:cNvPr id="7" name="TextBox 6"/>
          <p:cNvSpPr txBox="1"/>
          <p:nvPr/>
        </p:nvSpPr>
        <p:spPr>
          <a:xfrm>
            <a:off x="0" y="361950"/>
            <a:ext cx="845266" cy="369332"/>
          </a:xfrm>
          <a:prstGeom prst="rect">
            <a:avLst/>
          </a:prstGeom>
          <a:noFill/>
        </p:spPr>
        <p:txBody>
          <a:bodyPr wrap="none" rtlCol="0">
            <a:spAutoFit/>
          </a:bodyPr>
          <a:lstStyle/>
          <a:p>
            <a:r>
              <a:rPr lang="en-US" dirty="0" smtClean="0"/>
              <a:t>Case 5</a:t>
            </a:r>
            <a:endParaRPr lang="en-US" dirty="0"/>
          </a:p>
        </p:txBody>
      </p:sp>
    </p:spTree>
    <p:extLst>
      <p:ext uri="{BB962C8B-B14F-4D97-AF65-F5344CB8AC3E}">
        <p14:creationId xmlns:p14="http://schemas.microsoft.com/office/powerpoint/2010/main" val="29700150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8195"/>
            <a:ext cx="8229600" cy="2873340"/>
          </a:xfrm>
        </p:spPr>
        <p:txBody>
          <a:bodyPr>
            <a:normAutofit fontScale="92500" lnSpcReduction="20000"/>
          </a:bodyPr>
          <a:lstStyle/>
          <a:p>
            <a:r>
              <a:rPr lang="en-US" dirty="0" smtClean="0">
                <a:sym typeface="Wingdings"/>
              </a:rPr>
              <a:t>So now we have 80000 data boxes + </a:t>
            </a:r>
            <a:r>
              <a:rPr lang="en-US" dirty="0" smtClean="0">
                <a:solidFill>
                  <a:srgbClr val="FF0000"/>
                </a:solidFill>
                <a:sym typeface="Wingdings"/>
              </a:rPr>
              <a:t>8000</a:t>
            </a:r>
            <a:r>
              <a:rPr lang="en-US" dirty="0" smtClean="0">
                <a:sym typeface="Wingdings"/>
              </a:rPr>
              <a:t> index boxes for names.</a:t>
            </a:r>
          </a:p>
          <a:p>
            <a:r>
              <a:rPr lang="en-US" dirty="0" smtClean="0">
                <a:sym typeface="Wingdings"/>
              </a:rPr>
              <a:t>We can build a second level index  names are sorted in the indexes, so each index gets one entry in the second level index.</a:t>
            </a:r>
          </a:p>
          <a:p>
            <a:r>
              <a:rPr lang="en-US" dirty="0" smtClean="0">
                <a:sym typeface="Wingdings"/>
              </a:rPr>
              <a:t>Since each box fits 1000 entries, we need 8000/1000=8 second level index boxes </a:t>
            </a:r>
          </a:p>
          <a:p>
            <a:r>
              <a:rPr lang="en-US" dirty="0">
                <a:sym typeface="Wingdings"/>
              </a:rPr>
              <a:t>80000 data boxes + </a:t>
            </a:r>
            <a:r>
              <a:rPr lang="en-US" dirty="0">
                <a:solidFill>
                  <a:srgbClr val="FF0000"/>
                </a:solidFill>
                <a:sym typeface="Wingdings"/>
              </a:rPr>
              <a:t>8000</a:t>
            </a:r>
            <a:r>
              <a:rPr lang="en-US" dirty="0">
                <a:sym typeface="Wingdings"/>
              </a:rPr>
              <a:t> index boxes </a:t>
            </a:r>
            <a:r>
              <a:rPr lang="en-US" dirty="0" smtClean="0">
                <a:sym typeface="Wingdings"/>
              </a:rPr>
              <a:t>+ 8 second level index boxes.</a:t>
            </a:r>
          </a:p>
          <a:p>
            <a:endParaRPr lang="en-US" dirty="0" smtClean="0">
              <a:sym typeface="Wingdings"/>
            </a:endParaRP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23</a:t>
            </a:fld>
            <a:endParaRPr lang="en-US"/>
          </a:p>
        </p:txBody>
      </p:sp>
      <p:sp>
        <p:nvSpPr>
          <p:cNvPr id="5" name="Multidocument 4"/>
          <p:cNvSpPr/>
          <p:nvPr/>
        </p:nvSpPr>
        <p:spPr>
          <a:xfrm>
            <a:off x="2896023" y="239508"/>
            <a:ext cx="3300706" cy="2682722"/>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Aalan</a:t>
            </a:r>
            <a:r>
              <a:rPr lang="en-US" dirty="0" smtClean="0"/>
              <a:t> John   box764</a:t>
            </a:r>
          </a:p>
          <a:p>
            <a:pPr algn="ctr"/>
            <a:r>
              <a:rPr lang="en-US" dirty="0" err="1" smtClean="0"/>
              <a:t>Aalan</a:t>
            </a:r>
            <a:r>
              <a:rPr lang="en-US" dirty="0" smtClean="0"/>
              <a:t>  Michael  box964</a:t>
            </a:r>
          </a:p>
          <a:p>
            <a:pPr algn="ctr"/>
            <a:r>
              <a:rPr lang="en-US" dirty="0" smtClean="0"/>
              <a:t>…</a:t>
            </a:r>
            <a:endParaRPr lang="en-US" dirty="0"/>
          </a:p>
          <a:p>
            <a:pPr algn="ctr"/>
            <a:endParaRPr lang="en-US" dirty="0"/>
          </a:p>
          <a:p>
            <a:pPr algn="ctr"/>
            <a:endParaRPr lang="en-US" dirty="0"/>
          </a:p>
        </p:txBody>
      </p:sp>
    </p:spTree>
    <p:extLst>
      <p:ext uri="{BB962C8B-B14F-4D97-AF65-F5344CB8AC3E}">
        <p14:creationId xmlns:p14="http://schemas.microsoft.com/office/powerpoint/2010/main" val="19208593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28195"/>
            <a:ext cx="8229600" cy="2873340"/>
          </a:xfrm>
        </p:spPr>
        <p:txBody>
          <a:bodyPr>
            <a:normAutofit fontScale="92500"/>
          </a:bodyPr>
          <a:lstStyle/>
          <a:p>
            <a:r>
              <a:rPr lang="en-US" dirty="0" smtClean="0">
                <a:sym typeface="Wingdings"/>
              </a:rPr>
              <a:t>Since each box fits 1000 entries, we need 8000/1000=8 second level index boxes </a:t>
            </a:r>
          </a:p>
          <a:p>
            <a:r>
              <a:rPr lang="en-US" dirty="0">
                <a:sym typeface="Wingdings"/>
              </a:rPr>
              <a:t>80000 data boxes + </a:t>
            </a:r>
            <a:r>
              <a:rPr lang="en-US" dirty="0">
                <a:solidFill>
                  <a:srgbClr val="FF0000"/>
                </a:solidFill>
                <a:sym typeface="Wingdings"/>
              </a:rPr>
              <a:t>8000</a:t>
            </a:r>
            <a:r>
              <a:rPr lang="en-US" dirty="0">
                <a:sym typeface="Wingdings"/>
              </a:rPr>
              <a:t> index boxes </a:t>
            </a:r>
            <a:r>
              <a:rPr lang="en-US" dirty="0" smtClean="0">
                <a:sym typeface="Wingdings"/>
              </a:rPr>
              <a:t>+ 8 second level index boxes.</a:t>
            </a:r>
          </a:p>
          <a:p>
            <a:r>
              <a:rPr lang="en-US" dirty="0" smtClean="0">
                <a:sym typeface="Wingdings"/>
              </a:rPr>
              <a:t>Third level index  one more box.</a:t>
            </a:r>
          </a:p>
          <a:p>
            <a:r>
              <a:rPr lang="en-US" dirty="0" smtClean="0">
                <a:sym typeface="Wingdings"/>
              </a:rPr>
              <a:t>So searching on the 3 level indexes takes 3+1 times of fetching the boxes (3 times index box and 1 time document).</a:t>
            </a:r>
          </a:p>
          <a:p>
            <a:endParaRPr lang="en-US" dirty="0" smtClean="0">
              <a:sym typeface="Wingdings"/>
            </a:endParaRPr>
          </a:p>
          <a:p>
            <a:endParaRPr lang="en-US" dirty="0" smtClean="0">
              <a:sym typeface="Wingdings"/>
            </a:endParaRPr>
          </a:p>
          <a:p>
            <a:endParaRPr lang="en-US" dirty="0" smtClean="0">
              <a:sym typeface="Wingdings"/>
            </a:endParaRPr>
          </a:p>
          <a:p>
            <a:endParaRPr lang="en-US" dirty="0" smtClean="0">
              <a:sym typeface="Wingdings"/>
            </a:endParaRP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24</a:t>
            </a:fld>
            <a:endParaRPr lang="en-US"/>
          </a:p>
        </p:txBody>
      </p:sp>
      <p:sp>
        <p:nvSpPr>
          <p:cNvPr id="5" name="Multidocument 4"/>
          <p:cNvSpPr/>
          <p:nvPr/>
        </p:nvSpPr>
        <p:spPr>
          <a:xfrm>
            <a:off x="2896023" y="239508"/>
            <a:ext cx="3300706" cy="2682722"/>
          </a:xfrm>
          <a:prstGeom prst="flowChartMultidocumen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Aalan</a:t>
            </a:r>
            <a:r>
              <a:rPr lang="en-US" dirty="0" smtClean="0"/>
              <a:t> John   box764</a:t>
            </a:r>
          </a:p>
          <a:p>
            <a:pPr algn="ctr"/>
            <a:r>
              <a:rPr lang="en-US" dirty="0" err="1" smtClean="0"/>
              <a:t>Aalan</a:t>
            </a:r>
            <a:r>
              <a:rPr lang="en-US" dirty="0" smtClean="0"/>
              <a:t>  Michael  box964</a:t>
            </a:r>
          </a:p>
          <a:p>
            <a:pPr algn="ctr"/>
            <a:r>
              <a:rPr lang="en-US" dirty="0" smtClean="0"/>
              <a:t>…</a:t>
            </a:r>
            <a:endParaRPr lang="en-US" dirty="0"/>
          </a:p>
          <a:p>
            <a:pPr algn="ctr"/>
            <a:endParaRPr lang="en-US" dirty="0"/>
          </a:p>
          <a:p>
            <a:pPr algn="ctr"/>
            <a:endParaRPr lang="en-US" dirty="0"/>
          </a:p>
        </p:txBody>
      </p:sp>
      <p:sp>
        <p:nvSpPr>
          <p:cNvPr id="6" name="TextBox 5"/>
          <p:cNvSpPr txBox="1"/>
          <p:nvPr/>
        </p:nvSpPr>
        <p:spPr>
          <a:xfrm>
            <a:off x="0" y="361950"/>
            <a:ext cx="845266" cy="369332"/>
          </a:xfrm>
          <a:prstGeom prst="rect">
            <a:avLst/>
          </a:prstGeom>
          <a:noFill/>
        </p:spPr>
        <p:txBody>
          <a:bodyPr wrap="none" rtlCol="0">
            <a:spAutoFit/>
          </a:bodyPr>
          <a:lstStyle/>
          <a:p>
            <a:r>
              <a:rPr lang="en-US" dirty="0" smtClean="0"/>
              <a:t>Case 6</a:t>
            </a:r>
            <a:endParaRPr lang="en-US" dirty="0"/>
          </a:p>
        </p:txBody>
      </p:sp>
    </p:spTree>
    <p:extLst>
      <p:ext uri="{BB962C8B-B14F-4D97-AF65-F5344CB8AC3E}">
        <p14:creationId xmlns:p14="http://schemas.microsoft.com/office/powerpoint/2010/main" val="4990431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a:defRPr/>
            </a:pPr>
            <a:fld id="{8F5869C4-7A37-B24C-BF8C-F6F5C291E18A}" type="slidenum">
              <a:rPr lang="en-US"/>
              <a:pPr>
                <a:defRPr/>
              </a:pPr>
              <a:t>25</a:t>
            </a:fld>
            <a:endParaRPr lang="en-US"/>
          </a:p>
        </p:txBody>
      </p:sp>
      <p:sp>
        <p:nvSpPr>
          <p:cNvPr id="5122" name="Rectangle 2"/>
          <p:cNvSpPr>
            <a:spLocks noGrp="1" noChangeArrowheads="1"/>
          </p:cNvSpPr>
          <p:nvPr>
            <p:ph type="title"/>
          </p:nvPr>
        </p:nvSpPr>
        <p:spPr/>
        <p:txBody>
          <a:bodyPr/>
          <a:lstStyle/>
          <a:p>
            <a:pPr eaLnBrk="1" hangingPunct="1">
              <a:defRPr/>
            </a:pPr>
            <a:r>
              <a:rPr lang="en-US" dirty="0" smtClean="0">
                <a:cs typeface="+mj-cs"/>
              </a:rPr>
              <a:t>Storage hierarchy</a:t>
            </a:r>
          </a:p>
        </p:txBody>
      </p:sp>
      <p:sp>
        <p:nvSpPr>
          <p:cNvPr id="5124" name="Rectangle 4"/>
          <p:cNvSpPr>
            <a:spLocks noChangeArrowheads="1"/>
          </p:cNvSpPr>
          <p:nvPr/>
        </p:nvSpPr>
        <p:spPr bwMode="auto">
          <a:xfrm>
            <a:off x="2286000" y="1905000"/>
            <a:ext cx="17526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5" name="Text Box 5"/>
          <p:cNvSpPr txBox="1">
            <a:spLocks noChangeArrowheads="1"/>
          </p:cNvSpPr>
          <p:nvPr/>
        </p:nvSpPr>
        <p:spPr bwMode="auto">
          <a:xfrm>
            <a:off x="2743200" y="19812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CPU</a:t>
            </a:r>
          </a:p>
        </p:txBody>
      </p:sp>
      <p:sp>
        <p:nvSpPr>
          <p:cNvPr id="5126" name="Text Box 6"/>
          <p:cNvSpPr txBox="1">
            <a:spLocks noChangeArrowheads="1"/>
          </p:cNvSpPr>
          <p:nvPr/>
        </p:nvSpPr>
        <p:spPr bwMode="auto">
          <a:xfrm>
            <a:off x="2057400" y="2971800"/>
            <a:ext cx="22177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a:cs typeface="+mn-cs"/>
              </a:rPr>
              <a:t> Cache memory</a:t>
            </a:r>
          </a:p>
          <a:p>
            <a:pPr>
              <a:buFontTx/>
              <a:buChar char="•"/>
              <a:defRPr/>
            </a:pPr>
            <a:r>
              <a:rPr lang="en-US">
                <a:cs typeface="+mn-cs"/>
              </a:rPr>
              <a:t> Main memory</a:t>
            </a:r>
          </a:p>
        </p:txBody>
      </p:sp>
      <p:sp>
        <p:nvSpPr>
          <p:cNvPr id="5127" name="Text Box 7"/>
          <p:cNvSpPr txBox="1">
            <a:spLocks noChangeArrowheads="1"/>
          </p:cNvSpPr>
          <p:nvPr/>
        </p:nvSpPr>
        <p:spPr bwMode="auto">
          <a:xfrm>
            <a:off x="2057400" y="4419600"/>
            <a:ext cx="974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a:cs typeface="+mn-cs"/>
              </a:rPr>
              <a:t> Disk</a:t>
            </a:r>
          </a:p>
          <a:p>
            <a:pPr>
              <a:buFontTx/>
              <a:buChar char="•"/>
              <a:defRPr/>
            </a:pPr>
            <a:r>
              <a:rPr lang="en-US">
                <a:cs typeface="+mn-cs"/>
              </a:rPr>
              <a:t> Tape</a:t>
            </a:r>
          </a:p>
        </p:txBody>
      </p:sp>
      <p:sp>
        <p:nvSpPr>
          <p:cNvPr id="5128" name="Rectangle 8"/>
          <p:cNvSpPr>
            <a:spLocks noChangeArrowheads="1"/>
          </p:cNvSpPr>
          <p:nvPr/>
        </p:nvSpPr>
        <p:spPr bwMode="auto">
          <a:xfrm>
            <a:off x="1752600" y="2819400"/>
            <a:ext cx="2819400" cy="114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29" name="Rectangle 9"/>
          <p:cNvSpPr>
            <a:spLocks noChangeArrowheads="1"/>
          </p:cNvSpPr>
          <p:nvPr/>
        </p:nvSpPr>
        <p:spPr bwMode="auto">
          <a:xfrm>
            <a:off x="1752600" y="4267200"/>
            <a:ext cx="2819400" cy="11430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30" name="Line 10"/>
          <p:cNvSpPr>
            <a:spLocks noChangeShapeType="1"/>
          </p:cNvSpPr>
          <p:nvPr/>
        </p:nvSpPr>
        <p:spPr bwMode="auto">
          <a:xfrm flipV="1">
            <a:off x="3200400" y="25146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31" name="Line 11"/>
          <p:cNvSpPr>
            <a:spLocks noChangeShapeType="1"/>
          </p:cNvSpPr>
          <p:nvPr/>
        </p:nvSpPr>
        <p:spPr bwMode="auto">
          <a:xfrm flipV="1">
            <a:off x="3200400" y="3962400"/>
            <a:ext cx="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32" name="AutoShape 12"/>
          <p:cNvSpPr>
            <a:spLocks/>
          </p:cNvSpPr>
          <p:nvPr/>
        </p:nvSpPr>
        <p:spPr bwMode="auto">
          <a:xfrm>
            <a:off x="4876800" y="2819400"/>
            <a:ext cx="228600" cy="1143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33" name="AutoShape 13"/>
          <p:cNvSpPr>
            <a:spLocks/>
          </p:cNvSpPr>
          <p:nvPr/>
        </p:nvSpPr>
        <p:spPr bwMode="auto">
          <a:xfrm>
            <a:off x="4876800" y="4267200"/>
            <a:ext cx="228600" cy="1143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34" name="Text Box 14"/>
          <p:cNvSpPr txBox="1">
            <a:spLocks noChangeArrowheads="1"/>
          </p:cNvSpPr>
          <p:nvPr/>
        </p:nvSpPr>
        <p:spPr bwMode="auto">
          <a:xfrm>
            <a:off x="5181600" y="2895600"/>
            <a:ext cx="2443163"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Primary storage</a:t>
            </a:r>
          </a:p>
          <a:p>
            <a:pPr>
              <a:defRPr/>
            </a:pPr>
            <a:r>
              <a:rPr lang="en-US" sz="1400">
                <a:cs typeface="+mn-cs"/>
              </a:rPr>
              <a:t>(fast, small, expensive, volatile,</a:t>
            </a:r>
          </a:p>
          <a:p>
            <a:pPr>
              <a:defRPr/>
            </a:pPr>
            <a:r>
              <a:rPr lang="en-US" sz="1400">
                <a:cs typeface="+mn-cs"/>
              </a:rPr>
              <a:t>accessible by CPU)</a:t>
            </a:r>
          </a:p>
        </p:txBody>
      </p:sp>
      <p:sp>
        <p:nvSpPr>
          <p:cNvPr id="5135" name="Text Box 15"/>
          <p:cNvSpPr txBox="1">
            <a:spLocks noChangeArrowheads="1"/>
          </p:cNvSpPr>
          <p:nvPr/>
        </p:nvSpPr>
        <p:spPr bwMode="auto">
          <a:xfrm>
            <a:off x="5181600" y="4343400"/>
            <a:ext cx="24257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Secondary storage</a:t>
            </a:r>
          </a:p>
          <a:p>
            <a:pPr>
              <a:defRPr/>
            </a:pPr>
            <a:r>
              <a:rPr lang="en-US" sz="1400">
                <a:cs typeface="+mn-cs"/>
              </a:rPr>
              <a:t>(slow, big, cheap, permanent, </a:t>
            </a:r>
          </a:p>
          <a:p>
            <a:pPr>
              <a:defRPr/>
            </a:pPr>
            <a:r>
              <a:rPr lang="en-US" sz="1400">
                <a:cs typeface="+mn-cs"/>
              </a:rPr>
              <a:t>inaccessible by CPU)</a:t>
            </a:r>
          </a:p>
        </p:txBody>
      </p:sp>
      <p:sp>
        <p:nvSpPr>
          <p:cNvPr id="5136" name="Rectangle 16"/>
          <p:cNvSpPr>
            <a:spLocks noGrp="1" noChangeArrowheads="1"/>
          </p:cNvSpPr>
          <p:nvPr>
            <p:ph type="body" idx="1"/>
          </p:nvPr>
        </p:nvSpPr>
        <p:spPr>
          <a:xfrm>
            <a:off x="446057" y="2500685"/>
            <a:ext cx="8229600" cy="3685429"/>
          </a:xfrm>
        </p:spPr>
        <p:txBody>
          <a:bodyPr>
            <a:normAutofit fontScale="92500" lnSpcReduction="10000"/>
          </a:bodyPr>
          <a:lstStyle/>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endParaRPr lang="en-US" sz="2800" dirty="0" smtClean="0">
              <a:cs typeface="+mn-cs"/>
            </a:endParaRPr>
          </a:p>
          <a:p>
            <a:pPr eaLnBrk="1" hangingPunct="1">
              <a:lnSpc>
                <a:spcPct val="90000"/>
              </a:lnSpc>
              <a:defRPr/>
            </a:pPr>
            <a:r>
              <a:rPr lang="en-US" sz="2800" dirty="0" smtClean="0">
                <a:cs typeface="+mn-cs"/>
              </a:rPr>
              <a:t>Important because it effects query efficiency.</a:t>
            </a:r>
          </a:p>
        </p:txBody>
      </p:sp>
      <p:sp>
        <p:nvSpPr>
          <p:cNvPr id="5138" name="Text Box 18"/>
          <p:cNvSpPr txBox="1">
            <a:spLocks noChangeArrowheads="1"/>
          </p:cNvSpPr>
          <p:nvPr/>
        </p:nvSpPr>
        <p:spPr bwMode="auto">
          <a:xfrm>
            <a:off x="7543800" y="5257800"/>
            <a:ext cx="1419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v-SE">
                <a:cs typeface="+mn-cs"/>
              </a:rPr>
              <a:t>Databases</a:t>
            </a:r>
            <a:endParaRPr lang="en-US">
              <a:cs typeface="+mn-cs"/>
            </a:endParaRPr>
          </a:p>
        </p:txBody>
      </p:sp>
      <p:sp>
        <p:nvSpPr>
          <p:cNvPr id="5139" name="Line 19"/>
          <p:cNvSpPr>
            <a:spLocks noChangeShapeType="1"/>
          </p:cNvSpPr>
          <p:nvPr/>
        </p:nvSpPr>
        <p:spPr bwMode="auto">
          <a:xfrm flipH="1" flipV="1">
            <a:off x="7391400" y="4800600"/>
            <a:ext cx="2286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extLst>
      <p:ext uri="{BB962C8B-B14F-4D97-AF65-F5344CB8AC3E}">
        <p14:creationId xmlns:p14="http://schemas.microsoft.com/office/powerpoint/2010/main" val="25298685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1149B809-2C76-314B-9F48-C1D8A7244304}" type="slidenum">
              <a:rPr lang="en-US"/>
              <a:pPr>
                <a:defRPr/>
              </a:pPr>
              <a:t>26</a:t>
            </a:fld>
            <a:endParaRPr lang="en-US"/>
          </a:p>
        </p:txBody>
      </p:sp>
      <p:sp>
        <p:nvSpPr>
          <p:cNvPr id="9218" name="Rectangle 2"/>
          <p:cNvSpPr>
            <a:spLocks noGrp="1" noChangeArrowheads="1"/>
          </p:cNvSpPr>
          <p:nvPr>
            <p:ph type="title"/>
          </p:nvPr>
        </p:nvSpPr>
        <p:spPr>
          <a:xfrm>
            <a:off x="412867" y="0"/>
            <a:ext cx="8229600" cy="854544"/>
          </a:xfrm>
        </p:spPr>
        <p:txBody>
          <a:bodyPr/>
          <a:lstStyle/>
          <a:p>
            <a:pPr eaLnBrk="1" hangingPunct="1">
              <a:defRPr/>
            </a:pPr>
            <a:r>
              <a:rPr lang="en-US" dirty="0" smtClean="0">
                <a:cs typeface="+mj-cs"/>
              </a:rPr>
              <a:t>Disk</a:t>
            </a:r>
          </a:p>
        </p:txBody>
      </p:sp>
      <p:graphicFrame>
        <p:nvGraphicFramePr>
          <p:cNvPr id="21507" name="Object 4"/>
          <p:cNvGraphicFramePr>
            <a:graphicFrameLocks noChangeAspect="1"/>
          </p:cNvGraphicFramePr>
          <p:nvPr>
            <p:extLst>
              <p:ext uri="{D42A27DB-BD31-4B8C-83A1-F6EECF244321}">
                <p14:modId xmlns:p14="http://schemas.microsoft.com/office/powerpoint/2010/main" val="545619679"/>
              </p:ext>
            </p:extLst>
          </p:nvPr>
        </p:nvGraphicFramePr>
        <p:xfrm>
          <a:off x="1538287" y="854544"/>
          <a:ext cx="6067425" cy="5143500"/>
        </p:xfrm>
        <a:graphic>
          <a:graphicData uri="http://schemas.openxmlformats.org/presentationml/2006/ole">
            <mc:AlternateContent xmlns:mc="http://schemas.openxmlformats.org/markup-compatibility/2006">
              <mc:Choice xmlns:v="urn:schemas-microsoft-com:vml" Requires="v">
                <p:oleObj spid="_x0000_s12294" name="Bitmap Image" r:id="rId4" imgW="6066667" imgH="5144218" progId="Paint.Picture">
                  <p:embed/>
                </p:oleObj>
              </mc:Choice>
              <mc:Fallback>
                <p:oleObj name="Bitmap Image" r:id="rId4" imgW="6066667" imgH="514421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7" y="854544"/>
                        <a:ext cx="60674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222" name="Line 6"/>
          <p:cNvSpPr>
            <a:spLocks noChangeShapeType="1"/>
          </p:cNvSpPr>
          <p:nvPr/>
        </p:nvSpPr>
        <p:spPr bwMode="auto">
          <a:xfrm flipV="1">
            <a:off x="4572000" y="1981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23" name="Line 7"/>
          <p:cNvSpPr>
            <a:spLocks noChangeShapeType="1"/>
          </p:cNvSpPr>
          <p:nvPr/>
        </p:nvSpPr>
        <p:spPr bwMode="auto">
          <a:xfrm flipV="1">
            <a:off x="4724400" y="2057400"/>
            <a:ext cx="533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24" name="Line 8"/>
          <p:cNvSpPr>
            <a:spLocks noChangeShapeType="1"/>
          </p:cNvSpPr>
          <p:nvPr/>
        </p:nvSpPr>
        <p:spPr bwMode="auto">
          <a:xfrm flipH="1">
            <a:off x="4876800" y="16002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225" name="Text Box 9"/>
          <p:cNvSpPr txBox="1">
            <a:spLocks noChangeArrowheads="1"/>
          </p:cNvSpPr>
          <p:nvPr/>
        </p:nvSpPr>
        <p:spPr bwMode="auto">
          <a:xfrm>
            <a:off x="5562600" y="1295400"/>
            <a:ext cx="91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sector</a:t>
            </a:r>
          </a:p>
        </p:txBody>
      </p:sp>
    </p:spTree>
    <p:extLst>
      <p:ext uri="{BB962C8B-B14F-4D97-AF65-F5344CB8AC3E}">
        <p14:creationId xmlns:p14="http://schemas.microsoft.com/office/powerpoint/2010/main" val="40917967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9061C2B5-1CB2-844C-BF1B-8523B100B60F}" type="slidenum">
              <a:rPr lang="en-US"/>
              <a:pPr>
                <a:defRPr/>
              </a:pPr>
              <a:t>27</a:t>
            </a:fld>
            <a:endParaRPr lang="en-US"/>
          </a:p>
        </p:txBody>
      </p:sp>
      <p:sp>
        <p:nvSpPr>
          <p:cNvPr id="10242" name="Rectangle 2"/>
          <p:cNvSpPr>
            <a:spLocks noGrp="1" noChangeArrowheads="1"/>
          </p:cNvSpPr>
          <p:nvPr>
            <p:ph type="title"/>
          </p:nvPr>
        </p:nvSpPr>
        <p:spPr/>
        <p:txBody>
          <a:bodyPr/>
          <a:lstStyle/>
          <a:p>
            <a:pPr eaLnBrk="1" hangingPunct="1">
              <a:defRPr/>
            </a:pPr>
            <a:r>
              <a:rPr lang="en-US" dirty="0" smtClean="0">
                <a:cs typeface="+mj-cs"/>
              </a:rPr>
              <a:t>Disk</a:t>
            </a:r>
          </a:p>
        </p:txBody>
      </p:sp>
      <p:sp>
        <p:nvSpPr>
          <p:cNvPr id="10243" name="Rectangle 3"/>
          <p:cNvSpPr>
            <a:spLocks noGrp="1" noChangeArrowheads="1"/>
          </p:cNvSpPr>
          <p:nvPr>
            <p:ph type="body" idx="1"/>
          </p:nvPr>
        </p:nvSpPr>
        <p:spPr>
          <a:xfrm>
            <a:off x="381000" y="1691228"/>
            <a:ext cx="8763000" cy="4953000"/>
          </a:xfrm>
        </p:spPr>
        <p:txBody>
          <a:bodyPr/>
          <a:lstStyle/>
          <a:p>
            <a:pPr marL="609600" indent="-609600" eaLnBrk="1" hangingPunct="1">
              <a:defRPr/>
            </a:pPr>
            <a:r>
              <a:rPr lang="en-US" dirty="0" smtClean="0">
                <a:cs typeface="+mn-cs"/>
              </a:rPr>
              <a:t>Formatting divides the hard-coded sectors into equal-sized </a:t>
            </a:r>
            <a:r>
              <a:rPr lang="en-US" b="1" dirty="0" smtClean="0">
                <a:cs typeface="+mn-cs"/>
              </a:rPr>
              <a:t>blocks</a:t>
            </a:r>
            <a:r>
              <a:rPr lang="en-US" dirty="0" smtClean="0">
                <a:cs typeface="+mn-cs"/>
              </a:rPr>
              <a:t>.</a:t>
            </a:r>
          </a:p>
          <a:p>
            <a:pPr marL="609600" indent="-609600" eaLnBrk="1" hangingPunct="1">
              <a:defRPr/>
            </a:pPr>
            <a:r>
              <a:rPr lang="en-US" dirty="0" smtClean="0">
                <a:cs typeface="+mn-cs"/>
              </a:rPr>
              <a:t>Block is the </a:t>
            </a:r>
            <a:r>
              <a:rPr lang="en-US" b="1" dirty="0" smtClean="0">
                <a:cs typeface="+mn-cs"/>
              </a:rPr>
              <a:t>unit of transfer of data</a:t>
            </a:r>
            <a:r>
              <a:rPr lang="en-US" dirty="0" smtClean="0">
                <a:cs typeface="+mn-cs"/>
              </a:rPr>
              <a:t> between disk and main memory, e.g.</a:t>
            </a:r>
          </a:p>
          <a:p>
            <a:pPr marL="990600" lvl="1" indent="-533400" eaLnBrk="1" hangingPunct="1">
              <a:defRPr/>
            </a:pPr>
            <a:r>
              <a:rPr lang="en-US" sz="2400" dirty="0" smtClean="0"/>
              <a:t>Read = copy block from disk to buffer in main memory.</a:t>
            </a:r>
          </a:p>
          <a:p>
            <a:pPr marL="990600" lvl="1" indent="-533400" eaLnBrk="1" hangingPunct="1">
              <a:defRPr/>
            </a:pPr>
            <a:r>
              <a:rPr lang="en-US" sz="2400" dirty="0" smtClean="0"/>
              <a:t>Write = the opposite way.</a:t>
            </a:r>
          </a:p>
          <a:p>
            <a:pPr marL="990600" lvl="1" indent="-533400" eaLnBrk="1" hangingPunct="1">
              <a:defRPr/>
            </a:pPr>
            <a:r>
              <a:rPr lang="en-US" sz="2400" dirty="0" smtClean="0"/>
              <a:t>R/w time = seek time + rotational delay + block transfer time.</a:t>
            </a:r>
          </a:p>
          <a:p>
            <a:pPr marL="990600" lvl="1" indent="-533400" eaLnBrk="1" hangingPunct="1">
              <a:buFontTx/>
              <a:buNone/>
              <a:defRPr/>
            </a:pPr>
            <a:r>
              <a:rPr lang="en-US" sz="2400" dirty="0" smtClean="0"/>
              <a:t>                        search track    search block               1-2 msec.</a:t>
            </a:r>
          </a:p>
          <a:p>
            <a:pPr marL="990600" lvl="1" indent="-533400" eaLnBrk="1" hangingPunct="1">
              <a:buFontTx/>
              <a:buNone/>
              <a:defRPr/>
            </a:pPr>
            <a:r>
              <a:rPr lang="en-US" sz="2400" dirty="0" smtClean="0"/>
              <a:t>					   </a:t>
            </a:r>
            <a:endParaRPr lang="en-US" sz="2400" dirty="0" smtClean="0"/>
          </a:p>
          <a:p>
            <a:pPr marL="990600" lvl="1" indent="-533400" eaLnBrk="1" hangingPunct="1">
              <a:buFontTx/>
              <a:buNone/>
              <a:defRPr/>
            </a:pPr>
            <a:r>
              <a:rPr lang="en-US" sz="2400" dirty="0"/>
              <a:t>	</a:t>
            </a:r>
            <a:r>
              <a:rPr lang="en-US" sz="2400" dirty="0" smtClean="0"/>
              <a:t>				12</a:t>
            </a:r>
            <a:r>
              <a:rPr lang="en-US" sz="2400" dirty="0" smtClean="0"/>
              <a:t>-60 msec.</a:t>
            </a:r>
          </a:p>
          <a:p>
            <a:pPr marL="990600" lvl="1" indent="-533400" eaLnBrk="1" hangingPunct="1">
              <a:defRPr/>
            </a:pPr>
            <a:endParaRPr lang="en-US" sz="2400" dirty="0" smtClean="0"/>
          </a:p>
        </p:txBody>
      </p:sp>
      <p:sp>
        <p:nvSpPr>
          <p:cNvPr id="10244" name="AutoShape 4"/>
          <p:cNvSpPr>
            <a:spLocks/>
          </p:cNvSpPr>
          <p:nvPr/>
        </p:nvSpPr>
        <p:spPr bwMode="auto">
          <a:xfrm rot="5400000">
            <a:off x="3554354" y="4233606"/>
            <a:ext cx="152400" cy="1143000"/>
          </a:xfrm>
          <a:prstGeom prst="rightBrace">
            <a:avLst>
              <a:gd name="adj1" fmla="val 625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5" name="AutoShape 5"/>
          <p:cNvSpPr>
            <a:spLocks/>
          </p:cNvSpPr>
          <p:nvPr/>
        </p:nvSpPr>
        <p:spPr bwMode="auto">
          <a:xfrm rot="5400000">
            <a:off x="5600700" y="3878506"/>
            <a:ext cx="152400" cy="1905000"/>
          </a:xfrm>
          <a:prstGeom prst="rightBrace">
            <a:avLst>
              <a:gd name="adj1" fmla="val 104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7" name="AutoShape 7"/>
          <p:cNvSpPr>
            <a:spLocks/>
          </p:cNvSpPr>
          <p:nvPr/>
        </p:nvSpPr>
        <p:spPr bwMode="auto">
          <a:xfrm rot="5400000">
            <a:off x="7924800" y="3701331"/>
            <a:ext cx="152400" cy="2286000"/>
          </a:xfrm>
          <a:prstGeom prst="rightBrace">
            <a:avLst>
              <a:gd name="adj1" fmla="val 1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8" name="AutoShape 8"/>
          <p:cNvSpPr>
            <a:spLocks/>
          </p:cNvSpPr>
          <p:nvPr/>
        </p:nvSpPr>
        <p:spPr bwMode="auto">
          <a:xfrm rot="5400000">
            <a:off x="5715000" y="2590800"/>
            <a:ext cx="152400" cy="6248400"/>
          </a:xfrm>
          <a:prstGeom prst="rightBrace">
            <a:avLst>
              <a:gd name="adj1" fmla="val 3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41971949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side of Hard Drive (S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143000"/>
            <a:ext cx="6096000" cy="4572000"/>
          </a:xfrm>
          <a:prstGeom prst="rect">
            <a:avLst/>
          </a:prstGeom>
        </p:spPr>
      </p:pic>
      <p:sp>
        <p:nvSpPr>
          <p:cNvPr id="3" name="TextBox 2"/>
          <p:cNvSpPr txBox="1"/>
          <p:nvPr/>
        </p:nvSpPr>
        <p:spPr>
          <a:xfrm>
            <a:off x="2652986" y="348929"/>
            <a:ext cx="3341780" cy="584776"/>
          </a:xfrm>
          <a:prstGeom prst="rect">
            <a:avLst/>
          </a:prstGeom>
          <a:noFill/>
        </p:spPr>
        <p:txBody>
          <a:bodyPr wrap="none" rtlCol="0">
            <a:spAutoFit/>
          </a:bodyPr>
          <a:lstStyle/>
          <a:p>
            <a:r>
              <a:rPr lang="en-US" sz="3200" dirty="0" smtClean="0"/>
              <a:t>Inside a </a:t>
            </a:r>
            <a:r>
              <a:rPr lang="en-US" sz="3200" dirty="0" err="1" smtClean="0"/>
              <a:t>harddisk</a:t>
            </a:r>
            <a:endParaRPr lang="en-US" sz="3200" dirty="0"/>
          </a:p>
        </p:txBody>
      </p:sp>
    </p:spTree>
    <p:extLst>
      <p:ext uri="{BB962C8B-B14F-4D97-AF65-F5344CB8AC3E}">
        <p14:creationId xmlns:p14="http://schemas.microsoft.com/office/powerpoint/2010/main" val="400578021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8B9110C-AF9A-2B48-AA12-2409B6189533}" type="slidenum">
              <a:rPr lang="en-US"/>
              <a:pPr>
                <a:defRPr/>
              </a:pPr>
              <a:t>29</a:t>
            </a:fld>
            <a:endParaRPr lang="en-US"/>
          </a:p>
        </p:txBody>
      </p:sp>
      <p:sp>
        <p:nvSpPr>
          <p:cNvPr id="12290" name="Rectangle 2"/>
          <p:cNvSpPr>
            <a:spLocks noGrp="1" noChangeArrowheads="1"/>
          </p:cNvSpPr>
          <p:nvPr>
            <p:ph type="title"/>
          </p:nvPr>
        </p:nvSpPr>
        <p:spPr/>
        <p:txBody>
          <a:bodyPr/>
          <a:lstStyle/>
          <a:p>
            <a:pPr eaLnBrk="1" hangingPunct="1">
              <a:defRPr/>
            </a:pPr>
            <a:r>
              <a:rPr lang="en-US" dirty="0" smtClean="0">
                <a:cs typeface="+mj-cs"/>
              </a:rPr>
              <a:t>Files and records</a:t>
            </a:r>
          </a:p>
        </p:txBody>
      </p:sp>
      <p:sp>
        <p:nvSpPr>
          <p:cNvPr id="12291" name="Rectangle 3"/>
          <p:cNvSpPr>
            <a:spLocks noGrp="1" noChangeArrowheads="1"/>
          </p:cNvSpPr>
          <p:nvPr>
            <p:ph type="body" idx="1"/>
          </p:nvPr>
        </p:nvSpPr>
        <p:spPr/>
        <p:txBody>
          <a:bodyPr/>
          <a:lstStyle/>
          <a:p>
            <a:pPr eaLnBrk="1" hangingPunct="1">
              <a:defRPr/>
            </a:pPr>
            <a:r>
              <a:rPr lang="en-US" smtClean="0">
                <a:cs typeface="+mn-cs"/>
              </a:rPr>
              <a:t>Data stored in </a:t>
            </a:r>
            <a:r>
              <a:rPr lang="en-US" b="1" smtClean="0">
                <a:cs typeface="+mn-cs"/>
              </a:rPr>
              <a:t>files</a:t>
            </a:r>
            <a:r>
              <a:rPr lang="en-US" smtClean="0">
                <a:cs typeface="+mn-cs"/>
              </a:rPr>
              <a:t>.</a:t>
            </a:r>
          </a:p>
          <a:p>
            <a:pPr eaLnBrk="1" hangingPunct="1">
              <a:defRPr/>
            </a:pPr>
            <a:r>
              <a:rPr lang="en-US" smtClean="0">
                <a:cs typeface="+mn-cs"/>
              </a:rPr>
              <a:t>File is a </a:t>
            </a:r>
            <a:r>
              <a:rPr lang="en-US" b="1" smtClean="0">
                <a:cs typeface="+mn-cs"/>
              </a:rPr>
              <a:t>sequence</a:t>
            </a:r>
            <a:r>
              <a:rPr lang="en-US" smtClean="0">
                <a:cs typeface="+mn-cs"/>
              </a:rPr>
              <a:t> of </a:t>
            </a:r>
            <a:r>
              <a:rPr lang="en-US" b="1" smtClean="0">
                <a:cs typeface="+mn-cs"/>
              </a:rPr>
              <a:t>records</a:t>
            </a:r>
            <a:r>
              <a:rPr lang="en-US" smtClean="0">
                <a:cs typeface="+mn-cs"/>
              </a:rPr>
              <a:t>.</a:t>
            </a:r>
          </a:p>
          <a:p>
            <a:pPr eaLnBrk="1" hangingPunct="1">
              <a:defRPr/>
            </a:pPr>
            <a:r>
              <a:rPr lang="en-US" smtClean="0">
                <a:cs typeface="+mn-cs"/>
              </a:rPr>
              <a:t>Record is a set of field values.</a:t>
            </a:r>
          </a:p>
          <a:p>
            <a:pPr eaLnBrk="1" hangingPunct="1">
              <a:defRPr/>
            </a:pPr>
            <a:r>
              <a:rPr lang="en-US" smtClean="0">
                <a:cs typeface="+mn-cs"/>
              </a:rPr>
              <a:t>For instance, file = relation, record = entity, and field = attribute. </a:t>
            </a:r>
          </a:p>
          <a:p>
            <a:pPr eaLnBrk="1" hangingPunct="1">
              <a:defRPr/>
            </a:pPr>
            <a:r>
              <a:rPr lang="en-US" smtClean="0">
                <a:cs typeface="+mn-cs"/>
              </a:rPr>
              <a:t>Records are allocated to file </a:t>
            </a:r>
            <a:r>
              <a:rPr lang="en-US" b="1" smtClean="0">
                <a:cs typeface="+mn-cs"/>
              </a:rPr>
              <a:t>blocks</a:t>
            </a:r>
            <a:r>
              <a:rPr lang="en-US" smtClean="0">
                <a:cs typeface="+mn-cs"/>
              </a:rPr>
              <a:t>.</a:t>
            </a:r>
          </a:p>
        </p:txBody>
      </p:sp>
    </p:spTree>
    <p:extLst>
      <p:ext uri="{BB962C8B-B14F-4D97-AF65-F5344CB8AC3E}">
        <p14:creationId xmlns:p14="http://schemas.microsoft.com/office/powerpoint/2010/main" val="4648850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and </a:t>
            </a:r>
            <a:r>
              <a:rPr lang="en-US" dirty="0" smtClean="0"/>
              <a:t>Indexing</a:t>
            </a:r>
            <a:endParaRPr lang="en-US" dirty="0"/>
          </a:p>
        </p:txBody>
      </p:sp>
      <p:sp>
        <p:nvSpPr>
          <p:cNvPr id="3" name="Content Placeholder 2"/>
          <p:cNvSpPr>
            <a:spLocks noGrp="1"/>
          </p:cNvSpPr>
          <p:nvPr>
            <p:ph idx="1"/>
          </p:nvPr>
        </p:nvSpPr>
        <p:spPr>
          <a:xfrm>
            <a:off x="457200" y="3996929"/>
            <a:ext cx="8229600" cy="2104605"/>
          </a:xfrm>
        </p:spPr>
        <p:txBody>
          <a:bodyPr>
            <a:normAutofit fontScale="92500"/>
          </a:bodyPr>
          <a:lstStyle/>
          <a:p>
            <a:r>
              <a:rPr lang="en-US" dirty="0" smtClean="0"/>
              <a:t>Constraint: the archives are stored in some place, you can go and fetch the archive (each time only one piece), but you can only read the information after you are back in your place.</a:t>
            </a:r>
          </a:p>
          <a:p>
            <a:r>
              <a:rPr lang="en-US" dirty="0" smtClean="0">
                <a:solidFill>
                  <a:srgbClr val="FF0000"/>
                </a:solidFill>
              </a:rPr>
              <a:t>How much time do we need to find the archive given a person number </a:t>
            </a:r>
            <a:r>
              <a:rPr lang="en-US" i="1" dirty="0" smtClean="0">
                <a:solidFill>
                  <a:srgbClr val="FF0000"/>
                </a:solidFill>
              </a:rPr>
              <a:t>n</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BA9B540C-44DA-4F69-89C9-7C84606640D3}" type="slidenum">
              <a:rPr lang="en-US" smtClean="0"/>
              <a:pPr/>
              <a:t>3</a:t>
            </a:fld>
            <a:endParaRPr lang="en-US"/>
          </a:p>
        </p:txBody>
      </p:sp>
      <p:pic>
        <p:nvPicPr>
          <p:cNvPr id="5" name="Picture 4" descr="arch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55" y="1257300"/>
            <a:ext cx="7346329" cy="2739828"/>
          </a:xfrm>
          <a:prstGeom prst="rect">
            <a:avLst/>
          </a:prstGeom>
        </p:spPr>
      </p:pic>
    </p:spTree>
    <p:extLst>
      <p:ext uri="{BB962C8B-B14F-4D97-AF65-F5344CB8AC3E}">
        <p14:creationId xmlns:p14="http://schemas.microsoft.com/office/powerpoint/2010/main" val="19022870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B316F56-67B1-DB42-AC24-EC0E7F80720A}" type="slidenum">
              <a:rPr lang="en-US"/>
              <a:pPr>
                <a:defRPr/>
              </a:pPr>
              <a:t>30</a:t>
            </a:fld>
            <a:endParaRPr lang="en-US"/>
          </a:p>
        </p:txBody>
      </p:sp>
      <p:sp>
        <p:nvSpPr>
          <p:cNvPr id="14338" name="Rectangle 2"/>
          <p:cNvSpPr>
            <a:spLocks noGrp="1" noChangeArrowheads="1"/>
          </p:cNvSpPr>
          <p:nvPr>
            <p:ph type="title"/>
          </p:nvPr>
        </p:nvSpPr>
        <p:spPr/>
        <p:txBody>
          <a:bodyPr/>
          <a:lstStyle/>
          <a:p>
            <a:pPr eaLnBrk="1" hangingPunct="1">
              <a:defRPr/>
            </a:pPr>
            <a:r>
              <a:rPr lang="en-US" dirty="0" smtClean="0">
                <a:cs typeface="+mj-cs"/>
              </a:rPr>
              <a:t>Files and records</a:t>
            </a:r>
          </a:p>
        </p:txBody>
      </p:sp>
      <p:sp>
        <p:nvSpPr>
          <p:cNvPr id="14339" name="Rectangle 3"/>
          <p:cNvSpPr>
            <a:spLocks noGrp="1" noChangeArrowheads="1"/>
          </p:cNvSpPr>
          <p:nvPr>
            <p:ph type="body" idx="1"/>
          </p:nvPr>
        </p:nvSpPr>
        <p:spPr>
          <a:xfrm>
            <a:off x="685800" y="1676400"/>
            <a:ext cx="7772400" cy="5181600"/>
          </a:xfrm>
        </p:spPr>
        <p:txBody>
          <a:bodyPr/>
          <a:lstStyle/>
          <a:p>
            <a:pPr eaLnBrk="1" hangingPunct="1">
              <a:defRPr/>
            </a:pPr>
            <a:r>
              <a:rPr lang="en-US" dirty="0" smtClean="0">
                <a:cs typeface="+mn-cs"/>
              </a:rPr>
              <a:t>Let us assume</a:t>
            </a:r>
          </a:p>
          <a:p>
            <a:pPr lvl="1" eaLnBrk="1" hangingPunct="1">
              <a:defRPr/>
            </a:pPr>
            <a:r>
              <a:rPr lang="en-US" i="1" dirty="0" smtClean="0"/>
              <a:t>B</a:t>
            </a:r>
            <a:r>
              <a:rPr lang="en-US" dirty="0" smtClean="0"/>
              <a:t> is the size in bytes of the block.</a:t>
            </a:r>
          </a:p>
          <a:p>
            <a:pPr lvl="1" eaLnBrk="1" hangingPunct="1">
              <a:defRPr/>
            </a:pPr>
            <a:r>
              <a:rPr lang="en-US" i="1" dirty="0" smtClean="0"/>
              <a:t>R</a:t>
            </a:r>
            <a:r>
              <a:rPr lang="en-US" dirty="0" smtClean="0"/>
              <a:t> is the size in bytes of the record.</a:t>
            </a:r>
          </a:p>
          <a:p>
            <a:pPr lvl="1" eaLnBrk="1" hangingPunct="1">
              <a:defRPr/>
            </a:pPr>
            <a:r>
              <a:rPr lang="en-US" i="1" dirty="0" smtClean="0"/>
              <a:t>r</a:t>
            </a:r>
            <a:r>
              <a:rPr lang="en-US" dirty="0" smtClean="0"/>
              <a:t> is the number of records in the file.</a:t>
            </a:r>
          </a:p>
          <a:p>
            <a:pPr eaLnBrk="1" hangingPunct="1">
              <a:defRPr/>
            </a:pPr>
            <a:r>
              <a:rPr lang="en-US" b="1" dirty="0" smtClean="0">
                <a:cs typeface="+mn-cs"/>
              </a:rPr>
              <a:t>Blocking factor</a:t>
            </a:r>
            <a:r>
              <a:rPr lang="en-US" dirty="0" smtClean="0">
                <a:cs typeface="+mn-cs"/>
              </a:rPr>
              <a:t>: </a:t>
            </a:r>
          </a:p>
          <a:p>
            <a:pPr eaLnBrk="1" hangingPunct="1">
              <a:defRPr/>
            </a:pPr>
            <a:endParaRPr lang="en-US" dirty="0" smtClean="0">
              <a:cs typeface="+mn-cs"/>
            </a:endParaRPr>
          </a:p>
          <a:p>
            <a:pPr eaLnBrk="1" hangingPunct="1">
              <a:defRPr/>
            </a:pPr>
            <a:r>
              <a:rPr lang="en-US" dirty="0" smtClean="0">
                <a:cs typeface="+mn-cs"/>
              </a:rPr>
              <a:t>Blocks needed: </a:t>
            </a:r>
          </a:p>
          <a:p>
            <a:pPr eaLnBrk="1" hangingPunct="1">
              <a:defRPr/>
            </a:pPr>
            <a:endParaRPr lang="en-US" dirty="0" smtClean="0">
              <a:cs typeface="+mn-cs"/>
            </a:endParaRPr>
          </a:p>
          <a:p>
            <a:pPr eaLnBrk="1" hangingPunct="1">
              <a:defRPr/>
            </a:pPr>
            <a:r>
              <a:rPr lang="en-US" dirty="0" smtClean="0">
                <a:cs typeface="+mn-cs"/>
              </a:rPr>
              <a:t>What is the space wasted per block ?</a:t>
            </a:r>
          </a:p>
        </p:txBody>
      </p:sp>
      <p:graphicFrame>
        <p:nvGraphicFramePr>
          <p:cNvPr id="29700" name="Object 4"/>
          <p:cNvGraphicFramePr>
            <a:graphicFrameLocks noChangeAspect="1"/>
          </p:cNvGraphicFramePr>
          <p:nvPr>
            <p:extLst>
              <p:ext uri="{D42A27DB-BD31-4B8C-83A1-F6EECF244321}">
                <p14:modId xmlns:p14="http://schemas.microsoft.com/office/powerpoint/2010/main" val="2112620693"/>
              </p:ext>
            </p:extLst>
          </p:nvPr>
        </p:nvGraphicFramePr>
        <p:xfrm>
          <a:off x="3636884" y="3180507"/>
          <a:ext cx="1231900" cy="823913"/>
        </p:xfrm>
        <a:graphic>
          <a:graphicData uri="http://schemas.openxmlformats.org/presentationml/2006/ole">
            <mc:AlternateContent xmlns:mc="http://schemas.openxmlformats.org/markup-compatibility/2006">
              <mc:Choice xmlns:v="urn:schemas-microsoft-com:vml" Requires="v">
                <p:oleObj spid="_x0000_s20487" name="Equation" r:id="rId4" imgW="596900" imgH="431800" progId="Equation.3">
                  <p:embed/>
                </p:oleObj>
              </mc:Choice>
              <mc:Fallback>
                <p:oleObj name="Equation" r:id="rId4" imgW="596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884" y="3180507"/>
                        <a:ext cx="12319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5"/>
          <p:cNvGraphicFramePr>
            <a:graphicFrameLocks noChangeAspect="1"/>
          </p:cNvGraphicFramePr>
          <p:nvPr>
            <p:extLst>
              <p:ext uri="{D42A27DB-BD31-4B8C-83A1-F6EECF244321}">
                <p14:modId xmlns:p14="http://schemas.microsoft.com/office/powerpoint/2010/main" val="2832643740"/>
              </p:ext>
            </p:extLst>
          </p:nvPr>
        </p:nvGraphicFramePr>
        <p:xfrm>
          <a:off x="3636884" y="4004420"/>
          <a:ext cx="1219200" cy="873125"/>
        </p:xfrm>
        <a:graphic>
          <a:graphicData uri="http://schemas.openxmlformats.org/presentationml/2006/ole">
            <mc:AlternateContent xmlns:mc="http://schemas.openxmlformats.org/markup-compatibility/2006">
              <mc:Choice xmlns:v="urn:schemas-microsoft-com:vml" Requires="v">
                <p:oleObj spid="_x0000_s20488" name="Equation" r:id="rId6" imgW="609600" imgH="457200" progId="Equation.3">
                  <p:embed/>
                </p:oleObj>
              </mc:Choice>
              <mc:Fallback>
                <p:oleObj name="Equation" r:id="rId6" imgW="609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6884" y="4004420"/>
                        <a:ext cx="12192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1986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cs typeface="+mj-cs"/>
              </a:rPr>
              <a:t>Files and records</a:t>
            </a:r>
          </a:p>
        </p:txBody>
      </p:sp>
      <p:sp>
        <p:nvSpPr>
          <p:cNvPr id="15363" name="Rectangle 3"/>
          <p:cNvSpPr>
            <a:spLocks noGrp="1" noChangeArrowheads="1"/>
          </p:cNvSpPr>
          <p:nvPr>
            <p:ph type="body" idx="1"/>
          </p:nvPr>
        </p:nvSpPr>
        <p:spPr/>
        <p:txBody>
          <a:bodyPr/>
          <a:lstStyle/>
          <a:p>
            <a:pPr eaLnBrk="1" hangingPunct="1">
              <a:defRPr/>
            </a:pPr>
            <a:r>
              <a:rPr lang="en-US" dirty="0" smtClean="0">
                <a:cs typeface="+mn-cs"/>
              </a:rPr>
              <a:t>Wasted space per block = </a:t>
            </a:r>
            <a:r>
              <a:rPr lang="en-US" i="1" dirty="0" smtClean="0">
                <a:cs typeface="+mn-cs"/>
              </a:rPr>
              <a:t>B – </a:t>
            </a:r>
            <a:r>
              <a:rPr lang="en-US" i="1" dirty="0" err="1" smtClean="0">
                <a:cs typeface="+mn-cs"/>
              </a:rPr>
              <a:t>bfr</a:t>
            </a:r>
            <a:r>
              <a:rPr lang="en-US" i="1" dirty="0" smtClean="0">
                <a:cs typeface="+mn-cs"/>
              </a:rPr>
              <a:t> * R</a:t>
            </a:r>
            <a:r>
              <a:rPr lang="en-US" dirty="0" smtClean="0">
                <a:cs typeface="+mn-cs"/>
              </a:rPr>
              <a:t>.</a:t>
            </a:r>
          </a:p>
          <a:p>
            <a:pPr eaLnBrk="1" hangingPunct="1">
              <a:defRPr/>
            </a:pPr>
            <a:r>
              <a:rPr lang="en-US" dirty="0" smtClean="0">
                <a:cs typeface="+mn-cs"/>
              </a:rPr>
              <a:t>Solution: </a:t>
            </a:r>
            <a:r>
              <a:rPr lang="en-US" b="1" dirty="0" smtClean="0">
                <a:cs typeface="+mn-cs"/>
              </a:rPr>
              <a:t>Spanned</a:t>
            </a:r>
            <a:r>
              <a:rPr lang="en-US" dirty="0" smtClean="0">
                <a:cs typeface="+mn-cs"/>
              </a:rPr>
              <a:t> records.</a:t>
            </a:r>
          </a:p>
        </p:txBody>
      </p:sp>
      <p:sp>
        <p:nvSpPr>
          <p:cNvPr id="15365" name="Rectangle 5"/>
          <p:cNvSpPr>
            <a:spLocks noChangeArrowheads="1"/>
          </p:cNvSpPr>
          <p:nvPr/>
        </p:nvSpPr>
        <p:spPr bwMode="auto">
          <a:xfrm>
            <a:off x="2743200" y="3006700"/>
            <a:ext cx="533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6" name="Rectangle 6"/>
          <p:cNvSpPr>
            <a:spLocks noChangeArrowheads="1"/>
          </p:cNvSpPr>
          <p:nvPr/>
        </p:nvSpPr>
        <p:spPr bwMode="auto">
          <a:xfrm>
            <a:off x="2743200" y="30067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7" name="Rectangle 7"/>
          <p:cNvSpPr>
            <a:spLocks noChangeArrowheads="1"/>
          </p:cNvSpPr>
          <p:nvPr/>
        </p:nvSpPr>
        <p:spPr bwMode="auto">
          <a:xfrm>
            <a:off x="4876800" y="30067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8" name="Rectangle 8"/>
          <p:cNvSpPr>
            <a:spLocks noChangeArrowheads="1"/>
          </p:cNvSpPr>
          <p:nvPr/>
        </p:nvSpPr>
        <p:spPr bwMode="auto">
          <a:xfrm>
            <a:off x="7010400" y="3006700"/>
            <a:ext cx="1066800" cy="304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69" name="Text Box 9"/>
          <p:cNvSpPr txBox="1">
            <a:spLocks noChangeArrowheads="1"/>
          </p:cNvSpPr>
          <p:nvPr/>
        </p:nvSpPr>
        <p:spPr bwMode="auto">
          <a:xfrm>
            <a:off x="1371600" y="3006700"/>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cs typeface="+mn-cs"/>
              </a:rPr>
              <a:t>block </a:t>
            </a:r>
            <a:r>
              <a:rPr lang="en-US" sz="1600" dirty="0" err="1">
                <a:cs typeface="+mn-cs"/>
              </a:rPr>
              <a:t>i</a:t>
            </a:r>
            <a:r>
              <a:rPr lang="en-US" sz="1600" dirty="0">
                <a:cs typeface="+mn-cs"/>
              </a:rPr>
              <a:t>                            record 1                           </a:t>
            </a:r>
            <a:r>
              <a:rPr lang="en-US" sz="1600" dirty="0" smtClean="0">
                <a:cs typeface="+mn-cs"/>
              </a:rPr>
              <a:t>record </a:t>
            </a:r>
            <a:r>
              <a:rPr lang="en-US" sz="1600" dirty="0">
                <a:cs typeface="+mn-cs"/>
              </a:rPr>
              <a:t>2                     wasted             </a:t>
            </a:r>
          </a:p>
        </p:txBody>
      </p:sp>
      <p:sp>
        <p:nvSpPr>
          <p:cNvPr id="15370" name="Rectangle 10"/>
          <p:cNvSpPr>
            <a:spLocks noChangeArrowheads="1"/>
          </p:cNvSpPr>
          <p:nvPr/>
        </p:nvSpPr>
        <p:spPr bwMode="auto">
          <a:xfrm>
            <a:off x="2743200" y="4606900"/>
            <a:ext cx="533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1" name="Rectangle 11"/>
          <p:cNvSpPr>
            <a:spLocks noChangeArrowheads="1"/>
          </p:cNvSpPr>
          <p:nvPr/>
        </p:nvSpPr>
        <p:spPr bwMode="auto">
          <a:xfrm>
            <a:off x="2743200" y="46069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2" name="Rectangle 12"/>
          <p:cNvSpPr>
            <a:spLocks noChangeArrowheads="1"/>
          </p:cNvSpPr>
          <p:nvPr/>
        </p:nvSpPr>
        <p:spPr bwMode="auto">
          <a:xfrm>
            <a:off x="4876800" y="46069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3" name="Rectangle 13"/>
          <p:cNvSpPr>
            <a:spLocks noChangeArrowheads="1"/>
          </p:cNvSpPr>
          <p:nvPr/>
        </p:nvSpPr>
        <p:spPr bwMode="auto">
          <a:xfrm>
            <a:off x="7010400" y="4606900"/>
            <a:ext cx="1066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4" name="Text Box 14"/>
          <p:cNvSpPr txBox="1">
            <a:spLocks noChangeArrowheads="1"/>
          </p:cNvSpPr>
          <p:nvPr/>
        </p:nvSpPr>
        <p:spPr bwMode="auto">
          <a:xfrm>
            <a:off x="1447800" y="4606900"/>
            <a:ext cx="678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cs typeface="+mn-cs"/>
              </a:rPr>
              <a:t>block </a:t>
            </a:r>
            <a:r>
              <a:rPr lang="en-US" sz="1600" dirty="0" err="1">
                <a:cs typeface="+mn-cs"/>
              </a:rPr>
              <a:t>i</a:t>
            </a:r>
            <a:r>
              <a:rPr lang="en-US" sz="1600" dirty="0">
                <a:cs typeface="+mn-cs"/>
              </a:rPr>
              <a:t>                            record 1                       </a:t>
            </a:r>
            <a:r>
              <a:rPr lang="en-US" sz="1600" dirty="0" smtClean="0">
                <a:cs typeface="+mn-cs"/>
              </a:rPr>
              <a:t>record </a:t>
            </a:r>
            <a:r>
              <a:rPr lang="en-US" sz="1600" dirty="0">
                <a:cs typeface="+mn-cs"/>
              </a:rPr>
              <a:t>2                record 3   p           </a:t>
            </a:r>
          </a:p>
        </p:txBody>
      </p:sp>
      <p:sp>
        <p:nvSpPr>
          <p:cNvPr id="15375" name="Rectangle 15"/>
          <p:cNvSpPr>
            <a:spLocks noChangeArrowheads="1"/>
          </p:cNvSpPr>
          <p:nvPr/>
        </p:nvSpPr>
        <p:spPr bwMode="auto">
          <a:xfrm>
            <a:off x="2743200" y="5216500"/>
            <a:ext cx="533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6" name="Rectangle 16"/>
          <p:cNvSpPr>
            <a:spLocks noChangeArrowheads="1"/>
          </p:cNvSpPr>
          <p:nvPr/>
        </p:nvSpPr>
        <p:spPr bwMode="auto">
          <a:xfrm>
            <a:off x="2743200" y="5216500"/>
            <a:ext cx="9144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7" name="Rectangle 17"/>
          <p:cNvSpPr>
            <a:spLocks noChangeArrowheads="1"/>
          </p:cNvSpPr>
          <p:nvPr/>
        </p:nvSpPr>
        <p:spPr bwMode="auto">
          <a:xfrm>
            <a:off x="3657600" y="52165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79" name="Text Box 19"/>
          <p:cNvSpPr txBox="1">
            <a:spLocks noChangeArrowheads="1"/>
          </p:cNvSpPr>
          <p:nvPr/>
        </p:nvSpPr>
        <p:spPr bwMode="auto">
          <a:xfrm>
            <a:off x="1447800" y="5216500"/>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a:cs typeface="+mn-cs"/>
              </a:rPr>
              <a:t>block i+1         record 3                 record 4                              record 5             </a:t>
            </a:r>
          </a:p>
        </p:txBody>
      </p:sp>
      <p:sp>
        <p:nvSpPr>
          <p:cNvPr id="15380" name="Rectangle 20"/>
          <p:cNvSpPr>
            <a:spLocks noChangeArrowheads="1"/>
          </p:cNvSpPr>
          <p:nvPr/>
        </p:nvSpPr>
        <p:spPr bwMode="auto">
          <a:xfrm>
            <a:off x="7848600" y="4606900"/>
            <a:ext cx="228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5381" name="AutoShape 21"/>
          <p:cNvCxnSpPr>
            <a:cxnSpLocks noChangeShapeType="1"/>
          </p:cNvCxnSpPr>
          <p:nvPr/>
        </p:nvCxnSpPr>
        <p:spPr bwMode="auto">
          <a:xfrm flipH="1">
            <a:off x="3200400" y="4759300"/>
            <a:ext cx="4876800" cy="457200"/>
          </a:xfrm>
          <a:prstGeom prst="bentConnector4">
            <a:avLst>
              <a:gd name="adj1" fmla="val -4690"/>
              <a:gd name="adj2" fmla="val 66667"/>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382" name="Rectangle 22"/>
          <p:cNvSpPr>
            <a:spLocks noChangeArrowheads="1"/>
          </p:cNvSpPr>
          <p:nvPr/>
        </p:nvSpPr>
        <p:spPr bwMode="auto">
          <a:xfrm>
            <a:off x="5791200" y="52165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3" name="Rectangle 23"/>
          <p:cNvSpPr>
            <a:spLocks noChangeArrowheads="1"/>
          </p:cNvSpPr>
          <p:nvPr/>
        </p:nvSpPr>
        <p:spPr bwMode="auto">
          <a:xfrm>
            <a:off x="2743200" y="3616300"/>
            <a:ext cx="53340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4" name="Rectangle 24"/>
          <p:cNvSpPr>
            <a:spLocks noChangeArrowheads="1"/>
          </p:cNvSpPr>
          <p:nvPr/>
        </p:nvSpPr>
        <p:spPr bwMode="auto">
          <a:xfrm>
            <a:off x="2743200" y="36163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5" name="Rectangle 25"/>
          <p:cNvSpPr>
            <a:spLocks noChangeArrowheads="1"/>
          </p:cNvSpPr>
          <p:nvPr/>
        </p:nvSpPr>
        <p:spPr bwMode="auto">
          <a:xfrm>
            <a:off x="4876800" y="3616300"/>
            <a:ext cx="21336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6" name="Rectangle 26"/>
          <p:cNvSpPr>
            <a:spLocks noChangeArrowheads="1"/>
          </p:cNvSpPr>
          <p:nvPr/>
        </p:nvSpPr>
        <p:spPr bwMode="auto">
          <a:xfrm>
            <a:off x="7010400" y="3616300"/>
            <a:ext cx="1066800" cy="3048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7" name="Text Box 27"/>
          <p:cNvSpPr txBox="1">
            <a:spLocks noChangeArrowheads="1"/>
          </p:cNvSpPr>
          <p:nvPr/>
        </p:nvSpPr>
        <p:spPr bwMode="auto">
          <a:xfrm>
            <a:off x="1371600" y="3616300"/>
            <a:ext cx="678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dirty="0">
                <a:cs typeface="+mn-cs"/>
              </a:rPr>
              <a:t>block i+1                        record 3                           </a:t>
            </a:r>
            <a:r>
              <a:rPr lang="en-US" sz="1600" dirty="0" smtClean="0">
                <a:cs typeface="+mn-cs"/>
              </a:rPr>
              <a:t>record </a:t>
            </a:r>
            <a:r>
              <a:rPr lang="en-US" sz="1600" dirty="0">
                <a:cs typeface="+mn-cs"/>
              </a:rPr>
              <a:t>5                     wasted             </a:t>
            </a:r>
          </a:p>
        </p:txBody>
      </p:sp>
      <p:sp>
        <p:nvSpPr>
          <p:cNvPr id="15388" name="AutoShape 28"/>
          <p:cNvSpPr>
            <a:spLocks/>
          </p:cNvSpPr>
          <p:nvPr/>
        </p:nvSpPr>
        <p:spPr bwMode="auto">
          <a:xfrm>
            <a:off x="1143000" y="3082900"/>
            <a:ext cx="76200" cy="9144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89" name="AutoShape 29"/>
          <p:cNvSpPr>
            <a:spLocks/>
          </p:cNvSpPr>
          <p:nvPr/>
        </p:nvSpPr>
        <p:spPr bwMode="auto">
          <a:xfrm>
            <a:off x="1143000" y="4683100"/>
            <a:ext cx="76200" cy="914400"/>
          </a:xfrm>
          <a:prstGeom prst="leftBrace">
            <a:avLst>
              <a:gd name="adj1" fmla="val 10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390" name="Text Box 30"/>
          <p:cNvSpPr txBox="1">
            <a:spLocks noChangeArrowheads="1"/>
          </p:cNvSpPr>
          <p:nvPr/>
        </p:nvSpPr>
        <p:spPr bwMode="auto">
          <a:xfrm>
            <a:off x="0" y="3408338"/>
            <a:ext cx="1098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Unspanned</a:t>
            </a:r>
          </a:p>
        </p:txBody>
      </p:sp>
      <p:sp>
        <p:nvSpPr>
          <p:cNvPr id="15392" name="Text Box 32"/>
          <p:cNvSpPr txBox="1">
            <a:spLocks noChangeArrowheads="1"/>
          </p:cNvSpPr>
          <p:nvPr/>
        </p:nvSpPr>
        <p:spPr bwMode="auto">
          <a:xfrm>
            <a:off x="0" y="4987900"/>
            <a:ext cx="884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cs typeface="+mn-cs"/>
              </a:rPr>
              <a:t>Spanned</a:t>
            </a:r>
          </a:p>
        </p:txBody>
      </p:sp>
    </p:spTree>
    <p:extLst>
      <p:ext uri="{BB962C8B-B14F-4D97-AF65-F5344CB8AC3E}">
        <p14:creationId xmlns:p14="http://schemas.microsoft.com/office/powerpoint/2010/main" val="7186321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6A1E3AD5-65C4-1A4B-8BE7-EE3F5ACE6934}" type="slidenum">
              <a:rPr lang="en-US"/>
              <a:pPr>
                <a:defRPr/>
              </a:pPr>
              <a:t>32</a:t>
            </a:fld>
            <a:endParaRPr lang="en-US"/>
          </a:p>
        </p:txBody>
      </p:sp>
      <p:sp>
        <p:nvSpPr>
          <p:cNvPr id="16386" name="Rectangle 2"/>
          <p:cNvSpPr>
            <a:spLocks noGrp="1" noChangeArrowheads="1"/>
          </p:cNvSpPr>
          <p:nvPr>
            <p:ph type="title"/>
          </p:nvPr>
        </p:nvSpPr>
        <p:spPr/>
        <p:txBody>
          <a:bodyPr/>
          <a:lstStyle/>
          <a:p>
            <a:pPr eaLnBrk="1" hangingPunct="1">
              <a:defRPr/>
            </a:pPr>
            <a:r>
              <a:rPr lang="en-US" dirty="0" smtClean="0">
                <a:cs typeface="+mj-cs"/>
              </a:rPr>
              <a:t>From file blocks to disk blocks</a:t>
            </a:r>
          </a:p>
        </p:txBody>
      </p:sp>
      <p:sp>
        <p:nvSpPr>
          <p:cNvPr id="16387" name="Rectangle 3"/>
          <p:cNvSpPr>
            <a:spLocks noGrp="1" noChangeArrowheads="1"/>
          </p:cNvSpPr>
          <p:nvPr>
            <p:ph type="body" idx="1"/>
          </p:nvPr>
        </p:nvSpPr>
        <p:spPr/>
        <p:txBody>
          <a:bodyPr/>
          <a:lstStyle/>
          <a:p>
            <a:pPr eaLnBrk="1" hangingPunct="1">
              <a:defRPr/>
            </a:pPr>
            <a:r>
              <a:rPr lang="en-US" b="1" smtClean="0">
                <a:cs typeface="+mn-cs"/>
              </a:rPr>
              <a:t>Contiguous</a:t>
            </a:r>
            <a:r>
              <a:rPr lang="en-US" smtClean="0">
                <a:cs typeface="+mn-cs"/>
              </a:rPr>
              <a:t> allocation: cheap sequential access but expensive record addition. Why ?</a:t>
            </a:r>
          </a:p>
          <a:p>
            <a:pPr eaLnBrk="1" hangingPunct="1">
              <a:defRPr/>
            </a:pPr>
            <a:r>
              <a:rPr lang="en-US" b="1" smtClean="0">
                <a:cs typeface="+mn-cs"/>
              </a:rPr>
              <a:t>Linked</a:t>
            </a:r>
            <a:r>
              <a:rPr lang="en-US" smtClean="0">
                <a:cs typeface="+mn-cs"/>
              </a:rPr>
              <a:t> allocation: expensive sequential access but cheap record addition. Why ?</a:t>
            </a:r>
          </a:p>
          <a:p>
            <a:pPr eaLnBrk="1" hangingPunct="1">
              <a:defRPr/>
            </a:pPr>
            <a:r>
              <a:rPr lang="en-US" b="1" smtClean="0">
                <a:cs typeface="+mn-cs"/>
              </a:rPr>
              <a:t>Linked clusters</a:t>
            </a:r>
            <a:r>
              <a:rPr lang="en-US" smtClean="0">
                <a:cs typeface="+mn-cs"/>
              </a:rPr>
              <a:t> allocation.</a:t>
            </a:r>
          </a:p>
          <a:p>
            <a:pPr eaLnBrk="1" hangingPunct="1">
              <a:defRPr/>
            </a:pPr>
            <a:r>
              <a:rPr lang="en-US" b="1" smtClean="0">
                <a:cs typeface="+mn-cs"/>
              </a:rPr>
              <a:t>Indexed</a:t>
            </a:r>
            <a:r>
              <a:rPr lang="en-US" smtClean="0">
                <a:cs typeface="+mn-cs"/>
              </a:rPr>
              <a:t> allocation.</a:t>
            </a:r>
          </a:p>
          <a:p>
            <a:pPr eaLnBrk="1" hangingPunct="1">
              <a:defRPr/>
            </a:pPr>
            <a:endParaRPr lang="en-US" smtClean="0">
              <a:cs typeface="+mn-cs"/>
            </a:endParaRPr>
          </a:p>
          <a:p>
            <a:pPr eaLnBrk="1" hangingPunct="1">
              <a:defRPr/>
            </a:pPr>
            <a:endParaRPr lang="en-US" smtClean="0">
              <a:cs typeface="+mn-cs"/>
            </a:endParaRPr>
          </a:p>
        </p:txBody>
      </p:sp>
    </p:spTree>
    <p:extLst>
      <p:ext uri="{BB962C8B-B14F-4D97-AF65-F5344CB8AC3E}">
        <p14:creationId xmlns:p14="http://schemas.microsoft.com/office/powerpoint/2010/main" val="42871568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BD31968-FAC8-5E43-954C-72A79B7B9A95}" type="slidenum">
              <a:rPr lang="en-US"/>
              <a:pPr>
                <a:defRPr/>
              </a:pPr>
              <a:t>33</a:t>
            </a:fld>
            <a:endParaRPr lang="en-US"/>
          </a:p>
        </p:txBody>
      </p:sp>
      <p:sp>
        <p:nvSpPr>
          <p:cNvPr id="17410" name="Rectangle 2"/>
          <p:cNvSpPr>
            <a:spLocks noGrp="1" noChangeArrowheads="1"/>
          </p:cNvSpPr>
          <p:nvPr>
            <p:ph type="title"/>
          </p:nvPr>
        </p:nvSpPr>
        <p:spPr/>
        <p:txBody>
          <a:bodyPr/>
          <a:lstStyle/>
          <a:p>
            <a:pPr eaLnBrk="1" hangingPunct="1">
              <a:defRPr/>
            </a:pPr>
            <a:r>
              <a:rPr lang="en-US" dirty="0" smtClean="0">
                <a:cs typeface="+mj-cs"/>
              </a:rPr>
              <a:t>File organization</a:t>
            </a:r>
          </a:p>
        </p:txBody>
      </p:sp>
      <p:sp>
        <p:nvSpPr>
          <p:cNvPr id="17411" name="Rectangle 3"/>
          <p:cNvSpPr>
            <a:spLocks noGrp="1" noChangeArrowheads="1"/>
          </p:cNvSpPr>
          <p:nvPr>
            <p:ph type="body" idx="1"/>
          </p:nvPr>
        </p:nvSpPr>
        <p:spPr/>
        <p:txBody>
          <a:bodyPr/>
          <a:lstStyle/>
          <a:p>
            <a:pPr eaLnBrk="1" hangingPunct="1">
              <a:defRPr/>
            </a:pPr>
            <a:r>
              <a:rPr lang="en-US" smtClean="0">
                <a:cs typeface="+mn-cs"/>
              </a:rPr>
              <a:t>Heap files.</a:t>
            </a:r>
          </a:p>
          <a:p>
            <a:pPr eaLnBrk="1" hangingPunct="1">
              <a:defRPr/>
            </a:pPr>
            <a:r>
              <a:rPr lang="en-US" smtClean="0">
                <a:cs typeface="+mn-cs"/>
              </a:rPr>
              <a:t>Sorted files.             </a:t>
            </a:r>
          </a:p>
          <a:p>
            <a:pPr eaLnBrk="1" hangingPunct="1">
              <a:defRPr/>
            </a:pPr>
            <a:r>
              <a:rPr lang="en-US" smtClean="0">
                <a:cs typeface="+mn-cs"/>
              </a:rPr>
              <a:t>Hash files.</a:t>
            </a:r>
          </a:p>
          <a:p>
            <a:pPr eaLnBrk="1" hangingPunct="1">
              <a:defRPr/>
            </a:pPr>
            <a:endParaRPr lang="en-US" smtClean="0">
              <a:cs typeface="+mn-cs"/>
            </a:endParaRPr>
          </a:p>
          <a:p>
            <a:pPr eaLnBrk="1" hangingPunct="1">
              <a:defRPr/>
            </a:pPr>
            <a:r>
              <a:rPr lang="en-US" smtClean="0">
                <a:cs typeface="+mn-cs"/>
              </a:rPr>
              <a:t>File organization != access method, though related in terms of efficiency.</a:t>
            </a:r>
          </a:p>
          <a:p>
            <a:pPr eaLnBrk="1" hangingPunct="1">
              <a:defRPr/>
            </a:pPr>
            <a:endParaRPr lang="en-US" smtClean="0">
              <a:cs typeface="+mn-cs"/>
            </a:endParaRPr>
          </a:p>
        </p:txBody>
      </p:sp>
    </p:spTree>
    <p:extLst>
      <p:ext uri="{BB962C8B-B14F-4D97-AF65-F5344CB8AC3E}">
        <p14:creationId xmlns:p14="http://schemas.microsoft.com/office/powerpoint/2010/main" val="2075190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 the archives</a:t>
            </a:r>
            <a:endParaRPr lang="en-US" dirty="0"/>
          </a:p>
        </p:txBody>
      </p:sp>
      <p:sp>
        <p:nvSpPr>
          <p:cNvPr id="3" name="Content Placeholder 2"/>
          <p:cNvSpPr>
            <a:spLocks noGrp="1"/>
          </p:cNvSpPr>
          <p:nvPr>
            <p:ph idx="1"/>
          </p:nvPr>
        </p:nvSpPr>
        <p:spPr>
          <a:xfrm>
            <a:off x="457200" y="3996929"/>
            <a:ext cx="8229600" cy="2104605"/>
          </a:xfrm>
        </p:spPr>
        <p:txBody>
          <a:bodyPr>
            <a:normAutofit/>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4</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698067"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850467"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99987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36448"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388848"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538260"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Tree>
    <p:extLst>
      <p:ext uri="{BB962C8B-B14F-4D97-AF65-F5344CB8AC3E}">
        <p14:creationId xmlns:p14="http://schemas.microsoft.com/office/powerpoint/2010/main" val="1902287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5</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137772"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90172"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39584"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9399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46399"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95811"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
        <p:nvSpPr>
          <p:cNvPr id="17" name="Folded Corner 16"/>
          <p:cNvSpPr/>
          <p:nvPr/>
        </p:nvSpPr>
        <p:spPr>
          <a:xfrm>
            <a:off x="4043204" y="1590340"/>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19730916-4546</a:t>
            </a:r>
          </a:p>
          <a:p>
            <a:pPr algn="ctr"/>
            <a:r>
              <a:rPr lang="en-US" dirty="0" smtClean="0"/>
              <a:t>----------</a:t>
            </a:r>
          </a:p>
          <a:p>
            <a:pPr algn="ctr"/>
            <a:r>
              <a:rPr lang="en-US" dirty="0" smtClean="0"/>
              <a:t>----------</a:t>
            </a:r>
          </a:p>
        </p:txBody>
      </p:sp>
      <p:sp>
        <p:nvSpPr>
          <p:cNvPr id="5" name="Up Arrow 4"/>
          <p:cNvSpPr/>
          <p:nvPr/>
        </p:nvSpPr>
        <p:spPr>
          <a:xfrm>
            <a:off x="4463825" y="3075671"/>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3866" y="3438898"/>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1" name="Freeform 20"/>
          <p:cNvSpPr/>
          <p:nvPr/>
        </p:nvSpPr>
        <p:spPr>
          <a:xfrm>
            <a:off x="4133866" y="522890"/>
            <a:ext cx="4731534" cy="859294"/>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9163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6</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137772"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90172"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39584"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9399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46399"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95811"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
        <p:nvSpPr>
          <p:cNvPr id="17" name="Folded Corner 16"/>
          <p:cNvSpPr/>
          <p:nvPr/>
        </p:nvSpPr>
        <p:spPr>
          <a:xfrm>
            <a:off x="4043204" y="1590340"/>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19730916-4546</a:t>
            </a:r>
          </a:p>
          <a:p>
            <a:pPr algn="ctr"/>
            <a:r>
              <a:rPr lang="en-US" dirty="0" smtClean="0"/>
              <a:t>----------</a:t>
            </a:r>
          </a:p>
          <a:p>
            <a:pPr algn="ctr"/>
            <a:r>
              <a:rPr lang="en-US" dirty="0" smtClean="0"/>
              <a:t>----------</a:t>
            </a:r>
          </a:p>
        </p:txBody>
      </p:sp>
      <p:sp>
        <p:nvSpPr>
          <p:cNvPr id="5" name="Up Arrow 4"/>
          <p:cNvSpPr/>
          <p:nvPr/>
        </p:nvSpPr>
        <p:spPr>
          <a:xfrm>
            <a:off x="4463825" y="3075671"/>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3866" y="3438898"/>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30" name="Up Arrow 29"/>
          <p:cNvSpPr/>
          <p:nvPr/>
        </p:nvSpPr>
        <p:spPr>
          <a:xfrm>
            <a:off x="6421679" y="306830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091720" y="343153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32" name="Freeform 31"/>
          <p:cNvSpPr/>
          <p:nvPr/>
        </p:nvSpPr>
        <p:spPr>
          <a:xfrm>
            <a:off x="4133866" y="522890"/>
            <a:ext cx="4731534" cy="859294"/>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4286266" y="933908"/>
            <a:ext cx="2487298" cy="538415"/>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7002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7</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137772"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90172"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39584"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9399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46399"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95811"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
        <p:nvSpPr>
          <p:cNvPr id="17" name="Folded Corner 16"/>
          <p:cNvSpPr/>
          <p:nvPr/>
        </p:nvSpPr>
        <p:spPr>
          <a:xfrm>
            <a:off x="4043204" y="1590340"/>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19730916-4546</a:t>
            </a:r>
          </a:p>
          <a:p>
            <a:pPr algn="ctr"/>
            <a:r>
              <a:rPr lang="en-US" dirty="0" smtClean="0"/>
              <a:t>----------</a:t>
            </a:r>
          </a:p>
          <a:p>
            <a:pPr algn="ctr"/>
            <a:r>
              <a:rPr lang="en-US" dirty="0" smtClean="0"/>
              <a:t>----------</a:t>
            </a:r>
          </a:p>
        </p:txBody>
      </p:sp>
      <p:sp>
        <p:nvSpPr>
          <p:cNvPr id="5" name="Up Arrow 4"/>
          <p:cNvSpPr/>
          <p:nvPr/>
        </p:nvSpPr>
        <p:spPr>
          <a:xfrm>
            <a:off x="4463825" y="3075671"/>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3866" y="3438898"/>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30" name="Up Arrow 29"/>
          <p:cNvSpPr/>
          <p:nvPr/>
        </p:nvSpPr>
        <p:spPr>
          <a:xfrm>
            <a:off x="6421679" y="306830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091720" y="343153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0" name="Up Arrow 19"/>
          <p:cNvSpPr/>
          <p:nvPr/>
        </p:nvSpPr>
        <p:spPr>
          <a:xfrm>
            <a:off x="5511402" y="303619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181443" y="339942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2" name="Freeform 21"/>
          <p:cNvSpPr/>
          <p:nvPr/>
        </p:nvSpPr>
        <p:spPr>
          <a:xfrm>
            <a:off x="4133866" y="522890"/>
            <a:ext cx="4731534" cy="859294"/>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4286266" y="933908"/>
            <a:ext cx="2487298" cy="538415"/>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493999" y="1270116"/>
            <a:ext cx="1282552" cy="270416"/>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45168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lnSpcReduction="10000"/>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p>
          <a:p>
            <a:r>
              <a:rPr lang="en-US" dirty="0" smtClean="0">
                <a:sym typeface="Wingdings"/>
              </a:rPr>
              <a:t>Each time half of the documents are removed…</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8</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137772"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90172"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39584"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9399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46399"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95811"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
        <p:nvSpPr>
          <p:cNvPr id="17" name="Folded Corner 16"/>
          <p:cNvSpPr/>
          <p:nvPr/>
        </p:nvSpPr>
        <p:spPr>
          <a:xfrm>
            <a:off x="4043204" y="1590340"/>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19730916-4546</a:t>
            </a:r>
          </a:p>
          <a:p>
            <a:pPr algn="ctr"/>
            <a:r>
              <a:rPr lang="en-US" dirty="0" smtClean="0"/>
              <a:t>----------</a:t>
            </a:r>
          </a:p>
          <a:p>
            <a:pPr algn="ctr"/>
            <a:r>
              <a:rPr lang="en-US" dirty="0" smtClean="0"/>
              <a:t>----------</a:t>
            </a:r>
          </a:p>
        </p:txBody>
      </p:sp>
      <p:sp>
        <p:nvSpPr>
          <p:cNvPr id="5" name="Up Arrow 4"/>
          <p:cNvSpPr/>
          <p:nvPr/>
        </p:nvSpPr>
        <p:spPr>
          <a:xfrm>
            <a:off x="4463825" y="3075671"/>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3866" y="3438898"/>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30" name="Up Arrow 29"/>
          <p:cNvSpPr/>
          <p:nvPr/>
        </p:nvSpPr>
        <p:spPr>
          <a:xfrm>
            <a:off x="6421679" y="306830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091720" y="343153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0" name="Up Arrow 19"/>
          <p:cNvSpPr/>
          <p:nvPr/>
        </p:nvSpPr>
        <p:spPr>
          <a:xfrm>
            <a:off x="5511402" y="303619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181443" y="339942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2" name="Freeform 21"/>
          <p:cNvSpPr/>
          <p:nvPr/>
        </p:nvSpPr>
        <p:spPr>
          <a:xfrm>
            <a:off x="4133866" y="522890"/>
            <a:ext cx="4731534" cy="859294"/>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4286266" y="933908"/>
            <a:ext cx="2487298" cy="538415"/>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493999" y="1270116"/>
            <a:ext cx="1282552" cy="270416"/>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39589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6929"/>
            <a:ext cx="8229600" cy="2104605"/>
          </a:xfrm>
        </p:spPr>
        <p:txBody>
          <a:bodyPr>
            <a:normAutofit lnSpcReduction="10000"/>
          </a:bodyPr>
          <a:lstStyle/>
          <a:p>
            <a:r>
              <a:rPr lang="en-US" dirty="0" smtClean="0"/>
              <a:t>Sort the archives according to the person number</a:t>
            </a:r>
          </a:p>
          <a:p>
            <a:r>
              <a:rPr lang="en-US" dirty="0" smtClean="0"/>
              <a:t>What is the time cost for finding the archive given a person number n?</a:t>
            </a:r>
          </a:p>
          <a:p>
            <a:r>
              <a:rPr lang="en-US" dirty="0" smtClean="0">
                <a:sym typeface="Wingdings"/>
              </a:rPr>
              <a:t> Binary search!</a:t>
            </a:r>
          </a:p>
          <a:p>
            <a:r>
              <a:rPr lang="en-US" dirty="0" smtClean="0">
                <a:sym typeface="Wingdings"/>
              </a:rPr>
              <a:t>Each time half of the documents are removed…</a:t>
            </a:r>
          </a:p>
          <a:p>
            <a:endParaRPr lang="en-US"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9</a:t>
            </a:fld>
            <a:endParaRPr lang="en-US"/>
          </a:p>
        </p:txBody>
      </p:sp>
      <p:sp>
        <p:nvSpPr>
          <p:cNvPr id="8" name="Folded Corner 7"/>
          <p:cNvSpPr/>
          <p:nvPr/>
        </p:nvSpPr>
        <p:spPr>
          <a:xfrm>
            <a:off x="560313" y="1606322"/>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19010203-2239</a:t>
            </a:r>
          </a:p>
          <a:p>
            <a:pPr algn="ctr"/>
            <a:r>
              <a:rPr lang="en-US" dirty="0" smtClean="0"/>
              <a:t>----------</a:t>
            </a:r>
          </a:p>
          <a:p>
            <a:pPr algn="ctr"/>
            <a:r>
              <a:rPr lang="en-US" dirty="0" smtClean="0"/>
              <a:t>----------</a:t>
            </a:r>
          </a:p>
        </p:txBody>
      </p:sp>
      <p:sp>
        <p:nvSpPr>
          <p:cNvPr id="9" name="Folded Corner 8"/>
          <p:cNvSpPr/>
          <p:nvPr/>
        </p:nvSpPr>
        <p:spPr>
          <a:xfrm>
            <a:off x="1808437"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19010204-5678</a:t>
            </a:r>
          </a:p>
          <a:p>
            <a:pPr algn="ctr"/>
            <a:r>
              <a:rPr lang="en-US" dirty="0" smtClean="0"/>
              <a:t>----------</a:t>
            </a:r>
          </a:p>
          <a:p>
            <a:pPr algn="ctr"/>
            <a:r>
              <a:rPr lang="en-US" dirty="0" smtClean="0"/>
              <a:t>----------</a:t>
            </a:r>
          </a:p>
        </p:txBody>
      </p:sp>
      <p:sp>
        <p:nvSpPr>
          <p:cNvPr id="10" name="Oval 9"/>
          <p:cNvSpPr/>
          <p:nvPr/>
        </p:nvSpPr>
        <p:spPr>
          <a:xfrm>
            <a:off x="3137772" y="2054598"/>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290172"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439584"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493999" y="2057574"/>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646399"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795811" y="2060550"/>
            <a:ext cx="112063" cy="124521"/>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olded Corner 15"/>
          <p:cNvSpPr/>
          <p:nvPr/>
        </p:nvSpPr>
        <p:spPr>
          <a:xfrm>
            <a:off x="6256571"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20130416-2328</a:t>
            </a:r>
          </a:p>
          <a:p>
            <a:pPr algn="ctr"/>
            <a:r>
              <a:rPr lang="en-US" dirty="0" smtClean="0"/>
              <a:t>----------</a:t>
            </a:r>
          </a:p>
          <a:p>
            <a:pPr algn="ctr"/>
            <a:r>
              <a:rPr lang="en-US" dirty="0" smtClean="0"/>
              <a:t>----------</a:t>
            </a:r>
          </a:p>
        </p:txBody>
      </p:sp>
      <p:sp>
        <p:nvSpPr>
          <p:cNvPr id="19" name="Folded Corner 18"/>
          <p:cNvSpPr/>
          <p:nvPr/>
        </p:nvSpPr>
        <p:spPr>
          <a:xfrm>
            <a:off x="7504695" y="1596844"/>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20130416-2329</a:t>
            </a:r>
          </a:p>
          <a:p>
            <a:pPr algn="ctr"/>
            <a:r>
              <a:rPr lang="en-US" dirty="0" smtClean="0"/>
              <a:t>----------</a:t>
            </a:r>
          </a:p>
          <a:p>
            <a:pPr algn="ctr"/>
            <a:r>
              <a:rPr lang="en-US" dirty="0" smtClean="0"/>
              <a:t>----------</a:t>
            </a:r>
          </a:p>
        </p:txBody>
      </p:sp>
      <p:sp>
        <p:nvSpPr>
          <p:cNvPr id="17" name="Folded Corner 16"/>
          <p:cNvSpPr/>
          <p:nvPr/>
        </p:nvSpPr>
        <p:spPr>
          <a:xfrm>
            <a:off x="4043204" y="1590340"/>
            <a:ext cx="1095724" cy="1357280"/>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19730916-4546</a:t>
            </a:r>
          </a:p>
          <a:p>
            <a:pPr algn="ctr"/>
            <a:r>
              <a:rPr lang="en-US" dirty="0" smtClean="0"/>
              <a:t>----------</a:t>
            </a:r>
          </a:p>
          <a:p>
            <a:pPr algn="ctr"/>
            <a:r>
              <a:rPr lang="en-US" dirty="0" smtClean="0"/>
              <a:t>----------</a:t>
            </a:r>
          </a:p>
        </p:txBody>
      </p:sp>
      <p:sp>
        <p:nvSpPr>
          <p:cNvPr id="5" name="Up Arrow 4"/>
          <p:cNvSpPr/>
          <p:nvPr/>
        </p:nvSpPr>
        <p:spPr>
          <a:xfrm>
            <a:off x="4463825" y="3075671"/>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3866" y="3438898"/>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30" name="Up Arrow 29"/>
          <p:cNvSpPr/>
          <p:nvPr/>
        </p:nvSpPr>
        <p:spPr>
          <a:xfrm>
            <a:off x="6421679" y="306830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091720" y="343153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0" name="Up Arrow 19"/>
          <p:cNvSpPr/>
          <p:nvPr/>
        </p:nvSpPr>
        <p:spPr>
          <a:xfrm>
            <a:off x="5511402" y="3036199"/>
            <a:ext cx="236577" cy="323755"/>
          </a:xfrm>
          <a:prstGeom prst="up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5181443" y="3399426"/>
            <a:ext cx="929912" cy="369332"/>
          </a:xfrm>
          <a:prstGeom prst="rect">
            <a:avLst/>
          </a:prstGeom>
          <a:noFill/>
        </p:spPr>
        <p:txBody>
          <a:bodyPr wrap="none" rtlCol="0">
            <a:spAutoFit/>
          </a:bodyPr>
          <a:lstStyle/>
          <a:p>
            <a:r>
              <a:rPr lang="en-US" dirty="0" smtClean="0">
                <a:solidFill>
                  <a:srgbClr val="FF0000"/>
                </a:solidFill>
              </a:rPr>
              <a:t>Middle</a:t>
            </a:r>
            <a:endParaRPr lang="en-US" dirty="0">
              <a:solidFill>
                <a:srgbClr val="FF0000"/>
              </a:solidFill>
            </a:endParaRPr>
          </a:p>
        </p:txBody>
      </p:sp>
      <p:sp>
        <p:nvSpPr>
          <p:cNvPr id="22" name="Freeform 21"/>
          <p:cNvSpPr/>
          <p:nvPr/>
        </p:nvSpPr>
        <p:spPr>
          <a:xfrm>
            <a:off x="4133866" y="522890"/>
            <a:ext cx="4731534" cy="859294"/>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4286266" y="933908"/>
            <a:ext cx="2487298" cy="538415"/>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493999" y="1270116"/>
            <a:ext cx="1282552" cy="270416"/>
          </a:xfrm>
          <a:custGeom>
            <a:avLst/>
            <a:gdLst>
              <a:gd name="connsiteX0" fmla="*/ 0 w 3835033"/>
              <a:gd name="connsiteY0" fmla="*/ 859294 h 859294"/>
              <a:gd name="connsiteX1" fmla="*/ 2054482 w 3835033"/>
              <a:gd name="connsiteY1" fmla="*/ 99 h 859294"/>
              <a:gd name="connsiteX2" fmla="*/ 3835033 w 3835033"/>
              <a:gd name="connsiteY2" fmla="*/ 797034 h 859294"/>
            </a:gdLst>
            <a:ahLst/>
            <a:cxnLst>
              <a:cxn ang="0">
                <a:pos x="connsiteX0" y="connsiteY0"/>
              </a:cxn>
              <a:cxn ang="0">
                <a:pos x="connsiteX1" y="connsiteY1"/>
              </a:cxn>
              <a:cxn ang="0">
                <a:pos x="connsiteX2" y="connsiteY2"/>
              </a:cxn>
            </a:cxnLst>
            <a:rect l="l" t="t" r="r" b="b"/>
            <a:pathLst>
              <a:path w="3835033" h="859294">
                <a:moveTo>
                  <a:pt x="0" y="859294"/>
                </a:moveTo>
                <a:cubicBezTo>
                  <a:pt x="707655" y="434885"/>
                  <a:pt x="1415310" y="10476"/>
                  <a:pt x="2054482" y="99"/>
                </a:cubicBezTo>
                <a:cubicBezTo>
                  <a:pt x="2693654" y="-10278"/>
                  <a:pt x="3835033" y="797034"/>
                  <a:pt x="3835033" y="79703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676713930"/>
              </p:ext>
            </p:extLst>
          </p:nvPr>
        </p:nvGraphicFramePr>
        <p:xfrm>
          <a:off x="1223963" y="361950"/>
          <a:ext cx="2987675" cy="757238"/>
        </p:xfrm>
        <a:graphic>
          <a:graphicData uri="http://schemas.openxmlformats.org/presentationml/2006/ole">
            <mc:AlternateContent xmlns:mc="http://schemas.openxmlformats.org/markup-compatibility/2006">
              <mc:Choice xmlns:v="urn:schemas-microsoft-com:vml" Requires="v">
                <p:oleObj spid="_x0000_s1049" name="Equation" r:id="rId4" imgW="952500" imgH="241300" progId="Equation.3">
                  <p:embed/>
                </p:oleObj>
              </mc:Choice>
              <mc:Fallback>
                <p:oleObj name="Equation" r:id="rId4" imgW="952500" imgH="241300" progId="Equation.3">
                  <p:embed/>
                  <p:pic>
                    <p:nvPicPr>
                      <p:cNvPr id="0" name=""/>
                      <p:cNvPicPr/>
                      <p:nvPr/>
                    </p:nvPicPr>
                    <p:blipFill>
                      <a:blip r:embed="rId5"/>
                      <a:stretch>
                        <a:fillRect/>
                      </a:stretch>
                    </p:blipFill>
                    <p:spPr>
                      <a:xfrm>
                        <a:off x="1223963" y="361950"/>
                        <a:ext cx="2987675" cy="757238"/>
                      </a:xfrm>
                      <a:prstGeom prst="rect">
                        <a:avLst/>
                      </a:prstGeom>
                    </p:spPr>
                  </p:pic>
                </p:oleObj>
              </mc:Fallback>
            </mc:AlternateContent>
          </a:graphicData>
        </a:graphic>
      </p:graphicFrame>
      <p:sp>
        <p:nvSpPr>
          <p:cNvPr id="7" name="TextBox 6"/>
          <p:cNvSpPr txBox="1"/>
          <p:nvPr/>
        </p:nvSpPr>
        <p:spPr>
          <a:xfrm>
            <a:off x="12573" y="361950"/>
            <a:ext cx="845266" cy="369332"/>
          </a:xfrm>
          <a:prstGeom prst="rect">
            <a:avLst/>
          </a:prstGeom>
          <a:noFill/>
        </p:spPr>
        <p:txBody>
          <a:bodyPr wrap="none" rtlCol="0">
            <a:spAutoFit/>
          </a:bodyPr>
          <a:lstStyle/>
          <a:p>
            <a:r>
              <a:rPr lang="en-US" dirty="0" smtClean="0"/>
              <a:t>Case 1</a:t>
            </a:r>
            <a:endParaRPr lang="en-US" dirty="0"/>
          </a:p>
        </p:txBody>
      </p:sp>
    </p:spTree>
    <p:extLst>
      <p:ext uri="{BB962C8B-B14F-4D97-AF65-F5344CB8AC3E}">
        <p14:creationId xmlns:p14="http://schemas.microsoft.com/office/powerpoint/2010/main" val="41943351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no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16895</TotalTime>
  <Words>2404</Words>
  <Application>Microsoft Macintosh PowerPoint</Application>
  <PresentationFormat>On-screen Show (4:3)</PresentationFormat>
  <Paragraphs>432</Paragraphs>
  <Slides>33</Slides>
  <Notes>32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Executive</vt:lpstr>
      <vt:lpstr>Microsoft Equation</vt:lpstr>
      <vt:lpstr>Bitmap Image</vt:lpstr>
      <vt:lpstr>Databasteknik Databaser och bioinformatik Data structures and Indexing (I)</vt:lpstr>
      <vt:lpstr>Searching and Indexing</vt:lpstr>
      <vt:lpstr>Searching and Indexing</vt:lpstr>
      <vt:lpstr>Sort the archives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Storage hierarchy</vt:lpstr>
      <vt:lpstr>Disk</vt:lpstr>
      <vt:lpstr>Disk</vt:lpstr>
      <vt:lpstr>PowerPoint Presentation</vt:lpstr>
      <vt:lpstr>Files and records</vt:lpstr>
      <vt:lpstr>Files and records</vt:lpstr>
      <vt:lpstr>Files and records</vt:lpstr>
      <vt:lpstr>From file blocks to disk blocks</vt:lpstr>
      <vt:lpstr>File organization</vt:lpstr>
    </vt:vector>
  </TitlesOfParts>
  <Company>Liu, 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Fang Wei-Kleiner</dc:creator>
  <cp:lastModifiedBy>Fang Wei-Kleiner</cp:lastModifiedBy>
  <cp:revision>189</cp:revision>
  <cp:lastPrinted>2013-04-03T13:40:28Z</cp:lastPrinted>
  <dcterms:created xsi:type="dcterms:W3CDTF">2012-08-16T13:22:45Z</dcterms:created>
  <dcterms:modified xsi:type="dcterms:W3CDTF">2013-04-18T20:47:47Z</dcterms:modified>
</cp:coreProperties>
</file>