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91" r:id="rId7"/>
    <p:sldId id="262" r:id="rId8"/>
    <p:sldId id="327" r:id="rId9"/>
    <p:sldId id="263" r:id="rId10"/>
    <p:sldId id="265" r:id="rId11"/>
    <p:sldId id="292" r:id="rId12"/>
    <p:sldId id="266" r:id="rId13"/>
    <p:sldId id="267" r:id="rId14"/>
    <p:sldId id="293" r:id="rId15"/>
    <p:sldId id="294" r:id="rId16"/>
    <p:sldId id="295" r:id="rId17"/>
    <p:sldId id="325" r:id="rId18"/>
    <p:sldId id="296" r:id="rId19"/>
    <p:sldId id="299" r:id="rId20"/>
    <p:sldId id="324" r:id="rId21"/>
    <p:sldId id="298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5" r:id="rId37"/>
    <p:sldId id="316" r:id="rId38"/>
    <p:sldId id="317" r:id="rId39"/>
    <p:sldId id="320" r:id="rId40"/>
    <p:sldId id="326" r:id="rId41"/>
    <p:sldId id="328" r:id="rId42"/>
    <p:sldId id="32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6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7B9CC-9CB2-A449-A1DE-131E3B406192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8C926-18DC-9940-8AA9-6543934D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8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0E3DD-DD58-8C4D-8A7D-D2850385619E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F53E7-ECB0-1940-8DCC-C76834A8C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9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6ED2EE10-D58F-0F45-9F63-B03BD0230362}" type="datetime1">
              <a:rPr lang="en-US" smtClean="0"/>
              <a:t>4/2/13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634C8AB-E8EB-764C-9B5B-D7303F8760ED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CFDF439-04F3-1147-AE36-B97992847456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EF6BFDF-ED60-3D4B-B07A-75093E773BB5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F5340A6-FD38-7143-B8F3-076739CA63C8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1AED313-ECCF-4E40-8858-540477D7B0F8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585B508-2EB1-7847-95CF-F4367EA2E4D1}" type="datetime1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CF2FCDE-21D7-264B-86B2-F2A06E65CD44}" type="datetime1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6B53B172-A0DF-E546-87C0-7646CDD7A44A}" type="datetime1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742353C4-7003-FF45-B260-2780FE667E94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371C930C-2928-C545-ABA1-DEB30F86F981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Database ADIT IDA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867" y="186414"/>
            <a:ext cx="8229600" cy="8545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Database ADIT IDA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4072" y="6401593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600">
                <a:solidFill>
                  <a:schemeClr val="bg1"/>
                </a:solidFill>
                <a:latin typeface="Abadi MT Condensed Light"/>
                <a:cs typeface="Abadi MT Condensed Light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ead-content.jpe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0461"/>
            <a:ext cx="9144000" cy="627539"/>
          </a:xfrm>
          <a:prstGeom prst="rect">
            <a:avLst/>
          </a:prstGeom>
        </p:spPr>
      </p:pic>
      <p:pic>
        <p:nvPicPr>
          <p:cNvPr id="19" name="Picture 18" descr="logo-e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6656"/>
            <a:ext cx="3175000" cy="635000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6688385" y="6391819"/>
            <a:ext cx="106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/>
              </a:rPr>
              <a:t>IDA / ADIT</a:t>
            </a:r>
            <a:endParaRPr lang="en-US" dirty="0">
              <a:solidFill>
                <a:schemeClr val="bg1"/>
              </a:solidFill>
              <a:latin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2933701"/>
          </a:xfrm>
        </p:spPr>
        <p:txBody>
          <a:bodyPr/>
          <a:lstStyle/>
          <a:p>
            <a:r>
              <a:rPr lang="en-US" sz="3600" dirty="0" err="1" smtClean="0"/>
              <a:t>Databasteknik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Databaser</a:t>
            </a:r>
            <a:r>
              <a:rPr lang="en-US" sz="3600" dirty="0" smtClean="0"/>
              <a:t> </a:t>
            </a:r>
            <a:r>
              <a:rPr lang="en-US" sz="3600" dirty="0" err="1" smtClean="0"/>
              <a:t>och</a:t>
            </a:r>
            <a:r>
              <a:rPr lang="en-US" sz="3600" dirty="0" smtClean="0"/>
              <a:t> </a:t>
            </a:r>
            <a:r>
              <a:rPr lang="en-US" sz="3600" dirty="0" err="1" smtClean="0"/>
              <a:t>bioinformatik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SQL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Fang Wei-</a:t>
            </a:r>
            <a:r>
              <a:rPr lang="en-US" dirty="0" smtClean="0"/>
              <a:t>Kleiner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9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vs.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48022"/>
          </a:xfrm>
        </p:spPr>
        <p:txBody>
          <a:bodyPr>
            <a:normAutofit/>
          </a:bodyPr>
          <a:lstStyle/>
          <a:p>
            <a:r>
              <a:rPr lang="en-US" dirty="0"/>
              <a:t>List all salaries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salary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>
              <a:latin typeface="Abadi MT Condensed Light"/>
              <a:cs typeface="Abadi MT Condensed Light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charset="0"/>
                <a:cs typeface="SimSun" charset="0"/>
              </a:rPr>
              <a:t>SQL considers a table as a multi-set (bag), i.e. tuples can occur more than once in a table 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charset="0"/>
                <a:cs typeface="SimSun" charset="0"/>
              </a:rPr>
              <a:t>Why?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SimSun" charset="0"/>
                <a:cs typeface="SimSun" charset="0"/>
              </a:rPr>
              <a:t>Removing duplicates is expensive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SimSun" charset="0"/>
                <a:cs typeface="SimSun" charset="0"/>
              </a:rPr>
              <a:t>User may want information about </a:t>
            </a:r>
            <a:r>
              <a:rPr lang="en-US" altLang="zh-CN" dirty="0" smtClean="0">
                <a:ea typeface="SimSun" charset="0"/>
                <a:cs typeface="SimSun" charset="0"/>
              </a:rPr>
              <a:t>duplicates (real distribution)</a:t>
            </a:r>
            <a:endParaRPr lang="en-US" altLang="zh-CN" dirty="0">
              <a:ea typeface="SimSun" charset="0"/>
              <a:cs typeface="SimSun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SimSun" charset="0"/>
                <a:cs typeface="SimSun" charset="0"/>
              </a:rPr>
              <a:t>Aggregation operators</a:t>
            </a:r>
          </a:p>
          <a:p>
            <a:pPr marL="0" indent="0">
              <a:buNone/>
            </a:pPr>
            <a:endParaRPr lang="en-US" dirty="0">
              <a:latin typeface="+mn-lt"/>
              <a:cs typeface="Abadi MT Condensed Light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48968" y="199182"/>
            <a:ext cx="1296988" cy="2952750"/>
            <a:chOff x="3560" y="572"/>
            <a:chExt cx="817" cy="186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560" y="572"/>
              <a:ext cx="817" cy="18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560" y="618"/>
              <a:ext cx="816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 smtClean="0">
                  <a:solidFill>
                    <a:srgbClr val="800000"/>
                  </a:solidFill>
                  <a:ea typeface="SimSun" charset="0"/>
                </a:rPr>
                <a:t>salary</a:t>
              </a:r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30000</a:t>
              </a:r>
            </a:p>
            <a:p>
              <a:r>
                <a:rPr lang="en-US" altLang="zh-CN" dirty="0">
                  <a:ea typeface="SimSun" charset="0"/>
                </a:rPr>
                <a:t>40000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ea typeface="SimSun" charset="0"/>
                </a:rPr>
                <a:t>43000</a:t>
              </a:r>
            </a:p>
            <a:p>
              <a:r>
                <a:rPr lang="en-US" altLang="zh-CN" dirty="0">
                  <a:ea typeface="SimSun" charset="0"/>
                </a:rPr>
                <a:t>38000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ea typeface="SimSun" charset="0"/>
                </a:rPr>
                <a:t>55000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606" y="890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1732"/>
          </a:xfrm>
        </p:spPr>
        <p:txBody>
          <a:bodyPr>
            <a:normAutofit/>
          </a:bodyPr>
          <a:lstStyle/>
          <a:p>
            <a:r>
              <a:rPr lang="en-US" dirty="0"/>
              <a:t>List all salaries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salary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>
              <a:latin typeface="Abadi MT Condensed Light"/>
              <a:cs typeface="Abadi MT Condensed Light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48968" y="199182"/>
            <a:ext cx="1296988" cy="2952750"/>
            <a:chOff x="3560" y="572"/>
            <a:chExt cx="817" cy="186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560" y="572"/>
              <a:ext cx="817" cy="18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560" y="618"/>
              <a:ext cx="816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 smtClean="0">
                  <a:solidFill>
                    <a:srgbClr val="800000"/>
                  </a:solidFill>
                  <a:ea typeface="SimSun" charset="0"/>
                </a:rPr>
                <a:t>salary</a:t>
              </a:r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30000</a:t>
              </a:r>
            </a:p>
            <a:p>
              <a:r>
                <a:rPr lang="en-US" altLang="zh-CN" dirty="0">
                  <a:ea typeface="SimSun" charset="0"/>
                </a:rPr>
                <a:t>40000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ea typeface="SimSun" charset="0"/>
                </a:rPr>
                <a:t>43000</a:t>
              </a:r>
            </a:p>
            <a:p>
              <a:r>
                <a:rPr lang="en-US" altLang="zh-CN" dirty="0">
                  <a:ea typeface="SimSun" charset="0"/>
                </a:rPr>
                <a:t>38000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ea typeface="SimSun" charset="0"/>
                </a:rPr>
                <a:t>55000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606" y="890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496316"/>
            <a:ext cx="8229600" cy="155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List all salaries without duplicates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DISTINCT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salary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Font typeface="Arial" pitchFamily="34" charset="0"/>
              <a:buNone/>
            </a:pPr>
            <a:endParaRPr lang="en-US" dirty="0">
              <a:latin typeface="Abadi MT Condensed Light"/>
              <a:cs typeface="Abadi MT Condensed Light"/>
            </a:endParaRP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7308850" y="3698352"/>
            <a:ext cx="1296988" cy="2378075"/>
            <a:chOff x="4604" y="2432"/>
            <a:chExt cx="817" cy="1498"/>
          </a:xfrm>
        </p:grpSpPr>
        <p:sp>
          <p:nvSpPr>
            <p:cNvPr id="10" name="Rectangle 57"/>
            <p:cNvSpPr>
              <a:spLocks noChangeArrowheads="1"/>
            </p:cNvSpPr>
            <p:nvPr/>
          </p:nvSpPr>
          <p:spPr bwMode="auto">
            <a:xfrm>
              <a:off x="4604" y="2432"/>
              <a:ext cx="817" cy="1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8"/>
            <p:cNvSpPr>
              <a:spLocks noChangeArrowheads="1"/>
            </p:cNvSpPr>
            <p:nvPr/>
          </p:nvSpPr>
          <p:spPr bwMode="auto">
            <a:xfrm>
              <a:off x="4604" y="2478"/>
              <a:ext cx="816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 smtClean="0">
                  <a:solidFill>
                    <a:srgbClr val="800000"/>
                  </a:solidFill>
                  <a:ea typeface="SimSun" charset="0"/>
                </a:rPr>
                <a:t>salary</a:t>
              </a:r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30000</a:t>
              </a:r>
            </a:p>
            <a:p>
              <a:r>
                <a:rPr lang="en-US" altLang="zh-CN" dirty="0">
                  <a:ea typeface="SimSun" charset="0"/>
                </a:rPr>
                <a:t>40000</a:t>
              </a:r>
            </a:p>
            <a:p>
              <a:r>
                <a:rPr lang="en-US" altLang="zh-CN" dirty="0">
                  <a:solidFill>
                    <a:schemeClr val="accent2"/>
                  </a:solidFill>
                  <a:ea typeface="SimSun" charset="0"/>
                </a:rPr>
                <a:t>25000</a:t>
              </a:r>
            </a:p>
            <a:p>
              <a:r>
                <a:rPr lang="en-US" altLang="zh-CN" dirty="0">
                  <a:ea typeface="SimSun" charset="0"/>
                </a:rPr>
                <a:t>43000</a:t>
              </a:r>
            </a:p>
            <a:p>
              <a:r>
                <a:rPr lang="en-US" altLang="zh-CN" dirty="0">
                  <a:ea typeface="SimSun" charset="0"/>
                </a:rPr>
                <a:t>38000</a:t>
              </a:r>
            </a:p>
            <a:p>
              <a:r>
                <a:rPr lang="en-US" altLang="zh-CN" dirty="0">
                  <a:ea typeface="SimSun" charset="0"/>
                </a:rPr>
                <a:t>55000</a:t>
              </a:r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>
              <a:off x="4650" y="2750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5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and bag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Queries can be combined by set operations: </a:t>
            </a:r>
            <a:r>
              <a:rPr lang="en-US" dirty="0">
                <a:latin typeface="Abadi MT Condensed Light"/>
                <a:cs typeface="Abadi MT Condensed Light"/>
              </a:rPr>
              <a:t>UNION, INTERSECT, EXCEPT</a:t>
            </a:r>
            <a:r>
              <a:rPr lang="en-US" dirty="0"/>
              <a:t> (MySQL only supports </a:t>
            </a:r>
            <a:r>
              <a:rPr lang="en-US" dirty="0">
                <a:latin typeface="Abadi MT Condensed Light"/>
                <a:cs typeface="Abadi MT Condensed Light"/>
              </a:rPr>
              <a:t>UNION</a:t>
            </a:r>
            <a:r>
              <a:rPr lang="en-US" dirty="0" smtClean="0"/>
              <a:t>)</a:t>
            </a:r>
          </a:p>
          <a:p>
            <a:r>
              <a:rPr lang="en-US" dirty="0"/>
              <a:t>Retrieve all first names of all people in our mini </a:t>
            </a:r>
            <a:r>
              <a:rPr lang="en-US" dirty="0" smtClean="0"/>
              <a:t>world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(Set semantic)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err="1" smtClean="0">
                <a:latin typeface="Abadi MT Condensed Light"/>
                <a:cs typeface="Abadi MT Condensed Light"/>
              </a:rPr>
              <a:t>e.manager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e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UNION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err="1" smtClean="0">
                <a:latin typeface="Abadi MT Condensed Light"/>
                <a:cs typeface="Abadi MT Condensed Light"/>
              </a:rPr>
              <a:t>d.manager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jbdept</a:t>
            </a:r>
            <a:r>
              <a:rPr lang="en-US" dirty="0" smtClean="0">
                <a:latin typeface="Abadi MT Condensed Light"/>
                <a:cs typeface="Abadi MT Condensed Light"/>
              </a:rPr>
              <a:t> d;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/>
              <a:t>(Bag </a:t>
            </a:r>
            <a:r>
              <a:rPr lang="en-US" dirty="0"/>
              <a:t>semantic)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err="1">
                <a:latin typeface="Abadi MT Condensed Light"/>
                <a:cs typeface="Abadi MT Condensed Light"/>
              </a:rPr>
              <a:t>e.manager</a:t>
            </a:r>
            <a:r>
              <a:rPr lang="en-US" dirty="0">
                <a:latin typeface="Abadi MT Condensed Light"/>
                <a:cs typeface="Abadi MT Condensed Light"/>
              </a:rPr>
              <a:t> 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UNION ALL</a:t>
            </a:r>
            <a:endParaRPr lang="en-US" dirty="0">
              <a:solidFill>
                <a:srgbClr val="FF0000"/>
              </a:solidFill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err="1">
                <a:latin typeface="Abadi MT Condensed Light"/>
                <a:cs typeface="Abadi MT Condensed Light"/>
              </a:rPr>
              <a:t>d.manager</a:t>
            </a:r>
            <a:r>
              <a:rPr lang="en-US" dirty="0">
                <a:latin typeface="Abadi MT Condensed Light"/>
                <a:cs typeface="Abadi MT Condensed Light"/>
              </a:rPr>
              <a:t> FROM </a:t>
            </a:r>
            <a:r>
              <a:rPr lang="en-US" dirty="0" err="1">
                <a:latin typeface="Abadi MT Condensed Light"/>
                <a:cs typeface="Abadi MT Condensed Light"/>
              </a:rPr>
              <a:t>jbdept</a:t>
            </a:r>
            <a:r>
              <a:rPr lang="en-US" dirty="0">
                <a:latin typeface="Abadi MT Condensed Light"/>
                <a:cs typeface="Abadi MT Condensed Light"/>
              </a:rPr>
              <a:t> d;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List </a:t>
            </a:r>
            <a:r>
              <a:rPr lang="en-US" dirty="0" smtClean="0"/>
              <a:t>suppliers who do </a:t>
            </a:r>
            <a:r>
              <a:rPr lang="en-US" dirty="0"/>
              <a:t>not </a:t>
            </a:r>
            <a:r>
              <a:rPr lang="en-US" dirty="0" smtClean="0"/>
              <a:t>supply part No. 4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supplier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</a:t>
            </a:r>
            <a:r>
              <a:rPr lang="en-US" dirty="0" smtClean="0">
                <a:latin typeface="Abadi MT Condensed Light"/>
                <a:cs typeface="Abadi MT Condensed Light"/>
              </a:rPr>
              <a:t>,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jbsupply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supplier </a:t>
            </a:r>
            <a:r>
              <a:rPr lang="en-US" dirty="0">
                <a:latin typeface="Abadi MT Condensed Light"/>
                <a:cs typeface="Abadi MT Condensed Light"/>
              </a:rPr>
              <a:t>= </a:t>
            </a:r>
            <a:r>
              <a:rPr lang="en-US" dirty="0" smtClean="0">
                <a:latin typeface="Abadi MT Condensed Light"/>
                <a:cs typeface="Abadi MT Condensed Light"/>
              </a:rPr>
              <a:t>id </a:t>
            </a:r>
            <a:r>
              <a:rPr lang="en-US" dirty="0">
                <a:latin typeface="Abadi MT Condensed Light"/>
                <a:cs typeface="Abadi MT Condensed Light"/>
              </a:rPr>
              <a:t>AND </a:t>
            </a:r>
            <a:r>
              <a:rPr lang="en-US" dirty="0" smtClean="0">
                <a:latin typeface="Abadi MT Condensed Light"/>
                <a:cs typeface="Abadi MT Condensed Light"/>
              </a:rPr>
              <a:t>part != 4; </a:t>
            </a:r>
            <a:r>
              <a:rPr lang="en-US" dirty="0">
                <a:latin typeface="Abadi MT Condensed Light"/>
                <a:cs typeface="Abadi MT Condensed Light"/>
              </a:rPr>
              <a:t/>
            </a:r>
            <a:br>
              <a:rPr lang="en-US" dirty="0">
                <a:latin typeface="Abadi MT Condensed Light"/>
                <a:cs typeface="Abadi MT Condensed Light"/>
              </a:rPr>
            </a:b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  <a:cs typeface="Abadi MT Condensed Light"/>
              </a:rPr>
              <a:t>Why is the query wrong?</a:t>
            </a:r>
          </a:p>
          <a:p>
            <a:r>
              <a:rPr lang="en-US" dirty="0" smtClean="0">
                <a:latin typeface="+mn-lt"/>
                <a:cs typeface="Abadi MT Condensed Light"/>
              </a:rPr>
              <a:t>Supplier who supplies part 4 and part 8, 9…</a:t>
            </a:r>
          </a:p>
          <a:p>
            <a:pPr marL="457200" lvl="1" indent="0">
              <a:buNone/>
            </a:pPr>
            <a:r>
              <a:rPr lang="en-US" dirty="0" smtClean="0">
                <a:latin typeface="+mn-lt"/>
                <a:cs typeface="Abadi MT Condensed Light"/>
                <a:sym typeface="Wingdings"/>
              </a:rPr>
              <a:t> </a:t>
            </a:r>
            <a:r>
              <a:rPr lang="en-US" dirty="0" smtClean="0">
                <a:latin typeface="+mn-lt"/>
                <a:cs typeface="Abadi MT Condensed Light"/>
              </a:rPr>
              <a:t>False positive </a:t>
            </a:r>
          </a:p>
          <a:p>
            <a:r>
              <a:rPr lang="en-US" dirty="0" smtClean="0">
                <a:latin typeface="+mn-lt"/>
                <a:cs typeface="Abadi MT Condensed Light"/>
              </a:rPr>
              <a:t>Supplier who has not supplied anything: </a:t>
            </a:r>
            <a:endParaRPr lang="en-US" dirty="0" smtClean="0">
              <a:latin typeface="+mn-lt"/>
              <a:cs typeface="Abadi MT Condensed Light"/>
            </a:endParaRPr>
          </a:p>
          <a:p>
            <a:pPr marL="457200" lvl="1" indent="0">
              <a:buNone/>
            </a:pPr>
            <a:r>
              <a:rPr lang="en-US" dirty="0" smtClean="0">
                <a:latin typeface="+mn-lt"/>
                <a:cs typeface="Abadi MT Condensed Light"/>
                <a:sym typeface="Wingdings"/>
              </a:rPr>
              <a:t> </a:t>
            </a:r>
            <a:r>
              <a:rPr lang="en-US" dirty="0" smtClean="0">
                <a:latin typeface="+mn-lt"/>
                <a:cs typeface="Abadi MT Condensed Light"/>
              </a:rPr>
              <a:t>False negative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  <a:cs typeface="Abadi MT Condensed Light"/>
                <a:sym typeface="Wingdings"/>
              </a:rPr>
              <a:t> By using join, you can show the existence of something, but can not show the 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Abadi MT Condensed Light"/>
                <a:sym typeface="Wingdings"/>
              </a:rPr>
              <a:t>non-existence </a:t>
            </a:r>
            <a:r>
              <a:rPr lang="en-US" dirty="0" smtClean="0">
                <a:latin typeface="+mn-lt"/>
                <a:cs typeface="Abadi MT Condensed Light"/>
                <a:sym typeface="Wingdings"/>
              </a:rPr>
              <a:t>of something.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7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suppliers who do not supply part No. 4</a:t>
            </a: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jbsupplier.name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jbsupplier.id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NOT IN </a:t>
            </a:r>
            <a:r>
              <a:rPr lang="en-US" dirty="0" smtClean="0">
                <a:latin typeface="Abadi MT Condensed Light"/>
                <a:cs typeface="Abadi MT Condensed Light"/>
              </a:rPr>
              <a:t>(SELECT supplier 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jbsupply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	</a:t>
            </a:r>
            <a:r>
              <a:rPr lang="en-US" dirty="0" smtClean="0">
                <a:latin typeface="Abadi MT Condensed Light"/>
                <a:cs typeface="Abadi MT Condensed Light"/>
              </a:rPr>
              <a:t>		   WHERE part = 4); </a:t>
            </a:r>
            <a:br>
              <a:rPr lang="en-US" dirty="0" smtClean="0">
                <a:latin typeface="Abadi MT Condensed Light"/>
                <a:cs typeface="Abadi MT Condensed Light"/>
              </a:rPr>
            </a:b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Abadi MT Condensed Light"/>
                <a:cs typeface="Abadi MT Condensed Light"/>
              </a:rPr>
              <a:t>IN</a:t>
            </a:r>
            <a:r>
              <a:rPr lang="en-US" dirty="0"/>
              <a:t> ( </a:t>
            </a:r>
            <a:r>
              <a:rPr lang="en-US" dirty="0" err="1"/>
              <a:t>subquery</a:t>
            </a:r>
            <a:r>
              <a:rPr lang="en-US" dirty="0"/>
              <a:t>) checks if  </a:t>
            </a:r>
            <a:r>
              <a:rPr lang="en-US" i="1" dirty="0"/>
              <a:t>x</a:t>
            </a:r>
            <a:r>
              <a:rPr lang="en-US" dirty="0"/>
              <a:t> is in the result </a:t>
            </a:r>
            <a:r>
              <a:rPr lang="en-US" dirty="0" smtClean="0"/>
              <a:t>of </a:t>
            </a:r>
            <a:r>
              <a:rPr lang="en-US" dirty="0" err="1" smtClean="0"/>
              <a:t>subquery</a:t>
            </a:r>
            <a:endParaRPr lang="en-US" dirty="0">
              <a:latin typeface="+mn-lt"/>
              <a:cs typeface="Abadi MT Condensed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5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suppliers who do not supply part No. </a:t>
            </a:r>
            <a:r>
              <a:rPr lang="en-US" dirty="0" smtClean="0"/>
              <a:t>4 </a:t>
            </a:r>
            <a:r>
              <a:rPr lang="en-US" dirty="0" smtClean="0"/>
              <a:t>(second solution </a:t>
            </a:r>
            <a:r>
              <a:rPr lang="en-US" dirty="0" smtClean="0"/>
              <a:t>using </a:t>
            </a:r>
            <a:r>
              <a:rPr lang="en-US" dirty="0" smtClean="0">
                <a:latin typeface="Abadi MT Condensed Light"/>
                <a:cs typeface="Abadi MT Condensed Light"/>
              </a:rPr>
              <a:t>NOT EXISTS</a:t>
            </a:r>
            <a:r>
              <a:rPr lang="en-US" dirty="0" smtClean="0"/>
              <a:t>)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 err="1">
                <a:latin typeface="Abadi MT Condensed Light"/>
                <a:cs typeface="Abadi MT Condensed Light"/>
              </a:rPr>
              <a:t>jbsupplier.name</a:t>
            </a:r>
            <a:r>
              <a:rPr lang="en-US" dirty="0">
                <a:latin typeface="Abadi MT Condensed Light"/>
                <a:cs typeface="Abadi MT Condensed Light"/>
              </a:rPr>
              <a:t> 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jbsupplier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</a:t>
            </a: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NOT EXISTS</a:t>
            </a:r>
            <a:r>
              <a:rPr lang="en-US" dirty="0" smtClean="0">
                <a:latin typeface="Abadi MT Condensed Light"/>
                <a:cs typeface="Abadi MT Condensed Light"/>
              </a:rPr>
              <a:t>(SELECT </a:t>
            </a:r>
            <a:r>
              <a:rPr lang="en-US" dirty="0">
                <a:latin typeface="Abadi MT Condensed Light"/>
                <a:cs typeface="Abadi MT Condensed Light"/>
              </a:rPr>
              <a:t>* from </a:t>
            </a:r>
            <a:r>
              <a:rPr lang="en-US" dirty="0" err="1">
                <a:latin typeface="Abadi MT Condensed Light"/>
                <a:cs typeface="Abadi MT Condensed Light"/>
              </a:rPr>
              <a:t>jbsupply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		</a:t>
            </a:r>
            <a:r>
              <a:rPr lang="en-US" dirty="0" smtClean="0">
                <a:latin typeface="Abadi MT Condensed Light"/>
                <a:cs typeface="Abadi MT Condensed Light"/>
              </a:rPr>
              <a:t>    WHERE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jbsupplier.id</a:t>
            </a:r>
            <a:r>
              <a:rPr lang="en-US" dirty="0" smtClean="0">
                <a:latin typeface="Abadi MT Condensed Light"/>
                <a:cs typeface="Abadi MT Condensed Light"/>
              </a:rPr>
              <a:t> =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jbsupply.supplie</a:t>
            </a:r>
            <a:r>
              <a:rPr lang="en-US" dirty="0" smtClean="0">
                <a:latin typeface="Abadi MT Condensed Light"/>
                <a:cs typeface="Abadi MT Condensed Light"/>
              </a:rPr>
              <a:t> AND </a:t>
            </a:r>
            <a:r>
              <a:rPr lang="en-US" dirty="0">
                <a:latin typeface="Abadi MT Condensed Light"/>
                <a:cs typeface="Abadi MT Condensed Light"/>
              </a:rPr>
              <a:t>part =4);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EXISTS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subquery</a:t>
            </a:r>
            <a:r>
              <a:rPr lang="en-US" dirty="0"/>
              <a:t> ) checks if the result of </a:t>
            </a:r>
            <a:r>
              <a:rPr lang="en-US" dirty="0" err="1"/>
              <a:t>subquery</a:t>
            </a:r>
            <a:r>
              <a:rPr lang="en-US" dirty="0"/>
              <a:t> </a:t>
            </a:r>
            <a:r>
              <a:rPr lang="en-US" dirty="0" smtClean="0"/>
              <a:t>is non</a:t>
            </a:r>
            <a:r>
              <a:rPr lang="en-US" dirty="0"/>
              <a:t>-</a:t>
            </a:r>
            <a:r>
              <a:rPr lang="en-US" dirty="0" smtClean="0"/>
              <a:t>empty</a:t>
            </a:r>
          </a:p>
          <a:p>
            <a:r>
              <a:rPr lang="en-US" dirty="0"/>
              <a:t>This </a:t>
            </a:r>
            <a:r>
              <a:rPr lang="en-US" dirty="0" smtClean="0"/>
              <a:t>is a </a:t>
            </a:r>
            <a:r>
              <a:rPr lang="en-US" dirty="0">
                <a:solidFill>
                  <a:srgbClr val="FF0000"/>
                </a:solidFill>
              </a:rPr>
              <a:t>correlated</a:t>
            </a:r>
            <a:r>
              <a:rPr lang="en-US" dirty="0"/>
              <a:t> </a:t>
            </a:r>
            <a:r>
              <a:rPr lang="en-US" dirty="0" err="1" smtClean="0"/>
              <a:t>subquery</a:t>
            </a:r>
            <a:r>
              <a:rPr lang="en-US" dirty="0"/>
              <a:t> </a:t>
            </a:r>
            <a:r>
              <a:rPr lang="en-US" dirty="0" smtClean="0"/>
              <a:t>-- a </a:t>
            </a:r>
            <a:r>
              <a:rPr lang="en-US" dirty="0" err="1" smtClean="0"/>
              <a:t>subquery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references tuple variables in surrounding queries</a:t>
            </a:r>
            <a:endParaRPr lang="en-US" dirty="0">
              <a:latin typeface="+mn-lt"/>
              <a:cs typeface="Abadi MT Condensed Ligh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653820" y="3093784"/>
            <a:ext cx="0" cy="1203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53820" y="4297557"/>
            <a:ext cx="20525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706329" y="4031729"/>
            <a:ext cx="0" cy="265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 of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suppliers who do not supply part No. 4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err="1">
                <a:latin typeface="Abadi MT Condensed Light"/>
                <a:cs typeface="Abadi MT Condensed Light"/>
              </a:rPr>
              <a:t>jbsupplier.name</a:t>
            </a:r>
            <a:r>
              <a:rPr lang="en-US" dirty="0">
                <a:latin typeface="Abadi MT Condensed Light"/>
                <a:cs typeface="Abadi MT Condensed Light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jbsupplier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WHERE </a:t>
            </a: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NOT EXISTS</a:t>
            </a:r>
            <a:r>
              <a:rPr lang="en-US" dirty="0">
                <a:latin typeface="Abadi MT Condensed Light"/>
                <a:cs typeface="Abadi MT Condensed Light"/>
              </a:rPr>
              <a:t>(SELECT * from </a:t>
            </a:r>
            <a:r>
              <a:rPr lang="en-US" dirty="0" err="1">
                <a:latin typeface="Abadi MT Condensed Light"/>
                <a:cs typeface="Abadi MT Condensed Light"/>
              </a:rPr>
              <a:t>jbsupply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		    WHERE </a:t>
            </a:r>
            <a:r>
              <a:rPr lang="en-US" dirty="0" err="1">
                <a:latin typeface="Abadi MT Condensed Light"/>
                <a:cs typeface="Abadi MT Condensed Light"/>
              </a:rPr>
              <a:t>jbsupplier.id</a:t>
            </a:r>
            <a:r>
              <a:rPr lang="en-US" dirty="0">
                <a:latin typeface="Abadi MT Condensed Light"/>
                <a:cs typeface="Abadi MT Condensed Light"/>
              </a:rPr>
              <a:t> = </a:t>
            </a:r>
            <a:r>
              <a:rPr lang="en-US" dirty="0" err="1">
                <a:latin typeface="Abadi MT Condensed Light"/>
                <a:cs typeface="Abadi MT Condensed Light"/>
              </a:rPr>
              <a:t>jbsupply.supplie</a:t>
            </a:r>
            <a:r>
              <a:rPr lang="en-US" dirty="0">
                <a:latin typeface="Abadi MT Condensed Light"/>
                <a:cs typeface="Abadi MT Condensed Light"/>
              </a:rPr>
              <a:t> AND part =4);</a:t>
            </a: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/>
              <a:t>For each row </a:t>
            </a:r>
            <a:r>
              <a:rPr lang="en-US" dirty="0" smtClean="0">
                <a:latin typeface="Abadi MT Condensed Light"/>
                <a:cs typeface="Abadi MT Condensed Light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</a:t>
            </a:r>
            <a:endParaRPr lang="en-US" dirty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Evaluate </a:t>
            </a:r>
            <a:r>
              <a:rPr lang="en-US" dirty="0"/>
              <a:t>the </a:t>
            </a:r>
            <a:r>
              <a:rPr lang="en-US" dirty="0" err="1"/>
              <a:t>subquery</a:t>
            </a:r>
            <a:r>
              <a:rPr lang="en-US" dirty="0"/>
              <a:t> with the appropriate value of </a:t>
            </a:r>
            <a:r>
              <a:rPr lang="en-US" dirty="0" err="1" smtClean="0">
                <a:latin typeface="Abadi MT Condensed Light"/>
                <a:cs typeface="Abadi MT Condensed Light"/>
              </a:rPr>
              <a:t>S.id</a:t>
            </a:r>
            <a:endParaRPr lang="en-US" dirty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If </a:t>
            </a:r>
            <a:r>
              <a:rPr lang="en-US" dirty="0"/>
              <a:t>the result of the </a:t>
            </a:r>
            <a:r>
              <a:rPr lang="en-US" dirty="0" err="1"/>
              <a:t>subquery</a:t>
            </a:r>
            <a:r>
              <a:rPr lang="en-US" dirty="0"/>
              <a:t> is not empty, output </a:t>
            </a:r>
            <a:r>
              <a:rPr lang="en-US" dirty="0" err="1" smtClean="0">
                <a:latin typeface="Abadi MT Condensed Light"/>
                <a:cs typeface="Abadi MT Condensed Light"/>
              </a:rPr>
              <a:t>S.name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sym typeface="Wingdings"/>
              </a:rPr>
              <a:t> a nested loop</a:t>
            </a:r>
            <a:endParaRPr lang="en-US" dirty="0">
              <a:latin typeface="+mn-lt"/>
              <a:cs typeface="Abadi MT Condensed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5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Subquery</a:t>
            </a:r>
            <a:r>
              <a:rPr lang="en-US" dirty="0" smtClean="0"/>
              <a:t> vs.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74906"/>
          </a:xfrm>
        </p:spPr>
        <p:txBody>
          <a:bodyPr>
            <a:normAutofit/>
          </a:bodyPr>
          <a:lstStyle/>
          <a:p>
            <a:r>
              <a:rPr lang="en-US" dirty="0" smtClean="0"/>
              <a:t>Avoid unnecessary using of </a:t>
            </a:r>
            <a:r>
              <a:rPr lang="en-US" dirty="0" err="1" smtClean="0"/>
              <a:t>subqueries</a:t>
            </a:r>
            <a:r>
              <a:rPr lang="en-US" dirty="0" smtClean="0"/>
              <a:t>!!</a:t>
            </a:r>
            <a:endParaRPr lang="en-US" dirty="0" smtClean="0">
              <a:latin typeface="Abadi MT Condensed Light"/>
              <a:cs typeface="Abadi MT Condensed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96695"/>
            <a:ext cx="3582779" cy="161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t1.c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t1, t2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t1.a = t2.b</a:t>
            </a:r>
            <a:endParaRPr lang="en-US" dirty="0" smtClean="0">
              <a:latin typeface="Abadi MT Condensed Light"/>
              <a:cs typeface="Abadi MT Condensed Ligh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38811" y="2371824"/>
            <a:ext cx="3582779" cy="1611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t1.c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t1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t1.a IN (SELECT t2.b 	           FROM t2)</a:t>
            </a:r>
            <a:endParaRPr lang="en-US" dirty="0" smtClean="0">
              <a:latin typeface="Abadi MT Condensed Light"/>
              <a:cs typeface="Abadi MT Condensed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333006"/>
            <a:ext cx="8229600" cy="14762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Using join is more efficient </a:t>
            </a:r>
            <a:r>
              <a:rPr lang="en-US" dirty="0" smtClean="0">
                <a:sym typeface="Wingdings"/>
              </a:rPr>
              <a:t> many dedicated join algorithms for speedup of query processing</a:t>
            </a:r>
          </a:p>
          <a:p>
            <a:r>
              <a:rPr lang="en-US" dirty="0" smtClean="0">
                <a:sym typeface="Wingdings"/>
              </a:rPr>
              <a:t>By using </a:t>
            </a:r>
            <a:r>
              <a:rPr lang="en-US" dirty="0" err="1" smtClean="0">
                <a:sym typeface="Wingdings"/>
              </a:rPr>
              <a:t>subquery</a:t>
            </a:r>
            <a:r>
              <a:rPr lang="en-US" dirty="0" smtClean="0">
                <a:sym typeface="Wingdings"/>
              </a:rPr>
              <a:t>, the system is forced to execute nested loop  query optimizer can make it more efficient, but not always</a:t>
            </a:r>
            <a:r>
              <a:rPr lang="en-US" dirty="0" smtClean="0">
                <a:latin typeface="Abadi MT Condensed Light"/>
                <a:cs typeface="Abadi MT Condensed Light"/>
                <a:sym typeface="Wingdings"/>
              </a:rPr>
              <a:t> 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40949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</a:t>
            </a:r>
            <a:r>
              <a:rPr lang="en-US" dirty="0"/>
              <a:t>SQL aggregate functions: </a:t>
            </a:r>
            <a:r>
              <a:rPr lang="en-US" dirty="0" smtClean="0">
                <a:latin typeface="Abadi MT Condensed Light"/>
                <a:cs typeface="Abadi MT Condensed Light"/>
              </a:rPr>
              <a:t>COUNT, SUM, AVG, MIN, </a:t>
            </a:r>
            <a:r>
              <a:rPr lang="en-US" dirty="0" smtClean="0">
                <a:latin typeface="Abadi MT Condensed Light"/>
                <a:cs typeface="Abadi MT Condensed Light"/>
              </a:rPr>
              <a:t>MAX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List the number of employees and their average salary</a:t>
            </a: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COUNT(*), AVG</a:t>
            </a:r>
            <a:r>
              <a:rPr lang="en-US" dirty="0" smtClean="0">
                <a:latin typeface="Abadi MT Condensed Light"/>
                <a:cs typeface="Abadi MT Condensed Light"/>
              </a:rPr>
              <a:t>(salary)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  <a:sym typeface="Wingdings"/>
              </a:rPr>
              <a:t> </a:t>
            </a:r>
            <a:r>
              <a:rPr lang="en-US" dirty="0" smtClean="0">
                <a:latin typeface="Abadi MT Condensed Light"/>
                <a:cs typeface="Abadi MT Condensed Light"/>
              </a:rPr>
              <a:t>COUNT</a:t>
            </a:r>
            <a:r>
              <a:rPr lang="en-US" dirty="0">
                <a:latin typeface="Abadi MT Condensed Light"/>
                <a:cs typeface="Abadi MT Condensed Light"/>
              </a:rPr>
              <a:t>(*)</a:t>
            </a:r>
            <a:r>
              <a:rPr lang="en-US" dirty="0"/>
              <a:t> counts the number of </a:t>
            </a:r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4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apply an aggregate function to subgroups of tuples in a relation</a:t>
            </a: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  <a:sym typeface="Wingdings"/>
              </a:rPr>
              <a:t>      </a:t>
            </a:r>
            <a:r>
              <a:rPr lang="en-US" dirty="0" smtClean="0">
                <a:latin typeface="Abadi MT Condensed Light"/>
                <a:cs typeface="Abadi MT Condensed Light"/>
              </a:rPr>
              <a:t>GROUP </a:t>
            </a:r>
            <a:r>
              <a:rPr lang="en-US" dirty="0">
                <a:latin typeface="Abadi MT Condensed Light"/>
                <a:cs typeface="Abadi MT Condensed Light"/>
              </a:rPr>
              <a:t>BY </a:t>
            </a:r>
            <a:r>
              <a:rPr lang="en-US" dirty="0"/>
              <a:t>– grouping </a:t>
            </a:r>
            <a:r>
              <a:rPr lang="en-US" dirty="0" smtClean="0"/>
              <a:t>attributes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 for each </a:t>
            </a:r>
            <a:r>
              <a:rPr lang="en-US" dirty="0" smtClean="0"/>
              <a:t>manager, </a:t>
            </a:r>
            <a:r>
              <a:rPr lang="en-US" dirty="0"/>
              <a:t>the number of </a:t>
            </a:r>
            <a:r>
              <a:rPr lang="en-US" dirty="0" smtClean="0"/>
              <a:t>employees (s)he manages and </a:t>
            </a:r>
            <a:r>
              <a:rPr lang="en-US" dirty="0"/>
              <a:t>the average salary.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manager, </a:t>
            </a:r>
            <a:r>
              <a:rPr lang="en-US" dirty="0">
                <a:latin typeface="Abadi MT Condensed Light"/>
                <a:cs typeface="Abadi MT Condensed Light"/>
              </a:rPr>
              <a:t>COUNT(*), AVG</a:t>
            </a:r>
            <a:r>
              <a:rPr lang="en-US" dirty="0" smtClean="0">
                <a:latin typeface="Abadi MT Condensed Light"/>
                <a:cs typeface="Abadi MT Condensed Light"/>
              </a:rPr>
              <a:t>(salary)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GROUP BY </a:t>
            </a:r>
            <a:r>
              <a:rPr lang="en-US" dirty="0" smtClean="0">
                <a:latin typeface="Abadi MT Condensed Light"/>
                <a:cs typeface="Abadi MT Condensed Light"/>
              </a:rPr>
              <a:t>manager;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7252" y="3367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035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SQL</a:t>
            </a:r>
            <a:r>
              <a:rPr lang="en-US" dirty="0"/>
              <a:t>: Structured Query Language</a:t>
            </a:r>
          </a:p>
          <a:p>
            <a:pPr lvl="1"/>
            <a:r>
              <a:rPr lang="en-US" dirty="0" smtClean="0"/>
              <a:t>Pronounced </a:t>
            </a:r>
            <a:r>
              <a:rPr lang="en-US" dirty="0"/>
              <a:t>“S-Q-L” or “sequel”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standard query language supported by </a:t>
            </a:r>
            <a:r>
              <a:rPr lang="en-US" dirty="0" smtClean="0"/>
              <a:t>most commercial </a:t>
            </a:r>
            <a:r>
              <a:rPr lang="en-US" dirty="0"/>
              <a:t>DBMS</a:t>
            </a:r>
          </a:p>
          <a:p>
            <a:r>
              <a:rPr lang="en-US" dirty="0" smtClean="0"/>
              <a:t>A </a:t>
            </a:r>
            <a:r>
              <a:rPr lang="en-US" dirty="0"/>
              <a:t>brief history</a:t>
            </a:r>
          </a:p>
          <a:p>
            <a:pPr lvl="1"/>
            <a:r>
              <a:rPr lang="en-US" dirty="0" smtClean="0"/>
              <a:t>IBM </a:t>
            </a:r>
            <a:r>
              <a:rPr lang="en-US" dirty="0"/>
              <a:t>System R</a:t>
            </a:r>
          </a:p>
          <a:p>
            <a:pPr lvl="1"/>
            <a:r>
              <a:rPr lang="en-US" dirty="0" smtClean="0"/>
              <a:t>ANSI </a:t>
            </a:r>
            <a:r>
              <a:rPr lang="en-US" dirty="0"/>
              <a:t>SQL89</a:t>
            </a:r>
          </a:p>
          <a:p>
            <a:pPr lvl="1"/>
            <a:r>
              <a:rPr lang="en-US" dirty="0" smtClean="0"/>
              <a:t>ANSI </a:t>
            </a:r>
            <a:r>
              <a:rPr lang="en-US" dirty="0"/>
              <a:t>SQL92 (SQL2)</a:t>
            </a:r>
          </a:p>
          <a:p>
            <a:pPr lvl="1"/>
            <a:r>
              <a:rPr lang="en-US" dirty="0" smtClean="0"/>
              <a:t>ANSI </a:t>
            </a:r>
            <a:r>
              <a:rPr lang="en-US" dirty="0"/>
              <a:t>SQL99 (SQL3)</a:t>
            </a:r>
          </a:p>
          <a:p>
            <a:pPr lvl="1"/>
            <a:r>
              <a:rPr lang="en-US" dirty="0" smtClean="0"/>
              <a:t>ANSI </a:t>
            </a:r>
            <a:r>
              <a:rPr lang="en-US" dirty="0"/>
              <a:t>SQL 2003 (added OLAP, XML, etc.)</a:t>
            </a:r>
          </a:p>
          <a:p>
            <a:pPr lvl="1"/>
            <a:r>
              <a:rPr lang="en-US" dirty="0" smtClean="0"/>
              <a:t>ANSI </a:t>
            </a:r>
            <a:r>
              <a:rPr lang="en-US" dirty="0"/>
              <a:t>SQL 2006 (added more XML)</a:t>
            </a:r>
          </a:p>
          <a:p>
            <a:pPr lvl="1"/>
            <a:r>
              <a:rPr lang="en-US" dirty="0" smtClean="0"/>
              <a:t>ANSI </a:t>
            </a:r>
            <a:r>
              <a:rPr lang="en-US" dirty="0"/>
              <a:t>SQL 2008,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6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2166"/>
            <a:ext cx="8229600" cy="23960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 for each manager, the number of employees (s)he manages and the average salary.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manager, COUNT(*), AVG(salary)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GROUP BY </a:t>
            </a:r>
            <a:r>
              <a:rPr lang="en-US" dirty="0">
                <a:latin typeface="Abadi MT Condensed Light"/>
                <a:cs typeface="Abadi MT Condensed Light"/>
              </a:rPr>
              <a:t>manager;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7252" y="3367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467136" y="4585054"/>
            <a:ext cx="36004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 dirty="0" smtClean="0">
                <a:solidFill>
                  <a:srgbClr val="800000"/>
                </a:solidFill>
                <a:ea typeface="SimSun" charset="0"/>
              </a:rPr>
              <a:t>manager  </a:t>
            </a:r>
            <a:r>
              <a:rPr lang="en-US" altLang="zh-CN" i="1" dirty="0">
                <a:solidFill>
                  <a:srgbClr val="800000"/>
                </a:solidFill>
                <a:ea typeface="SimSun" charset="0"/>
              </a:rPr>
              <a:t>COUNT(*) AVG</a:t>
            </a:r>
            <a:r>
              <a:rPr lang="en-US" altLang="zh-CN" i="1" dirty="0" smtClean="0">
                <a:solidFill>
                  <a:srgbClr val="800000"/>
                </a:solidFill>
                <a:ea typeface="SimSun" charset="0"/>
              </a:rPr>
              <a:t>(</a:t>
            </a:r>
            <a:r>
              <a:rPr lang="en-US" altLang="zh-CN" i="1" dirty="0" smtClean="0">
                <a:solidFill>
                  <a:srgbClr val="800000"/>
                </a:solidFill>
                <a:ea typeface="SimSun" charset="0"/>
              </a:rPr>
              <a:t>salary</a:t>
            </a:r>
            <a:r>
              <a:rPr lang="en-US" altLang="zh-CN" i="1" dirty="0" smtClean="0">
                <a:solidFill>
                  <a:srgbClr val="800000"/>
                </a:solidFill>
                <a:ea typeface="SimSun" charset="0"/>
              </a:rPr>
              <a:t>)</a:t>
            </a:r>
            <a:endParaRPr lang="en-US" altLang="zh-CN" i="1" dirty="0">
              <a:solidFill>
                <a:srgbClr val="800000"/>
              </a:solidFill>
              <a:ea typeface="SimSun" charset="0"/>
            </a:endParaRPr>
          </a:p>
          <a:p>
            <a:endParaRPr lang="en-US" altLang="zh-CN" dirty="0">
              <a:ea typeface="SimSun" charset="0"/>
            </a:endParaRPr>
          </a:p>
          <a:p>
            <a:r>
              <a:rPr lang="en-US" altLang="zh-CN" dirty="0">
                <a:ea typeface="SimSun" charset="0"/>
              </a:rPr>
              <a:t>5               4            </a:t>
            </a:r>
            <a:r>
              <a:rPr lang="en-US" altLang="zh-CN" dirty="0" smtClean="0">
                <a:ea typeface="SimSun" charset="0"/>
              </a:rPr>
              <a:t>47470</a:t>
            </a:r>
            <a:endParaRPr lang="en-US" altLang="zh-CN" dirty="0">
              <a:ea typeface="SimSun" charset="0"/>
            </a:endParaRPr>
          </a:p>
          <a:p>
            <a:r>
              <a:rPr lang="en-US" altLang="zh-CN" dirty="0">
                <a:ea typeface="SimSun" charset="0"/>
              </a:rPr>
              <a:t>4               3            </a:t>
            </a:r>
            <a:r>
              <a:rPr lang="en-US" altLang="zh-CN" dirty="0" smtClean="0">
                <a:ea typeface="SimSun" charset="0"/>
              </a:rPr>
              <a:t>22156</a:t>
            </a:r>
            <a:endParaRPr lang="en-US" altLang="zh-CN" dirty="0">
              <a:ea typeface="SimSun" charset="0"/>
            </a:endParaRPr>
          </a:p>
          <a:p>
            <a:r>
              <a:rPr lang="en-US" altLang="zh-CN" dirty="0">
                <a:ea typeface="SimSun" charset="0"/>
              </a:rPr>
              <a:t>1               1            55000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411918" y="5006432"/>
            <a:ext cx="365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7252" y="4585054"/>
            <a:ext cx="3916748" cy="14652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16867" y="3153892"/>
            <a:ext cx="3916748" cy="2862323"/>
            <a:chOff x="336453" y="2345016"/>
            <a:chExt cx="3916748" cy="2862323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652751" y="2345016"/>
              <a:ext cx="3600450" cy="2862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i="1" dirty="0" smtClean="0">
                  <a:solidFill>
                    <a:srgbClr val="800000"/>
                  </a:solidFill>
                  <a:ea typeface="SimSun" charset="0"/>
                </a:rPr>
                <a:t>manager    name           salary</a:t>
              </a:r>
              <a:endParaRPr lang="en-US" altLang="zh-CN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Smith          65210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4               Lee              21000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</a:t>
              </a:r>
              <a:r>
                <a:rPr lang="en-US" altLang="zh-CN" dirty="0" err="1" smtClean="0">
                  <a:ea typeface="SimSun" charset="0"/>
                </a:rPr>
                <a:t>Brin</a:t>
              </a:r>
              <a:r>
                <a:rPr lang="en-US" altLang="zh-CN" dirty="0" smtClean="0">
                  <a:ea typeface="SimSun" charset="0"/>
                </a:rPr>
                <a:t>             43250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4               Page            12220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Jobs             56750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5               </a:t>
              </a:r>
              <a:r>
                <a:rPr lang="en-US" altLang="zh-CN" dirty="0" smtClean="0">
                  <a:ea typeface="SimSun" charset="0"/>
                </a:rPr>
                <a:t>Gates          24670</a:t>
              </a:r>
            </a:p>
            <a:p>
              <a:r>
                <a:rPr lang="en-US" altLang="zh-CN" dirty="0" smtClean="0">
                  <a:ea typeface="SimSun" charset="0"/>
                </a:rPr>
                <a:t>4               Wills           33250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1               Yang           55000</a:t>
              </a:r>
              <a:endParaRPr lang="en-US" altLang="zh-CN" dirty="0">
                <a:ea typeface="SimSun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57200" y="2868143"/>
              <a:ext cx="3655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36453" y="2345016"/>
              <a:ext cx="3916748" cy="286232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266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 of </a:t>
            </a:r>
            <a:r>
              <a:rPr lang="en-US" dirty="0" smtClean="0">
                <a:latin typeface="Abadi MT Condensed Light"/>
                <a:cs typeface="Abadi MT Condensed Light"/>
              </a:rPr>
              <a:t>GROUP BY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>
                <a:latin typeface="Abadi MT Condensed Light"/>
                <a:cs typeface="Abadi MT Condensed Light"/>
              </a:rPr>
              <a:t>…  FROM …  WHERE …  GROUP BY … ;</a:t>
            </a:r>
          </a:p>
          <a:p>
            <a:r>
              <a:rPr lang="en-US" dirty="0" smtClean="0"/>
              <a:t>Compute  </a:t>
            </a:r>
            <a:r>
              <a:rPr lang="en-US" dirty="0" smtClean="0">
                <a:latin typeface="Abadi MT Condensed Light"/>
                <a:cs typeface="Abadi MT Condensed Light"/>
              </a:rPr>
              <a:t>FROM</a:t>
            </a:r>
            <a:r>
              <a:rPr lang="en-US" dirty="0" smtClean="0"/>
              <a:t> (join)</a:t>
            </a:r>
            <a:endParaRPr lang="en-US" dirty="0"/>
          </a:p>
          <a:p>
            <a:r>
              <a:rPr lang="en-US" dirty="0" smtClean="0"/>
              <a:t>Compute  </a:t>
            </a:r>
            <a:r>
              <a:rPr lang="en-US" dirty="0">
                <a:latin typeface="Abadi MT Condensed Light"/>
                <a:cs typeface="Abadi MT Condensed Light"/>
              </a:rPr>
              <a:t>WHERE</a:t>
            </a:r>
            <a:r>
              <a:rPr lang="en-US" dirty="0"/>
              <a:t> </a:t>
            </a:r>
            <a:r>
              <a:rPr lang="en-US" dirty="0" smtClean="0"/>
              <a:t>(selection)</a:t>
            </a:r>
            <a:endParaRPr lang="en-US" dirty="0"/>
          </a:p>
          <a:p>
            <a:r>
              <a:rPr lang="en-US" dirty="0" smtClean="0"/>
              <a:t>Compute  </a:t>
            </a:r>
            <a:r>
              <a:rPr lang="en-US" dirty="0">
                <a:latin typeface="Abadi MT Condensed Light"/>
                <a:cs typeface="Abadi MT Condensed Light"/>
              </a:rPr>
              <a:t>GROUP BY</a:t>
            </a:r>
            <a:r>
              <a:rPr lang="en-US" dirty="0"/>
              <a:t>: group rows according to </a:t>
            </a:r>
            <a:r>
              <a:rPr lang="en-US" dirty="0" smtClean="0"/>
              <a:t>the values </a:t>
            </a:r>
            <a:r>
              <a:rPr lang="en-US" dirty="0"/>
              <a:t>of  </a:t>
            </a:r>
            <a:r>
              <a:rPr lang="en-US" dirty="0">
                <a:latin typeface="Abadi MT Condensed Light"/>
                <a:cs typeface="Abadi MT Condensed Light"/>
              </a:rPr>
              <a:t>GROUP BY </a:t>
            </a:r>
            <a:r>
              <a:rPr lang="en-US" dirty="0"/>
              <a:t>columns</a:t>
            </a:r>
          </a:p>
          <a:p>
            <a:r>
              <a:rPr lang="en-US" dirty="0" smtClean="0"/>
              <a:t>Compute  </a:t>
            </a:r>
            <a:r>
              <a:rPr lang="en-US" dirty="0">
                <a:latin typeface="Abadi MT Condensed Light"/>
                <a:cs typeface="Abadi MT Condensed Light"/>
              </a:rPr>
              <a:t>SELECT</a:t>
            </a:r>
            <a:r>
              <a:rPr lang="en-US" dirty="0"/>
              <a:t> for each group </a:t>
            </a:r>
          </a:p>
          <a:p>
            <a:r>
              <a:rPr lang="en-US" dirty="0" smtClean="0"/>
              <a:t>For </a:t>
            </a:r>
            <a:r>
              <a:rPr lang="en-US" dirty="0"/>
              <a:t>aggregation functions with </a:t>
            </a:r>
            <a:r>
              <a:rPr lang="en-US" dirty="0">
                <a:latin typeface="Abadi MT Condensed Light"/>
                <a:cs typeface="Abadi MT Condensed Light"/>
              </a:rPr>
              <a:t>DISTINCT</a:t>
            </a:r>
            <a:r>
              <a:rPr lang="en-US" dirty="0"/>
              <a:t> inputs, </a:t>
            </a:r>
            <a:r>
              <a:rPr lang="en-US" dirty="0" smtClean="0"/>
              <a:t>first eliminate </a:t>
            </a:r>
            <a:r>
              <a:rPr lang="en-US" dirty="0"/>
              <a:t>duplicates within the </a:t>
            </a:r>
            <a:r>
              <a:rPr lang="en-US" dirty="0" smtClean="0"/>
              <a:t>group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Number </a:t>
            </a:r>
            <a:r>
              <a:rPr lang="en-US" dirty="0"/>
              <a:t>of groups = number of rows in the </a:t>
            </a:r>
            <a:r>
              <a:rPr lang="en-US" dirty="0" smtClean="0"/>
              <a:t>final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0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computing </a:t>
            </a:r>
            <a:r>
              <a:rPr lang="en-US" dirty="0">
                <a:latin typeface="Abadi MT Condensed Light"/>
                <a:cs typeface="Abadi MT Condensed Light"/>
              </a:rPr>
              <a:t>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958"/>
            <a:ext cx="8229600" cy="5802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manager, COUNT(*), AVG(salary</a:t>
            </a:r>
            <a:r>
              <a:rPr lang="en-US" dirty="0" smtClean="0">
                <a:latin typeface="Abadi MT Condensed Light"/>
                <a:cs typeface="Abadi MT Condensed Light"/>
              </a:rPr>
              <a:t>) 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GROUP </a:t>
            </a: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BY </a:t>
            </a:r>
            <a:r>
              <a:rPr lang="en-US" dirty="0">
                <a:latin typeface="Abadi MT Condensed Light"/>
                <a:cs typeface="Abadi MT Condensed Light"/>
              </a:rPr>
              <a:t>manager;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7252" y="3367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96120" y="4791810"/>
            <a:ext cx="3916748" cy="1477328"/>
            <a:chOff x="5227252" y="4585054"/>
            <a:chExt cx="3916748" cy="147732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467136" y="4585054"/>
              <a:ext cx="3600450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i="1" dirty="0" smtClean="0">
                  <a:solidFill>
                    <a:srgbClr val="800000"/>
                  </a:solidFill>
                  <a:ea typeface="SimSun" charset="0"/>
                </a:rPr>
                <a:t>manager  </a:t>
              </a:r>
              <a:r>
                <a:rPr lang="en-US" altLang="zh-CN" i="1" dirty="0">
                  <a:solidFill>
                    <a:srgbClr val="800000"/>
                  </a:solidFill>
                  <a:ea typeface="SimSun" charset="0"/>
                </a:rPr>
                <a:t>COUNT(*) AVG</a:t>
              </a:r>
              <a:r>
                <a:rPr lang="en-US" altLang="zh-CN" i="1" dirty="0" smtClean="0">
                  <a:solidFill>
                    <a:srgbClr val="800000"/>
                  </a:solidFill>
                  <a:ea typeface="SimSun" charset="0"/>
                </a:rPr>
                <a:t>(salary)</a:t>
              </a:r>
              <a:endParaRPr lang="en-US" altLang="zh-CN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5               4            </a:t>
              </a:r>
              <a:r>
                <a:rPr lang="en-US" altLang="zh-CN" dirty="0" smtClean="0">
                  <a:ea typeface="SimSun" charset="0"/>
                </a:rPr>
                <a:t>47470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4               3            </a:t>
              </a:r>
              <a:r>
                <a:rPr lang="en-US" altLang="zh-CN" dirty="0" smtClean="0">
                  <a:ea typeface="SimSun" charset="0"/>
                </a:rPr>
                <a:t>22156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1               1            55000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411918" y="5006432"/>
              <a:ext cx="3655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227252" y="4585054"/>
              <a:ext cx="3916748" cy="146526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6120" y="1722731"/>
            <a:ext cx="3916748" cy="2862323"/>
            <a:chOff x="336453" y="2345016"/>
            <a:chExt cx="3916748" cy="2862323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652751" y="2345016"/>
              <a:ext cx="3600450" cy="2862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i="1" dirty="0" smtClean="0">
                  <a:solidFill>
                    <a:srgbClr val="800000"/>
                  </a:solidFill>
                  <a:ea typeface="SimSun" charset="0"/>
                </a:rPr>
                <a:t>manager      name          sa</a:t>
              </a:r>
              <a:r>
                <a:rPr lang="en-US" altLang="zh-CN" i="1" dirty="0" smtClean="0">
                  <a:solidFill>
                    <a:srgbClr val="800000"/>
                  </a:solidFill>
                  <a:ea typeface="SimSun" charset="0"/>
                </a:rPr>
                <a:t>lary</a:t>
              </a:r>
              <a:endParaRPr lang="en-US" altLang="zh-CN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Smith          65210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4               Lee              21000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</a:t>
              </a:r>
              <a:r>
                <a:rPr lang="en-US" altLang="zh-CN" dirty="0" err="1" smtClean="0">
                  <a:ea typeface="SimSun" charset="0"/>
                </a:rPr>
                <a:t>Brin</a:t>
              </a:r>
              <a:r>
                <a:rPr lang="en-US" altLang="zh-CN" dirty="0" smtClean="0">
                  <a:ea typeface="SimSun" charset="0"/>
                </a:rPr>
                <a:t>             43250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4               Page            12220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Jobs             56750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5               </a:t>
              </a:r>
              <a:r>
                <a:rPr lang="en-US" altLang="zh-CN" dirty="0" smtClean="0">
                  <a:ea typeface="SimSun" charset="0"/>
                </a:rPr>
                <a:t>Gates          24670</a:t>
              </a:r>
            </a:p>
            <a:p>
              <a:r>
                <a:rPr lang="en-US" altLang="zh-CN" dirty="0" smtClean="0">
                  <a:ea typeface="SimSun" charset="0"/>
                </a:rPr>
                <a:t>4               Wills           33250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1               Yang           55000</a:t>
              </a:r>
              <a:endParaRPr lang="en-US" altLang="zh-CN" dirty="0">
                <a:ea typeface="SimSun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57200" y="2868143"/>
              <a:ext cx="3655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36453" y="2345016"/>
              <a:ext cx="3916748" cy="286232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86350" y="2793970"/>
            <a:ext cx="3916748" cy="2862323"/>
            <a:chOff x="4932346" y="1553379"/>
            <a:chExt cx="3916748" cy="2862323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5086350" y="1553379"/>
              <a:ext cx="3600450" cy="2862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i="1" dirty="0" smtClean="0">
                  <a:solidFill>
                    <a:srgbClr val="800000"/>
                  </a:solidFill>
                  <a:ea typeface="SimSun" charset="0"/>
                </a:rPr>
                <a:t>manager    name           salary</a:t>
              </a:r>
              <a:endParaRPr lang="en-US" altLang="zh-CN" i="1" dirty="0">
                <a:solidFill>
                  <a:srgbClr val="800000"/>
                </a:solidFill>
                <a:ea typeface="SimSun" charset="0"/>
              </a:endParaRPr>
            </a:p>
            <a:p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Smith          65210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5               </a:t>
              </a:r>
              <a:r>
                <a:rPr lang="en-US" altLang="zh-CN" dirty="0" err="1" smtClean="0">
                  <a:ea typeface="SimSun" charset="0"/>
                </a:rPr>
                <a:t>Brin</a:t>
              </a:r>
              <a:r>
                <a:rPr lang="en-US" altLang="zh-CN" dirty="0" smtClean="0">
                  <a:ea typeface="SimSun" charset="0"/>
                </a:rPr>
                <a:t>             43250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5               Jobs             56750</a:t>
              </a:r>
            </a:p>
            <a:p>
              <a:r>
                <a:rPr lang="en-US" altLang="zh-CN" dirty="0">
                  <a:ea typeface="SimSun" charset="0"/>
                </a:rPr>
                <a:t>5               Gates          </a:t>
              </a:r>
              <a:r>
                <a:rPr lang="en-US" altLang="zh-CN" dirty="0" smtClean="0">
                  <a:ea typeface="SimSun" charset="0"/>
                </a:rPr>
                <a:t>24670</a:t>
              </a:r>
            </a:p>
            <a:p>
              <a:r>
                <a:rPr lang="en-US" altLang="zh-CN" dirty="0" smtClean="0">
                  <a:ea typeface="SimSun" charset="0"/>
                </a:rPr>
                <a:t>4               Page            12220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4               Lee              </a:t>
              </a:r>
              <a:r>
                <a:rPr lang="en-US" altLang="zh-CN" dirty="0" smtClean="0">
                  <a:ea typeface="SimSun" charset="0"/>
                </a:rPr>
                <a:t>21000</a:t>
              </a:r>
            </a:p>
            <a:p>
              <a:r>
                <a:rPr lang="en-US" altLang="zh-CN" dirty="0" smtClean="0">
                  <a:ea typeface="SimSun" charset="0"/>
                </a:rPr>
                <a:t>4               Wills           33250</a:t>
              </a:r>
              <a:endParaRPr lang="en-US" altLang="zh-CN" dirty="0">
                <a:ea typeface="SimSun" charset="0"/>
              </a:endParaRPr>
            </a:p>
            <a:p>
              <a:r>
                <a:rPr lang="en-US" altLang="zh-CN" dirty="0" smtClean="0">
                  <a:ea typeface="SimSun" charset="0"/>
                </a:rPr>
                <a:t>1               Yang           55000</a:t>
              </a:r>
              <a:endParaRPr lang="en-US" altLang="zh-CN" dirty="0">
                <a:ea typeface="SimSun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086350" y="2007342"/>
              <a:ext cx="3655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4932346" y="1553379"/>
              <a:ext cx="3916748" cy="286232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4954258" y="17227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Group rows </a:t>
            </a:r>
            <a:r>
              <a:rPr lang="en-US" dirty="0"/>
              <a:t>according to the values</a:t>
            </a:r>
          </a:p>
          <a:p>
            <a:r>
              <a:rPr lang="en-US" dirty="0"/>
              <a:t>of</a:t>
            </a:r>
            <a:r>
              <a:rPr lang="en-US" dirty="0">
                <a:latin typeface="Abadi MT Condensed Light"/>
                <a:cs typeface="Abadi MT Condensed Light"/>
              </a:rPr>
              <a:t> GROUP BY </a:t>
            </a:r>
            <a:r>
              <a:rPr lang="en-US" dirty="0"/>
              <a:t>columns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240354" y="4474775"/>
            <a:ext cx="3655668" cy="14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259860" y="5291735"/>
            <a:ext cx="3655668" cy="14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72000" y="5887741"/>
            <a:ext cx="357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dirty="0" smtClean="0"/>
              <a:t>Compute </a:t>
            </a:r>
            <a:r>
              <a:rPr lang="en-US" dirty="0">
                <a:latin typeface="Abadi MT Condensed Light"/>
                <a:cs typeface="Abadi MT Condensed Light"/>
              </a:rPr>
              <a:t>SELECT</a:t>
            </a:r>
            <a:r>
              <a:rPr lang="en-US" dirty="0"/>
              <a:t> for each group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237914" y="2983184"/>
            <a:ext cx="590650" cy="3839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4237914" y="5449479"/>
            <a:ext cx="590650" cy="43826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1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on </a:t>
            </a:r>
            <a:r>
              <a:rPr lang="en-US" dirty="0" smtClean="0">
                <a:latin typeface="Abadi MT Condensed Light"/>
                <a:cs typeface="Abadi MT Condensed Light"/>
              </a:rPr>
              <a:t>SELECT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If a query uses aggregation/group by, then </a:t>
            </a:r>
            <a:r>
              <a:rPr lang="en-US" dirty="0" smtClean="0"/>
              <a:t>every column </a:t>
            </a:r>
            <a:r>
              <a:rPr lang="en-US" dirty="0"/>
              <a:t>referenced in </a:t>
            </a:r>
            <a:r>
              <a:rPr lang="en-US" dirty="0">
                <a:latin typeface="Abadi MT Condensed Light"/>
                <a:cs typeface="Abadi MT Condensed Light"/>
              </a:rPr>
              <a:t>SELECT</a:t>
            </a:r>
            <a:r>
              <a:rPr lang="en-US" dirty="0"/>
              <a:t>  must be either</a:t>
            </a:r>
          </a:p>
          <a:p>
            <a:pPr lvl="1"/>
            <a:r>
              <a:rPr lang="en-US" dirty="0" smtClean="0"/>
              <a:t>Aggregated</a:t>
            </a:r>
            <a:r>
              <a:rPr lang="en-US" dirty="0"/>
              <a:t>, or</a:t>
            </a:r>
          </a:p>
          <a:p>
            <a:pPr lvl="1"/>
            <a:r>
              <a:rPr lang="en-US" dirty="0" smtClean="0">
                <a:latin typeface="Abadi MT Condensed Light"/>
                <a:cs typeface="Abadi MT Condensed Light"/>
              </a:rPr>
              <a:t>A </a:t>
            </a:r>
            <a:r>
              <a:rPr lang="en-US" dirty="0">
                <a:latin typeface="Abadi MT Condensed Light"/>
                <a:cs typeface="Abadi MT Condensed Light"/>
              </a:rPr>
              <a:t>GROUP BY </a:t>
            </a:r>
            <a:r>
              <a:rPr lang="en-US" dirty="0"/>
              <a:t>column</a:t>
            </a:r>
          </a:p>
          <a:p>
            <a:r>
              <a:rPr lang="en-US" dirty="0" smtClean="0"/>
              <a:t>This </a:t>
            </a:r>
            <a:r>
              <a:rPr lang="en-US" dirty="0"/>
              <a:t>restriction ensures that any </a:t>
            </a:r>
            <a:r>
              <a:rPr lang="en-US" dirty="0">
                <a:latin typeface="Abadi MT Condensed Light"/>
                <a:cs typeface="Abadi MT Condensed Light"/>
              </a:rPr>
              <a:t>SELECT</a:t>
            </a:r>
            <a:r>
              <a:rPr lang="en-US" dirty="0"/>
              <a:t>  </a:t>
            </a:r>
            <a:r>
              <a:rPr lang="en-US" dirty="0" smtClean="0"/>
              <a:t>expression produces </a:t>
            </a:r>
            <a:r>
              <a:rPr lang="en-US" dirty="0"/>
              <a:t>only one value for each </a:t>
            </a:r>
            <a:r>
              <a:rPr lang="en-US" dirty="0" smtClean="0"/>
              <a:t>group</a:t>
            </a: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strike="sngStrike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name</a:t>
            </a:r>
            <a:r>
              <a:rPr lang="en-US" dirty="0" smtClean="0">
                <a:latin typeface="Abadi MT Condensed Light"/>
                <a:cs typeface="Abadi MT Condensed Light"/>
              </a:rPr>
              <a:t>, </a:t>
            </a:r>
            <a:r>
              <a:rPr lang="en-US" dirty="0" smtClean="0">
                <a:latin typeface="Abadi MT Condensed Light"/>
                <a:cs typeface="Abadi MT Condensed Light"/>
              </a:rPr>
              <a:t>COUNT</a:t>
            </a:r>
            <a:r>
              <a:rPr lang="en-US" dirty="0">
                <a:latin typeface="Abadi MT Condensed Light"/>
                <a:cs typeface="Abadi MT Condensed Light"/>
              </a:rPr>
              <a:t>(*), AVG</a:t>
            </a:r>
            <a:r>
              <a:rPr lang="en-US" dirty="0" smtClean="0">
                <a:latin typeface="Abadi MT Condensed Light"/>
                <a:cs typeface="Abadi MT Condensed Light"/>
              </a:rPr>
              <a:t>(salary) </a:t>
            </a: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 </a:t>
            </a:r>
            <a:r>
              <a:rPr lang="en-US" dirty="0">
                <a:latin typeface="Abadi MT Condensed Light"/>
                <a:cs typeface="Abadi MT Condensed Light"/>
              </a:rPr>
              <a:t>GROUP BY </a:t>
            </a:r>
            <a:r>
              <a:rPr lang="en-US" dirty="0" smtClean="0">
                <a:latin typeface="Abadi MT Condensed Light"/>
                <a:cs typeface="Abadi MT Condensed Light"/>
              </a:rPr>
              <a:t>manager;</a:t>
            </a:r>
            <a:endParaRPr lang="en-US" dirty="0">
              <a:latin typeface="Abadi MT Condensed Light"/>
              <a:cs typeface="Abadi MT Condensed Light"/>
            </a:endParaRPr>
          </a:p>
          <a:p>
            <a:endParaRPr lang="en-US" dirty="0" smtClean="0"/>
          </a:p>
          <a:p>
            <a:r>
              <a:rPr lang="en-US" dirty="0" smtClean="0"/>
              <a:t>Recall </a:t>
            </a:r>
            <a:r>
              <a:rPr lang="en-US" dirty="0"/>
              <a:t>there is one output row per group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can be multiple </a:t>
            </a:r>
            <a:r>
              <a:rPr lang="en-US" dirty="0" smtClean="0">
                <a:latin typeface="Abadi MT Condensed Light"/>
                <a:cs typeface="Abadi MT Condensed Light"/>
              </a:rPr>
              <a:t>name</a:t>
            </a:r>
            <a:r>
              <a:rPr lang="en-US" dirty="0" smtClean="0"/>
              <a:t> </a:t>
            </a:r>
            <a:r>
              <a:rPr lang="en-US" dirty="0"/>
              <a:t>values per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Used to filter groups based on the group </a:t>
            </a:r>
            <a:r>
              <a:rPr lang="en-US" dirty="0" smtClean="0"/>
              <a:t>properties (</a:t>
            </a:r>
            <a:r>
              <a:rPr lang="en-US" dirty="0"/>
              <a:t>e.g., aggregate values, </a:t>
            </a:r>
            <a:r>
              <a:rPr lang="en-US" dirty="0">
                <a:latin typeface="Abadi MT Condensed Light"/>
                <a:cs typeface="Abadi MT Condensed Light"/>
              </a:rPr>
              <a:t>GROUP BY  </a:t>
            </a:r>
            <a:r>
              <a:rPr lang="en-US" dirty="0"/>
              <a:t>column values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manager, </a:t>
            </a:r>
            <a:r>
              <a:rPr lang="en-US" dirty="0">
                <a:latin typeface="Abadi MT Condensed Light"/>
                <a:cs typeface="Abadi MT Condensed Light"/>
              </a:rPr>
              <a:t>COUNT(*), AVG</a:t>
            </a:r>
            <a:r>
              <a:rPr lang="en-US" dirty="0" smtClean="0">
                <a:latin typeface="Abadi MT Condensed Light"/>
                <a:cs typeface="Abadi MT Condensed Light"/>
              </a:rPr>
              <a:t>(salary)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GROUP BY </a:t>
            </a:r>
            <a:r>
              <a:rPr lang="en-US" dirty="0" smtClean="0">
                <a:latin typeface="Abadi MT Condensed Light"/>
                <a:cs typeface="Abadi MT Condensed Light"/>
              </a:rPr>
              <a:t>manager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HAVING</a:t>
            </a:r>
            <a:r>
              <a:rPr lang="en-US" dirty="0" smtClean="0">
                <a:latin typeface="Abadi MT Condensed Light"/>
                <a:cs typeface="Abadi MT Condensed Light"/>
              </a:rPr>
              <a:t> COUNT(*) &gt;2;</a:t>
            </a:r>
            <a:endParaRPr lang="en-US" dirty="0">
              <a:latin typeface="Abadi MT Condensed Light"/>
              <a:cs typeface="Abadi MT Condensed Light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186568" y="4348770"/>
            <a:ext cx="36004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i="1" dirty="0" smtClean="0">
                <a:solidFill>
                  <a:srgbClr val="800000"/>
                </a:solidFill>
                <a:ea typeface="SimSun" charset="0"/>
              </a:rPr>
              <a:t>manager  </a:t>
            </a:r>
            <a:r>
              <a:rPr lang="en-US" altLang="zh-CN" i="1" dirty="0">
                <a:solidFill>
                  <a:srgbClr val="800000"/>
                </a:solidFill>
                <a:ea typeface="SimSun" charset="0"/>
              </a:rPr>
              <a:t>COUNT(*) AVG</a:t>
            </a:r>
            <a:r>
              <a:rPr lang="en-US" altLang="zh-CN" i="1" dirty="0" smtClean="0">
                <a:solidFill>
                  <a:srgbClr val="800000"/>
                </a:solidFill>
                <a:ea typeface="SimSun" charset="0"/>
              </a:rPr>
              <a:t>(salary)</a:t>
            </a:r>
            <a:endParaRPr lang="en-US" altLang="zh-CN" i="1" dirty="0">
              <a:solidFill>
                <a:srgbClr val="800000"/>
              </a:solidFill>
              <a:ea typeface="SimSun" charset="0"/>
            </a:endParaRPr>
          </a:p>
          <a:p>
            <a:endParaRPr lang="en-US" altLang="zh-CN" dirty="0">
              <a:ea typeface="SimSun" charset="0"/>
            </a:endParaRPr>
          </a:p>
          <a:p>
            <a:r>
              <a:rPr lang="en-US" altLang="zh-CN" dirty="0">
                <a:ea typeface="SimSun" charset="0"/>
              </a:rPr>
              <a:t>5               4            </a:t>
            </a:r>
            <a:r>
              <a:rPr lang="en-US" altLang="zh-CN" dirty="0" smtClean="0">
                <a:ea typeface="SimSun" charset="0"/>
              </a:rPr>
              <a:t>47470</a:t>
            </a:r>
            <a:endParaRPr lang="en-US" altLang="zh-CN" dirty="0">
              <a:ea typeface="SimSun" charset="0"/>
            </a:endParaRPr>
          </a:p>
          <a:p>
            <a:r>
              <a:rPr lang="en-US" altLang="zh-CN" dirty="0">
                <a:ea typeface="SimSun" charset="0"/>
              </a:rPr>
              <a:t>4               3            </a:t>
            </a:r>
            <a:r>
              <a:rPr lang="en-US" altLang="zh-CN" dirty="0" smtClean="0">
                <a:ea typeface="SimSun" charset="0"/>
              </a:rPr>
              <a:t>22156</a:t>
            </a:r>
            <a:endParaRPr lang="en-US" altLang="zh-CN" dirty="0">
              <a:ea typeface="SimSun" charset="0"/>
            </a:endParaRPr>
          </a:p>
          <a:p>
            <a:r>
              <a:rPr lang="en-US" altLang="zh-CN" dirty="0">
                <a:ea typeface="SimSun" charset="0"/>
              </a:rPr>
              <a:t>1               1            55000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31350" y="4770148"/>
            <a:ext cx="365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46684" y="4348770"/>
            <a:ext cx="3916748" cy="14652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186568" y="5641466"/>
            <a:ext cx="26797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7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Order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query</a:t>
            </a:r>
            <a:r>
              <a:rPr lang="sv-SE" dirty="0"/>
              <a:t> </a:t>
            </a:r>
            <a:r>
              <a:rPr lang="sv-SE" dirty="0" err="1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the employee table by the salary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>
                <a:latin typeface="Abadi MT Condensed Light"/>
                <a:cs typeface="Abadi MT Condensed Light"/>
              </a:rPr>
              <a:t>* 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order by salary;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3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NULL</a:t>
            </a:r>
            <a:r>
              <a:rPr lang="en-US" dirty="0" smtClean="0"/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6168"/>
          </a:xfrm>
        </p:spPr>
        <p:txBody>
          <a:bodyPr/>
          <a:lstStyle/>
          <a:p>
            <a:r>
              <a:rPr lang="en-US" dirty="0" smtClean="0"/>
              <a:t>SQL solution for unknown or non-applicable values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special value </a:t>
            </a:r>
            <a:r>
              <a:rPr lang="en-US" dirty="0">
                <a:latin typeface="Abadi MT Condensed Light"/>
                <a:cs typeface="Abadi MT Condensed Light"/>
              </a:rPr>
              <a:t>NULL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every domain</a:t>
            </a:r>
          </a:p>
          <a:p>
            <a:pPr lvl="1"/>
            <a:r>
              <a:rPr lang="en-US" dirty="0" smtClean="0"/>
              <a:t>Special rules for dealing with </a:t>
            </a:r>
            <a:r>
              <a:rPr lang="en-US" dirty="0" smtClean="0">
                <a:latin typeface="Abadi MT Condensed Light"/>
                <a:cs typeface="Abadi MT Condensed Light"/>
              </a:rPr>
              <a:t>NULL</a:t>
            </a:r>
            <a:r>
              <a:rPr lang="en-US" dirty="0" smtClean="0"/>
              <a:t>’s</a:t>
            </a:r>
          </a:p>
          <a:p>
            <a:r>
              <a:rPr lang="en-US" dirty="0" smtClean="0"/>
              <a:t>Example</a:t>
            </a:r>
            <a:r>
              <a:rPr lang="en-US" dirty="0" smtClean="0">
                <a:latin typeface="Abadi MT Condensed Light"/>
                <a:cs typeface="Abadi MT Condensed Light"/>
              </a:rPr>
              <a:t>: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(id, name, salary, manager)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&lt;199, Bullock, 27000</a:t>
            </a:r>
            <a:r>
              <a:rPr lang="en-US" dirty="0" smtClean="0">
                <a:latin typeface="Abadi MT Condensed Light"/>
                <a:cs typeface="Abadi MT Condensed Light"/>
              </a:rPr>
              <a:t>, NULL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When </a:t>
            </a:r>
            <a:r>
              <a:rPr lang="en-US" dirty="0"/>
              <a:t>we operate on a </a:t>
            </a:r>
            <a:r>
              <a:rPr lang="en-US" dirty="0">
                <a:latin typeface="Abadi MT Condensed Light"/>
                <a:cs typeface="Abadi MT Condensed Light"/>
              </a:rPr>
              <a:t>NULL</a:t>
            </a:r>
            <a:r>
              <a:rPr lang="en-US" dirty="0"/>
              <a:t>  and another </a:t>
            </a:r>
            <a:r>
              <a:rPr lang="en-US" dirty="0" smtClean="0"/>
              <a:t>value (</a:t>
            </a:r>
            <a:r>
              <a:rPr lang="en-US" dirty="0"/>
              <a:t>including another </a:t>
            </a:r>
            <a:r>
              <a:rPr lang="en-US" dirty="0">
                <a:latin typeface="Abadi MT Condensed Light"/>
                <a:cs typeface="Abadi MT Condensed Light"/>
              </a:rPr>
              <a:t>NULL</a:t>
            </a:r>
            <a:r>
              <a:rPr lang="en-US" dirty="0" smtClean="0"/>
              <a:t> </a:t>
            </a:r>
            <a:r>
              <a:rPr lang="en-US" dirty="0"/>
              <a:t>) using +, –, etc., the </a:t>
            </a:r>
            <a:r>
              <a:rPr lang="en-US" dirty="0" smtClean="0"/>
              <a:t>result is </a:t>
            </a:r>
            <a:r>
              <a:rPr lang="en-US" dirty="0">
                <a:latin typeface="Abadi MT Condensed Light"/>
                <a:cs typeface="Abadi MT Condensed Light"/>
              </a:rPr>
              <a:t>NULL</a:t>
            </a:r>
            <a:endParaRPr lang="en-US" dirty="0" smtClean="0"/>
          </a:p>
          <a:p>
            <a:r>
              <a:rPr lang="en-US" dirty="0" smtClean="0"/>
              <a:t> Aggregate </a:t>
            </a:r>
            <a:r>
              <a:rPr lang="en-US" dirty="0"/>
              <a:t>functions ignore </a:t>
            </a:r>
            <a:r>
              <a:rPr lang="en-US" dirty="0">
                <a:latin typeface="Abadi MT Condensed Light"/>
                <a:cs typeface="Abadi MT Condensed Light"/>
              </a:rPr>
              <a:t>NULL</a:t>
            </a:r>
            <a:r>
              <a:rPr lang="en-US" dirty="0" smtClean="0"/>
              <a:t> </a:t>
            </a:r>
            <a:r>
              <a:rPr lang="en-US" dirty="0"/>
              <a:t>, except </a:t>
            </a:r>
            <a:r>
              <a:rPr lang="en-US" dirty="0" smtClean="0">
                <a:latin typeface="Abadi MT Condensed Light"/>
                <a:cs typeface="Abadi MT Condensed Light"/>
              </a:rPr>
              <a:t>COUNT(*) </a:t>
            </a:r>
          </a:p>
          <a:p>
            <a:pPr marL="457200" lvl="1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(</a:t>
            </a:r>
            <a:r>
              <a:rPr lang="en-US" dirty="0"/>
              <a:t>since it counts rows)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9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Three-valued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TRUE</a:t>
            </a:r>
            <a:r>
              <a:rPr lang="en-US" dirty="0" smtClean="0"/>
              <a:t> </a:t>
            </a:r>
            <a:r>
              <a:rPr lang="en-US" dirty="0"/>
              <a:t>= 1, </a:t>
            </a:r>
            <a:r>
              <a:rPr lang="en-US" dirty="0" smtClean="0">
                <a:latin typeface="Abadi MT Condensed Light"/>
                <a:cs typeface="Abadi MT Condensed Light"/>
              </a:rPr>
              <a:t>FALSE</a:t>
            </a:r>
            <a:r>
              <a:rPr lang="en-US" dirty="0" smtClean="0"/>
              <a:t> </a:t>
            </a:r>
            <a:r>
              <a:rPr lang="en-US" dirty="0"/>
              <a:t>= 0, </a:t>
            </a:r>
            <a:r>
              <a:rPr lang="en-US" dirty="0" smtClean="0">
                <a:latin typeface="Abadi MT Condensed Light"/>
                <a:cs typeface="Abadi MT Condensed Light"/>
              </a:rPr>
              <a:t>UNKNOWN</a:t>
            </a:r>
            <a:r>
              <a:rPr lang="en-US" dirty="0" smtClean="0"/>
              <a:t> </a:t>
            </a:r>
            <a:r>
              <a:rPr lang="en-US" dirty="0"/>
              <a:t>= 0.5</a:t>
            </a:r>
          </a:p>
          <a:p>
            <a:r>
              <a:rPr lang="es-ES_tradnl" i="1" dirty="0" smtClean="0"/>
              <a:t>x</a:t>
            </a:r>
            <a:r>
              <a:rPr lang="es-ES_tradnl" dirty="0" smtClean="0"/>
              <a:t>  </a:t>
            </a:r>
            <a:r>
              <a:rPr lang="en-US" dirty="0" smtClean="0">
                <a:latin typeface="Abadi MT Condensed Light"/>
                <a:cs typeface="Abadi MT Condensed Light"/>
              </a:rPr>
              <a:t>AND</a:t>
            </a:r>
            <a:r>
              <a:rPr lang="es-ES_tradnl" dirty="0" smtClean="0"/>
              <a:t> </a:t>
            </a:r>
            <a:r>
              <a:rPr lang="es-ES_tradnl" i="1" dirty="0"/>
              <a:t>y</a:t>
            </a:r>
            <a:r>
              <a:rPr lang="es-ES_tradnl" dirty="0" smtClean="0"/>
              <a:t> </a:t>
            </a:r>
            <a:r>
              <a:rPr lang="es-ES_tradnl" dirty="0"/>
              <a:t>= </a:t>
            </a:r>
            <a:r>
              <a:rPr lang="es-ES_tradnl" i="1" dirty="0"/>
              <a:t>min</a:t>
            </a:r>
            <a:r>
              <a:rPr lang="es-ES_tradnl" i="1" dirty="0" smtClean="0"/>
              <a:t>(</a:t>
            </a:r>
            <a:r>
              <a:rPr lang="es-ES_tradnl" i="1" dirty="0" err="1" smtClean="0"/>
              <a:t>x,y</a:t>
            </a:r>
            <a:r>
              <a:rPr lang="es-ES_tradnl" i="1" dirty="0" smtClean="0"/>
              <a:t>)</a:t>
            </a:r>
            <a:endParaRPr lang="es-ES_tradnl" i="1" dirty="0"/>
          </a:p>
          <a:p>
            <a:r>
              <a:rPr lang="es-ES_tradnl" i="1" dirty="0"/>
              <a:t>x</a:t>
            </a:r>
            <a:r>
              <a:rPr lang="es-ES_tradnl" dirty="0" smtClean="0"/>
              <a:t>  </a:t>
            </a:r>
            <a:r>
              <a:rPr lang="en-US" dirty="0" smtClean="0">
                <a:latin typeface="Abadi MT Condensed Light"/>
                <a:cs typeface="Abadi MT Condensed Light"/>
              </a:rPr>
              <a:t>OR</a:t>
            </a:r>
            <a:r>
              <a:rPr lang="es-ES_tradnl" dirty="0" smtClean="0"/>
              <a:t> </a:t>
            </a:r>
            <a:r>
              <a:rPr lang="es-ES_tradnl" i="1" dirty="0" smtClean="0"/>
              <a:t>y</a:t>
            </a:r>
            <a:r>
              <a:rPr lang="es-ES_tradnl" dirty="0" smtClean="0"/>
              <a:t> </a:t>
            </a:r>
            <a:r>
              <a:rPr lang="es-ES_tradnl" dirty="0"/>
              <a:t>= </a:t>
            </a:r>
            <a:r>
              <a:rPr lang="es-ES_tradnl" i="1" dirty="0" err="1"/>
              <a:t>max</a:t>
            </a:r>
            <a:r>
              <a:rPr lang="es-ES_tradnl" i="1" dirty="0"/>
              <a:t>(x, y)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NOT</a:t>
            </a:r>
            <a:r>
              <a:rPr lang="fr-FR" dirty="0" smtClean="0"/>
              <a:t> </a:t>
            </a:r>
            <a:r>
              <a:rPr lang="fr-FR" i="1" dirty="0"/>
              <a:t>x = 1 – x</a:t>
            </a:r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/>
              <a:t>we</a:t>
            </a:r>
            <a:r>
              <a:rPr lang="fr-FR" dirty="0"/>
              <a:t> compare a  </a:t>
            </a:r>
            <a:r>
              <a:rPr lang="en-US" dirty="0" smtClean="0">
                <a:latin typeface="Abadi MT Condensed Light"/>
                <a:cs typeface="Abadi MT Condensed Light"/>
              </a:rPr>
              <a:t>NULL</a:t>
            </a:r>
            <a:r>
              <a:rPr lang="fr-FR" dirty="0" smtClean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smtClean="0"/>
              <a:t>value (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another</a:t>
            </a:r>
            <a:r>
              <a:rPr lang="fr-FR" dirty="0"/>
              <a:t>  </a:t>
            </a:r>
            <a:r>
              <a:rPr lang="en-US" dirty="0" smtClean="0">
                <a:latin typeface="Abadi MT Condensed Light"/>
                <a:cs typeface="Abadi MT Condensed Light"/>
              </a:rPr>
              <a:t>NULL</a:t>
            </a:r>
            <a:r>
              <a:rPr lang="fr-FR" dirty="0" smtClean="0"/>
              <a:t>) </a:t>
            </a:r>
            <a:r>
              <a:rPr lang="fr-FR" dirty="0" err="1"/>
              <a:t>using</a:t>
            </a:r>
            <a:r>
              <a:rPr lang="fr-FR" dirty="0"/>
              <a:t> =, &gt;, etc., </a:t>
            </a:r>
            <a:r>
              <a:rPr lang="fr-FR" dirty="0" smtClean="0"/>
              <a:t>the </a:t>
            </a:r>
            <a:r>
              <a:rPr lang="fr-FR" dirty="0" err="1" smtClean="0"/>
              <a:t>result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 </a:t>
            </a:r>
            <a:r>
              <a:rPr lang="en-US" dirty="0" smtClean="0">
                <a:latin typeface="Abadi MT Condensed Light"/>
                <a:cs typeface="Abadi MT Condensed Light"/>
              </a:rPr>
              <a:t>UNKNOWN</a:t>
            </a:r>
            <a:endParaRPr lang="fr-FR" dirty="0"/>
          </a:p>
          <a:p>
            <a:r>
              <a:rPr lang="en-US" dirty="0" smtClean="0">
                <a:latin typeface="Abadi MT Condensed Light"/>
                <a:cs typeface="Abadi MT Condensed Light"/>
              </a:rPr>
              <a:t>WHERE</a:t>
            </a:r>
            <a:r>
              <a:rPr lang="fr-FR" dirty="0" smtClean="0"/>
              <a:t> </a:t>
            </a:r>
            <a:r>
              <a:rPr lang="fr-FR" dirty="0"/>
              <a:t>and  </a:t>
            </a:r>
            <a:r>
              <a:rPr lang="en-US" dirty="0" smtClean="0">
                <a:latin typeface="Abadi MT Condensed Light"/>
                <a:cs typeface="Abadi MT Condensed Light"/>
              </a:rPr>
              <a:t>HAVING</a:t>
            </a:r>
            <a:r>
              <a:rPr lang="fr-FR" dirty="0" smtClean="0"/>
              <a:t> </a:t>
            </a:r>
            <a:r>
              <a:rPr lang="fr-FR" dirty="0"/>
              <a:t>clauses </a:t>
            </a:r>
            <a:r>
              <a:rPr lang="fr-FR" dirty="0" err="1"/>
              <a:t>only</a:t>
            </a:r>
            <a:r>
              <a:rPr lang="fr-FR" dirty="0"/>
              <a:t> select </a:t>
            </a:r>
            <a:r>
              <a:rPr lang="fr-FR" dirty="0" err="1"/>
              <a:t>rows</a:t>
            </a:r>
            <a:r>
              <a:rPr lang="fr-FR" dirty="0"/>
              <a:t> </a:t>
            </a:r>
            <a:r>
              <a:rPr lang="fr-FR" dirty="0" smtClean="0"/>
              <a:t>for output </a:t>
            </a:r>
            <a:r>
              <a:rPr lang="fr-FR" dirty="0"/>
              <a:t>if the condition </a:t>
            </a:r>
            <a:r>
              <a:rPr lang="fr-FR" dirty="0" err="1"/>
              <a:t>evaluates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en-US" dirty="0">
                <a:latin typeface="Abadi MT Condensed Light"/>
                <a:cs typeface="Abadi MT Condensed Light"/>
              </a:rPr>
              <a:t>TRUE</a:t>
            </a:r>
            <a:endParaRPr lang="fr-FR" dirty="0"/>
          </a:p>
          <a:p>
            <a:pPr lvl="1"/>
            <a:r>
              <a:rPr lang="en-US" dirty="0" smtClean="0">
                <a:latin typeface="Abadi MT Condensed Light"/>
                <a:cs typeface="Abadi MT Condensed Light"/>
              </a:rPr>
              <a:t>UNKNOWN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0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SELECT AVG</a:t>
            </a:r>
            <a:r>
              <a:rPr lang="en-US" dirty="0" smtClean="0">
                <a:latin typeface="Abadi MT Condensed Light"/>
                <a:cs typeface="Abadi MT Condensed Light"/>
              </a:rPr>
              <a:t>(SALARY) </a:t>
            </a: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SUM</a:t>
            </a:r>
            <a:r>
              <a:rPr lang="en-US" dirty="0" smtClean="0">
                <a:latin typeface="Abadi MT Condensed Light"/>
                <a:cs typeface="Abadi MT Condensed Light"/>
              </a:rPr>
              <a:t>(SALARY)</a:t>
            </a:r>
            <a:r>
              <a:rPr lang="en-US" dirty="0" smtClean="0">
                <a:latin typeface="Abadi MT Condensed Light"/>
                <a:cs typeface="Abadi MT Condensed Light"/>
              </a:rPr>
              <a:t>/COUNT(*) </a:t>
            </a: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Not equivalent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>
                <a:latin typeface="Abadi MT Condensed Light"/>
                <a:cs typeface="Abadi MT Condensed Light"/>
              </a:rPr>
              <a:t>AVG(SALARY) </a:t>
            </a:r>
            <a:r>
              <a:rPr lang="en-US" dirty="0" smtClean="0">
                <a:latin typeface="Abadi MT Condensed Light"/>
                <a:cs typeface="Abadi MT Condensed Light"/>
              </a:rPr>
              <a:t> = </a:t>
            </a:r>
            <a:r>
              <a:rPr lang="en-US" dirty="0">
                <a:latin typeface="Abadi MT Condensed Light"/>
                <a:cs typeface="Abadi MT Condensed Light"/>
              </a:rPr>
              <a:t>SUM(SALARY)/COUNT</a:t>
            </a:r>
            <a:r>
              <a:rPr lang="en-US" dirty="0" smtClean="0">
                <a:latin typeface="Abadi MT Condensed Light"/>
                <a:cs typeface="Abadi MT Condensed Light"/>
              </a:rPr>
              <a:t>(SALARY)</a:t>
            </a:r>
            <a:r>
              <a:rPr lang="en-US" dirty="0" smtClean="0"/>
              <a:t>  still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Abadi MT Condensed Light"/>
                <a:cs typeface="Abadi MT Condensed Light"/>
              </a:rPr>
              <a:t>SELECT * 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SELECT * FROM EMPLOYEE WHERE SALARY=SALARY;</a:t>
            </a:r>
          </a:p>
          <a:p>
            <a:pPr lvl="1"/>
            <a:r>
              <a:rPr lang="en-US" dirty="0" smtClean="0"/>
              <a:t>Not equivalent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List all employees that do not have a </a:t>
            </a:r>
            <a:r>
              <a:rPr lang="en-US" dirty="0" smtClean="0"/>
              <a:t>manager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name </a:t>
            </a: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WHERE </a:t>
            </a:r>
            <a:r>
              <a:rPr lang="en-US" dirty="0" smtClean="0">
                <a:latin typeface="Abadi MT Condensed Light"/>
                <a:cs typeface="Abadi MT Condensed Light"/>
              </a:rPr>
              <a:t>manager </a:t>
            </a: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IS NULL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543969" y="39632"/>
            <a:ext cx="1296988" cy="1827213"/>
            <a:chOff x="3560" y="572"/>
            <a:chExt cx="817" cy="186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560" y="572"/>
              <a:ext cx="817" cy="18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560" y="618"/>
              <a:ext cx="816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 dirty="0">
                  <a:solidFill>
                    <a:srgbClr val="800000"/>
                  </a:solidFill>
                  <a:ea typeface="SimSun" charset="0"/>
                </a:rPr>
                <a:t>SALARY</a:t>
              </a:r>
            </a:p>
            <a:p>
              <a:endParaRPr lang="en-US" altLang="zh-CN" b="1" i="1" dirty="0">
                <a:solidFill>
                  <a:srgbClr val="800000"/>
                </a:solidFill>
                <a:ea typeface="SimSun" charset="0"/>
              </a:endParaRPr>
            </a:p>
            <a:p>
              <a:r>
                <a:rPr lang="en-US" altLang="zh-CN" dirty="0">
                  <a:ea typeface="SimSun" charset="0"/>
                </a:rPr>
                <a:t>30000</a:t>
              </a:r>
            </a:p>
            <a:p>
              <a:r>
                <a:rPr lang="en-US" altLang="zh-CN" dirty="0">
                  <a:ea typeface="SimSun" charset="0"/>
                </a:rPr>
                <a:t>40000</a:t>
              </a:r>
            </a:p>
            <a:p>
              <a:r>
                <a:rPr lang="en-US" altLang="zh-CN" dirty="0" smtClean="0">
                  <a:ea typeface="SimSun" charset="0"/>
                </a:rPr>
                <a:t>43000</a:t>
              </a:r>
            </a:p>
            <a:p>
              <a:r>
                <a:rPr lang="en-US" altLang="zh-CN" dirty="0" smtClean="0">
                  <a:ea typeface="SimSun" charset="0"/>
                </a:rPr>
                <a:t>NULL</a:t>
              </a:r>
              <a:endParaRPr lang="en-US" altLang="zh-CN" dirty="0">
                <a:ea typeface="SimSun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606" y="1115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the </a:t>
            </a:r>
            <a:r>
              <a:rPr lang="en-US" dirty="0" smtClean="0"/>
              <a:t>name of all employees together with the names of their </a:t>
            </a:r>
            <a:r>
              <a:rPr lang="en-US" dirty="0" smtClean="0"/>
              <a:t>managers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Some employees do not have </a:t>
            </a:r>
            <a:r>
              <a:rPr lang="en-US" dirty="0" smtClean="0"/>
              <a:t>any manager</a:t>
            </a:r>
            <a:endParaRPr lang="en-US" dirty="0" smtClean="0"/>
          </a:p>
          <a:p>
            <a:pPr lvl="1"/>
            <a:r>
              <a:rPr lang="en-US" dirty="0" smtClean="0"/>
              <a:t>We want to list </a:t>
            </a:r>
            <a:r>
              <a:rPr lang="en-US" dirty="0" smtClean="0"/>
              <a:t>those employees </a:t>
            </a:r>
            <a:r>
              <a:rPr lang="en-US" dirty="0" smtClean="0"/>
              <a:t>too – where </a:t>
            </a:r>
            <a:r>
              <a:rPr lang="en-US" dirty="0" smtClean="0"/>
              <a:t>manager </a:t>
            </a:r>
            <a:r>
              <a:rPr lang="en-US" dirty="0" smtClean="0"/>
              <a:t>field is noted as NULL</a:t>
            </a: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 err="1" smtClean="0">
                <a:latin typeface="Abadi MT Condensed Light"/>
                <a:cs typeface="Abadi MT Condensed Light"/>
              </a:rPr>
              <a:t>E.name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‘</a:t>
            </a:r>
            <a:r>
              <a:rPr lang="en-US" dirty="0" smtClean="0">
                <a:latin typeface="Abadi MT Condensed Light"/>
                <a:cs typeface="Abadi MT Condensed Light"/>
              </a:rPr>
              <a:t>Employee</a:t>
            </a:r>
            <a:r>
              <a:rPr lang="en-US" dirty="0" smtClean="0">
                <a:latin typeface="Abadi MT Condensed Light"/>
                <a:cs typeface="Abadi MT Condensed Light"/>
              </a:rPr>
              <a:t>’</a:t>
            </a:r>
            <a:r>
              <a:rPr lang="en-US" dirty="0" smtClean="0">
                <a:latin typeface="Abadi MT Condensed Light"/>
                <a:cs typeface="Abadi MT Condensed Light"/>
              </a:rPr>
              <a:t>, </a:t>
            </a:r>
            <a:r>
              <a:rPr lang="en-US" dirty="0" err="1" smtClean="0">
                <a:latin typeface="Abadi MT Condensed Light"/>
                <a:cs typeface="Abadi MT Condensed Light"/>
              </a:rPr>
              <a:t>S.name</a:t>
            </a:r>
            <a:r>
              <a:rPr lang="en-US" dirty="0" smtClean="0">
                <a:latin typeface="Abadi MT Condensed Light"/>
                <a:cs typeface="Abadi MT Condensed Light"/>
              </a:rPr>
              <a:t> ‘manager</a:t>
            </a:r>
            <a:r>
              <a:rPr lang="en-US" dirty="0" smtClean="0">
                <a:latin typeface="Abadi MT Condensed Light"/>
                <a:cs typeface="Abadi MT Condensed Light"/>
              </a:rPr>
              <a:t>’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E,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S</a:t>
            </a: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</a:t>
            </a:r>
            <a:r>
              <a:rPr lang="en-US" dirty="0" err="1" smtClean="0">
                <a:latin typeface="Abadi MT Condensed Light"/>
                <a:cs typeface="Abadi MT Condensed Light"/>
              </a:rPr>
              <a:t>E.manager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= </a:t>
            </a:r>
            <a:r>
              <a:rPr lang="en-US" dirty="0" err="1" smtClean="0">
                <a:latin typeface="Abadi MT Condensed Light"/>
                <a:cs typeface="Abadi MT Condensed Light"/>
              </a:rPr>
              <a:t>S.id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Returns only ‘Smith’ and ‘Wong’</a:t>
            </a:r>
          </a:p>
          <a:p>
            <a:pPr lvl="1"/>
            <a:r>
              <a:rPr lang="en-US" dirty="0" smtClean="0"/>
              <a:t>Tuple </a:t>
            </a:r>
            <a:r>
              <a:rPr lang="en-US" dirty="0" smtClean="0"/>
              <a:t>‘</a:t>
            </a:r>
            <a:r>
              <a:rPr lang="en-US" dirty="0" smtClean="0"/>
              <a:t>Borg’ does not have a join partner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845476" y="4032400"/>
            <a:ext cx="3117637" cy="1048545"/>
            <a:chOff x="5003800" y="0"/>
            <a:chExt cx="3117637" cy="1299605"/>
          </a:xfrm>
        </p:grpSpPr>
        <p:sp>
          <p:nvSpPr>
            <p:cNvPr id="4" name="Rectangle 4"/>
            <p:cNvSpPr txBox="1">
              <a:spLocks noChangeArrowheads="1"/>
            </p:cNvSpPr>
            <p:nvPr/>
          </p:nvSpPr>
          <p:spPr>
            <a:xfrm>
              <a:off x="5003800" y="0"/>
              <a:ext cx="3117637" cy="129960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Employee 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manager</a:t>
              </a: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Smith	   	Borg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Wong      		Borg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003800" y="324901"/>
              <a:ext cx="3117637" cy="14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003800" y="0"/>
              <a:ext cx="3117637" cy="11814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6281" y="138041"/>
            <a:ext cx="3117637" cy="1299605"/>
            <a:chOff x="5003800" y="0"/>
            <a:chExt cx="3117637" cy="1299605"/>
          </a:xfrm>
        </p:grpSpPr>
        <p:sp>
          <p:nvSpPr>
            <p:cNvPr id="10" name="Rectangle 4"/>
            <p:cNvSpPr txBox="1">
              <a:spLocks noChangeArrowheads="1"/>
            </p:cNvSpPr>
            <p:nvPr/>
          </p:nvSpPr>
          <p:spPr>
            <a:xfrm>
              <a:off x="5003800" y="0"/>
              <a:ext cx="3117637" cy="129960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name 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id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manager</a:t>
              </a: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Smith      333445555 	   </a:t>
              </a:r>
              <a:r>
                <a:rPr lang="en-GB" sz="1400" dirty="0" smtClean="0">
                  <a:solidFill>
                    <a:srgbClr val="FF0000"/>
                  </a:solidFill>
                </a:rPr>
                <a:t>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Borg        123456789      	   NULL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Wong      888665555 	   </a:t>
              </a:r>
              <a:r>
                <a:rPr lang="en-GB" sz="1400" dirty="0" smtClean="0">
                  <a:solidFill>
                    <a:srgbClr val="FF0000"/>
                  </a:solidFill>
                </a:rPr>
                <a:t>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5003800" y="324901"/>
              <a:ext cx="3117637" cy="14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003800" y="0"/>
              <a:ext cx="3117637" cy="11814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62681" y="136382"/>
            <a:ext cx="3117637" cy="1299605"/>
            <a:chOff x="5003800" y="0"/>
            <a:chExt cx="3117637" cy="1299605"/>
          </a:xfrm>
        </p:grpSpPr>
        <p:sp>
          <p:nvSpPr>
            <p:cNvPr id="14" name="Rectangle 4"/>
            <p:cNvSpPr txBox="1">
              <a:spLocks noChangeArrowheads="1"/>
            </p:cNvSpPr>
            <p:nvPr/>
          </p:nvSpPr>
          <p:spPr>
            <a:xfrm>
              <a:off x="5003800" y="0"/>
              <a:ext cx="3117637" cy="129960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name 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id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manager</a:t>
              </a: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Smith      333445555 	   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Borg        </a:t>
              </a:r>
              <a:r>
                <a:rPr lang="en-GB" sz="1400" dirty="0" smtClean="0">
                  <a:solidFill>
                    <a:srgbClr val="FF0000"/>
                  </a:solidFill>
                </a:rPr>
                <a:t>123456789</a:t>
              </a:r>
              <a:r>
                <a:rPr lang="en-GB" sz="1400" dirty="0" smtClean="0"/>
                <a:t>      	   NULL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Wong      888665555 	   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5003800" y="324901"/>
              <a:ext cx="3117637" cy="14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003800" y="0"/>
              <a:ext cx="3117637" cy="11814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33472" y="138041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899072" y="138041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-352378" y="599404"/>
            <a:ext cx="1943100" cy="1006947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3200" dirty="0" smtClean="0"/>
              <a:t>Outer </a:t>
            </a:r>
            <a:br>
              <a:rPr lang="en-US" sz="3200" dirty="0" smtClean="0"/>
            </a:br>
            <a:r>
              <a:rPr lang="en-US" sz="3200" dirty="0" smtClean="0"/>
              <a:t>join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192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and drop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CREATE TABLE</a:t>
            </a:r>
            <a:r>
              <a:rPr lang="en-US" dirty="0"/>
              <a:t>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/>
              <a:t>…, </a:t>
            </a:r>
            <a:r>
              <a:rPr lang="en-US" i="1" dirty="0" err="1"/>
              <a:t>column_name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column_type</a:t>
            </a:r>
            <a:r>
              <a:rPr lang="en-US" i="1" baseline="-25000" dirty="0" err="1"/>
              <a:t>i</a:t>
            </a:r>
            <a:r>
              <a:rPr lang="en-US" i="1" dirty="0"/>
              <a:t>, …);</a:t>
            </a: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DROP </a:t>
            </a:r>
            <a:r>
              <a:rPr lang="en-US" dirty="0">
                <a:latin typeface="Abadi MT Condensed Light"/>
                <a:cs typeface="Abadi MT Condensed Light"/>
              </a:rPr>
              <a:t>TABLE </a:t>
            </a:r>
            <a:r>
              <a:rPr lang="en-US" i="1" dirty="0" err="1"/>
              <a:t>table_name</a:t>
            </a:r>
            <a:r>
              <a:rPr lang="en-US" dirty="0"/>
              <a:t>;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CREATE TABLE </a:t>
            </a:r>
            <a:r>
              <a:rPr lang="en-US" dirty="0">
                <a:latin typeface="Abadi MT Condensed Light"/>
                <a:cs typeface="Abadi MT Condensed Light"/>
              </a:rPr>
              <a:t>CREATE TABLE </a:t>
            </a:r>
            <a:r>
              <a:rPr lang="en-US" dirty="0" err="1">
                <a:latin typeface="Abadi MT Condensed Light"/>
                <a:cs typeface="Abadi MT Condensed Light"/>
              </a:rPr>
              <a:t>jbdept</a:t>
            </a:r>
            <a:r>
              <a:rPr lang="en-US" dirty="0">
                <a:latin typeface="Abadi MT Condensed Light"/>
                <a:cs typeface="Abadi MT Condensed Light"/>
              </a:rPr>
              <a:t> (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id INT</a:t>
            </a:r>
            <a:r>
              <a:rPr lang="en-US" dirty="0" smtClean="0">
                <a:latin typeface="Abadi MT Condensed Light"/>
                <a:cs typeface="Abadi MT Condensed Light"/>
              </a:rPr>
              <a:t>,  name </a:t>
            </a:r>
            <a:r>
              <a:rPr lang="en-US" dirty="0">
                <a:latin typeface="Abadi MT Condensed Light"/>
                <a:cs typeface="Abadi MT Condensed Light"/>
              </a:rPr>
              <a:t>VARCHAR(20)</a:t>
            </a:r>
            <a:r>
              <a:rPr lang="en-US" dirty="0" smtClean="0">
                <a:latin typeface="Abadi MT Condensed Light"/>
                <a:cs typeface="Abadi MT Condensed Light"/>
              </a:rPr>
              <a:t>, store </a:t>
            </a:r>
            <a:r>
              <a:rPr lang="en-US" dirty="0">
                <a:latin typeface="Abadi MT Condensed Light"/>
                <a:cs typeface="Abadi MT Condensed Light"/>
              </a:rPr>
              <a:t>INT NOT NULL</a:t>
            </a:r>
            <a:r>
              <a:rPr lang="en-US" dirty="0" smtClean="0">
                <a:latin typeface="Abadi MT Condensed Light"/>
                <a:cs typeface="Abadi MT Condensed Light"/>
              </a:rPr>
              <a:t>,  floor </a:t>
            </a:r>
            <a:r>
              <a:rPr lang="en-US" dirty="0">
                <a:latin typeface="Abadi MT Condensed Light"/>
                <a:cs typeface="Abadi MT Condensed Light"/>
              </a:rPr>
              <a:t>INT</a:t>
            </a:r>
            <a:r>
              <a:rPr lang="en-US" dirty="0" smtClean="0">
                <a:latin typeface="Abadi MT Condensed Light"/>
                <a:cs typeface="Abadi MT Condensed Light"/>
              </a:rPr>
              <a:t>, manager INT);</a:t>
            </a: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DROP </a:t>
            </a:r>
            <a:r>
              <a:rPr lang="en-US" dirty="0">
                <a:latin typeface="Abadi MT Condensed Light"/>
                <a:cs typeface="Abadi MT Condensed Light"/>
              </a:rPr>
              <a:t>table </a:t>
            </a:r>
            <a:r>
              <a:rPr lang="en-US" dirty="0" err="1" smtClean="0">
                <a:latin typeface="Abadi MT Condensed Light"/>
                <a:cs typeface="Abadi MT Condensed Light"/>
              </a:rPr>
              <a:t>jbdept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 smtClean="0"/>
              <a:t>-</a:t>
            </a:r>
            <a:r>
              <a:rPr lang="en-US" dirty="0"/>
              <a:t>- SQL is insensitive to white space.</a:t>
            </a:r>
          </a:p>
          <a:p>
            <a:r>
              <a:rPr lang="en-US" dirty="0"/>
              <a:t>-- SQL is insensitive to case (e.g., ..</a:t>
            </a:r>
            <a:r>
              <a:rPr lang="en-US" dirty="0" smtClean="0"/>
              <a:t>.Hours.</a:t>
            </a:r>
            <a:r>
              <a:rPr lang="en-US" dirty="0"/>
              <a:t>.. is equivalent </a:t>
            </a:r>
            <a:r>
              <a:rPr lang="en-US" dirty="0" smtClean="0"/>
              <a:t>to HOURS.</a:t>
            </a:r>
            <a:r>
              <a:rPr lang="en-US" dirty="0"/>
              <a:t>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 err="1">
                <a:latin typeface="Abadi MT Condensed Light"/>
                <a:cs typeface="Abadi MT Condensed Light"/>
              </a:rPr>
              <a:t>E.name</a:t>
            </a:r>
            <a:r>
              <a:rPr lang="en-US" dirty="0">
                <a:latin typeface="Abadi MT Condensed Light"/>
                <a:cs typeface="Abadi MT Condensed Light"/>
              </a:rPr>
              <a:t> 'Employee', </a:t>
            </a:r>
            <a:r>
              <a:rPr lang="en-US" dirty="0" err="1">
                <a:latin typeface="Abadi MT Condensed Light"/>
                <a:cs typeface="Abadi MT Condensed Light"/>
              </a:rPr>
              <a:t>S.name</a:t>
            </a:r>
            <a:r>
              <a:rPr lang="en-US" dirty="0">
                <a:latin typeface="Abadi MT Condensed Light"/>
                <a:cs typeface="Abadi MT Condensed Light"/>
              </a:rPr>
              <a:t> 'manager'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E </a:t>
            </a: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LEFT JOIN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S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ON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err="1">
                <a:latin typeface="Abadi MT Condensed Light"/>
                <a:cs typeface="Abadi MT Condensed Light"/>
              </a:rPr>
              <a:t>E.manager</a:t>
            </a:r>
            <a:r>
              <a:rPr lang="en-US" dirty="0">
                <a:latin typeface="Abadi MT Condensed Light"/>
                <a:cs typeface="Abadi MT Condensed Light"/>
              </a:rPr>
              <a:t>=</a:t>
            </a:r>
            <a:r>
              <a:rPr lang="en-US" dirty="0" err="1">
                <a:latin typeface="Abadi MT Condensed Light"/>
                <a:cs typeface="Abadi MT Condensed Light"/>
              </a:rPr>
              <a:t>S.id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left </a:t>
            </a:r>
            <a:r>
              <a:rPr lang="en-US" dirty="0" smtClean="0">
                <a:solidFill>
                  <a:srgbClr val="FF0000"/>
                </a:solidFill>
              </a:rPr>
              <a:t>outer join</a:t>
            </a:r>
            <a:r>
              <a:rPr lang="en-US" dirty="0" smtClean="0"/>
              <a:t> (</a:t>
            </a:r>
            <a:r>
              <a:rPr lang="en-US" dirty="0">
                <a:latin typeface="Abadi MT Condensed Light"/>
                <a:cs typeface="Abadi MT Condensed Light"/>
              </a:rPr>
              <a:t>LEFT </a:t>
            </a:r>
            <a:r>
              <a:rPr lang="en-US" dirty="0" smtClean="0">
                <a:latin typeface="Abadi MT Condensed Light"/>
                <a:cs typeface="Abadi MT Condensed Light"/>
              </a:rPr>
              <a:t>JOIN</a:t>
            </a:r>
            <a:r>
              <a:rPr lang="en-US" dirty="0" smtClean="0"/>
              <a:t>) of R with S includes </a:t>
            </a:r>
            <a:r>
              <a:rPr lang="en-US" dirty="0"/>
              <a:t>rows </a:t>
            </a:r>
            <a:r>
              <a:rPr lang="en-US" dirty="0" smtClean="0"/>
              <a:t>in R join S</a:t>
            </a:r>
            <a:r>
              <a:rPr lang="en-US" dirty="0"/>
              <a:t> </a:t>
            </a:r>
            <a:r>
              <a:rPr lang="en-US" dirty="0" smtClean="0"/>
              <a:t>plus </a:t>
            </a:r>
            <a:r>
              <a:rPr lang="en-US" dirty="0" smtClean="0">
                <a:solidFill>
                  <a:srgbClr val="FF0000"/>
                </a:solidFill>
              </a:rPr>
              <a:t>dangling</a:t>
            </a:r>
            <a:r>
              <a:rPr lang="en-US" dirty="0" smtClean="0"/>
              <a:t> R rows </a:t>
            </a:r>
            <a:r>
              <a:rPr lang="en-US" dirty="0"/>
              <a:t>padded with </a:t>
            </a:r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Dangling </a:t>
            </a:r>
            <a:r>
              <a:rPr lang="en-US" dirty="0"/>
              <a:t>R rows </a:t>
            </a:r>
            <a:r>
              <a:rPr lang="en-US" dirty="0" smtClean="0"/>
              <a:t>are those </a:t>
            </a:r>
            <a:r>
              <a:rPr lang="en-US" dirty="0"/>
              <a:t>that do not join with any </a:t>
            </a:r>
            <a:r>
              <a:rPr lang="en-US" dirty="0" smtClean="0"/>
              <a:t>S rows</a:t>
            </a:r>
          </a:p>
          <a:p>
            <a:endParaRPr lang="en-US" dirty="0" smtClean="0"/>
          </a:p>
          <a:p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</a:rPr>
              <a:t>right </a:t>
            </a:r>
            <a:r>
              <a:rPr lang="en-US" dirty="0">
                <a:solidFill>
                  <a:srgbClr val="FF0000"/>
                </a:solidFill>
              </a:rPr>
              <a:t>outer join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Abadi MT Condensed Light"/>
                <a:cs typeface="Abadi MT Condensed Light"/>
              </a:rPr>
              <a:t>RIGHT </a:t>
            </a:r>
            <a:r>
              <a:rPr lang="en-US" dirty="0">
                <a:latin typeface="Abadi MT Condensed Light"/>
                <a:cs typeface="Abadi MT Condensed Light"/>
              </a:rPr>
              <a:t>JOIN</a:t>
            </a:r>
            <a:r>
              <a:rPr lang="en-US" dirty="0"/>
              <a:t>) of R with S includes rows in R join S plus </a:t>
            </a:r>
            <a:r>
              <a:rPr lang="en-US" dirty="0">
                <a:solidFill>
                  <a:srgbClr val="FF0000"/>
                </a:solidFill>
              </a:rPr>
              <a:t>dangling</a:t>
            </a:r>
            <a:r>
              <a:rPr lang="en-US" dirty="0"/>
              <a:t> </a:t>
            </a:r>
            <a:r>
              <a:rPr lang="en-US" dirty="0" smtClean="0"/>
              <a:t>S </a:t>
            </a:r>
            <a:r>
              <a:rPr lang="en-US" dirty="0"/>
              <a:t>rows padded with NULL</a:t>
            </a:r>
          </a:p>
          <a:p>
            <a:pPr lvl="1"/>
            <a:r>
              <a:rPr lang="en-US" dirty="0"/>
              <a:t>Dangling </a:t>
            </a:r>
            <a:r>
              <a:rPr lang="en-US" dirty="0" smtClean="0"/>
              <a:t>S </a:t>
            </a:r>
            <a:r>
              <a:rPr lang="en-US" dirty="0"/>
              <a:t>rows are those that do not join with any R</a:t>
            </a:r>
            <a:r>
              <a:rPr lang="en-US" dirty="0" smtClean="0"/>
              <a:t> rows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845476" y="1905774"/>
            <a:ext cx="3117637" cy="1298933"/>
            <a:chOff x="5003800" y="0"/>
            <a:chExt cx="3117637" cy="1299605"/>
          </a:xfrm>
        </p:grpSpPr>
        <p:sp>
          <p:nvSpPr>
            <p:cNvPr id="4" name="Rectangle 4"/>
            <p:cNvSpPr txBox="1">
              <a:spLocks noChangeArrowheads="1"/>
            </p:cNvSpPr>
            <p:nvPr/>
          </p:nvSpPr>
          <p:spPr>
            <a:xfrm>
              <a:off x="5003800" y="0"/>
              <a:ext cx="3117637" cy="129960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Employee 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manager</a:t>
              </a: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Smith	   	Borg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Wong      		Borg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Borg		NULL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003800" y="324901"/>
              <a:ext cx="3117637" cy="14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003800" y="0"/>
              <a:ext cx="3117637" cy="11814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46281" y="138041"/>
            <a:ext cx="3117637" cy="1299605"/>
            <a:chOff x="5003800" y="0"/>
            <a:chExt cx="3117637" cy="1299605"/>
          </a:xfrm>
        </p:grpSpPr>
        <p:sp>
          <p:nvSpPr>
            <p:cNvPr id="14" name="Rectangle 4"/>
            <p:cNvSpPr txBox="1">
              <a:spLocks noChangeArrowheads="1"/>
            </p:cNvSpPr>
            <p:nvPr/>
          </p:nvSpPr>
          <p:spPr>
            <a:xfrm>
              <a:off x="5003800" y="0"/>
              <a:ext cx="3117637" cy="129960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name 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id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manager</a:t>
              </a: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Smith      333445555 	   </a:t>
              </a:r>
              <a:r>
                <a:rPr lang="en-GB" sz="1400" dirty="0" smtClean="0">
                  <a:solidFill>
                    <a:srgbClr val="FF0000"/>
                  </a:solidFill>
                </a:rPr>
                <a:t>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Borg        123456789      	   NULL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Wong      888665555 	   </a:t>
              </a:r>
              <a:r>
                <a:rPr lang="en-GB" sz="1400" dirty="0" smtClean="0">
                  <a:solidFill>
                    <a:srgbClr val="FF0000"/>
                  </a:solidFill>
                </a:rPr>
                <a:t>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5003800" y="324901"/>
              <a:ext cx="3117637" cy="14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003800" y="0"/>
              <a:ext cx="3117637" cy="11814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62681" y="136382"/>
            <a:ext cx="3117637" cy="1299605"/>
            <a:chOff x="5003800" y="0"/>
            <a:chExt cx="3117637" cy="1299605"/>
          </a:xfrm>
        </p:grpSpPr>
        <p:sp>
          <p:nvSpPr>
            <p:cNvPr id="18" name="Rectangle 4"/>
            <p:cNvSpPr txBox="1">
              <a:spLocks noChangeArrowheads="1"/>
            </p:cNvSpPr>
            <p:nvPr/>
          </p:nvSpPr>
          <p:spPr>
            <a:xfrm>
              <a:off x="5003800" y="0"/>
              <a:ext cx="3117637" cy="129960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Courier New" pitchFamily="49" charset="0"/>
                <a:buChar char="o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name 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id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	</a:t>
              </a:r>
              <a:r>
                <a:rPr lang="en-GB" sz="1400" i="1" dirty="0" smtClean="0">
                  <a:solidFill>
                    <a:srgbClr val="800000"/>
                  </a:solidFill>
                  <a:latin typeface="Courier" charset="0"/>
                </a:rPr>
                <a:t>manager</a:t>
              </a: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i="1" dirty="0" smtClean="0">
                <a:solidFill>
                  <a:srgbClr val="800000"/>
                </a:solidFill>
                <a:latin typeface="Courier" charset="0"/>
              </a:endParaRP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Smith      333445555 	   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Borg        </a:t>
              </a:r>
              <a:r>
                <a:rPr lang="en-GB" sz="1400" dirty="0" smtClean="0">
                  <a:solidFill>
                    <a:srgbClr val="FF0000"/>
                  </a:solidFill>
                </a:rPr>
                <a:t>123456789</a:t>
              </a:r>
              <a:r>
                <a:rPr lang="en-GB" sz="1400" dirty="0" smtClean="0"/>
                <a:t>      	   NULL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r>
                <a:rPr lang="en-GB" sz="1400" dirty="0" smtClean="0"/>
                <a:t>Wong      888665555 	   123456789</a:t>
              </a:r>
            </a:p>
            <a:p>
              <a:pPr marL="0" indent="0">
                <a:lnSpc>
                  <a:spcPct val="80000"/>
                </a:lnSpc>
                <a:buFont typeface="Wingdings" charset="0"/>
                <a:buNone/>
                <a:tabLst>
                  <a:tab pos="952500" algn="l"/>
                </a:tabLst>
              </a:pPr>
              <a:endParaRPr lang="en-GB" sz="1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5003800" y="324901"/>
              <a:ext cx="3117637" cy="147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003800" y="0"/>
              <a:ext cx="3117637" cy="11814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3472" y="138041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99072" y="138041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25500" y="723900"/>
            <a:ext cx="3695700" cy="330200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1178141"/>
            <a:ext cx="1605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Dangling row</a:t>
            </a:r>
            <a:endParaRPr lang="en-US" dirty="0">
              <a:solidFill>
                <a:srgbClr val="660066"/>
              </a:solidFill>
            </a:endParaRPr>
          </a:p>
        </p:txBody>
      </p:sp>
      <p:cxnSp>
        <p:nvCxnSpPr>
          <p:cNvPr id="26" name="Straight Arrow Connector 25"/>
          <p:cNvCxnSpPr>
            <a:endCxn id="23" idx="1"/>
          </p:cNvCxnSpPr>
          <p:nvPr/>
        </p:nvCxnSpPr>
        <p:spPr>
          <a:xfrm flipV="1">
            <a:off x="241300" y="889000"/>
            <a:ext cx="584200" cy="4288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8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tuples into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INSERT INTO </a:t>
            </a:r>
            <a:r>
              <a:rPr lang="en-US" dirty="0"/>
              <a:t>&lt;table&gt; (&lt;</a:t>
            </a:r>
            <a:r>
              <a:rPr lang="en-US" dirty="0" err="1"/>
              <a:t>attr</a:t>
            </a:r>
            <a:r>
              <a:rPr lang="en-US" dirty="0"/>
              <a:t>&gt;,…) VALUES ( &lt;</a:t>
            </a:r>
            <a:r>
              <a:rPr lang="en-US" dirty="0" err="1"/>
              <a:t>val</a:t>
            </a:r>
            <a:r>
              <a:rPr lang="en-US" dirty="0"/>
              <a:t>&gt;, …) ;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INSERT INTO</a:t>
            </a:r>
            <a:r>
              <a:rPr lang="en-US" dirty="0" smtClean="0"/>
              <a:t> </a:t>
            </a:r>
            <a:r>
              <a:rPr lang="en-US" dirty="0"/>
              <a:t>&lt;table&gt; (&lt;</a:t>
            </a:r>
            <a:r>
              <a:rPr lang="en-US" dirty="0" err="1"/>
              <a:t>attr</a:t>
            </a:r>
            <a:r>
              <a:rPr lang="en-US" dirty="0"/>
              <a:t>&gt;, …) &lt;</a:t>
            </a:r>
            <a:r>
              <a:rPr lang="en-US" dirty="0" err="1"/>
              <a:t>subquery</a:t>
            </a:r>
            <a:r>
              <a:rPr lang="en-US" dirty="0"/>
              <a:t>&gt; ;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>
                <a:latin typeface="Abadi MT Condensed Light"/>
                <a:cs typeface="Abadi MT Condensed Light"/>
              </a:rPr>
              <a:t>INSERT INTO </a:t>
            </a:r>
            <a:r>
              <a:rPr lang="en-US" dirty="0" err="1">
                <a:latin typeface="Abadi MT Condensed Light"/>
                <a:cs typeface="Abadi MT Condensed Light"/>
              </a:rPr>
              <a:t>jbcity</a:t>
            </a:r>
            <a:r>
              <a:rPr lang="en-US" dirty="0">
                <a:latin typeface="Abadi MT Condensed Light"/>
                <a:cs typeface="Abadi MT Condensed Light"/>
              </a:rPr>
              <a:t> VALUES(999, 'Indianapolis', '</a:t>
            </a:r>
            <a:r>
              <a:rPr lang="en-US" dirty="0" err="1">
                <a:latin typeface="Abadi MT Condensed Light"/>
                <a:cs typeface="Abadi MT Condensed Light"/>
              </a:rPr>
              <a:t>Ind</a:t>
            </a:r>
            <a:r>
              <a:rPr lang="en-US" dirty="0">
                <a:latin typeface="Abadi MT Condensed Light"/>
                <a:cs typeface="Abadi MT Condensed Light"/>
              </a:rPr>
              <a:t>');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0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UPDATE</a:t>
            </a:r>
            <a:r>
              <a:rPr lang="en-US" dirty="0"/>
              <a:t> &lt;table&gt; </a:t>
            </a:r>
            <a:r>
              <a:rPr lang="en-US" dirty="0" smtClean="0">
                <a:latin typeface="Abadi MT Condensed Light"/>
                <a:cs typeface="Abadi MT Condensed Light"/>
              </a:rPr>
              <a:t>SET</a:t>
            </a:r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attr</a:t>
            </a:r>
            <a:r>
              <a:rPr lang="en-US" dirty="0"/>
              <a:t>&gt; = &lt;</a:t>
            </a:r>
            <a:r>
              <a:rPr lang="en-US" dirty="0" err="1"/>
              <a:t>val</a:t>
            </a:r>
            <a:r>
              <a:rPr lang="en-US" dirty="0"/>
              <a:t>&gt; ,…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>
                <a:latin typeface="Abadi MT Condensed Light"/>
                <a:cs typeface="Abadi MT Condensed Light"/>
              </a:rPr>
              <a:t>WHERE</a:t>
            </a:r>
            <a:r>
              <a:rPr lang="en-US" dirty="0" smtClean="0"/>
              <a:t> </a:t>
            </a:r>
            <a:r>
              <a:rPr lang="en-US" dirty="0"/>
              <a:t>&lt;condition&gt; ;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UPDATE</a:t>
            </a:r>
            <a:r>
              <a:rPr lang="en-US" dirty="0" smtClean="0"/>
              <a:t> </a:t>
            </a:r>
            <a:r>
              <a:rPr lang="en-US" dirty="0"/>
              <a:t>&lt;table&gt; </a:t>
            </a:r>
            <a:r>
              <a:rPr lang="en-US" dirty="0">
                <a:latin typeface="Abadi MT Condensed Light"/>
                <a:cs typeface="Abadi MT Condensed Light"/>
              </a:rPr>
              <a:t>SET</a:t>
            </a:r>
            <a:r>
              <a:rPr lang="en-US" dirty="0" smtClean="0"/>
              <a:t> </a:t>
            </a:r>
            <a:r>
              <a:rPr lang="en-US" dirty="0"/>
              <a:t>(&lt;</a:t>
            </a:r>
            <a:r>
              <a:rPr lang="en-US" dirty="0" err="1"/>
              <a:t>attr</a:t>
            </a:r>
            <a:r>
              <a:rPr lang="en-US" dirty="0"/>
              <a:t>&gt;, ….) = ( &lt;</a:t>
            </a:r>
            <a:r>
              <a:rPr lang="en-US" dirty="0" err="1"/>
              <a:t>subquery</a:t>
            </a:r>
            <a:r>
              <a:rPr lang="en-US" dirty="0"/>
              <a:t>&gt; )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>
                <a:latin typeface="Abadi MT Condensed Light"/>
                <a:cs typeface="Abadi MT Condensed Light"/>
              </a:rPr>
              <a:t>WHERE</a:t>
            </a:r>
            <a:r>
              <a:rPr lang="en-US" dirty="0" smtClean="0"/>
              <a:t> </a:t>
            </a:r>
            <a:r>
              <a:rPr lang="en-US" dirty="0"/>
              <a:t>&lt;condition&gt; ;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UPDATE</a:t>
            </a:r>
            <a:r>
              <a:rPr lang="en-US" dirty="0" smtClean="0"/>
              <a:t> </a:t>
            </a:r>
            <a:r>
              <a:rPr lang="en-US" dirty="0" err="1" smtClean="0"/>
              <a:t>jbemployee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SET</a:t>
            </a:r>
            <a:r>
              <a:rPr lang="en-US" dirty="0" smtClean="0"/>
              <a:t> </a:t>
            </a:r>
            <a:r>
              <a:rPr lang="en-US" dirty="0" smtClean="0"/>
              <a:t>salary </a:t>
            </a:r>
            <a:r>
              <a:rPr lang="en-US" dirty="0"/>
              <a:t>= </a:t>
            </a:r>
            <a:r>
              <a:rPr lang="en-US" dirty="0" smtClean="0"/>
              <a:t>salary*</a:t>
            </a:r>
            <a:r>
              <a:rPr lang="en-US" dirty="0"/>
              <a:t>1.1</a:t>
            </a: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</a:t>
            </a:r>
            <a:r>
              <a:rPr lang="en-US" dirty="0" smtClean="0"/>
              <a:t> </a:t>
            </a:r>
            <a:r>
              <a:rPr lang="en-US" dirty="0" smtClean="0"/>
              <a:t>manager </a:t>
            </a:r>
            <a:r>
              <a:rPr lang="en-US" dirty="0" smtClean="0">
                <a:latin typeface="Abadi MT Condensed Light"/>
                <a:cs typeface="Abadi MT Condensed Light"/>
              </a:rPr>
              <a:t>= 199;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7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badi MT Condensed Light"/>
                <a:cs typeface="Abadi MT Condensed Light"/>
              </a:rPr>
              <a:t>DELETE FROM </a:t>
            </a:r>
            <a:r>
              <a:rPr lang="en-US" dirty="0"/>
              <a:t>&lt;table&gt; </a:t>
            </a:r>
            <a:r>
              <a:rPr lang="en-US" dirty="0">
                <a:latin typeface="Abadi MT Condensed Light"/>
                <a:cs typeface="Abadi MT Condensed Light"/>
              </a:rPr>
              <a:t>WHERE</a:t>
            </a:r>
            <a:r>
              <a:rPr lang="en-US" dirty="0"/>
              <a:t> &lt;condition&gt; ;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DELETE 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WHERE </a:t>
            </a:r>
            <a:r>
              <a:rPr lang="en-US" dirty="0" smtClean="0">
                <a:latin typeface="Abadi MT Condensed Light"/>
                <a:cs typeface="Abadi MT Condensed Light"/>
              </a:rPr>
              <a:t>id </a:t>
            </a:r>
            <a:r>
              <a:rPr lang="en-US" dirty="0">
                <a:latin typeface="Abadi MT Condensed Light"/>
                <a:cs typeface="Abadi MT Condensed Light"/>
              </a:rPr>
              <a:t>= </a:t>
            </a:r>
            <a:r>
              <a:rPr lang="en-US" dirty="0" smtClean="0">
                <a:latin typeface="Abadi MT Condensed Light"/>
                <a:cs typeface="Abadi MT Condensed Light"/>
              </a:rPr>
              <a:t>199;</a:t>
            </a:r>
            <a:endParaRPr lang="en-US" dirty="0">
              <a:latin typeface="Abadi MT Condensed Light"/>
              <a:cs typeface="Abadi MT Condensed Ligh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</a:t>
            </a:r>
            <a:r>
              <a:rPr lang="en-US" dirty="0"/>
              <a:t>on allowable data in a database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addition to the simple structure and type </a:t>
            </a:r>
            <a:r>
              <a:rPr lang="en-US" dirty="0" smtClean="0"/>
              <a:t>restrictions imposed </a:t>
            </a:r>
            <a:r>
              <a:rPr lang="en-US" dirty="0"/>
              <a:t>by the table definitions</a:t>
            </a:r>
          </a:p>
          <a:p>
            <a:pPr lvl="1"/>
            <a:r>
              <a:rPr lang="en-US" dirty="0" smtClean="0"/>
              <a:t>Declared </a:t>
            </a:r>
            <a:r>
              <a:rPr lang="en-US" dirty="0"/>
              <a:t>as part of the schema</a:t>
            </a:r>
          </a:p>
          <a:p>
            <a:pPr lvl="1"/>
            <a:r>
              <a:rPr lang="en-US" dirty="0" smtClean="0"/>
              <a:t>Enforced </a:t>
            </a:r>
            <a:r>
              <a:rPr lang="en-US" dirty="0"/>
              <a:t>by the DBMS</a:t>
            </a:r>
          </a:p>
          <a:p>
            <a:r>
              <a:rPr lang="en-US" dirty="0" smtClean="0"/>
              <a:t>Why </a:t>
            </a:r>
            <a:r>
              <a:rPr lang="en-US" dirty="0"/>
              <a:t>use constraints?</a:t>
            </a:r>
          </a:p>
          <a:p>
            <a:pPr lvl="1"/>
            <a:r>
              <a:rPr lang="en-US" dirty="0" smtClean="0"/>
              <a:t>Protect </a:t>
            </a:r>
            <a:r>
              <a:rPr lang="en-US" dirty="0"/>
              <a:t>data integrity (catch errors)</a:t>
            </a:r>
          </a:p>
          <a:p>
            <a:pPr lvl="1"/>
            <a:r>
              <a:rPr lang="en-US" dirty="0" smtClean="0"/>
              <a:t>Tell </a:t>
            </a:r>
            <a:r>
              <a:rPr lang="en-US" dirty="0"/>
              <a:t>the DBMS about the data (so it can optimize better)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SQL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NOT </a:t>
            </a:r>
            <a:r>
              <a:rPr lang="en-US" dirty="0">
                <a:latin typeface="Abadi MT Condensed Light"/>
                <a:cs typeface="Abadi MT Condensed Light"/>
              </a:rPr>
              <a:t>NULL</a:t>
            </a:r>
          </a:p>
          <a:p>
            <a:r>
              <a:rPr lang="en-US" dirty="0" smtClean="0"/>
              <a:t>Key</a:t>
            </a:r>
            <a:endParaRPr lang="en-US" dirty="0"/>
          </a:p>
          <a:p>
            <a:r>
              <a:rPr lang="en-US" dirty="0" smtClean="0"/>
              <a:t>Referential </a:t>
            </a:r>
            <a:r>
              <a:rPr lang="en-US" dirty="0"/>
              <a:t>integrity (foreign key)</a:t>
            </a:r>
          </a:p>
          <a:p>
            <a:r>
              <a:rPr lang="en-US" dirty="0" smtClean="0"/>
              <a:t>General </a:t>
            </a:r>
            <a:r>
              <a:rPr lang="en-US" dirty="0"/>
              <a:t>assertion</a:t>
            </a:r>
          </a:p>
          <a:p>
            <a:r>
              <a:rPr lang="en-US" dirty="0" smtClean="0"/>
              <a:t>Tuple</a:t>
            </a:r>
            <a:r>
              <a:rPr lang="en-US" dirty="0"/>
              <a:t>- and attribute-based  </a:t>
            </a:r>
            <a:r>
              <a:rPr lang="en-US" dirty="0">
                <a:latin typeface="Abadi MT Condensed Light"/>
                <a:cs typeface="Abadi MT Condensed Light"/>
              </a:rPr>
              <a:t>CHECK</a:t>
            </a:r>
            <a:r>
              <a:rPr lang="en-US" dirty="0"/>
              <a:t>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/>
              <a:t>most one </a:t>
            </a:r>
            <a:r>
              <a:rPr lang="en-US" dirty="0">
                <a:latin typeface="Abadi MT Condensed Light"/>
                <a:cs typeface="Abadi MT Condensed Light"/>
              </a:rPr>
              <a:t>PRIMARY KEY</a:t>
            </a:r>
            <a:r>
              <a:rPr lang="en-US" dirty="0"/>
              <a:t>  per table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implies a primary index</a:t>
            </a:r>
          </a:p>
          <a:p>
            <a:pPr lvl="1"/>
            <a:r>
              <a:rPr lang="en-US" dirty="0" smtClean="0"/>
              <a:t>Rows </a:t>
            </a:r>
            <a:r>
              <a:rPr lang="en-US" dirty="0"/>
              <a:t>are stored inside the index, typically sorted by </a:t>
            </a:r>
            <a:r>
              <a:rPr lang="en-US" dirty="0" smtClean="0"/>
              <a:t>the primary </a:t>
            </a:r>
            <a:r>
              <a:rPr lang="en-US" dirty="0"/>
              <a:t>key value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best speedup for queries</a:t>
            </a:r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number of </a:t>
            </a:r>
            <a:r>
              <a:rPr lang="en-US" dirty="0">
                <a:latin typeface="Abadi MT Condensed Light"/>
                <a:cs typeface="Abadi MT Condensed Light"/>
              </a:rPr>
              <a:t>UNIQUE</a:t>
            </a:r>
            <a:r>
              <a:rPr lang="en-US" dirty="0"/>
              <a:t>  keys per table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implies a secondary index</a:t>
            </a:r>
          </a:p>
          <a:p>
            <a:pPr lvl="1"/>
            <a:r>
              <a:rPr lang="en-US" dirty="0" smtClean="0"/>
              <a:t>Pointers </a:t>
            </a:r>
            <a:r>
              <a:rPr lang="en-US" dirty="0"/>
              <a:t>to rows are stored inside the index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less speedup </a:t>
            </a:r>
            <a:r>
              <a:rPr lang="en-US" dirty="0"/>
              <a:t>for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CREATE TABLE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(id INT,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name VARCHAR(20),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salary INT,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manager INT,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</a:t>
            </a:r>
            <a:r>
              <a:rPr lang="en-US" dirty="0" err="1">
                <a:latin typeface="Abadi MT Condensed Light"/>
                <a:cs typeface="Abadi MT Condensed Light"/>
              </a:rPr>
              <a:t>birthyear</a:t>
            </a:r>
            <a:r>
              <a:rPr lang="en-US" dirty="0">
                <a:latin typeface="Abadi MT Condensed Light"/>
                <a:cs typeface="Abadi MT Condensed Light"/>
              </a:rPr>
              <a:t> INT,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</a:t>
            </a:r>
            <a:r>
              <a:rPr lang="en-US" dirty="0" err="1">
                <a:latin typeface="Abadi MT Condensed Light"/>
                <a:cs typeface="Abadi MT Condensed Light"/>
              </a:rPr>
              <a:t>startyear</a:t>
            </a:r>
            <a:r>
              <a:rPr lang="en-US" dirty="0">
                <a:latin typeface="Abadi MT Condensed Light"/>
                <a:cs typeface="Abadi MT Condensed Light"/>
              </a:rPr>
              <a:t> INT,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CONSTRAINT </a:t>
            </a:r>
            <a:r>
              <a:rPr lang="en-US" dirty="0" err="1">
                <a:latin typeface="Abadi MT Condensed Light"/>
                <a:cs typeface="Abadi MT Condensed Light"/>
              </a:rPr>
              <a:t>pk_employee</a:t>
            </a:r>
            <a:r>
              <a:rPr lang="en-US" dirty="0">
                <a:latin typeface="Abadi MT Condensed Light"/>
                <a:cs typeface="Abadi MT Condensed Light"/>
              </a:rPr>
              <a:t> PRIMARY KEY(id)) ENGINE=</a:t>
            </a:r>
            <a:r>
              <a:rPr lang="en-US" dirty="0" err="1">
                <a:latin typeface="Abadi MT Condensed Light"/>
                <a:cs typeface="Abadi MT Condensed Light"/>
              </a:rPr>
              <a:t>InnoDB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4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integrity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badi MT Condensed Light"/>
                <a:cs typeface="Abadi MT Condensed Light"/>
              </a:rPr>
              <a:t>jbsupply</a:t>
            </a:r>
            <a:r>
              <a:rPr lang="en-US" dirty="0" err="1" smtClean="0">
                <a:latin typeface="Abadi MT Condensed Light"/>
                <a:cs typeface="Abadi MT Condensed Light"/>
              </a:rPr>
              <a:t>.supplier</a:t>
            </a:r>
            <a:r>
              <a:rPr lang="en-US" dirty="0" smtClean="0"/>
              <a:t> </a:t>
            </a:r>
            <a:r>
              <a:rPr lang="en-US" dirty="0"/>
              <a:t>references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jbsupplier.id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Any supplier appears </a:t>
            </a:r>
            <a:r>
              <a:rPr lang="en-US" dirty="0"/>
              <a:t>in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jbsupply</a:t>
            </a:r>
            <a:r>
              <a:rPr lang="en-US" dirty="0" smtClean="0"/>
              <a:t> </a:t>
            </a:r>
            <a:r>
              <a:rPr lang="en-US" dirty="0"/>
              <a:t>must </a:t>
            </a:r>
            <a:r>
              <a:rPr lang="en-US" dirty="0" smtClean="0"/>
              <a:t>also exist </a:t>
            </a:r>
            <a:r>
              <a:rPr lang="en-US" dirty="0"/>
              <a:t>in </a:t>
            </a:r>
            <a:r>
              <a:rPr lang="en-US" dirty="0" err="1" smtClean="0">
                <a:latin typeface="Abadi MT Condensed Light"/>
                <a:cs typeface="Abadi MT Condensed Light"/>
              </a:rPr>
              <a:t>jbsupplier</a:t>
            </a:r>
            <a:endParaRPr lang="en-US" dirty="0"/>
          </a:p>
          <a:p>
            <a:r>
              <a:rPr lang="en-US" dirty="0" err="1" smtClean="0">
                <a:latin typeface="Abadi MT Condensed Light"/>
                <a:cs typeface="Abadi MT Condensed Light"/>
              </a:rPr>
              <a:t>Jbsupply.part</a:t>
            </a:r>
            <a:r>
              <a:rPr lang="en-US" dirty="0" smtClean="0"/>
              <a:t> </a:t>
            </a:r>
            <a:r>
              <a:rPr lang="en-US" dirty="0"/>
              <a:t>references </a:t>
            </a:r>
            <a:r>
              <a:rPr lang="en-US" dirty="0" err="1" smtClean="0">
                <a:latin typeface="Abadi MT Condensed Light"/>
                <a:cs typeface="Abadi MT Condensed Light"/>
              </a:rPr>
              <a:t>jbparts.id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lvl="1"/>
            <a:r>
              <a:rPr lang="en-US" dirty="0" smtClean="0"/>
              <a:t>Any supplied </a:t>
            </a:r>
            <a:r>
              <a:rPr lang="en-US" dirty="0" smtClean="0">
                <a:latin typeface="Abadi MT Condensed Light"/>
                <a:cs typeface="Abadi MT Condensed Light"/>
              </a:rPr>
              <a:t>part </a:t>
            </a:r>
            <a:r>
              <a:rPr lang="en-US" dirty="0" smtClean="0"/>
              <a:t>must exist </a:t>
            </a:r>
            <a:r>
              <a:rPr lang="en-US" dirty="0"/>
              <a:t>in </a:t>
            </a:r>
            <a:r>
              <a:rPr lang="en-US" dirty="0" err="1" smtClean="0">
                <a:latin typeface="Abadi MT Condensed Light"/>
                <a:cs typeface="Abadi MT Condensed Light"/>
              </a:rPr>
              <a:t>jbparts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T</a:t>
            </a:r>
            <a:r>
              <a:rPr lang="en-US" dirty="0" smtClean="0"/>
              <a:t>hat </a:t>
            </a:r>
            <a:r>
              <a:rPr lang="en-US" dirty="0"/>
              <a:t>is, no “dangling pointers</a:t>
            </a:r>
            <a:r>
              <a:rPr lang="en-US" dirty="0" smtClean="0"/>
              <a:t>”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Referenced </a:t>
            </a:r>
            <a:r>
              <a:rPr lang="en-US" dirty="0"/>
              <a:t>column(s) must be </a:t>
            </a:r>
            <a:r>
              <a:rPr lang="en-US" dirty="0">
                <a:latin typeface="Abadi MT Condensed Light"/>
                <a:cs typeface="Abadi MT Condensed Light"/>
              </a:rPr>
              <a:t>PRIMARY KEY</a:t>
            </a:r>
          </a:p>
          <a:p>
            <a:r>
              <a:rPr lang="en-US" dirty="0" smtClean="0"/>
              <a:t>Referencing </a:t>
            </a:r>
            <a:r>
              <a:rPr lang="en-US" dirty="0"/>
              <a:t>column(s) form a </a:t>
            </a: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FOREIGN </a:t>
            </a:r>
            <a:r>
              <a:rPr lang="en-US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KEY</a:t>
            </a:r>
          </a:p>
          <a:p>
            <a:pPr marL="0" indent="0">
              <a:buNone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ALTER </a:t>
            </a:r>
            <a:r>
              <a:rPr lang="en-US" dirty="0">
                <a:latin typeface="Abadi MT Condensed Light"/>
                <a:cs typeface="Abadi MT Condensed Light"/>
              </a:rPr>
              <a:t>TABLE</a:t>
            </a:r>
            <a:r>
              <a:rPr lang="en-US" dirty="0"/>
              <a:t> </a:t>
            </a:r>
            <a:r>
              <a:rPr lang="en-US" dirty="0" err="1"/>
              <a:t>jbsupply</a:t>
            </a:r>
            <a:r>
              <a:rPr lang="en-US" dirty="0"/>
              <a:t> </a:t>
            </a:r>
            <a:r>
              <a:rPr lang="en-US" dirty="0">
                <a:latin typeface="Abadi MT Condensed Light"/>
                <a:cs typeface="Abadi MT Condensed Light"/>
              </a:rPr>
              <a:t>ADD CONSTRAINT </a:t>
            </a:r>
            <a:r>
              <a:rPr lang="en-US" dirty="0" err="1"/>
              <a:t>fk_supply_supplier</a:t>
            </a:r>
            <a:r>
              <a:rPr lang="en-US" dirty="0"/>
              <a:t> </a:t>
            </a:r>
            <a:r>
              <a:rPr lang="en-US" dirty="0">
                <a:latin typeface="Abadi MT Condensed Light"/>
                <a:cs typeface="Abadi MT Condensed Light"/>
              </a:rPr>
              <a:t>FOREIGN KEY</a:t>
            </a:r>
            <a:r>
              <a:rPr lang="en-US" dirty="0"/>
              <a:t> (supplier) </a:t>
            </a:r>
            <a:r>
              <a:rPr lang="en-US" dirty="0">
                <a:latin typeface="Abadi MT Condensed Light"/>
                <a:cs typeface="Abadi MT Condensed Light"/>
              </a:rPr>
              <a:t>REFERENCES</a:t>
            </a:r>
            <a:r>
              <a:rPr lang="en-US" dirty="0"/>
              <a:t> </a:t>
            </a:r>
            <a:r>
              <a:rPr lang="en-US" dirty="0" err="1"/>
              <a:t>jbsupplie</a:t>
            </a:r>
            <a:r>
              <a:rPr lang="en-US" dirty="0"/>
              <a:t>(id);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ALTER TABLE</a:t>
            </a:r>
            <a:r>
              <a:rPr lang="en-US" dirty="0"/>
              <a:t> </a:t>
            </a:r>
            <a:r>
              <a:rPr lang="en-US" dirty="0" err="1"/>
              <a:t>jbsupply</a:t>
            </a:r>
            <a:r>
              <a:rPr lang="en-US" dirty="0"/>
              <a:t> </a:t>
            </a:r>
            <a:r>
              <a:rPr lang="en-US" dirty="0">
                <a:latin typeface="Abadi MT Condensed Light"/>
                <a:cs typeface="Abadi MT Condensed Light"/>
              </a:rPr>
              <a:t>ADD CONSTRAINT  </a:t>
            </a:r>
            <a:r>
              <a:rPr lang="en-US" dirty="0" err="1"/>
              <a:t>fk_supply_parts</a:t>
            </a:r>
            <a:r>
              <a:rPr lang="en-US" dirty="0"/>
              <a:t> </a:t>
            </a:r>
            <a:r>
              <a:rPr lang="en-US" dirty="0">
                <a:latin typeface="Abadi MT Condensed Light"/>
                <a:cs typeface="Abadi MT Condensed Light"/>
              </a:rPr>
              <a:t>FOREIGN KEY</a:t>
            </a:r>
            <a:r>
              <a:rPr lang="en-US" dirty="0"/>
              <a:t> </a:t>
            </a:r>
            <a:r>
              <a:rPr lang="en-US" smtClean="0"/>
              <a:t>(part) </a:t>
            </a:r>
            <a:r>
              <a:rPr lang="en-US" dirty="0">
                <a:latin typeface="Abadi MT Condensed Light"/>
                <a:cs typeface="Abadi MT Condensed Light"/>
              </a:rPr>
              <a:t>REFERENCES</a:t>
            </a:r>
            <a:r>
              <a:rPr lang="en-US" dirty="0"/>
              <a:t> </a:t>
            </a:r>
            <a:r>
              <a:rPr lang="en-US" dirty="0" err="1"/>
              <a:t>jbparts</a:t>
            </a:r>
            <a:r>
              <a:rPr lang="en-US" dirty="0"/>
              <a:t>(id)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4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referential integrity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5600" y="2337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foreignk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14" y="1040958"/>
            <a:ext cx="7010400" cy="36322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850614" y="4929681"/>
            <a:ext cx="648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DELETE 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WHERE id = 199;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50614" y="5665152"/>
            <a:ext cx="573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happens to the rows with manager value of 199?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0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SFW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</a:t>
            </a:r>
            <a:r>
              <a:rPr lang="en-US" dirty="0"/>
              <a:t> </a:t>
            </a:r>
            <a:r>
              <a:rPr lang="en-US" i="1" dirty="0"/>
              <a:t>&lt;attribute-list&gt;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</a:t>
            </a:r>
            <a:r>
              <a:rPr lang="en-US" dirty="0"/>
              <a:t> </a:t>
            </a:r>
            <a:r>
              <a:rPr lang="en-US" i="1" dirty="0"/>
              <a:t>&lt;table-list&gt;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WHERE</a:t>
            </a:r>
            <a:r>
              <a:rPr lang="en-US" dirty="0"/>
              <a:t> </a:t>
            </a:r>
            <a:r>
              <a:rPr lang="en-US" i="1" dirty="0"/>
              <a:t>&lt;condition&gt;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latin typeface="+mn-lt"/>
                <a:cs typeface="Abadi MT Condensed Light"/>
              </a:rPr>
              <a:t>attribute-list</a:t>
            </a:r>
            <a:r>
              <a:rPr lang="en-US" dirty="0"/>
              <a:t>: </a:t>
            </a:r>
            <a:r>
              <a:rPr lang="en-US" i="1" dirty="0"/>
              <a:t>R1.A1, …, </a:t>
            </a:r>
            <a:r>
              <a:rPr lang="en-US" i="1" dirty="0" err="1"/>
              <a:t>Rk.Ar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dirty="0" smtClean="0"/>
              <a:t> Attributes </a:t>
            </a:r>
            <a:r>
              <a:rPr lang="en-US" dirty="0"/>
              <a:t>whose values to be required</a:t>
            </a:r>
          </a:p>
          <a:p>
            <a:pPr marL="0" indent="0">
              <a:buNone/>
            </a:pPr>
            <a:r>
              <a:rPr lang="en-US" i="1" dirty="0"/>
              <a:t>table-list: R1, …, </a:t>
            </a:r>
            <a:r>
              <a:rPr lang="en-US" i="1" dirty="0" err="1"/>
              <a:t>Rk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dirty="0" smtClean="0"/>
              <a:t>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★ </a:t>
            </a:r>
            <a:r>
              <a:rPr lang="en-US" dirty="0" smtClean="0"/>
              <a:t>Relations </a:t>
            </a:r>
            <a:r>
              <a:rPr lang="en-US" dirty="0"/>
              <a:t>to be queried</a:t>
            </a:r>
          </a:p>
          <a:p>
            <a:pPr marL="0" indent="0">
              <a:buNone/>
            </a:pPr>
            <a:r>
              <a:rPr lang="en-US" i="1" dirty="0"/>
              <a:t>condition</a:t>
            </a:r>
            <a:r>
              <a:rPr lang="en-US" dirty="0"/>
              <a:t>: conditional (</a:t>
            </a:r>
            <a:r>
              <a:rPr lang="en-US" dirty="0" err="1"/>
              <a:t>boolean</a:t>
            </a:r>
            <a:r>
              <a:rPr lang="en-US" dirty="0"/>
              <a:t>) expression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★ </a:t>
            </a:r>
            <a:r>
              <a:rPr lang="en-US" dirty="0" smtClean="0"/>
              <a:t>identifies </a:t>
            </a:r>
            <a:r>
              <a:rPr lang="en-US" dirty="0"/>
              <a:t>the tuples that should be retrieved</a:t>
            </a:r>
          </a:p>
          <a:p>
            <a:pPr lvl="2"/>
            <a:r>
              <a:rPr lang="en-US" dirty="0" smtClean="0"/>
              <a:t>comparison </a:t>
            </a:r>
            <a:r>
              <a:rPr lang="en-US" dirty="0"/>
              <a:t>operators</a:t>
            </a:r>
            <a:r>
              <a:rPr lang="en-US" i="1" dirty="0"/>
              <a:t>(=, &lt;&gt;, &gt;, &gt;=, …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logical </a:t>
            </a:r>
            <a:r>
              <a:rPr lang="en-US" dirty="0"/>
              <a:t>operators (</a:t>
            </a:r>
            <a:r>
              <a:rPr lang="en-US" i="1" dirty="0"/>
              <a:t>and, or, not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1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referential integrity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5600" y="2337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foreignk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14" y="1040958"/>
            <a:ext cx="7010400" cy="36322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50614" y="4841043"/>
            <a:ext cx="573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happens to the rows with manager value of 199?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0614" y="5212612"/>
            <a:ext cx="6486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ALTER TABLE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ADD CONSTRAINT </a:t>
            </a:r>
            <a:r>
              <a:rPr lang="en-US" dirty="0" err="1" smtClean="0">
                <a:latin typeface="Abadi MT Condensed Light"/>
                <a:cs typeface="Abadi MT Condensed Light"/>
              </a:rPr>
              <a:t>fk_emp_mgr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FOREIGN </a:t>
            </a:r>
            <a:r>
              <a:rPr lang="en-US" dirty="0">
                <a:latin typeface="Abadi MT Condensed Light"/>
                <a:cs typeface="Abadi MT Condensed Light"/>
              </a:rPr>
              <a:t>KEY (manager) REFERENCES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(id) </a:t>
            </a: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ON DELETE SET NULL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806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67" y="43101"/>
            <a:ext cx="8229600" cy="854544"/>
          </a:xfrm>
        </p:spPr>
        <p:txBody>
          <a:bodyPr/>
          <a:lstStyle/>
          <a:p>
            <a:r>
              <a:rPr lang="en-US" dirty="0" smtClean="0"/>
              <a:t>Enforcing referential integrity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5600" y="2337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0614" y="5212612"/>
            <a:ext cx="6486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ALTER TABLE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ADD CONSTRAINT </a:t>
            </a:r>
            <a:r>
              <a:rPr lang="en-US" dirty="0" err="1" smtClean="0">
                <a:latin typeface="Abadi MT Condensed Light"/>
                <a:cs typeface="Abadi MT Condensed Light"/>
              </a:rPr>
              <a:t>fk_emp_mgr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FOREIGN </a:t>
            </a:r>
            <a:r>
              <a:rPr lang="en-US" dirty="0">
                <a:latin typeface="Abadi MT Condensed Light"/>
                <a:cs typeface="Abadi MT Condensed Light"/>
              </a:rPr>
              <a:t>KEY (manager) REFERENCES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(id) </a:t>
            </a:r>
            <a:r>
              <a:rPr lang="en-US" dirty="0">
                <a:solidFill>
                  <a:srgbClr val="FF0000"/>
                </a:solidFill>
                <a:latin typeface="Abadi MT Condensed Light"/>
                <a:cs typeface="Abadi MT Condensed Light"/>
              </a:rPr>
              <a:t>ON DELETE SET NULL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pic>
        <p:nvPicPr>
          <p:cNvPr id="5" name="Picture 4" descr="foreignke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84" y="927391"/>
            <a:ext cx="67564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9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virtual table derived from other – possible virtual -- tables.</a:t>
            </a: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CREATE </a:t>
            </a:r>
            <a:r>
              <a:rPr lang="en-US" dirty="0">
                <a:latin typeface="Abadi MT Condensed Light"/>
                <a:cs typeface="Abadi MT Condensed Light"/>
              </a:rPr>
              <a:t>VIEW </a:t>
            </a:r>
            <a:r>
              <a:rPr lang="en-US" dirty="0" err="1" smtClean="0">
                <a:latin typeface="Abadi MT Condensed Light"/>
                <a:cs typeface="Abadi MT Condensed Light"/>
              </a:rPr>
              <a:t>group_view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>
                <a:latin typeface="Abadi MT Condensed Light"/>
                <a:cs typeface="Abadi MT Condensed Light"/>
              </a:rPr>
              <a:t/>
            </a:r>
            <a:br>
              <a:rPr lang="en-US" dirty="0">
                <a:latin typeface="Abadi MT Condensed Light"/>
                <a:cs typeface="Abadi MT Condensed Light"/>
              </a:rPr>
            </a:br>
            <a:r>
              <a:rPr lang="en-US" dirty="0">
                <a:latin typeface="Abadi MT Condensed Light"/>
                <a:cs typeface="Abadi MT Condensed Light"/>
              </a:rPr>
              <a:t>    AS SELECT </a:t>
            </a:r>
            <a:r>
              <a:rPr lang="en-US" dirty="0" smtClean="0">
                <a:latin typeface="Abadi MT Condensed Light"/>
                <a:cs typeface="Abadi MT Condensed Light"/>
              </a:rPr>
              <a:t>manager, </a:t>
            </a:r>
            <a:r>
              <a:rPr lang="en-US" dirty="0">
                <a:latin typeface="Abadi MT Condensed Light"/>
                <a:cs typeface="Abadi MT Condensed Light"/>
              </a:rPr>
              <a:t>COUNT(*), AVG(SALARY)</a:t>
            </a: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               FROM 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                   GROUP BY </a:t>
            </a:r>
            <a:r>
              <a:rPr lang="en-US" dirty="0" smtClean="0">
                <a:latin typeface="Abadi MT Condensed Light"/>
                <a:cs typeface="Abadi MT Condensed Light"/>
              </a:rPr>
              <a:t>manager</a:t>
            </a:r>
          </a:p>
          <a:p>
            <a:pPr marL="0" indent="0">
              <a:buNone/>
            </a:pP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* 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group_view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Simplify query commands</a:t>
            </a:r>
          </a:p>
          <a:p>
            <a:pPr lvl="1"/>
            <a:r>
              <a:rPr lang="en-US" dirty="0"/>
              <a:t>Provide data security</a:t>
            </a:r>
          </a:p>
          <a:p>
            <a:pPr lvl="1"/>
            <a:r>
              <a:rPr lang="en-US" dirty="0"/>
              <a:t>Enhance programming productivity</a:t>
            </a:r>
          </a:p>
          <a:p>
            <a:r>
              <a:rPr lang="en-US" dirty="0"/>
              <a:t>Update problems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3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information about the employees </a:t>
            </a:r>
            <a:r>
              <a:rPr lang="en-US" dirty="0" smtClean="0"/>
              <a:t>whose salary is more than 10000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SELECT </a:t>
            </a:r>
            <a:r>
              <a:rPr lang="en-US" dirty="0">
                <a:latin typeface="Abadi MT Condensed Light"/>
                <a:cs typeface="Abadi MT Condensed Light"/>
              </a:rPr>
              <a:t>*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</a:t>
            </a:r>
            <a:r>
              <a:rPr lang="en-US" dirty="0">
                <a:latin typeface="Abadi MT Condensed Light"/>
                <a:cs typeface="Abadi MT Condensed Light"/>
              </a:rPr>
              <a:t>salary&gt;10000;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 </a:t>
            </a:r>
            <a:r>
              <a:rPr lang="en-US" dirty="0" smtClean="0"/>
              <a:t>is short hand for all columns.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WHERE</a:t>
            </a:r>
            <a:r>
              <a:rPr lang="en-US" dirty="0" smtClean="0"/>
              <a:t> is optional.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9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67" y="461286"/>
            <a:ext cx="8229600" cy="854544"/>
          </a:xfrm>
        </p:spPr>
        <p:txBody>
          <a:bodyPr/>
          <a:lstStyle/>
          <a:p>
            <a:r>
              <a:rPr lang="en-US" dirty="0" smtClean="0"/>
              <a:t>Selection,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smtClean="0"/>
              <a:t>name</a:t>
            </a:r>
            <a:r>
              <a:rPr lang="en-US" dirty="0" smtClean="0"/>
              <a:t>, </a:t>
            </a:r>
            <a:r>
              <a:rPr lang="en-US" dirty="0" smtClean="0"/>
              <a:t>birth year </a:t>
            </a:r>
            <a:r>
              <a:rPr lang="en-US" dirty="0"/>
              <a:t>and </a:t>
            </a:r>
            <a:r>
              <a:rPr lang="en-US" dirty="0" smtClean="0"/>
              <a:t>salary </a:t>
            </a:r>
            <a:r>
              <a:rPr lang="en-US" dirty="0"/>
              <a:t>for all employees whose </a:t>
            </a:r>
            <a:r>
              <a:rPr lang="en-US" dirty="0" smtClean="0"/>
              <a:t>last name contain </a:t>
            </a:r>
            <a:r>
              <a:rPr lang="en-US" dirty="0" smtClean="0">
                <a:latin typeface="Abadi MT Condensed Light"/>
                <a:cs typeface="Abadi MT Condensed Light"/>
              </a:rPr>
              <a:t>‘Ross’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name, salary, </a:t>
            </a:r>
            <a:r>
              <a:rPr lang="en-US" dirty="0" err="1">
                <a:latin typeface="Abadi MT Condensed Light"/>
                <a:cs typeface="Abadi MT Condensed Light"/>
              </a:rPr>
              <a:t>birthyear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WHERE </a:t>
            </a:r>
            <a:r>
              <a:rPr lang="en-US" dirty="0">
                <a:latin typeface="Abadi MT Condensed Light"/>
                <a:cs typeface="Abadi MT Condensed Light"/>
              </a:rPr>
              <a:t>name LIKE '%Ross%';</a:t>
            </a:r>
            <a:endParaRPr lang="en-US" dirty="0"/>
          </a:p>
          <a:p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LIKE</a:t>
            </a:r>
            <a:r>
              <a:rPr lang="en-US" dirty="0" smtClean="0"/>
              <a:t> </a:t>
            </a:r>
            <a:r>
              <a:rPr lang="en-US" dirty="0"/>
              <a:t>matches a string against a pattern</a:t>
            </a:r>
          </a:p>
          <a:p>
            <a:pPr lvl="1"/>
            <a:r>
              <a:rPr lang="en-US" dirty="0" smtClean="0"/>
              <a:t>% </a:t>
            </a:r>
            <a:r>
              <a:rPr lang="en-US" dirty="0"/>
              <a:t>matches any sequence of 0 or more characters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7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-- equijoin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10004"/>
          </a:xfrm>
        </p:spPr>
        <p:txBody>
          <a:bodyPr>
            <a:normAutofit/>
          </a:bodyPr>
          <a:lstStyle/>
          <a:p>
            <a:r>
              <a:rPr lang="en-US" dirty="0"/>
              <a:t>List all </a:t>
            </a:r>
            <a:r>
              <a:rPr lang="en-US" dirty="0" smtClean="0"/>
              <a:t>manager </a:t>
            </a:r>
            <a:r>
              <a:rPr lang="en-US" dirty="0" smtClean="0"/>
              <a:t>names </a:t>
            </a:r>
            <a:r>
              <a:rPr lang="en-US" dirty="0"/>
              <a:t>of </a:t>
            </a:r>
            <a:r>
              <a:rPr lang="en-US" dirty="0" smtClean="0"/>
              <a:t>the departments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SELECT 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jbemployee.name</a:t>
            </a:r>
            <a:r>
              <a:rPr lang="en-US" dirty="0" smtClean="0">
                <a:latin typeface="Abadi MT Condensed Light"/>
                <a:cs typeface="Abadi MT Condensed Light"/>
              </a:rPr>
              <a:t>, </a:t>
            </a:r>
            <a:r>
              <a:rPr lang="en-US" dirty="0" err="1" smtClean="0">
                <a:latin typeface="Abadi MT Condensed Light"/>
                <a:cs typeface="Abadi MT Condensed Light"/>
              </a:rPr>
              <a:t>jbdept.name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, </a:t>
            </a:r>
            <a:r>
              <a:rPr lang="en-US" dirty="0" err="1" smtClean="0">
                <a:latin typeface="Abadi MT Condensed Light"/>
                <a:cs typeface="Abadi MT Condensed Light"/>
              </a:rPr>
              <a:t>jbdept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>
                <a:latin typeface="Abadi MT Condensed Light"/>
                <a:cs typeface="Abadi MT Condensed Light"/>
              </a:rPr>
              <a:t>WHERE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jbemployee.id</a:t>
            </a:r>
            <a:r>
              <a:rPr lang="en-US" dirty="0" smtClean="0">
                <a:latin typeface="Abadi MT Condensed Light"/>
                <a:cs typeface="Abadi MT Condensed Light"/>
              </a:rPr>
              <a:t> = </a:t>
            </a:r>
            <a:r>
              <a:rPr lang="en-US" dirty="0" err="1" smtClean="0">
                <a:latin typeface="Abadi MT Condensed Light"/>
                <a:cs typeface="Abadi MT Condensed Light"/>
              </a:rPr>
              <a:t>jbdept.manager</a:t>
            </a:r>
            <a:r>
              <a:rPr lang="en-US" dirty="0" smtClean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919920" y="4352926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Bargain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Candy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err="1">
                <a:latin typeface="Times New Roman" charset="0"/>
                <a:ea typeface="SimSun" charset="0"/>
              </a:rPr>
              <a:t>Jewelry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919920" y="4059238"/>
            <a:ext cx="1295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smtClean="0">
                <a:latin typeface="Times New Roman" charset="0"/>
                <a:ea typeface="SimSun" charset="0"/>
              </a:rPr>
              <a:t>name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622933" y="4059238"/>
            <a:ext cx="1295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err="1" smtClean="0">
                <a:latin typeface="Times New Roman" charset="0"/>
                <a:ea typeface="SimSun" charset="0"/>
              </a:rPr>
              <a:t>jbdept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278820" y="4059238"/>
            <a:ext cx="7413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u="sng" dirty="0" smtClean="0">
                <a:latin typeface="Times New Roman" charset="0"/>
                <a:ea typeface="SimSun" charset="0"/>
              </a:rPr>
              <a:t>manager</a:t>
            </a:r>
            <a:endParaRPr lang="en-US" altLang="zh-CN" sz="1200" b="1" i="1" u="sng" dirty="0">
              <a:latin typeface="Times New Roman" charset="0"/>
              <a:ea typeface="SimSun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7278820" y="4348163"/>
            <a:ext cx="741363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37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13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33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492367" y="4356100"/>
            <a:ext cx="1377300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Ross, Stanley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Ross, Stuart     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Edwards, Peter</a:t>
            </a:r>
            <a:r>
              <a:rPr lang="en-GB" sz="1400" dirty="0" smtClean="0">
                <a:latin typeface="Times New Roman" charset="0"/>
              </a:rPr>
              <a:t>   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Thompson, Bob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err="1" smtClean="0">
                <a:latin typeface="Times New Roman" charset="0"/>
              </a:rPr>
              <a:t>Smythe</a:t>
            </a:r>
            <a:r>
              <a:rPr lang="en-GB" sz="1400" dirty="0" smtClean="0">
                <a:latin typeface="Times New Roman" charset="0"/>
              </a:rPr>
              <a:t>, Carol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Hayes, Evelyn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Evans, Michael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err="1" smtClean="0">
                <a:latin typeface="Times New Roman" charset="0"/>
              </a:rPr>
              <a:t>Raveen</a:t>
            </a:r>
            <a:r>
              <a:rPr lang="en-GB" sz="1400" dirty="0" smtClean="0">
                <a:latin typeface="Times New Roman" charset="0"/>
              </a:rPr>
              <a:t>, Lemon</a:t>
            </a:r>
            <a:endParaRPr lang="zh-CN" altLang="en-US" sz="1400" dirty="0">
              <a:latin typeface="Times New Roman" charset="0"/>
              <a:ea typeface="SimSun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492366" y="4067175"/>
            <a:ext cx="1351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1" i="1" dirty="0" smtClean="0">
                <a:latin typeface="Times New Roman" charset="0"/>
              </a:rPr>
              <a:t>name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12867" y="4067175"/>
            <a:ext cx="10795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i="1" dirty="0" err="1">
                <a:latin typeface="Times New Roman" charset="0"/>
              </a:rPr>
              <a:t>j</a:t>
            </a:r>
            <a:r>
              <a:rPr lang="en-GB" sz="1200" b="1" i="1" dirty="0" err="1" smtClean="0">
                <a:latin typeface="Times New Roman" charset="0"/>
              </a:rPr>
              <a:t>bemployee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2869667" y="4048935"/>
            <a:ext cx="5762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smtClean="0">
                <a:latin typeface="Times New Roman" charset="0"/>
                <a:ea typeface="SimSun" charset="0"/>
              </a:rPr>
              <a:t>id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2869666" y="4368800"/>
            <a:ext cx="576263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10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11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13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26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32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33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35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37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2843456" y="42878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AutoShape 33"/>
          <p:cNvCxnSpPr>
            <a:cxnSpLocks noChangeShapeType="1"/>
            <a:stCxn id="17" idx="0"/>
            <a:endCxn id="8" idx="0"/>
          </p:cNvCxnSpPr>
          <p:nvPr/>
        </p:nvCxnSpPr>
        <p:spPr bwMode="auto">
          <a:xfrm rot="16200000" flipH="1">
            <a:off x="5398498" y="1808235"/>
            <a:ext cx="10303" cy="4491703"/>
          </a:xfrm>
          <a:prstGeom prst="curvedConnector3">
            <a:avLst>
              <a:gd name="adj1" fmla="val -221877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919920" y="4352926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Bargain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Candy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err="1">
                <a:latin typeface="Times New Roman" charset="0"/>
                <a:ea typeface="SimSun" charset="0"/>
              </a:rPr>
              <a:t>Jewelry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919920" y="4059238"/>
            <a:ext cx="1295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smtClean="0">
                <a:latin typeface="Times New Roman" charset="0"/>
                <a:ea typeface="SimSun" charset="0"/>
              </a:rPr>
              <a:t>name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622933" y="4059238"/>
            <a:ext cx="1295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err="1" smtClean="0">
                <a:latin typeface="Times New Roman" charset="0"/>
                <a:ea typeface="SimSun" charset="0"/>
              </a:rPr>
              <a:t>jbdept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278820" y="4059238"/>
            <a:ext cx="7413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u="sng" dirty="0" smtClean="0">
                <a:latin typeface="Times New Roman" charset="0"/>
                <a:ea typeface="SimSun" charset="0"/>
              </a:rPr>
              <a:t>manager</a:t>
            </a:r>
            <a:endParaRPr lang="en-US" altLang="zh-CN" sz="1200" b="1" i="1" u="sng" dirty="0">
              <a:latin typeface="Times New Roman" charset="0"/>
              <a:ea typeface="SimSun" charset="0"/>
            </a:endParaRP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7278820" y="4348163"/>
            <a:ext cx="741363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37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13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33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492367" y="4356100"/>
            <a:ext cx="1377300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Ross, Stanley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Ross, Stuart     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Edwards, Peter</a:t>
            </a:r>
            <a:r>
              <a:rPr lang="en-GB" sz="1400" dirty="0" smtClean="0">
                <a:latin typeface="Times New Roman" charset="0"/>
              </a:rPr>
              <a:t>   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Thompson, Bob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err="1" smtClean="0">
                <a:latin typeface="Times New Roman" charset="0"/>
              </a:rPr>
              <a:t>Smythe</a:t>
            </a:r>
            <a:r>
              <a:rPr lang="en-GB" sz="1400" dirty="0" smtClean="0">
                <a:latin typeface="Times New Roman" charset="0"/>
              </a:rPr>
              <a:t>, Carol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Hayes, Evelyn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Evans, Michael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err="1" smtClean="0">
                <a:latin typeface="Times New Roman" charset="0"/>
              </a:rPr>
              <a:t>Raveen</a:t>
            </a:r>
            <a:r>
              <a:rPr lang="en-GB" sz="1400" dirty="0" smtClean="0">
                <a:latin typeface="Times New Roman" charset="0"/>
              </a:rPr>
              <a:t>, Lemon</a:t>
            </a:r>
            <a:endParaRPr lang="zh-CN" altLang="en-US" sz="1400" dirty="0">
              <a:latin typeface="Times New Roman" charset="0"/>
              <a:ea typeface="SimSun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492366" y="4067175"/>
            <a:ext cx="1351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1" i="1" dirty="0" smtClean="0">
                <a:latin typeface="Times New Roman" charset="0"/>
              </a:rPr>
              <a:t>name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12867" y="4067175"/>
            <a:ext cx="10795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200" b="1" i="1" dirty="0" err="1">
                <a:latin typeface="Times New Roman" charset="0"/>
              </a:rPr>
              <a:t>j</a:t>
            </a:r>
            <a:r>
              <a:rPr lang="en-GB" sz="1200" b="1" i="1" dirty="0" err="1" smtClean="0">
                <a:latin typeface="Times New Roman" charset="0"/>
              </a:rPr>
              <a:t>bemployee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2869667" y="4048935"/>
            <a:ext cx="5762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smtClean="0">
                <a:latin typeface="Times New Roman" charset="0"/>
                <a:ea typeface="SimSun" charset="0"/>
              </a:rPr>
              <a:t>id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2869666" y="4368800"/>
            <a:ext cx="576263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10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11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13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26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32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33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35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37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2843456" y="42878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" name="AutoShape 33"/>
          <p:cNvCxnSpPr>
            <a:cxnSpLocks noChangeShapeType="1"/>
            <a:stCxn id="17" idx="0"/>
            <a:endCxn id="8" idx="0"/>
          </p:cNvCxnSpPr>
          <p:nvPr/>
        </p:nvCxnSpPr>
        <p:spPr bwMode="auto">
          <a:xfrm rot="16200000" flipH="1">
            <a:off x="5398498" y="1808235"/>
            <a:ext cx="10303" cy="4491703"/>
          </a:xfrm>
          <a:prstGeom prst="curvedConnector3">
            <a:avLst>
              <a:gd name="adj1" fmla="val -221877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51164" y="4823060"/>
            <a:ext cx="2242931" cy="2648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92161" y="5434800"/>
            <a:ext cx="2242931" cy="2648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09444" y="5919300"/>
            <a:ext cx="2242931" cy="2648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72254" y="5507595"/>
            <a:ext cx="150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 smtClean="0">
                <a:solidFill>
                  <a:srgbClr val="FF0000"/>
                </a:solidFill>
              </a:rPr>
              <a:t>partners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4587" y="3490047"/>
            <a:ext cx="161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7810382" y="1812437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Bargain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Candy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err="1">
                <a:latin typeface="Times New Roman" charset="0"/>
                <a:ea typeface="SimSun" charset="0"/>
              </a:rPr>
              <a:t>Jewelry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484378" y="1812437"/>
            <a:ext cx="132600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 err="1">
                <a:latin typeface="Times New Roman" charset="0"/>
              </a:rPr>
              <a:t>Raveen</a:t>
            </a:r>
            <a:r>
              <a:rPr lang="en-GB" sz="1400" dirty="0">
                <a:latin typeface="Times New Roman" charset="0"/>
              </a:rPr>
              <a:t>, </a:t>
            </a:r>
            <a:r>
              <a:rPr lang="en-GB" sz="1400" dirty="0" smtClean="0">
                <a:latin typeface="Times New Roman" charset="0"/>
              </a:rPr>
              <a:t>Lemon</a:t>
            </a:r>
          </a:p>
          <a:p>
            <a:r>
              <a:rPr lang="en-GB" sz="1400" dirty="0" smtClean="0">
                <a:latin typeface="Times New Roman" charset="0"/>
              </a:rPr>
              <a:t>Edwards, Peter</a:t>
            </a:r>
            <a:r>
              <a:rPr lang="en-GB" sz="1400" dirty="0" smtClean="0">
                <a:latin typeface="Times New Roman" charset="0"/>
              </a:rPr>
              <a:t>   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Hayes, Evelyn</a:t>
            </a:r>
            <a:endParaRPr lang="en-GB" sz="1400" dirty="0">
              <a:latin typeface="Times New Roman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471271" y="1513497"/>
            <a:ext cx="1351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1" i="1" dirty="0" err="1" smtClean="0">
                <a:latin typeface="Times New Roman" charset="0"/>
              </a:rPr>
              <a:t>jbemployee.name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2361" y="1535438"/>
            <a:ext cx="128342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1" i="1" dirty="0" err="1" smtClean="0">
                <a:latin typeface="Times New Roman" charset="0"/>
              </a:rPr>
              <a:t>jbdept.name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421" y="1331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SELECT  </a:t>
            </a:r>
            <a:r>
              <a:rPr lang="en-US" dirty="0" err="1">
                <a:latin typeface="Abadi MT Condensed Light"/>
                <a:cs typeface="Abadi MT Condensed Light"/>
              </a:rPr>
              <a:t>jbemployee.name</a:t>
            </a:r>
            <a:r>
              <a:rPr lang="en-US" dirty="0">
                <a:latin typeface="Abadi MT Condensed Light"/>
                <a:cs typeface="Abadi MT Condensed Light"/>
              </a:rPr>
              <a:t>, </a:t>
            </a:r>
            <a:r>
              <a:rPr lang="en-US" dirty="0" err="1">
                <a:latin typeface="Abadi MT Condensed Light"/>
                <a:cs typeface="Abadi MT Condensed Light"/>
              </a:rPr>
              <a:t>jbdept.name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, </a:t>
            </a:r>
            <a:r>
              <a:rPr lang="en-US" dirty="0" err="1">
                <a:latin typeface="Abadi MT Condensed Light"/>
                <a:cs typeface="Abadi MT Condensed Light"/>
              </a:rPr>
              <a:t>jbdept</a:t>
            </a:r>
            <a:endParaRPr lang="en-US" dirty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WHERE </a:t>
            </a:r>
            <a:r>
              <a:rPr lang="en-US" dirty="0" err="1">
                <a:latin typeface="Abadi MT Condensed Light"/>
                <a:cs typeface="Abadi MT Condensed Light"/>
              </a:rPr>
              <a:t>jbemployee.id</a:t>
            </a:r>
            <a:r>
              <a:rPr lang="en-US" dirty="0">
                <a:latin typeface="Abadi MT Condensed Light"/>
                <a:cs typeface="Abadi MT Condensed Light"/>
              </a:rPr>
              <a:t> = </a:t>
            </a:r>
            <a:r>
              <a:rPr lang="en-US" dirty="0" err="1">
                <a:latin typeface="Abadi MT Condensed Light"/>
                <a:cs typeface="Abadi MT Condensed Light"/>
              </a:rPr>
              <a:t>jbdept.manager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209001" y="2144726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Bargain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Candy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err="1">
                <a:latin typeface="Times New Roman" charset="0"/>
                <a:ea typeface="SimSun" charset="0"/>
              </a:rPr>
              <a:t>Jewelry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72333" y="2144726"/>
            <a:ext cx="132600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 err="1">
                <a:latin typeface="Times New Roman" charset="0"/>
              </a:rPr>
              <a:t>Raveen</a:t>
            </a:r>
            <a:r>
              <a:rPr lang="en-GB" sz="1400" dirty="0">
                <a:latin typeface="Times New Roman" charset="0"/>
              </a:rPr>
              <a:t>, </a:t>
            </a:r>
            <a:r>
              <a:rPr lang="en-GB" sz="1400" dirty="0" smtClean="0">
                <a:latin typeface="Times New Roman" charset="0"/>
              </a:rPr>
              <a:t>Lemon</a:t>
            </a:r>
          </a:p>
          <a:p>
            <a:r>
              <a:rPr lang="en-GB" sz="1400" dirty="0" smtClean="0">
                <a:latin typeface="Times New Roman" charset="0"/>
              </a:rPr>
              <a:t>Edwards, Peter</a:t>
            </a:r>
            <a:r>
              <a:rPr lang="en-GB" sz="1400" dirty="0" smtClean="0">
                <a:latin typeface="Times New Roman" charset="0"/>
              </a:rPr>
              <a:t>   </a:t>
            </a:r>
            <a:endParaRPr lang="en-GB" sz="1400" dirty="0">
              <a:latin typeface="Times New Roman" charset="0"/>
            </a:endParaRPr>
          </a:p>
          <a:p>
            <a:r>
              <a:rPr lang="en-GB" sz="1400" dirty="0" smtClean="0">
                <a:latin typeface="Times New Roman" charset="0"/>
              </a:rPr>
              <a:t>Hayes, Evelyn</a:t>
            </a:r>
            <a:endParaRPr lang="en-GB" sz="1400" dirty="0">
              <a:latin typeface="Times New Roman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59226" y="1845786"/>
            <a:ext cx="135108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1" i="1" dirty="0" err="1" smtClean="0">
                <a:latin typeface="Times New Roman" charset="0"/>
              </a:rPr>
              <a:t>jbemployee.name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220980" y="1867727"/>
            <a:ext cx="128342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200" b="1" i="1" dirty="0" err="1" smtClean="0">
                <a:latin typeface="Times New Roman" charset="0"/>
              </a:rPr>
              <a:t>jbdept.name</a:t>
            </a:r>
            <a:endParaRPr lang="en-GB" sz="1200" b="1" i="1" dirty="0">
              <a:latin typeface="Times New Roman" charset="0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1911127" y="1867727"/>
            <a:ext cx="5762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dirty="0" smtClean="0">
                <a:latin typeface="Times New Roman" charset="0"/>
                <a:ea typeface="SimSun" charset="0"/>
              </a:rPr>
              <a:t>id</a:t>
            </a:r>
            <a:endParaRPr lang="en-US" altLang="zh-CN" sz="1200" b="1" i="1" dirty="0">
              <a:latin typeface="Times New Roman" charset="0"/>
              <a:ea typeface="SimSun" charset="0"/>
            </a:endParaRP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898337" y="2144726"/>
            <a:ext cx="576263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37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13</a:t>
            </a:r>
            <a:endParaRPr lang="en-US" altLang="zh-CN" sz="1400" dirty="0">
              <a:latin typeface="Times New Roman" charset="0"/>
              <a:ea typeface="SimSun" charset="0"/>
            </a:endParaRPr>
          </a:p>
          <a:p>
            <a:r>
              <a:rPr lang="en-US" altLang="zh-CN" sz="1400" dirty="0" smtClean="0">
                <a:latin typeface="Times New Roman" charset="0"/>
                <a:ea typeface="SimSun" charset="0"/>
              </a:rPr>
              <a:t>33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2472773" y="1867727"/>
            <a:ext cx="74136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200" b="1" i="1" u="sng" dirty="0" smtClean="0">
                <a:latin typeface="Times New Roman" charset="0"/>
                <a:ea typeface="SimSun" charset="0"/>
              </a:rPr>
              <a:t>manager</a:t>
            </a:r>
            <a:endParaRPr lang="en-US" altLang="zh-CN" sz="1200" b="1" i="1" u="sng" dirty="0">
              <a:latin typeface="Times New Roman" charset="0"/>
              <a:ea typeface="SimSun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2472773" y="2156652"/>
            <a:ext cx="741363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400" dirty="0" smtClean="0">
                <a:latin typeface="Times New Roman" charset="0"/>
              </a:rPr>
              <a:t>37</a:t>
            </a:r>
            <a:endParaRPr lang="en-GB" sz="1400" dirty="0">
              <a:latin typeface="Times New Roma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13</a:t>
            </a:r>
            <a:endParaRPr lang="en-GB" altLang="zh-CN" sz="1400" dirty="0">
              <a:latin typeface="Times New Roman" charset="0"/>
              <a:ea typeface="SimSun" charset="0"/>
            </a:endParaRPr>
          </a:p>
          <a:p>
            <a:r>
              <a:rPr lang="en-GB" altLang="zh-CN" sz="1400" dirty="0" smtClean="0">
                <a:latin typeface="Times New Roman" charset="0"/>
                <a:ea typeface="SimSun" charset="0"/>
              </a:rPr>
              <a:t>33</a:t>
            </a:r>
            <a:endParaRPr lang="en-US" altLang="zh-CN" sz="1400" dirty="0">
              <a:latin typeface="Times New Roman" charset="0"/>
              <a:ea typeface="SimSun" charset="0"/>
            </a:endParaRPr>
          </a:p>
        </p:txBody>
      </p:sp>
      <p:sp>
        <p:nvSpPr>
          <p:cNvPr id="40" name="Up Arrow 39"/>
          <p:cNvSpPr/>
          <p:nvPr/>
        </p:nvSpPr>
        <p:spPr>
          <a:xfrm>
            <a:off x="1911127" y="3323453"/>
            <a:ext cx="804712" cy="337750"/>
          </a:xfrm>
          <a:prstGeom prst="up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5107399" y="1867727"/>
            <a:ext cx="471820" cy="684485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names --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Whole </a:t>
            </a:r>
            <a:r>
              <a:rPr lang="en-US" dirty="0" smtClean="0"/>
              <a:t>name	</a:t>
            </a:r>
            <a:r>
              <a:rPr lang="en-US" dirty="0">
                <a:latin typeface="Abadi MT Condensed Light"/>
                <a:cs typeface="Abadi MT Condensed Light"/>
              </a:rPr>
              <a:t>SELECT  </a:t>
            </a:r>
            <a:r>
              <a:rPr lang="en-US" dirty="0" err="1">
                <a:latin typeface="Abadi MT Condensed Light"/>
                <a:cs typeface="Abadi MT Condensed Light"/>
              </a:rPr>
              <a:t>jbemployee.name</a:t>
            </a:r>
            <a:r>
              <a:rPr lang="en-US" dirty="0">
                <a:latin typeface="Abadi MT Condensed Light"/>
                <a:cs typeface="Abadi MT Condensed Light"/>
              </a:rPr>
              <a:t>, </a:t>
            </a:r>
            <a:r>
              <a:rPr lang="en-US" dirty="0" err="1">
                <a:latin typeface="Abadi MT Condensed Light"/>
                <a:cs typeface="Abadi MT Condensed Light"/>
              </a:rPr>
              <a:t>jbdept.name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			FROM </a:t>
            </a:r>
            <a:r>
              <a:rPr lang="en-US" dirty="0" err="1">
                <a:latin typeface="Abadi MT Condensed Light"/>
                <a:cs typeface="Abadi MT Condensed Light"/>
              </a:rPr>
              <a:t>jbemployee</a:t>
            </a:r>
            <a:r>
              <a:rPr lang="en-US" dirty="0">
                <a:latin typeface="Abadi MT Condensed Light"/>
                <a:cs typeface="Abadi MT Condensed Light"/>
              </a:rPr>
              <a:t>, </a:t>
            </a:r>
            <a:r>
              <a:rPr lang="en-US" dirty="0" err="1">
                <a:latin typeface="Abadi MT Condensed Light"/>
                <a:cs typeface="Abadi MT Condensed Light"/>
              </a:rPr>
              <a:t>jbdept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			WHERE </a:t>
            </a:r>
            <a:r>
              <a:rPr lang="en-US" dirty="0" err="1">
                <a:latin typeface="Abadi MT Condensed Light"/>
                <a:cs typeface="Abadi MT Condensed Light"/>
              </a:rPr>
              <a:t>jbemployee.id</a:t>
            </a:r>
            <a:r>
              <a:rPr lang="en-US" dirty="0">
                <a:latin typeface="Abadi MT Condensed Light"/>
                <a:cs typeface="Abadi MT Condensed Light"/>
              </a:rPr>
              <a:t> = </a:t>
            </a:r>
            <a:r>
              <a:rPr lang="en-US" dirty="0" err="1">
                <a:latin typeface="Abadi MT Condensed Light"/>
                <a:cs typeface="Abadi MT Condensed Light"/>
              </a:rPr>
              <a:t>jbdept.manager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Alias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Abadi MT Condensed Light"/>
                <a:cs typeface="Abadi MT Condensed Light"/>
              </a:rPr>
              <a:t>SELECT  </a:t>
            </a:r>
            <a:r>
              <a:rPr lang="en-US" dirty="0" err="1" smtClean="0">
                <a:latin typeface="Abadi MT Condensed Light"/>
                <a:cs typeface="Abadi MT Condensed Light"/>
              </a:rPr>
              <a:t>e.name</a:t>
            </a:r>
            <a:r>
              <a:rPr lang="en-US" dirty="0">
                <a:latin typeface="Abadi MT Condensed Light"/>
                <a:cs typeface="Abadi MT Condensed Light"/>
              </a:rPr>
              <a:t>, </a:t>
            </a:r>
            <a:r>
              <a:rPr lang="en-US" dirty="0" err="1">
                <a:latin typeface="Abadi MT Condensed Light"/>
                <a:cs typeface="Abadi MT Condensed Light"/>
              </a:rPr>
              <a:t>d</a:t>
            </a:r>
            <a:r>
              <a:rPr lang="en-US" dirty="0" err="1" smtClean="0">
                <a:latin typeface="Abadi MT Condensed Light"/>
                <a:cs typeface="Abadi MT Condensed Light"/>
              </a:rPr>
              <a:t>.name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			FROM </a:t>
            </a:r>
            <a:r>
              <a:rPr lang="en-US" dirty="0" err="1" smtClean="0">
                <a:latin typeface="Abadi MT Condensed Light"/>
                <a:cs typeface="Abadi MT Condensed Light"/>
              </a:rPr>
              <a:t>jbemployee</a:t>
            </a:r>
            <a:r>
              <a:rPr lang="en-US" dirty="0" smtClean="0">
                <a:latin typeface="Abadi MT Condensed Light"/>
                <a:cs typeface="Abadi MT Condensed Light"/>
              </a:rPr>
              <a:t> e, </a:t>
            </a:r>
            <a:r>
              <a:rPr lang="en-US" dirty="0" err="1" smtClean="0">
                <a:latin typeface="Abadi MT Condensed Light"/>
                <a:cs typeface="Abadi MT Condensed Light"/>
              </a:rPr>
              <a:t>jbdept</a:t>
            </a:r>
            <a:r>
              <a:rPr lang="en-US" dirty="0" smtClean="0">
                <a:latin typeface="Abadi MT Condensed Light"/>
                <a:cs typeface="Abadi MT Condensed Light"/>
              </a:rPr>
              <a:t> d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US" dirty="0" smtClean="0">
                <a:latin typeface="Abadi MT Condensed Light"/>
                <a:cs typeface="Abadi MT Condensed Light"/>
              </a:rPr>
              <a:t>			WHERE </a:t>
            </a:r>
            <a:r>
              <a:rPr lang="en-US" dirty="0" err="1" smtClean="0">
                <a:latin typeface="Abadi MT Condensed Light"/>
                <a:cs typeface="Abadi MT Condensed Light"/>
              </a:rPr>
              <a:t>e.id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>
                <a:latin typeface="Abadi MT Condensed Light"/>
                <a:cs typeface="Abadi MT Condensed Light"/>
              </a:rPr>
              <a:t>= </a:t>
            </a:r>
            <a:r>
              <a:rPr lang="en-US" dirty="0" err="1" smtClean="0">
                <a:latin typeface="Abadi MT Condensed Light"/>
                <a:cs typeface="Abadi MT Condensed Light"/>
              </a:rPr>
              <a:t>d.manager</a:t>
            </a:r>
            <a:r>
              <a:rPr lang="en-US" dirty="0">
                <a:latin typeface="Abadi MT Condensed Light"/>
                <a:cs typeface="Abadi MT Condensed Light"/>
              </a:rPr>
              <a:t>;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6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14199</TotalTime>
  <Words>2201</Words>
  <Application>Microsoft Macintosh PowerPoint</Application>
  <PresentationFormat>On-screen Show (4:3)</PresentationFormat>
  <Paragraphs>586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Executive</vt:lpstr>
      <vt:lpstr>Databasteknik Databaser och bioinformatik SQL</vt:lpstr>
      <vt:lpstr>SQL</vt:lpstr>
      <vt:lpstr>Create and drop table</vt:lpstr>
      <vt:lpstr>Basic SFW query</vt:lpstr>
      <vt:lpstr>Reading a table</vt:lpstr>
      <vt:lpstr>Selection, Projection</vt:lpstr>
      <vt:lpstr>Join -- equijoin</vt:lpstr>
      <vt:lpstr>PowerPoint Presentation</vt:lpstr>
      <vt:lpstr>Ambiguous names -- Aliasing</vt:lpstr>
      <vt:lpstr>Bag vs. set</vt:lpstr>
      <vt:lpstr>Distinct</vt:lpstr>
      <vt:lpstr>Set and bag operations</vt:lpstr>
      <vt:lpstr>Subqueries</vt:lpstr>
      <vt:lpstr>Subqueries</vt:lpstr>
      <vt:lpstr>Subqueries</vt:lpstr>
      <vt:lpstr>Operational semantics of subquery</vt:lpstr>
      <vt:lpstr>Subquery vs. Join</vt:lpstr>
      <vt:lpstr>Aggregates</vt:lpstr>
      <vt:lpstr>Grouping</vt:lpstr>
      <vt:lpstr>PowerPoint Presentation</vt:lpstr>
      <vt:lpstr>Operational semantics of GROUP BY</vt:lpstr>
      <vt:lpstr>Example of computing GROUP BY</vt:lpstr>
      <vt:lpstr>Restriction on SELECT</vt:lpstr>
      <vt:lpstr>HAVING</vt:lpstr>
      <vt:lpstr>Order of query results</vt:lpstr>
      <vt:lpstr>NULL value</vt:lpstr>
      <vt:lpstr>Three-valued logic</vt:lpstr>
      <vt:lpstr>NULL values</vt:lpstr>
      <vt:lpstr>Outer  join</vt:lpstr>
      <vt:lpstr>PowerPoint Presentation</vt:lpstr>
      <vt:lpstr>Add tuples into table</vt:lpstr>
      <vt:lpstr>Update data</vt:lpstr>
      <vt:lpstr>Delete data</vt:lpstr>
      <vt:lpstr>Constraints</vt:lpstr>
      <vt:lpstr>Type of SQL constraints</vt:lpstr>
      <vt:lpstr>Key declaration</vt:lpstr>
      <vt:lpstr>Key example</vt:lpstr>
      <vt:lpstr>Referential integrity example</vt:lpstr>
      <vt:lpstr>Enforcing referential integrity</vt:lpstr>
      <vt:lpstr>Enforcing referential integrity</vt:lpstr>
      <vt:lpstr>Enforcing referential integrity</vt:lpstr>
      <vt:lpstr>Views</vt:lpstr>
    </vt:vector>
  </TitlesOfParts>
  <Company>Liu, 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Fang Wei-Kleiner</dc:creator>
  <cp:lastModifiedBy>Fang Wei-Kleiner</cp:lastModifiedBy>
  <cp:revision>149</cp:revision>
  <cp:lastPrinted>2012-08-26T18:06:28Z</cp:lastPrinted>
  <dcterms:created xsi:type="dcterms:W3CDTF">2012-08-16T13:22:45Z</dcterms:created>
  <dcterms:modified xsi:type="dcterms:W3CDTF">2013-04-03T13:38:39Z</dcterms:modified>
</cp:coreProperties>
</file>