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37"/>
  </p:notesMasterIdLst>
  <p:handoutMasterIdLst>
    <p:handoutMasterId r:id="rId38"/>
  </p:handoutMasterIdLst>
  <p:sldIdLst>
    <p:sldId id="256" r:id="rId2"/>
    <p:sldId id="277" r:id="rId3"/>
    <p:sldId id="283" r:id="rId4"/>
    <p:sldId id="324" r:id="rId5"/>
    <p:sldId id="284" r:id="rId6"/>
    <p:sldId id="309" r:id="rId7"/>
    <p:sldId id="288" r:id="rId8"/>
    <p:sldId id="310" r:id="rId9"/>
    <p:sldId id="287" r:id="rId10"/>
    <p:sldId id="311" r:id="rId11"/>
    <p:sldId id="322" r:id="rId12"/>
    <p:sldId id="323" r:id="rId13"/>
    <p:sldId id="286" r:id="rId14"/>
    <p:sldId id="315" r:id="rId15"/>
    <p:sldId id="316" r:id="rId16"/>
    <p:sldId id="285" r:id="rId17"/>
    <p:sldId id="313" r:id="rId18"/>
    <p:sldId id="314" r:id="rId19"/>
    <p:sldId id="290" r:id="rId20"/>
    <p:sldId id="307" r:id="rId21"/>
    <p:sldId id="289" r:id="rId22"/>
    <p:sldId id="305" r:id="rId23"/>
    <p:sldId id="317" r:id="rId24"/>
    <p:sldId id="319" r:id="rId25"/>
    <p:sldId id="318" r:id="rId26"/>
    <p:sldId id="296" r:id="rId27"/>
    <p:sldId id="297" r:id="rId28"/>
    <p:sldId id="298" r:id="rId29"/>
    <p:sldId id="299" r:id="rId30"/>
    <p:sldId id="306" r:id="rId31"/>
    <p:sldId id="320" r:id="rId32"/>
    <p:sldId id="321" r:id="rId33"/>
    <p:sldId id="300" r:id="rId34"/>
    <p:sldId id="301" r:id="rId35"/>
    <p:sldId id="302" r:id="rId36"/>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FF66"/>
    <a:srgbClr val="00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51" autoAdjust="0"/>
    <p:restoredTop sz="70982" autoAdjust="0"/>
  </p:normalViewPr>
  <p:slideViewPr>
    <p:cSldViewPr>
      <p:cViewPr varScale="1">
        <p:scale>
          <a:sx n="113" d="100"/>
          <a:sy n="113" d="100"/>
        </p:scale>
        <p:origin x="-108" y="-264"/>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Lst>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608" y="216"/>
      </p:cViewPr>
      <p:guideLst>
        <p:guide orient="horz" pos="3025"/>
        <p:guide pos="230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_rels/viewProps.xml.rels><?xml version="1.0" encoding="UTF-8" standalone="yes"?>
<Relationships xmlns="http://schemas.openxmlformats.org/package/2006/relationships"><Relationship Id="rId8" Type="http://schemas.openxmlformats.org/officeDocument/2006/relationships/slide" Target="slides/slide16.xml"/><Relationship Id="rId13" Type="http://schemas.openxmlformats.org/officeDocument/2006/relationships/slide" Target="slides/slide27.xml"/><Relationship Id="rId18" Type="http://schemas.openxmlformats.org/officeDocument/2006/relationships/slide" Target="slides/slide33.xml"/><Relationship Id="rId3" Type="http://schemas.openxmlformats.org/officeDocument/2006/relationships/slide" Target="slides/slide7.xml"/><Relationship Id="rId7" Type="http://schemas.openxmlformats.org/officeDocument/2006/relationships/slide" Target="slides/slide15.xml"/><Relationship Id="rId12" Type="http://schemas.openxmlformats.org/officeDocument/2006/relationships/slide" Target="slides/slide26.xml"/><Relationship Id="rId17" Type="http://schemas.openxmlformats.org/officeDocument/2006/relationships/slide" Target="slides/slide32.xml"/><Relationship Id="rId2" Type="http://schemas.openxmlformats.org/officeDocument/2006/relationships/slide" Target="slides/slide5.xml"/><Relationship Id="rId16" Type="http://schemas.openxmlformats.org/officeDocument/2006/relationships/slide" Target="slides/slide31.xml"/><Relationship Id="rId1" Type="http://schemas.openxmlformats.org/officeDocument/2006/relationships/slide" Target="slides/slide3.xml"/><Relationship Id="rId6" Type="http://schemas.openxmlformats.org/officeDocument/2006/relationships/slide" Target="slides/slide13.xml"/><Relationship Id="rId11" Type="http://schemas.openxmlformats.org/officeDocument/2006/relationships/slide" Target="slides/slide21.xml"/><Relationship Id="rId5" Type="http://schemas.openxmlformats.org/officeDocument/2006/relationships/slide" Target="slides/slide11.xml"/><Relationship Id="rId15" Type="http://schemas.openxmlformats.org/officeDocument/2006/relationships/slide" Target="slides/slide29.xml"/><Relationship Id="rId10" Type="http://schemas.openxmlformats.org/officeDocument/2006/relationships/slide" Target="slides/slide19.xml"/><Relationship Id="rId19" Type="http://schemas.openxmlformats.org/officeDocument/2006/relationships/slide" Target="slides/slide34.xml"/><Relationship Id="rId4" Type="http://schemas.openxmlformats.org/officeDocument/2006/relationships/slide" Target="slides/slide9.xml"/><Relationship Id="rId9" Type="http://schemas.openxmlformats.org/officeDocument/2006/relationships/slide" Target="slides/slide18.xml"/><Relationship Id="rId14"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300038"/>
            <a:ext cx="3187700" cy="449262"/>
          </a:xfrm>
          <a:prstGeom prst="rect">
            <a:avLst/>
          </a:prstGeom>
          <a:noFill/>
          <a:ln w="9525">
            <a:noFill/>
            <a:miter lim="800000"/>
            <a:headEnd/>
            <a:tailEnd/>
          </a:ln>
          <a:effectLst/>
        </p:spPr>
        <p:txBody>
          <a:bodyPr vert="horz" wrap="square" lIns="91524" tIns="45763" rIns="91524" bIns="45763" numCol="1" anchor="t" anchorCtr="0" compatLnSpc="1">
            <a:prstTxWarp prst="textNoShape">
              <a:avLst/>
            </a:prstTxWarp>
          </a:bodyPr>
          <a:lstStyle>
            <a:lvl1pPr eaLnBrk="0" hangingPunct="0">
              <a:defRPr sz="1000">
                <a:solidFill>
                  <a:schemeClr val="folHlink"/>
                </a:solidFill>
                <a:latin typeface="Times New Roman" pitchFamily="18" charset="0"/>
              </a:defRPr>
            </a:lvl1pPr>
          </a:lstStyle>
          <a:p>
            <a:pPr>
              <a:defRPr/>
            </a:pPr>
            <a:endParaRPr lang="en-GB"/>
          </a:p>
        </p:txBody>
      </p:sp>
      <p:sp>
        <p:nvSpPr>
          <p:cNvPr id="46083" name="Rectangle 3"/>
          <p:cNvSpPr>
            <a:spLocks noGrp="1" noChangeArrowheads="1"/>
          </p:cNvSpPr>
          <p:nvPr>
            <p:ph type="dt" sz="quarter" idx="1"/>
          </p:nvPr>
        </p:nvSpPr>
        <p:spPr bwMode="auto">
          <a:xfrm>
            <a:off x="4111625" y="300038"/>
            <a:ext cx="3187700" cy="449262"/>
          </a:xfrm>
          <a:prstGeom prst="rect">
            <a:avLst/>
          </a:prstGeom>
          <a:noFill/>
          <a:ln w="9525">
            <a:noFill/>
            <a:miter lim="800000"/>
            <a:headEnd/>
            <a:tailEnd/>
          </a:ln>
          <a:effectLst/>
        </p:spPr>
        <p:txBody>
          <a:bodyPr vert="horz" wrap="square" lIns="91524" tIns="45763" rIns="91524" bIns="45763" numCol="1" anchor="t" anchorCtr="0" compatLnSpc="1">
            <a:prstTxWarp prst="textNoShape">
              <a:avLst/>
            </a:prstTxWarp>
          </a:bodyPr>
          <a:lstStyle>
            <a:lvl1pPr algn="r" eaLnBrk="0" hangingPunct="0">
              <a:defRPr sz="1000">
                <a:solidFill>
                  <a:schemeClr val="folHlink"/>
                </a:solidFill>
                <a:latin typeface="Times New Roman" pitchFamily="18" charset="0"/>
              </a:defRPr>
            </a:lvl1pPr>
          </a:lstStyle>
          <a:p>
            <a:pPr>
              <a:defRPr/>
            </a:pPr>
            <a:fld id="{CD89F30F-2FDC-4938-A0C2-137204998AC6}" type="datetime1">
              <a:rPr lang="en-GB"/>
              <a:pPr>
                <a:defRPr/>
              </a:pPr>
              <a:t>27/01/2014</a:t>
            </a:fld>
            <a:endParaRPr lang="en-GB"/>
          </a:p>
        </p:txBody>
      </p:sp>
      <p:sp>
        <p:nvSpPr>
          <p:cNvPr id="46084" name="Rectangle 4"/>
          <p:cNvSpPr>
            <a:spLocks noGrp="1" noChangeArrowheads="1"/>
          </p:cNvSpPr>
          <p:nvPr>
            <p:ph type="ftr" sz="quarter" idx="2"/>
          </p:nvPr>
        </p:nvSpPr>
        <p:spPr bwMode="auto">
          <a:xfrm>
            <a:off x="0" y="9129713"/>
            <a:ext cx="3187700" cy="447675"/>
          </a:xfrm>
          <a:prstGeom prst="rect">
            <a:avLst/>
          </a:prstGeom>
          <a:noFill/>
          <a:ln w="9525">
            <a:noFill/>
            <a:miter lim="800000"/>
            <a:headEnd/>
            <a:tailEnd/>
          </a:ln>
          <a:effectLst/>
        </p:spPr>
        <p:txBody>
          <a:bodyPr vert="horz" wrap="square" lIns="91524" tIns="45763" rIns="91524" bIns="45763" numCol="1" anchor="b" anchorCtr="0" compatLnSpc="1">
            <a:prstTxWarp prst="textNoShape">
              <a:avLst/>
            </a:prstTxWarp>
          </a:bodyPr>
          <a:lstStyle>
            <a:lvl1pPr eaLnBrk="0" hangingPunct="0">
              <a:defRPr sz="1000">
                <a:solidFill>
                  <a:schemeClr val="folHlink"/>
                </a:solidFill>
                <a:latin typeface="Times New Roman" pitchFamily="18" charset="0"/>
              </a:defRPr>
            </a:lvl1pPr>
          </a:lstStyle>
          <a:p>
            <a:pPr>
              <a:defRPr/>
            </a:pPr>
            <a:endParaRPr lang="en-GB"/>
          </a:p>
        </p:txBody>
      </p:sp>
      <p:sp>
        <p:nvSpPr>
          <p:cNvPr id="46085" name="Rectangle 5"/>
          <p:cNvSpPr>
            <a:spLocks noGrp="1" noChangeArrowheads="1"/>
          </p:cNvSpPr>
          <p:nvPr>
            <p:ph type="sldNum" sz="quarter" idx="3"/>
          </p:nvPr>
        </p:nvSpPr>
        <p:spPr bwMode="auto">
          <a:xfrm>
            <a:off x="4111625" y="9129713"/>
            <a:ext cx="3187700" cy="447675"/>
          </a:xfrm>
          <a:prstGeom prst="rect">
            <a:avLst/>
          </a:prstGeom>
          <a:noFill/>
          <a:ln w="9525">
            <a:noFill/>
            <a:miter lim="800000"/>
            <a:headEnd/>
            <a:tailEnd/>
          </a:ln>
          <a:effectLst/>
        </p:spPr>
        <p:txBody>
          <a:bodyPr vert="horz" wrap="square" lIns="91524" tIns="45763" rIns="91524" bIns="45763" numCol="1" anchor="b" anchorCtr="0" compatLnSpc="1">
            <a:prstTxWarp prst="textNoShape">
              <a:avLst/>
            </a:prstTxWarp>
          </a:bodyPr>
          <a:lstStyle>
            <a:lvl1pPr algn="r" eaLnBrk="0" hangingPunct="0">
              <a:defRPr sz="1000">
                <a:solidFill>
                  <a:schemeClr val="folHlink"/>
                </a:solidFill>
                <a:latin typeface="Times New Roman" pitchFamily="18" charset="0"/>
              </a:defRPr>
            </a:lvl1pPr>
          </a:lstStyle>
          <a:p>
            <a:pPr>
              <a:defRPr/>
            </a:pPr>
            <a:fld id="{5F921F32-BC1F-429A-BEF9-2EABCD4B424B}" type="slidenum">
              <a:rPr lang="en-GB"/>
              <a:pPr>
                <a:defRPr/>
              </a:pPr>
              <a:t>‹#›</a:t>
            </a:fld>
            <a:endParaRPr lang="en-GB" sz="120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3171825" cy="479425"/>
          </a:xfrm>
          <a:prstGeom prst="rect">
            <a:avLst/>
          </a:prstGeom>
          <a:noFill/>
          <a:ln w="9525">
            <a:noFill/>
            <a:miter lim="800000"/>
            <a:headEnd/>
            <a:tailEnd/>
          </a:ln>
          <a:effectLst/>
        </p:spPr>
        <p:txBody>
          <a:bodyPr vert="horz" wrap="square" lIns="89712" tIns="44857" rIns="89712" bIns="44857" numCol="1" anchor="t" anchorCtr="0" compatLnSpc="1">
            <a:prstTxWarp prst="textNoShape">
              <a:avLst/>
            </a:prstTxWarp>
          </a:bodyPr>
          <a:lstStyle>
            <a:lvl1pPr defTabSz="896938" eaLnBrk="0" hangingPunct="0">
              <a:defRPr sz="1200">
                <a:solidFill>
                  <a:schemeClr val="folHlink"/>
                </a:solidFill>
                <a:latin typeface="Times New Roman" pitchFamily="18" charset="0"/>
              </a:defRPr>
            </a:lvl1pPr>
          </a:lstStyle>
          <a:p>
            <a:pPr>
              <a:defRPr/>
            </a:pPr>
            <a:endParaRPr lang="en-GB"/>
          </a:p>
        </p:txBody>
      </p:sp>
      <p:sp>
        <p:nvSpPr>
          <p:cNvPr id="25603" name="Rectangle 3"/>
          <p:cNvSpPr>
            <a:spLocks noGrp="1" noChangeArrowheads="1"/>
          </p:cNvSpPr>
          <p:nvPr>
            <p:ph type="dt" idx="1"/>
          </p:nvPr>
        </p:nvSpPr>
        <p:spPr bwMode="auto">
          <a:xfrm>
            <a:off x="4143375" y="0"/>
            <a:ext cx="3171825" cy="479425"/>
          </a:xfrm>
          <a:prstGeom prst="rect">
            <a:avLst/>
          </a:prstGeom>
          <a:noFill/>
          <a:ln w="9525">
            <a:noFill/>
            <a:miter lim="800000"/>
            <a:headEnd/>
            <a:tailEnd/>
          </a:ln>
          <a:effectLst/>
        </p:spPr>
        <p:txBody>
          <a:bodyPr vert="horz" wrap="square" lIns="89712" tIns="44857" rIns="89712" bIns="44857" numCol="1" anchor="t" anchorCtr="0" compatLnSpc="1">
            <a:prstTxWarp prst="textNoShape">
              <a:avLst/>
            </a:prstTxWarp>
          </a:bodyPr>
          <a:lstStyle>
            <a:lvl1pPr algn="r" defTabSz="896938" eaLnBrk="0" hangingPunct="0">
              <a:defRPr sz="1200">
                <a:solidFill>
                  <a:schemeClr val="folHlink"/>
                </a:solidFill>
                <a:latin typeface="Times New Roman" pitchFamily="18" charset="0"/>
              </a:defRPr>
            </a:lvl1pPr>
          </a:lstStyle>
          <a:p>
            <a:pPr>
              <a:defRPr/>
            </a:pPr>
            <a:fld id="{879F1561-3CD6-44C4-8B84-5F99E27A7DD8}" type="datetime1">
              <a:rPr lang="en-GB"/>
              <a:pPr>
                <a:defRPr/>
              </a:pPr>
              <a:t>27/01/2014</a:t>
            </a:fld>
            <a:endParaRPr lang="en-GB"/>
          </a:p>
        </p:txBody>
      </p:sp>
      <p:sp>
        <p:nvSpPr>
          <p:cNvPr id="13316" name="Rectangle 4"/>
          <p:cNvSpPr>
            <a:spLocks noGrp="1" noRot="1" noChangeArrowheads="1" noTextEdit="1"/>
          </p:cNvSpPr>
          <p:nvPr>
            <p:ph type="sldImg" idx="2"/>
          </p:nvPr>
        </p:nvSpPr>
        <p:spPr bwMode="auto">
          <a:xfrm>
            <a:off x="1257300" y="719138"/>
            <a:ext cx="4802188" cy="3602037"/>
          </a:xfrm>
          <a:prstGeom prst="rect">
            <a:avLst/>
          </a:prstGeom>
          <a:noFill/>
          <a:ln w="9525">
            <a:solidFill>
              <a:srgbClr val="000000"/>
            </a:solidFill>
            <a:miter lim="800000"/>
            <a:headEnd/>
            <a:tailEnd/>
          </a:ln>
        </p:spPr>
      </p:sp>
      <p:sp>
        <p:nvSpPr>
          <p:cNvPr id="25605" name="Rectangle 5"/>
          <p:cNvSpPr>
            <a:spLocks noGrp="1" noChangeArrowheads="1"/>
          </p:cNvSpPr>
          <p:nvPr>
            <p:ph type="body" sz="quarter" idx="3"/>
          </p:nvPr>
        </p:nvSpPr>
        <p:spPr bwMode="auto">
          <a:xfrm>
            <a:off x="974725" y="4560888"/>
            <a:ext cx="5365750" cy="4321175"/>
          </a:xfrm>
          <a:prstGeom prst="rect">
            <a:avLst/>
          </a:prstGeom>
          <a:noFill/>
          <a:ln w="9525">
            <a:noFill/>
            <a:miter lim="800000"/>
            <a:headEnd/>
            <a:tailEnd/>
          </a:ln>
          <a:effectLst/>
        </p:spPr>
        <p:txBody>
          <a:bodyPr vert="horz" wrap="square" lIns="89712" tIns="44857" rIns="89712" bIns="44857"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5606" name="Rectangle 6"/>
          <p:cNvSpPr>
            <a:spLocks noGrp="1" noChangeArrowheads="1"/>
          </p:cNvSpPr>
          <p:nvPr>
            <p:ph type="ftr" sz="quarter" idx="4"/>
          </p:nvPr>
        </p:nvSpPr>
        <p:spPr bwMode="auto">
          <a:xfrm>
            <a:off x="0" y="9121775"/>
            <a:ext cx="3171825" cy="479425"/>
          </a:xfrm>
          <a:prstGeom prst="rect">
            <a:avLst/>
          </a:prstGeom>
          <a:noFill/>
          <a:ln w="9525">
            <a:noFill/>
            <a:miter lim="800000"/>
            <a:headEnd/>
            <a:tailEnd/>
          </a:ln>
          <a:effectLst/>
        </p:spPr>
        <p:txBody>
          <a:bodyPr vert="horz" wrap="square" lIns="89712" tIns="44857" rIns="89712" bIns="44857" numCol="1" anchor="b" anchorCtr="0" compatLnSpc="1">
            <a:prstTxWarp prst="textNoShape">
              <a:avLst/>
            </a:prstTxWarp>
          </a:bodyPr>
          <a:lstStyle>
            <a:lvl1pPr defTabSz="896938" eaLnBrk="0" hangingPunct="0">
              <a:defRPr sz="1200">
                <a:solidFill>
                  <a:schemeClr val="folHlink"/>
                </a:solidFill>
                <a:latin typeface="Times New Roman" pitchFamily="18" charset="0"/>
              </a:defRPr>
            </a:lvl1pPr>
          </a:lstStyle>
          <a:p>
            <a:pPr>
              <a:defRPr/>
            </a:pPr>
            <a:endParaRPr lang="en-GB"/>
          </a:p>
        </p:txBody>
      </p:sp>
      <p:sp>
        <p:nvSpPr>
          <p:cNvPr id="25607" name="Rectangle 7"/>
          <p:cNvSpPr>
            <a:spLocks noGrp="1" noChangeArrowheads="1"/>
          </p:cNvSpPr>
          <p:nvPr>
            <p:ph type="sldNum" sz="quarter" idx="5"/>
          </p:nvPr>
        </p:nvSpPr>
        <p:spPr bwMode="auto">
          <a:xfrm>
            <a:off x="4143375" y="9121775"/>
            <a:ext cx="3171825" cy="479425"/>
          </a:xfrm>
          <a:prstGeom prst="rect">
            <a:avLst/>
          </a:prstGeom>
          <a:noFill/>
          <a:ln w="9525">
            <a:noFill/>
            <a:miter lim="800000"/>
            <a:headEnd/>
            <a:tailEnd/>
          </a:ln>
          <a:effectLst/>
        </p:spPr>
        <p:txBody>
          <a:bodyPr vert="horz" wrap="square" lIns="89712" tIns="44857" rIns="89712" bIns="44857" numCol="1" anchor="b" anchorCtr="0" compatLnSpc="1">
            <a:prstTxWarp prst="textNoShape">
              <a:avLst/>
            </a:prstTxWarp>
          </a:bodyPr>
          <a:lstStyle>
            <a:lvl1pPr algn="r" defTabSz="896938" eaLnBrk="0" hangingPunct="0">
              <a:defRPr sz="1200">
                <a:solidFill>
                  <a:schemeClr val="folHlink"/>
                </a:solidFill>
                <a:latin typeface="Times New Roman" pitchFamily="18" charset="0"/>
              </a:defRPr>
            </a:lvl1pPr>
          </a:lstStyle>
          <a:p>
            <a:pPr>
              <a:defRPr/>
            </a:pPr>
            <a:fld id="{DAC4E72D-6AF6-424B-B901-99BF1F387011}" type="slidenum">
              <a:rPr lang="en-GB"/>
              <a:pPr>
                <a:defRPr/>
              </a:pPr>
              <a:t>‹#›</a:t>
            </a:fld>
            <a:endParaRPr lang="en-GB"/>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3"/>
          <p:cNvSpPr>
            <a:spLocks noGrp="1" noChangeArrowheads="1"/>
          </p:cNvSpPr>
          <p:nvPr>
            <p:ph type="dt" sz="quarter" idx="1"/>
          </p:nvPr>
        </p:nvSpPr>
        <p:spPr>
          <a:noFill/>
        </p:spPr>
        <p:txBody>
          <a:bodyPr/>
          <a:lstStyle/>
          <a:p>
            <a:fld id="{0419FF4B-194D-4D59-8199-7DF643F4BF55}" type="datetime1">
              <a:rPr lang="en-GB" smtClean="0"/>
              <a:pPr/>
              <a:t>27/01/2014</a:t>
            </a:fld>
            <a:endParaRPr lang="en-GB" smtClean="0"/>
          </a:p>
        </p:txBody>
      </p:sp>
      <p:sp>
        <p:nvSpPr>
          <p:cNvPr id="16386" name="Rectangle 7"/>
          <p:cNvSpPr>
            <a:spLocks noGrp="1" noChangeArrowheads="1"/>
          </p:cNvSpPr>
          <p:nvPr>
            <p:ph type="sldNum" sz="quarter" idx="5"/>
          </p:nvPr>
        </p:nvSpPr>
        <p:spPr>
          <a:noFill/>
        </p:spPr>
        <p:txBody>
          <a:bodyPr/>
          <a:lstStyle/>
          <a:p>
            <a:fld id="{8C21714A-3BEA-4B26-93B4-4E7EA8EBA177}" type="slidenum">
              <a:rPr lang="en-GB" smtClean="0"/>
              <a:pPr/>
              <a:t>1</a:t>
            </a:fld>
            <a:endParaRPr lang="en-GB" smtClean="0"/>
          </a:p>
        </p:txBody>
      </p:sp>
      <p:sp>
        <p:nvSpPr>
          <p:cNvPr id="16387" name="Rectangle 2"/>
          <p:cNvSpPr>
            <a:spLocks noGrp="1" noRo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3"/>
          <p:cNvSpPr>
            <a:spLocks noGrp="1" noChangeArrowheads="1"/>
          </p:cNvSpPr>
          <p:nvPr>
            <p:ph type="dt" sz="quarter" idx="1"/>
          </p:nvPr>
        </p:nvSpPr>
        <p:spPr>
          <a:noFill/>
        </p:spPr>
        <p:txBody>
          <a:bodyPr/>
          <a:lstStyle/>
          <a:p>
            <a:fld id="{F15277DC-39A2-48E9-A3D9-606451D8BBEA}" type="datetime1">
              <a:rPr lang="en-GB" smtClean="0"/>
              <a:pPr/>
              <a:t>27/01/2014</a:t>
            </a:fld>
            <a:endParaRPr lang="en-GB" smtClean="0"/>
          </a:p>
        </p:txBody>
      </p:sp>
      <p:sp>
        <p:nvSpPr>
          <p:cNvPr id="37890" name="Rectangle 7"/>
          <p:cNvSpPr>
            <a:spLocks noGrp="1" noChangeArrowheads="1"/>
          </p:cNvSpPr>
          <p:nvPr>
            <p:ph type="sldNum" sz="quarter" idx="5"/>
          </p:nvPr>
        </p:nvSpPr>
        <p:spPr>
          <a:noFill/>
        </p:spPr>
        <p:txBody>
          <a:bodyPr/>
          <a:lstStyle/>
          <a:p>
            <a:fld id="{BB488191-B7FD-46AD-A1C8-BCB59FA114A0}" type="slidenum">
              <a:rPr lang="en-GB" smtClean="0"/>
              <a:pPr/>
              <a:t>13</a:t>
            </a:fld>
            <a:endParaRPr lang="en-GB" smtClean="0"/>
          </a:p>
        </p:txBody>
      </p:sp>
      <p:sp>
        <p:nvSpPr>
          <p:cNvPr id="37891" name="Rectangle 2"/>
          <p:cNvSpPr>
            <a:spLocks noGrp="1" noRo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r>
              <a:rPr lang="sv-SE" smtClean="0"/>
              <a:t>a. DEPT(</a:t>
            </a:r>
            <a:r>
              <a:rPr lang="sv-SE" u="sng" smtClean="0"/>
              <a:t>DID</a:t>
            </a:r>
            <a:r>
              <a:rPr lang="sv-SE" smtClean="0"/>
              <a:t>,..., EID, Start_Date) allows several departments to be managed by the same manager unless there is a unique constraint on MGRID.</a:t>
            </a:r>
          </a:p>
          <a:p>
            <a:r>
              <a:rPr lang="sv-SE" smtClean="0"/>
              <a:t>... </a:t>
            </a:r>
            <a:r>
              <a:rPr lang="sv-SE" b="1" smtClean="0"/>
              <a:t>unique constraint would have to be put on the foreign key of S in T.</a:t>
            </a:r>
          </a:p>
          <a:p>
            <a:endParaRPr lang="sv-SE" smtClean="0"/>
          </a:p>
          <a:p>
            <a:r>
              <a:rPr lang="sv-SE" smtClean="0"/>
              <a:t>b. </a:t>
            </a:r>
            <a:r>
              <a:rPr lang="sv-SE" b="1" smtClean="0"/>
              <a:t>Unique constraint should be added for the primary key not used in the merged table</a:t>
            </a:r>
          </a:p>
          <a:p>
            <a:pPr>
              <a:buFontTx/>
              <a:buChar char="-"/>
            </a:pPr>
            <a:r>
              <a:rPr lang="sv-SE" b="1" smtClean="0"/>
              <a:t>Not precise representation</a:t>
            </a:r>
            <a:r>
              <a:rPr lang="sv-SE" smtClean="0"/>
              <a:t> of the domain. If two entities are merged then it is impossible to distinguish attributes/relationships specific to each entry (everything is merged into one) </a:t>
            </a:r>
          </a:p>
          <a:p>
            <a:pPr>
              <a:buFontTx/>
              <a:buChar char="-"/>
            </a:pPr>
            <a:r>
              <a:rPr lang="sv-SE" smtClean="0"/>
              <a:t>It may be appropiate when both participations are total.</a:t>
            </a:r>
          </a:p>
          <a:p>
            <a:pPr>
              <a:buFontTx/>
              <a:buChar char="-"/>
            </a:pPr>
            <a:endParaRPr lang="sv-SE" smtClean="0"/>
          </a:p>
          <a:p>
            <a:r>
              <a:rPr lang="sv-SE" smtClean="0"/>
              <a:t>c. ...</a:t>
            </a:r>
            <a:r>
              <a:rPr lang="sv-SE" b="1" smtClean="0"/>
              <a:t>unique constraints on primary key columns are needed.</a:t>
            </a:r>
          </a:p>
          <a:p>
            <a:r>
              <a:rPr lang="sv-SE" smtClean="0"/>
              <a:t>      ManageDept(</a:t>
            </a:r>
            <a:r>
              <a:rPr lang="sv-SE" u="sng" smtClean="0"/>
              <a:t>DID</a:t>
            </a:r>
            <a:r>
              <a:rPr lang="sv-SE" smtClean="0"/>
              <a:t>, EID, Start_date) </a:t>
            </a:r>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3"/>
          <p:cNvSpPr>
            <a:spLocks noGrp="1" noChangeArrowheads="1"/>
          </p:cNvSpPr>
          <p:nvPr>
            <p:ph type="dt" sz="quarter" idx="1"/>
          </p:nvPr>
        </p:nvSpPr>
        <p:spPr>
          <a:noFill/>
        </p:spPr>
        <p:txBody>
          <a:bodyPr/>
          <a:lstStyle/>
          <a:p>
            <a:fld id="{04F00951-0C5A-4550-BE08-683703357D11}" type="datetime1">
              <a:rPr lang="en-GB" smtClean="0"/>
              <a:pPr/>
              <a:t>27/01/2014</a:t>
            </a:fld>
            <a:endParaRPr lang="en-GB" smtClean="0"/>
          </a:p>
        </p:txBody>
      </p:sp>
      <p:sp>
        <p:nvSpPr>
          <p:cNvPr id="40962" name="Rectangle 7"/>
          <p:cNvSpPr>
            <a:spLocks noGrp="1" noChangeArrowheads="1"/>
          </p:cNvSpPr>
          <p:nvPr>
            <p:ph type="sldNum" sz="quarter" idx="5"/>
          </p:nvPr>
        </p:nvSpPr>
        <p:spPr>
          <a:noFill/>
        </p:spPr>
        <p:txBody>
          <a:bodyPr/>
          <a:lstStyle/>
          <a:p>
            <a:fld id="{5F6A86D8-4B4A-4907-92B6-DD16C22260BB}" type="slidenum">
              <a:rPr lang="en-GB" smtClean="0"/>
              <a:pPr/>
              <a:t>15</a:t>
            </a:fld>
            <a:endParaRPr lang="en-GB" smtClean="0"/>
          </a:p>
        </p:txBody>
      </p:sp>
      <p:sp>
        <p:nvSpPr>
          <p:cNvPr id="40963" name="Rectangle 2"/>
          <p:cNvSpPr>
            <a:spLocks noGrp="1" noRo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r>
              <a:rPr lang="sv-SE" smtClean="0"/>
              <a:t>a. DEPT(</a:t>
            </a:r>
            <a:r>
              <a:rPr lang="sv-SE" u="sng" smtClean="0"/>
              <a:t>DID</a:t>
            </a:r>
            <a:r>
              <a:rPr lang="sv-SE" smtClean="0"/>
              <a:t>,..., EID, Start_Date) allows several departments to be managed by the same manager unless there is a unique constraint on MGRID.</a:t>
            </a:r>
          </a:p>
          <a:p>
            <a:r>
              <a:rPr lang="sv-SE" smtClean="0"/>
              <a:t>... </a:t>
            </a:r>
            <a:r>
              <a:rPr lang="sv-SE" b="1" smtClean="0"/>
              <a:t>unique constraint would have to be put on the foreign key of S in T.</a:t>
            </a:r>
          </a:p>
          <a:p>
            <a:endParaRPr lang="sv-SE" smtClean="0"/>
          </a:p>
          <a:p>
            <a:r>
              <a:rPr lang="sv-SE" smtClean="0"/>
              <a:t>b. </a:t>
            </a:r>
            <a:r>
              <a:rPr lang="sv-SE" b="1" smtClean="0"/>
              <a:t>Unique constraint should be added for the primary key not used in the merged table</a:t>
            </a:r>
          </a:p>
          <a:p>
            <a:pPr>
              <a:buFontTx/>
              <a:buChar char="-"/>
            </a:pPr>
            <a:r>
              <a:rPr lang="sv-SE" b="1" smtClean="0"/>
              <a:t>Not precise representation</a:t>
            </a:r>
            <a:r>
              <a:rPr lang="sv-SE" smtClean="0"/>
              <a:t> of the domain. If two entities are merged then it is impossible to distinguish attributes/relationships specific to each entry (everything is merged into one) </a:t>
            </a:r>
          </a:p>
          <a:p>
            <a:pPr>
              <a:buFontTx/>
              <a:buChar char="-"/>
            </a:pPr>
            <a:r>
              <a:rPr lang="sv-SE" smtClean="0"/>
              <a:t>It may be appropiate when both participations are total.</a:t>
            </a:r>
          </a:p>
          <a:p>
            <a:pPr>
              <a:buFontTx/>
              <a:buChar char="-"/>
            </a:pPr>
            <a:endParaRPr lang="sv-SE" smtClean="0"/>
          </a:p>
          <a:p>
            <a:r>
              <a:rPr lang="sv-SE" smtClean="0"/>
              <a:t>c. ...</a:t>
            </a:r>
            <a:r>
              <a:rPr lang="sv-SE" b="1" smtClean="0"/>
              <a:t>unique constraints on primary key columns are needed.</a:t>
            </a:r>
          </a:p>
          <a:p>
            <a:r>
              <a:rPr lang="sv-SE" smtClean="0"/>
              <a:t>      ManageDept(</a:t>
            </a:r>
            <a:r>
              <a:rPr lang="sv-SE" u="sng" smtClean="0"/>
              <a:t>DID</a:t>
            </a:r>
            <a:r>
              <a:rPr lang="sv-SE" smtClean="0"/>
              <a:t>, EID, Start_date) </a:t>
            </a:r>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3"/>
          <p:cNvSpPr>
            <a:spLocks noGrp="1" noChangeArrowheads="1"/>
          </p:cNvSpPr>
          <p:nvPr>
            <p:ph type="dt" sz="quarter" idx="1"/>
          </p:nvPr>
        </p:nvSpPr>
        <p:spPr>
          <a:noFill/>
        </p:spPr>
        <p:txBody>
          <a:bodyPr/>
          <a:lstStyle/>
          <a:p>
            <a:fld id="{9A37D695-C6B4-44BD-A18D-3436F9A6BD78}" type="datetime1">
              <a:rPr lang="en-GB" smtClean="0"/>
              <a:pPr/>
              <a:t>27/01/2014</a:t>
            </a:fld>
            <a:endParaRPr lang="en-GB" smtClean="0"/>
          </a:p>
        </p:txBody>
      </p:sp>
      <p:sp>
        <p:nvSpPr>
          <p:cNvPr id="43010" name="Rectangle 7"/>
          <p:cNvSpPr>
            <a:spLocks noGrp="1" noChangeArrowheads="1"/>
          </p:cNvSpPr>
          <p:nvPr>
            <p:ph type="sldNum" sz="quarter" idx="5"/>
          </p:nvPr>
        </p:nvSpPr>
        <p:spPr>
          <a:noFill/>
        </p:spPr>
        <p:txBody>
          <a:bodyPr/>
          <a:lstStyle/>
          <a:p>
            <a:fld id="{1133FDFA-2A00-44D7-BF4C-5D92A5AD3A6D}" type="slidenum">
              <a:rPr lang="en-GB" smtClean="0"/>
              <a:pPr/>
              <a:t>16</a:t>
            </a:fld>
            <a:endParaRPr lang="en-GB" smtClean="0"/>
          </a:p>
        </p:txBody>
      </p:sp>
      <p:sp>
        <p:nvSpPr>
          <p:cNvPr id="43011" name="Rectangle 2"/>
          <p:cNvSpPr>
            <a:spLocks noGrp="1" noRo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endParaRPr lang="sv-SE" smtClean="0"/>
          </a:p>
          <a:p>
            <a:endParaRPr lang="sv-SE" smtClean="0"/>
          </a:p>
          <a:p>
            <a:endParaRPr lang="sv-SE" smtClean="0"/>
          </a:p>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3"/>
          <p:cNvSpPr>
            <a:spLocks noGrp="1" noChangeArrowheads="1"/>
          </p:cNvSpPr>
          <p:nvPr>
            <p:ph type="dt" sz="quarter" idx="1"/>
          </p:nvPr>
        </p:nvSpPr>
        <p:spPr>
          <a:noFill/>
        </p:spPr>
        <p:txBody>
          <a:bodyPr/>
          <a:lstStyle/>
          <a:p>
            <a:fld id="{1DF5DE3B-DBD8-46D8-851E-81FC10177EF8}" type="datetime1">
              <a:rPr lang="en-GB" smtClean="0"/>
              <a:pPr/>
              <a:t>27/01/2014</a:t>
            </a:fld>
            <a:endParaRPr lang="en-GB" smtClean="0"/>
          </a:p>
        </p:txBody>
      </p:sp>
      <p:sp>
        <p:nvSpPr>
          <p:cNvPr id="45058" name="Rectangle 7"/>
          <p:cNvSpPr>
            <a:spLocks noGrp="1" noChangeArrowheads="1"/>
          </p:cNvSpPr>
          <p:nvPr>
            <p:ph type="sldNum" sz="quarter" idx="5"/>
          </p:nvPr>
        </p:nvSpPr>
        <p:spPr>
          <a:noFill/>
        </p:spPr>
        <p:txBody>
          <a:bodyPr/>
          <a:lstStyle/>
          <a:p>
            <a:fld id="{D0C00A1C-6844-489D-BAB8-67234A9DB878}" type="slidenum">
              <a:rPr lang="en-GB" smtClean="0"/>
              <a:pPr/>
              <a:t>17</a:t>
            </a:fld>
            <a:endParaRPr lang="en-GB" smtClean="0"/>
          </a:p>
        </p:txBody>
      </p:sp>
      <p:sp>
        <p:nvSpPr>
          <p:cNvPr id="45059" name="Rectangle 2"/>
          <p:cNvSpPr>
            <a:spLocks noGrp="1" noRo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r>
              <a:rPr lang="sv-SE" sz="900" smtClean="0"/>
              <a:t>An weak entity </a:t>
            </a:r>
            <a:r>
              <a:rPr lang="sv-SE" smtClean="0"/>
              <a:t>must </a:t>
            </a:r>
            <a:r>
              <a:rPr lang="sv-SE" b="1" smtClean="0"/>
              <a:t>exist</a:t>
            </a:r>
            <a:r>
              <a:rPr lang="sv-SE" smtClean="0"/>
              <a:t> related to another entity, and also </a:t>
            </a:r>
            <a:r>
              <a:rPr lang="sv-SE" sz="900" smtClean="0"/>
              <a:t>only can be </a:t>
            </a:r>
            <a:r>
              <a:rPr lang="sv-SE" sz="900" b="1" smtClean="0"/>
              <a:t>identified</a:t>
            </a:r>
            <a:r>
              <a:rPr lang="sv-SE" sz="900" smtClean="0"/>
              <a:t> uniquely by being related to the entity (together with its own attributes).</a:t>
            </a:r>
            <a:endParaRPr lang="sv-SE" smtClean="0"/>
          </a:p>
          <a:p>
            <a:endParaRPr lang="sv-SE" smtClean="0"/>
          </a:p>
          <a:p>
            <a:r>
              <a:rPr lang="sv-SE" smtClean="0"/>
              <a:t>EID – foreign key            Relative(</a:t>
            </a:r>
            <a:r>
              <a:rPr lang="sv-SE" u="sng" smtClean="0"/>
              <a:t>Name, EID, </a:t>
            </a:r>
            <a:r>
              <a:rPr lang="sv-SE" smtClean="0"/>
              <a:t>Sex, Birth_date, Relationship)</a:t>
            </a:r>
          </a:p>
          <a:p>
            <a:r>
              <a:rPr lang="sv-SE" b="1" smtClean="0"/>
              <a:t>Employee-Relative already included</a:t>
            </a:r>
          </a:p>
          <a:p>
            <a:endParaRPr lang="sv-SE" b="1" smtClean="0"/>
          </a:p>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3"/>
          <p:cNvSpPr>
            <a:spLocks noGrp="1" noChangeArrowheads="1"/>
          </p:cNvSpPr>
          <p:nvPr>
            <p:ph type="dt" sz="quarter" idx="1"/>
          </p:nvPr>
        </p:nvSpPr>
        <p:spPr>
          <a:noFill/>
        </p:spPr>
        <p:txBody>
          <a:bodyPr/>
          <a:lstStyle/>
          <a:p>
            <a:fld id="{398396E6-42A6-4E6C-B433-06CC19783F90}" type="datetime1">
              <a:rPr lang="en-GB" smtClean="0"/>
              <a:pPr/>
              <a:t>27/01/2014</a:t>
            </a:fld>
            <a:endParaRPr lang="en-GB" smtClean="0"/>
          </a:p>
        </p:txBody>
      </p:sp>
      <p:sp>
        <p:nvSpPr>
          <p:cNvPr id="47106" name="Rectangle 7"/>
          <p:cNvSpPr>
            <a:spLocks noGrp="1" noChangeArrowheads="1"/>
          </p:cNvSpPr>
          <p:nvPr>
            <p:ph type="sldNum" sz="quarter" idx="5"/>
          </p:nvPr>
        </p:nvSpPr>
        <p:spPr>
          <a:noFill/>
        </p:spPr>
        <p:txBody>
          <a:bodyPr/>
          <a:lstStyle/>
          <a:p>
            <a:fld id="{31CD824D-0CCE-4E40-BD62-DC702D7AAAE0}" type="slidenum">
              <a:rPr lang="en-GB" smtClean="0"/>
              <a:pPr/>
              <a:t>18</a:t>
            </a:fld>
            <a:endParaRPr lang="en-GB" smtClean="0"/>
          </a:p>
        </p:txBody>
      </p:sp>
      <p:sp>
        <p:nvSpPr>
          <p:cNvPr id="47107" name="Rectangle 2"/>
          <p:cNvSpPr>
            <a:spLocks noGrp="1" noRo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r>
              <a:rPr lang="sv-SE" b="1" smtClean="0"/>
              <a:t>If the owner is also a weak entity, then E1 should be mapped before E2 to determine its primary key first.</a:t>
            </a:r>
          </a:p>
          <a:p>
            <a:pPr>
              <a:buFont typeface="Wingdings" pitchFamily="2" charset="2"/>
              <a:buNone/>
            </a:pPr>
            <a:r>
              <a:rPr lang="en-GB" sz="800" smtClean="0">
                <a:solidFill>
                  <a:srgbClr val="FF3300"/>
                </a:solidFill>
              </a:rPr>
              <a:t>* Note that we do not have to model the owner relationship type of a weak entity again.</a:t>
            </a:r>
          </a:p>
          <a:p>
            <a:endParaRPr lang="sv-SE" smtClean="0"/>
          </a:p>
          <a:p>
            <a:r>
              <a:rPr lang="sv-SE" smtClean="0"/>
              <a:t>It is common to choose the propagate option for the referential triggered action on the FK, for both on update and on delete, since a WE has </a:t>
            </a:r>
            <a:r>
              <a:rPr lang="sv-SE" b="1" smtClean="0"/>
              <a:t>an existence dependency</a:t>
            </a:r>
            <a:r>
              <a:rPr lang="sv-SE" smtClean="0"/>
              <a:t> on its owner entity. </a:t>
            </a:r>
          </a:p>
          <a:p>
            <a:endParaRPr lang="sv-SE" smtClean="0"/>
          </a:p>
          <a:p>
            <a:endParaRPr lang="sv-SE" smtClean="0"/>
          </a:p>
          <a:p>
            <a:endParaRPr lang="sv-SE" smtClean="0"/>
          </a:p>
          <a:p>
            <a:endParaRPr lang="sv-SE" smtClean="0"/>
          </a:p>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3"/>
          <p:cNvSpPr>
            <a:spLocks noGrp="1" noChangeArrowheads="1"/>
          </p:cNvSpPr>
          <p:nvPr>
            <p:ph type="dt" sz="quarter" idx="1"/>
          </p:nvPr>
        </p:nvSpPr>
        <p:spPr>
          <a:noFill/>
        </p:spPr>
        <p:txBody>
          <a:bodyPr/>
          <a:lstStyle/>
          <a:p>
            <a:fld id="{C116D006-DCD0-44D7-A99F-1012B4EA4316}" type="datetime1">
              <a:rPr lang="en-GB" smtClean="0"/>
              <a:pPr/>
              <a:t>27/01/2014</a:t>
            </a:fld>
            <a:endParaRPr lang="en-GB" smtClean="0"/>
          </a:p>
        </p:txBody>
      </p:sp>
      <p:sp>
        <p:nvSpPr>
          <p:cNvPr id="49154" name="Rectangle 7"/>
          <p:cNvSpPr>
            <a:spLocks noGrp="1" noChangeArrowheads="1"/>
          </p:cNvSpPr>
          <p:nvPr>
            <p:ph type="sldNum" sz="quarter" idx="5"/>
          </p:nvPr>
        </p:nvSpPr>
        <p:spPr>
          <a:noFill/>
        </p:spPr>
        <p:txBody>
          <a:bodyPr/>
          <a:lstStyle/>
          <a:p>
            <a:fld id="{7C4B9301-C952-45DA-B2E2-D97D8B59E230}" type="slidenum">
              <a:rPr lang="en-GB" smtClean="0"/>
              <a:pPr/>
              <a:t>19</a:t>
            </a:fld>
            <a:endParaRPr lang="en-GB" smtClean="0"/>
          </a:p>
        </p:txBody>
      </p:sp>
      <p:sp>
        <p:nvSpPr>
          <p:cNvPr id="49155" name="Rectangle 2"/>
          <p:cNvSpPr>
            <a:spLocks noGrp="1" noRo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r>
              <a:rPr lang="sv-SE" smtClean="0"/>
              <a:t>Lena did not talk about N-ary relationship types in the first lecture!!</a:t>
            </a:r>
          </a:p>
          <a:p>
            <a:r>
              <a:rPr lang="sv-SE" smtClean="0"/>
              <a:t>(e,c), (e,j), (c,j) does not necessary imply that an instance (e,j,c) that exists in ternary relationship. </a:t>
            </a:r>
          </a:p>
          <a:p>
            <a:endParaRPr lang="sv-SE" smtClean="0"/>
          </a:p>
          <a:p>
            <a:r>
              <a:rPr lang="sv-SE" smtClean="0"/>
              <a:t>Also include simple attributes of the relationship type.</a:t>
            </a:r>
          </a:p>
          <a:p>
            <a:endParaRPr lang="sv-SE" smtClean="0"/>
          </a:p>
          <a:p>
            <a:r>
              <a:rPr lang="sv-SE" smtClean="0"/>
              <a:t>First example: An EMPLOYEE works at a BRANCH as a JOB_TYPE, all are n:m-relationships.  This translates to S(</a:t>
            </a:r>
            <a:r>
              <a:rPr lang="sv-SE" u="sng" smtClean="0"/>
              <a:t>EMPID, BRANCHID, JOBTYPEID</a:t>
            </a:r>
            <a:r>
              <a:rPr lang="sv-SE" smtClean="0"/>
              <a:t>)</a:t>
            </a:r>
          </a:p>
          <a:p>
            <a:endParaRPr lang="sv-SE" smtClean="0"/>
          </a:p>
          <a:p>
            <a:r>
              <a:rPr lang="sv-SE" smtClean="0"/>
              <a:t>Second Example: </a:t>
            </a:r>
          </a:p>
          <a:p>
            <a:r>
              <a:rPr lang="sv-SE" b="1" smtClean="0"/>
              <a:t>If the employee is only allowed to work as one job type per branch</a:t>
            </a:r>
            <a:r>
              <a:rPr lang="sv-SE" smtClean="0"/>
              <a:t> (i.e. There is a 1 between relationship-symbol and jobtype-entity), this translates to S(</a:t>
            </a:r>
            <a:r>
              <a:rPr lang="sv-SE" u="sng" smtClean="0"/>
              <a:t>EMPID, BRANCHID</a:t>
            </a:r>
            <a:r>
              <a:rPr lang="sv-SE" smtClean="0"/>
              <a:t>, JOBTYPEID) and to require that each employee must have a jobtype at the branch, the ER-diagram should also contain the (1, 1)-notation on the previous 1-cardinality branch for jobtype. In the relation S, this can be enforced by requiring </a:t>
            </a:r>
            <a:r>
              <a:rPr lang="sv-SE" b="1" smtClean="0"/>
              <a:t>JOBTYPEID to be NOT NULL</a:t>
            </a:r>
            <a:r>
              <a:rPr lang="sv-SE" smtClean="0"/>
              <a:t>.</a:t>
            </a:r>
          </a:p>
          <a:p>
            <a:r>
              <a:rPr lang="sv-SE" b="1" smtClean="0"/>
              <a:t>Minimal set of attributes to uniquely identify the tuple</a:t>
            </a:r>
            <a:endParaRPr lang="en-US" b="1"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3"/>
          <p:cNvSpPr>
            <a:spLocks noGrp="1" noChangeArrowheads="1"/>
          </p:cNvSpPr>
          <p:nvPr>
            <p:ph type="dt" sz="quarter" idx="1"/>
          </p:nvPr>
        </p:nvSpPr>
        <p:spPr>
          <a:noFill/>
        </p:spPr>
        <p:txBody>
          <a:bodyPr/>
          <a:lstStyle/>
          <a:p>
            <a:fld id="{512EC310-53AE-4A79-9594-EDDBD5EB7897}" type="datetime1">
              <a:rPr lang="en-GB" smtClean="0"/>
              <a:pPr/>
              <a:t>27/01/2014</a:t>
            </a:fld>
            <a:endParaRPr lang="en-GB" smtClean="0"/>
          </a:p>
        </p:txBody>
      </p:sp>
      <p:sp>
        <p:nvSpPr>
          <p:cNvPr id="51202" name="Rectangle 7"/>
          <p:cNvSpPr>
            <a:spLocks noGrp="1" noChangeArrowheads="1"/>
          </p:cNvSpPr>
          <p:nvPr>
            <p:ph type="sldNum" sz="quarter" idx="5"/>
          </p:nvPr>
        </p:nvSpPr>
        <p:spPr>
          <a:noFill/>
        </p:spPr>
        <p:txBody>
          <a:bodyPr/>
          <a:lstStyle/>
          <a:p>
            <a:fld id="{A296C636-4757-4360-80D6-6D9AEB39B5B8}" type="slidenum">
              <a:rPr lang="en-GB" smtClean="0"/>
              <a:pPr/>
              <a:t>20</a:t>
            </a:fld>
            <a:endParaRPr lang="en-GB" smtClean="0"/>
          </a:p>
        </p:txBody>
      </p:sp>
      <p:sp>
        <p:nvSpPr>
          <p:cNvPr id="51203" name="Rectangle 2"/>
          <p:cNvSpPr>
            <a:spLocks noGrp="1" noRot="1" noChangeArrowheads="1" noTextEdit="1"/>
          </p:cNvSpPr>
          <p:nvPr>
            <p:ph type="sldImg"/>
          </p:nvPr>
        </p:nvSpPr>
        <p:spPr>
          <a:ln/>
        </p:spPr>
      </p:sp>
      <p:sp>
        <p:nvSpPr>
          <p:cNvPr id="51204" name="Rectangle 3"/>
          <p:cNvSpPr>
            <a:spLocks noGrp="1" noChangeArrowheads="1"/>
          </p:cNvSpPr>
          <p:nvPr>
            <p:ph type="body" idx="1"/>
          </p:nvPr>
        </p:nvSpPr>
        <p:spPr>
          <a:xfrm>
            <a:off x="974725" y="4562475"/>
            <a:ext cx="5365750" cy="4319588"/>
          </a:xfrm>
          <a:noFill/>
          <a:ln/>
        </p:spPr>
        <p:txBody>
          <a:bodyPr/>
          <a:lstStyle/>
          <a:p>
            <a:r>
              <a:rPr lang="sv-SE" altLang="zh-CN" b="1" smtClean="0"/>
              <a:t>The second model, </a:t>
            </a:r>
            <a:r>
              <a:rPr lang="sv-SE" b="1" smtClean="0"/>
              <a:t>(e,c), (e,j), (c,j) does not necessary imply that an instance (e,j,c) that exists in ternary relationship. </a:t>
            </a:r>
          </a:p>
          <a:p>
            <a:endParaRPr lang="sv-SE" altLang="zh-CN" smtClean="0"/>
          </a:p>
          <a:p>
            <a:r>
              <a:rPr lang="sv-SE" altLang="zh-CN" smtClean="0"/>
              <a:t>Go back to the previous slide. The attributes of the relationship type </a:t>
            </a:r>
            <a:r>
              <a:rPr lang="sv-SE" altLang="zh-CN" smtClean="0">
                <a:sym typeface="Wingdings" pitchFamily="2" charset="2"/>
              </a:rPr>
              <a:t> entity type participant the relationship type. </a:t>
            </a:r>
            <a:endParaRPr lang="sv-SE" altLang="zh-CN" smtClean="0"/>
          </a:p>
          <a:p>
            <a:endParaRPr lang="sv-SE" altLang="zh-CN"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3"/>
          <p:cNvSpPr>
            <a:spLocks noGrp="1" noChangeArrowheads="1"/>
          </p:cNvSpPr>
          <p:nvPr>
            <p:ph type="dt" sz="quarter" idx="1"/>
          </p:nvPr>
        </p:nvSpPr>
        <p:spPr>
          <a:noFill/>
        </p:spPr>
        <p:txBody>
          <a:bodyPr/>
          <a:lstStyle/>
          <a:p>
            <a:fld id="{7B56E087-DA4A-4A4D-A780-7D86D6981EDF}" type="datetime1">
              <a:rPr lang="en-GB" smtClean="0"/>
              <a:pPr/>
              <a:t>27/01/2014</a:t>
            </a:fld>
            <a:endParaRPr lang="en-GB" smtClean="0"/>
          </a:p>
        </p:txBody>
      </p:sp>
      <p:sp>
        <p:nvSpPr>
          <p:cNvPr id="53250" name="Rectangle 7"/>
          <p:cNvSpPr>
            <a:spLocks noGrp="1" noChangeArrowheads="1"/>
          </p:cNvSpPr>
          <p:nvPr>
            <p:ph type="sldNum" sz="quarter" idx="5"/>
          </p:nvPr>
        </p:nvSpPr>
        <p:spPr>
          <a:noFill/>
        </p:spPr>
        <p:txBody>
          <a:bodyPr/>
          <a:lstStyle/>
          <a:p>
            <a:fld id="{9DB71821-10E5-477C-B922-6548C54B13BD}" type="slidenum">
              <a:rPr lang="en-GB" smtClean="0"/>
              <a:pPr/>
              <a:t>21</a:t>
            </a:fld>
            <a:endParaRPr lang="en-GB" smtClean="0"/>
          </a:p>
        </p:txBody>
      </p:sp>
      <p:sp>
        <p:nvSpPr>
          <p:cNvPr id="53251" name="Rectangle 2"/>
          <p:cNvSpPr>
            <a:spLocks noGrp="1" noRo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r>
              <a:rPr lang="sv-SE" smtClean="0"/>
              <a:t>DepLoc(</a:t>
            </a:r>
            <a:r>
              <a:rPr lang="sv-SE" u="sng" smtClean="0"/>
              <a:t>Number, Location</a:t>
            </a:r>
            <a:r>
              <a:rPr lang="sv-SE" smtClean="0"/>
              <a:t>)</a:t>
            </a:r>
          </a:p>
          <a:p>
            <a:endParaRPr lang="sv-SE" smtClean="0"/>
          </a:p>
          <a:p>
            <a:r>
              <a:rPr lang="sv-SE" b="1" smtClean="0"/>
              <a:t>Composite, multivalue attribute may require analysis of meaning of composite attributes, as just some of them may be included into the key.</a:t>
            </a:r>
          </a:p>
          <a:p>
            <a:r>
              <a:rPr lang="sv-SE" smtClean="0"/>
              <a:t>ADDRESS(</a:t>
            </a:r>
            <a:r>
              <a:rPr lang="sv-SE" u="sng" smtClean="0"/>
              <a:t>EMPID, ADDRESS</a:t>
            </a:r>
            <a:r>
              <a:rPr lang="sv-SE" smtClean="0"/>
              <a:t>)</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3"/>
          <p:cNvSpPr>
            <a:spLocks noGrp="1" noChangeArrowheads="1"/>
          </p:cNvSpPr>
          <p:nvPr>
            <p:ph type="dt" sz="quarter" idx="1"/>
          </p:nvPr>
        </p:nvSpPr>
        <p:spPr>
          <a:noFill/>
        </p:spPr>
        <p:txBody>
          <a:bodyPr/>
          <a:lstStyle/>
          <a:p>
            <a:fld id="{594B4EDE-6327-47ED-8A61-AD8C386A6185}" type="datetime1">
              <a:rPr lang="en-GB" smtClean="0"/>
              <a:pPr/>
              <a:t>27/01/2014</a:t>
            </a:fld>
            <a:endParaRPr lang="en-GB" smtClean="0"/>
          </a:p>
        </p:txBody>
      </p:sp>
      <p:sp>
        <p:nvSpPr>
          <p:cNvPr id="55298" name="Rectangle 7"/>
          <p:cNvSpPr>
            <a:spLocks noGrp="1" noChangeArrowheads="1"/>
          </p:cNvSpPr>
          <p:nvPr>
            <p:ph type="sldNum" sz="quarter" idx="5"/>
          </p:nvPr>
        </p:nvSpPr>
        <p:spPr>
          <a:noFill/>
        </p:spPr>
        <p:txBody>
          <a:bodyPr/>
          <a:lstStyle/>
          <a:p>
            <a:fld id="{5505B081-0A0D-4B34-AE5E-EDFED767780F}" type="slidenum">
              <a:rPr lang="en-GB" smtClean="0"/>
              <a:pPr/>
              <a:t>22</a:t>
            </a:fld>
            <a:endParaRPr lang="en-GB" smtClean="0"/>
          </a:p>
        </p:txBody>
      </p:sp>
      <p:sp>
        <p:nvSpPr>
          <p:cNvPr id="55299" name="Rectangle 2"/>
          <p:cNvSpPr>
            <a:spLocks noGrp="1" noRo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endParaRPr lang="sv-SE"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3"/>
          <p:cNvSpPr>
            <a:spLocks noGrp="1" noChangeArrowheads="1"/>
          </p:cNvSpPr>
          <p:nvPr>
            <p:ph type="dt" sz="quarter" idx="1"/>
          </p:nvPr>
        </p:nvSpPr>
        <p:spPr>
          <a:noFill/>
        </p:spPr>
        <p:txBody>
          <a:bodyPr/>
          <a:lstStyle/>
          <a:p>
            <a:fld id="{C9130D22-05DF-48F8-A182-8E88D3F53377}" type="datetime1">
              <a:rPr lang="en-GB" smtClean="0"/>
              <a:pPr/>
              <a:t>27/01/2014</a:t>
            </a:fld>
            <a:endParaRPr lang="en-GB" smtClean="0"/>
          </a:p>
        </p:txBody>
      </p:sp>
      <p:sp>
        <p:nvSpPr>
          <p:cNvPr id="57346" name="Rectangle 7"/>
          <p:cNvSpPr>
            <a:spLocks noGrp="1" noChangeArrowheads="1"/>
          </p:cNvSpPr>
          <p:nvPr>
            <p:ph type="sldNum" sz="quarter" idx="5"/>
          </p:nvPr>
        </p:nvSpPr>
        <p:spPr>
          <a:noFill/>
        </p:spPr>
        <p:txBody>
          <a:bodyPr/>
          <a:lstStyle/>
          <a:p>
            <a:fld id="{BCFA0A7C-7608-48D1-9B9C-8D24F33888C7}" type="slidenum">
              <a:rPr lang="en-GB" smtClean="0"/>
              <a:pPr/>
              <a:t>23</a:t>
            </a:fld>
            <a:endParaRPr lang="en-GB" smtClean="0"/>
          </a:p>
        </p:txBody>
      </p:sp>
      <p:sp>
        <p:nvSpPr>
          <p:cNvPr id="57347" name="Rectangle 2"/>
          <p:cNvSpPr>
            <a:spLocks noGrp="1" noRo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r>
              <a:rPr lang="sv-SE" smtClean="0"/>
              <a:t>For example, connect EMPLOYEE tuples to the related PROJECT tuples via the WORKS_ON relation. We apply two joins, one with join condition SSN = ESSN, and one with join condition Pno=Pnumber.</a:t>
            </a:r>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3"/>
          <p:cNvSpPr>
            <a:spLocks noGrp="1" noChangeArrowheads="1"/>
          </p:cNvSpPr>
          <p:nvPr>
            <p:ph type="dt" sz="quarter" idx="1"/>
          </p:nvPr>
        </p:nvSpPr>
        <p:spPr>
          <a:noFill/>
        </p:spPr>
        <p:txBody>
          <a:bodyPr/>
          <a:lstStyle/>
          <a:p>
            <a:fld id="{2A269814-06AF-43B8-9BE7-1DA57FB8AAD8}" type="datetime1">
              <a:rPr lang="en-GB" smtClean="0"/>
              <a:pPr/>
              <a:t>27/01/2014</a:t>
            </a:fld>
            <a:endParaRPr lang="en-GB" smtClean="0"/>
          </a:p>
        </p:txBody>
      </p:sp>
      <p:sp>
        <p:nvSpPr>
          <p:cNvPr id="18434" name="Rectangle 7"/>
          <p:cNvSpPr>
            <a:spLocks noGrp="1" noChangeArrowheads="1"/>
          </p:cNvSpPr>
          <p:nvPr>
            <p:ph type="sldNum" sz="quarter" idx="5"/>
          </p:nvPr>
        </p:nvSpPr>
        <p:spPr>
          <a:noFill/>
        </p:spPr>
        <p:txBody>
          <a:bodyPr/>
          <a:lstStyle/>
          <a:p>
            <a:fld id="{A5D33907-8060-4B92-8D7F-A8059C78C6A7}" type="slidenum">
              <a:rPr lang="en-GB" smtClean="0"/>
              <a:pPr/>
              <a:t>2</a:t>
            </a:fld>
            <a:endParaRPr lang="en-GB" smtClean="0"/>
          </a:p>
        </p:txBody>
      </p:sp>
      <p:sp>
        <p:nvSpPr>
          <p:cNvPr id="18435" name="Rectangle 2"/>
          <p:cNvSpPr>
            <a:spLocks noGrp="1" noRo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endParaRPr lang="en-US" altLang="zh-CN"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3"/>
          <p:cNvSpPr>
            <a:spLocks noGrp="1" noChangeArrowheads="1"/>
          </p:cNvSpPr>
          <p:nvPr>
            <p:ph type="dt" sz="quarter" idx="1"/>
          </p:nvPr>
        </p:nvSpPr>
        <p:spPr>
          <a:noFill/>
        </p:spPr>
        <p:txBody>
          <a:bodyPr/>
          <a:lstStyle/>
          <a:p>
            <a:fld id="{A78771A2-51D6-4CD3-8AC6-8ADB479CA3AB}" type="datetime1">
              <a:rPr lang="en-GB" smtClean="0"/>
              <a:pPr/>
              <a:t>27/01/2014</a:t>
            </a:fld>
            <a:endParaRPr lang="en-GB" smtClean="0"/>
          </a:p>
        </p:txBody>
      </p:sp>
      <p:sp>
        <p:nvSpPr>
          <p:cNvPr id="59394" name="Rectangle 7"/>
          <p:cNvSpPr>
            <a:spLocks noGrp="1" noChangeArrowheads="1"/>
          </p:cNvSpPr>
          <p:nvPr>
            <p:ph type="sldNum" sz="quarter" idx="5"/>
          </p:nvPr>
        </p:nvSpPr>
        <p:spPr>
          <a:noFill/>
        </p:spPr>
        <p:txBody>
          <a:bodyPr/>
          <a:lstStyle/>
          <a:p>
            <a:fld id="{E779486F-1F67-4DA2-B11A-ADB62D3DE379}" type="slidenum">
              <a:rPr lang="en-GB" smtClean="0"/>
              <a:pPr/>
              <a:t>24</a:t>
            </a:fld>
            <a:endParaRPr lang="en-GB" smtClean="0"/>
          </a:p>
        </p:txBody>
      </p:sp>
      <p:sp>
        <p:nvSpPr>
          <p:cNvPr id="59395" name="Rectangle 2"/>
          <p:cNvSpPr>
            <a:spLocks noGrp="1" noRo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sv-SE"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3"/>
          <p:cNvSpPr>
            <a:spLocks noGrp="1" noChangeArrowheads="1"/>
          </p:cNvSpPr>
          <p:nvPr>
            <p:ph type="dt" sz="quarter" idx="1"/>
          </p:nvPr>
        </p:nvSpPr>
        <p:spPr>
          <a:noFill/>
        </p:spPr>
        <p:txBody>
          <a:bodyPr/>
          <a:lstStyle/>
          <a:p>
            <a:fld id="{8DE00FE9-7C8D-4DBB-A2AE-466B65D9DD3C}" type="datetime1">
              <a:rPr lang="en-GB" smtClean="0"/>
              <a:pPr/>
              <a:t>27/01/2014</a:t>
            </a:fld>
            <a:endParaRPr lang="en-GB" smtClean="0"/>
          </a:p>
        </p:txBody>
      </p:sp>
      <p:sp>
        <p:nvSpPr>
          <p:cNvPr id="62466" name="Rectangle 7"/>
          <p:cNvSpPr>
            <a:spLocks noGrp="1" noChangeArrowheads="1"/>
          </p:cNvSpPr>
          <p:nvPr>
            <p:ph type="sldNum" sz="quarter" idx="5"/>
          </p:nvPr>
        </p:nvSpPr>
        <p:spPr>
          <a:noFill/>
        </p:spPr>
        <p:txBody>
          <a:bodyPr/>
          <a:lstStyle/>
          <a:p>
            <a:fld id="{5979326D-E279-4F35-A520-4175F956E29B}" type="slidenum">
              <a:rPr lang="en-GB" smtClean="0"/>
              <a:pPr/>
              <a:t>26</a:t>
            </a:fld>
            <a:endParaRPr lang="en-GB" smtClean="0"/>
          </a:p>
        </p:txBody>
      </p:sp>
      <p:sp>
        <p:nvSpPr>
          <p:cNvPr id="62467" name="Rectangle 2"/>
          <p:cNvSpPr>
            <a:spLocks noGrp="1" noRo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marL="228600" indent="-228600">
              <a:buFontTx/>
              <a:buAutoNum type="alphaLcParenR"/>
            </a:pPr>
            <a:r>
              <a:rPr lang="en-US" smtClean="0"/>
              <a:t> Useful if superclass has partial participation/total particiation and subclasses have attributes of their own.</a:t>
            </a:r>
            <a:br>
              <a:rPr lang="en-US" smtClean="0"/>
            </a:br>
            <a:r>
              <a:rPr lang="en-US" smtClean="0"/>
              <a:t>An employee is salesperson (with provision) or engineer. But other employee types may also occur.</a:t>
            </a:r>
          </a:p>
          <a:p>
            <a:pPr marL="228600" indent="-228600"/>
            <a:endParaRPr lang="sv-SE" smtClean="0"/>
          </a:p>
          <a:p>
            <a:pPr marL="228600" indent="-228600"/>
            <a:r>
              <a:rPr lang="sv-SE" smtClean="0"/>
              <a:t>No way to check total participantation.</a:t>
            </a:r>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3"/>
          <p:cNvSpPr>
            <a:spLocks noGrp="1" noChangeArrowheads="1"/>
          </p:cNvSpPr>
          <p:nvPr>
            <p:ph type="dt" sz="quarter" idx="1"/>
          </p:nvPr>
        </p:nvSpPr>
        <p:spPr>
          <a:noFill/>
        </p:spPr>
        <p:txBody>
          <a:bodyPr/>
          <a:lstStyle/>
          <a:p>
            <a:fld id="{F683323A-918B-4302-A0ED-35578687D1B8}" type="datetime1">
              <a:rPr lang="en-GB" smtClean="0"/>
              <a:pPr/>
              <a:t>27/01/2014</a:t>
            </a:fld>
            <a:endParaRPr lang="en-GB" smtClean="0"/>
          </a:p>
        </p:txBody>
      </p:sp>
      <p:sp>
        <p:nvSpPr>
          <p:cNvPr id="64514" name="Rectangle 7"/>
          <p:cNvSpPr>
            <a:spLocks noGrp="1" noChangeArrowheads="1"/>
          </p:cNvSpPr>
          <p:nvPr>
            <p:ph type="sldNum" sz="quarter" idx="5"/>
          </p:nvPr>
        </p:nvSpPr>
        <p:spPr>
          <a:noFill/>
        </p:spPr>
        <p:txBody>
          <a:bodyPr/>
          <a:lstStyle/>
          <a:p>
            <a:fld id="{9DE8A4CA-564A-4C76-8F33-1FA713FC2AAF}" type="slidenum">
              <a:rPr lang="en-GB" smtClean="0"/>
              <a:pPr/>
              <a:t>27</a:t>
            </a:fld>
            <a:endParaRPr lang="en-GB" smtClean="0"/>
          </a:p>
        </p:txBody>
      </p:sp>
      <p:sp>
        <p:nvSpPr>
          <p:cNvPr id="64515" name="Rectangle 2"/>
          <p:cNvSpPr>
            <a:spLocks noGrp="1" noRo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marL="228600" indent="-228600"/>
            <a:r>
              <a:rPr lang="en-US" smtClean="0"/>
              <a:t>Useful in total participation and disjoint subclasses (overlapping: generate duplicates)</a:t>
            </a:r>
            <a:br>
              <a:rPr lang="en-US" smtClean="0"/>
            </a:br>
            <a:r>
              <a:rPr lang="en-US" b="1" smtClean="0"/>
              <a:t>All employees are either salespersons (with provision) or engineers.</a:t>
            </a:r>
          </a:p>
          <a:p>
            <a:pPr marL="228600" indent="-228600"/>
            <a:endParaRPr lang="en-US" b="1" smtClean="0"/>
          </a:p>
          <a:p>
            <a:pPr marL="228600" indent="-228600">
              <a:buFontTx/>
              <a:buChar char="•"/>
            </a:pPr>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3"/>
          <p:cNvSpPr>
            <a:spLocks noGrp="1" noChangeArrowheads="1"/>
          </p:cNvSpPr>
          <p:nvPr>
            <p:ph type="dt" sz="quarter" idx="1"/>
          </p:nvPr>
        </p:nvSpPr>
        <p:spPr>
          <a:noFill/>
        </p:spPr>
        <p:txBody>
          <a:bodyPr/>
          <a:lstStyle/>
          <a:p>
            <a:fld id="{0B60DF91-4CA1-4990-81BB-84E7BE7BC754}" type="datetime1">
              <a:rPr lang="en-GB" smtClean="0"/>
              <a:pPr/>
              <a:t>27/01/2014</a:t>
            </a:fld>
            <a:endParaRPr lang="en-GB" smtClean="0"/>
          </a:p>
        </p:txBody>
      </p:sp>
      <p:sp>
        <p:nvSpPr>
          <p:cNvPr id="66562" name="Rectangle 7"/>
          <p:cNvSpPr>
            <a:spLocks noGrp="1" noChangeArrowheads="1"/>
          </p:cNvSpPr>
          <p:nvPr>
            <p:ph type="sldNum" sz="quarter" idx="5"/>
          </p:nvPr>
        </p:nvSpPr>
        <p:spPr>
          <a:noFill/>
        </p:spPr>
        <p:txBody>
          <a:bodyPr/>
          <a:lstStyle/>
          <a:p>
            <a:fld id="{72ACAD96-D75B-475E-891B-24F13E20C167}" type="slidenum">
              <a:rPr lang="en-GB" smtClean="0"/>
              <a:pPr/>
              <a:t>28</a:t>
            </a:fld>
            <a:endParaRPr lang="en-GB" smtClean="0"/>
          </a:p>
        </p:txBody>
      </p:sp>
      <p:sp>
        <p:nvSpPr>
          <p:cNvPr id="66563" name="Rectangle 2"/>
          <p:cNvSpPr>
            <a:spLocks noGrp="1" noRo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marL="228600" indent="-228600"/>
            <a:r>
              <a:rPr lang="en-US" smtClean="0"/>
              <a:t>Only for disjoint subclasses???</a:t>
            </a:r>
          </a:p>
          <a:p>
            <a:pPr marL="228600" indent="-228600"/>
            <a:r>
              <a:rPr lang="sv-SE" smtClean="0"/>
              <a:t>Single relation options for the mapping</a:t>
            </a:r>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3"/>
          <p:cNvSpPr>
            <a:spLocks noGrp="1" noChangeArrowheads="1"/>
          </p:cNvSpPr>
          <p:nvPr>
            <p:ph type="dt" sz="quarter" idx="1"/>
          </p:nvPr>
        </p:nvSpPr>
        <p:spPr>
          <a:noFill/>
        </p:spPr>
        <p:txBody>
          <a:bodyPr/>
          <a:lstStyle/>
          <a:p>
            <a:fld id="{72D61B4A-3084-4B69-83EE-E0843CA0B878}" type="datetime1">
              <a:rPr lang="en-GB" smtClean="0"/>
              <a:pPr/>
              <a:t>27/01/2014</a:t>
            </a:fld>
            <a:endParaRPr lang="en-GB" smtClean="0"/>
          </a:p>
        </p:txBody>
      </p:sp>
      <p:sp>
        <p:nvSpPr>
          <p:cNvPr id="68610" name="Rectangle 7"/>
          <p:cNvSpPr>
            <a:spLocks noGrp="1" noChangeArrowheads="1"/>
          </p:cNvSpPr>
          <p:nvPr>
            <p:ph type="sldNum" sz="quarter" idx="5"/>
          </p:nvPr>
        </p:nvSpPr>
        <p:spPr>
          <a:noFill/>
        </p:spPr>
        <p:txBody>
          <a:bodyPr/>
          <a:lstStyle/>
          <a:p>
            <a:fld id="{41CFB5F5-470B-4C97-9A3F-DA5D6A9120E0}" type="slidenum">
              <a:rPr lang="en-GB" smtClean="0"/>
              <a:pPr/>
              <a:t>29</a:t>
            </a:fld>
            <a:endParaRPr lang="en-GB" smtClean="0"/>
          </a:p>
        </p:txBody>
      </p:sp>
      <p:sp>
        <p:nvSpPr>
          <p:cNvPr id="68611" name="Rectangle 2"/>
          <p:cNvSpPr>
            <a:spLocks noGrp="1" noRo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marL="228600" indent="-228600"/>
            <a:r>
              <a:rPr lang="en-US" smtClean="0"/>
              <a:t>(can use bit mask instead of multiple type attributes) for overlapping subclasse</a:t>
            </a:r>
          </a:p>
          <a:p>
            <a:pPr marL="228600" indent="-228600"/>
            <a:r>
              <a:rPr lang="sv-SE" b="1" smtClean="0"/>
              <a:t>Boolean type attributes.</a:t>
            </a:r>
            <a:endParaRPr lang="en-US" b="1" smtClean="0"/>
          </a:p>
          <a:p>
            <a:pPr marL="228600" indent="-228600">
              <a:buFontTx/>
              <a:buChar char="•"/>
            </a:pPr>
            <a:endParaRPr lang="en-US" b="1"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3"/>
          <p:cNvSpPr>
            <a:spLocks noGrp="1" noChangeArrowheads="1"/>
          </p:cNvSpPr>
          <p:nvPr>
            <p:ph type="dt" sz="quarter" idx="1"/>
          </p:nvPr>
        </p:nvSpPr>
        <p:spPr>
          <a:noFill/>
        </p:spPr>
        <p:txBody>
          <a:bodyPr/>
          <a:lstStyle/>
          <a:p>
            <a:fld id="{5849A4CF-B067-4C03-8321-A8BEB1B037BF}" type="datetime1">
              <a:rPr lang="en-GB" smtClean="0"/>
              <a:pPr/>
              <a:t>27/01/2014</a:t>
            </a:fld>
            <a:endParaRPr lang="en-GB" smtClean="0"/>
          </a:p>
        </p:txBody>
      </p:sp>
      <p:sp>
        <p:nvSpPr>
          <p:cNvPr id="70658" name="Rectangle 7"/>
          <p:cNvSpPr>
            <a:spLocks noGrp="1" noChangeArrowheads="1"/>
          </p:cNvSpPr>
          <p:nvPr>
            <p:ph type="sldNum" sz="quarter" idx="5"/>
          </p:nvPr>
        </p:nvSpPr>
        <p:spPr>
          <a:noFill/>
        </p:spPr>
        <p:txBody>
          <a:bodyPr/>
          <a:lstStyle/>
          <a:p>
            <a:fld id="{C4BA2232-0C84-4FBE-875F-0DCDD80E762A}" type="slidenum">
              <a:rPr lang="en-GB" smtClean="0"/>
              <a:pPr/>
              <a:t>30</a:t>
            </a:fld>
            <a:endParaRPr lang="en-GB" smtClean="0"/>
          </a:p>
        </p:txBody>
      </p:sp>
      <p:sp>
        <p:nvSpPr>
          <p:cNvPr id="70659" name="Rectangle 2"/>
          <p:cNvSpPr>
            <a:spLocks noGrp="1" noRo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endParaRPr lang="sv-SE"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3"/>
          <p:cNvSpPr>
            <a:spLocks noGrp="1" noChangeArrowheads="1"/>
          </p:cNvSpPr>
          <p:nvPr>
            <p:ph type="dt" sz="quarter" idx="1"/>
          </p:nvPr>
        </p:nvSpPr>
        <p:spPr>
          <a:noFill/>
        </p:spPr>
        <p:txBody>
          <a:bodyPr/>
          <a:lstStyle/>
          <a:p>
            <a:fld id="{0E48987A-853B-4556-84FC-E45DEEFCC10F}" type="datetime1">
              <a:rPr lang="en-GB" smtClean="0"/>
              <a:pPr/>
              <a:t>27/01/2014</a:t>
            </a:fld>
            <a:endParaRPr lang="en-GB" smtClean="0"/>
          </a:p>
        </p:txBody>
      </p:sp>
      <p:sp>
        <p:nvSpPr>
          <p:cNvPr id="72706" name="Rectangle 7"/>
          <p:cNvSpPr>
            <a:spLocks noGrp="1" noChangeArrowheads="1"/>
          </p:cNvSpPr>
          <p:nvPr>
            <p:ph type="sldNum" sz="quarter" idx="5"/>
          </p:nvPr>
        </p:nvSpPr>
        <p:spPr>
          <a:noFill/>
        </p:spPr>
        <p:txBody>
          <a:bodyPr/>
          <a:lstStyle/>
          <a:p>
            <a:fld id="{6EAFE630-5832-44E6-A47B-6F8E38AC2519}" type="slidenum">
              <a:rPr lang="en-GB" smtClean="0"/>
              <a:pPr/>
              <a:t>31</a:t>
            </a:fld>
            <a:endParaRPr lang="en-GB" smtClean="0"/>
          </a:p>
        </p:txBody>
      </p:sp>
      <p:sp>
        <p:nvSpPr>
          <p:cNvPr id="72707" name="Rectangle 2"/>
          <p:cNvSpPr>
            <a:spLocks noGrp="1" noRo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marL="228600" indent="-228600">
              <a:buFontTx/>
              <a:buAutoNum type="alphaLcParenR"/>
            </a:pPr>
            <a:r>
              <a:rPr lang="en-US" smtClean="0"/>
              <a:t> Useful if superclass has partial participation/total particiation and subclasses have attributes of their own.</a:t>
            </a:r>
            <a:br>
              <a:rPr lang="en-US" smtClean="0"/>
            </a:br>
            <a:r>
              <a:rPr lang="en-US" smtClean="0"/>
              <a:t>An employee is salesperson (with provision) or engineer. But other employee types may also occur.</a:t>
            </a:r>
          </a:p>
          <a:p>
            <a:pPr marL="228600" indent="-228600"/>
            <a:endParaRPr lang="sv-SE" smtClean="0"/>
          </a:p>
          <a:p>
            <a:pPr marL="228600" indent="-228600"/>
            <a:r>
              <a:rPr lang="sv-SE" smtClean="0"/>
              <a:t>No way to check total participantation.</a:t>
            </a:r>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3"/>
          <p:cNvSpPr>
            <a:spLocks noGrp="1" noChangeArrowheads="1"/>
          </p:cNvSpPr>
          <p:nvPr>
            <p:ph type="dt" sz="quarter" idx="1"/>
          </p:nvPr>
        </p:nvSpPr>
        <p:spPr>
          <a:noFill/>
        </p:spPr>
        <p:txBody>
          <a:bodyPr/>
          <a:lstStyle/>
          <a:p>
            <a:fld id="{B4F2AFFE-2728-4C9D-B61D-15EDCC88707B}" type="datetime1">
              <a:rPr lang="en-GB" smtClean="0"/>
              <a:pPr/>
              <a:t>27/01/2014</a:t>
            </a:fld>
            <a:endParaRPr lang="en-GB" smtClean="0"/>
          </a:p>
        </p:txBody>
      </p:sp>
      <p:sp>
        <p:nvSpPr>
          <p:cNvPr id="74754" name="Rectangle 7"/>
          <p:cNvSpPr>
            <a:spLocks noGrp="1" noChangeArrowheads="1"/>
          </p:cNvSpPr>
          <p:nvPr>
            <p:ph type="sldNum" sz="quarter" idx="5"/>
          </p:nvPr>
        </p:nvSpPr>
        <p:spPr>
          <a:noFill/>
        </p:spPr>
        <p:txBody>
          <a:bodyPr/>
          <a:lstStyle/>
          <a:p>
            <a:fld id="{115FF0C4-2C44-4328-BD79-AC5600B71D7B}" type="slidenum">
              <a:rPr lang="en-GB" smtClean="0"/>
              <a:pPr/>
              <a:t>32</a:t>
            </a:fld>
            <a:endParaRPr lang="en-GB" smtClean="0"/>
          </a:p>
        </p:txBody>
      </p:sp>
      <p:sp>
        <p:nvSpPr>
          <p:cNvPr id="74755" name="Rectangle 2"/>
          <p:cNvSpPr>
            <a:spLocks noGrp="1" noRo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marL="228600" indent="-228600"/>
            <a:r>
              <a:rPr lang="en-US" smtClean="0"/>
              <a:t>Useful in total participation and disjoint subclasses (overlapping: generate duplicates)</a:t>
            </a:r>
            <a:br>
              <a:rPr lang="en-US" smtClean="0"/>
            </a:br>
            <a:endParaRPr lang="en-US" b="1" smtClean="0"/>
          </a:p>
          <a:p>
            <a:pPr marL="228600" indent="-228600">
              <a:buFontTx/>
              <a:buChar char="•"/>
            </a:pPr>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3"/>
          <p:cNvSpPr>
            <a:spLocks noGrp="1" noChangeArrowheads="1"/>
          </p:cNvSpPr>
          <p:nvPr>
            <p:ph type="dt" sz="quarter" idx="1"/>
          </p:nvPr>
        </p:nvSpPr>
        <p:spPr>
          <a:noFill/>
        </p:spPr>
        <p:txBody>
          <a:bodyPr/>
          <a:lstStyle/>
          <a:p>
            <a:fld id="{EF47BB65-B5E4-457F-BFE6-4D669717F98B}" type="datetime1">
              <a:rPr lang="en-GB" smtClean="0"/>
              <a:pPr/>
              <a:t>27/01/2014</a:t>
            </a:fld>
            <a:endParaRPr lang="en-GB" smtClean="0"/>
          </a:p>
        </p:txBody>
      </p:sp>
      <p:sp>
        <p:nvSpPr>
          <p:cNvPr id="76802" name="Rectangle 7"/>
          <p:cNvSpPr>
            <a:spLocks noGrp="1" noChangeArrowheads="1"/>
          </p:cNvSpPr>
          <p:nvPr>
            <p:ph type="sldNum" sz="quarter" idx="5"/>
          </p:nvPr>
        </p:nvSpPr>
        <p:spPr>
          <a:noFill/>
        </p:spPr>
        <p:txBody>
          <a:bodyPr/>
          <a:lstStyle/>
          <a:p>
            <a:fld id="{0C9029D6-F795-42D4-9F14-1FFEC568DCDE}" type="slidenum">
              <a:rPr lang="en-GB" smtClean="0"/>
              <a:pPr/>
              <a:t>33</a:t>
            </a:fld>
            <a:endParaRPr lang="en-GB" smtClean="0"/>
          </a:p>
        </p:txBody>
      </p:sp>
      <p:sp>
        <p:nvSpPr>
          <p:cNvPr id="76803" name="Rectangle 2"/>
          <p:cNvSpPr>
            <a:spLocks noGrp="1" noRo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r>
              <a:rPr lang="sv-SE" smtClean="0"/>
              <a:t>Lena did not introduce union type!!!</a:t>
            </a:r>
          </a:p>
          <a:p>
            <a:endParaRPr lang="sv-SE" smtClean="0"/>
          </a:p>
          <a:p>
            <a:r>
              <a:rPr lang="sv-SE" smtClean="0"/>
              <a:t>The last step is to translate union types.</a:t>
            </a:r>
          </a:p>
          <a:p>
            <a:endParaRPr lang="en-US" smtClean="0"/>
          </a:p>
          <a:p>
            <a:r>
              <a:rPr lang="en-US" smtClean="0"/>
              <a:t>Use the figure on p. 99 for illustration.</a:t>
            </a:r>
          </a:p>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3"/>
          <p:cNvSpPr>
            <a:spLocks noGrp="1" noChangeArrowheads="1"/>
          </p:cNvSpPr>
          <p:nvPr>
            <p:ph type="dt" sz="quarter" idx="1"/>
          </p:nvPr>
        </p:nvSpPr>
        <p:spPr>
          <a:noFill/>
        </p:spPr>
        <p:txBody>
          <a:bodyPr/>
          <a:lstStyle/>
          <a:p>
            <a:fld id="{FDDDFF7D-FCA9-46BB-A261-C15AD9DFDBDA}" type="datetime1">
              <a:rPr lang="en-GB" smtClean="0"/>
              <a:pPr/>
              <a:t>27/01/2014</a:t>
            </a:fld>
            <a:endParaRPr lang="en-GB" smtClean="0"/>
          </a:p>
        </p:txBody>
      </p:sp>
      <p:sp>
        <p:nvSpPr>
          <p:cNvPr id="78850" name="Rectangle 7"/>
          <p:cNvSpPr>
            <a:spLocks noGrp="1" noChangeArrowheads="1"/>
          </p:cNvSpPr>
          <p:nvPr>
            <p:ph type="sldNum" sz="quarter" idx="5"/>
          </p:nvPr>
        </p:nvSpPr>
        <p:spPr>
          <a:noFill/>
        </p:spPr>
        <p:txBody>
          <a:bodyPr/>
          <a:lstStyle/>
          <a:p>
            <a:fld id="{6E6EA58E-507F-401D-B33A-23AF7B4CA877}" type="slidenum">
              <a:rPr lang="en-GB" smtClean="0"/>
              <a:pPr/>
              <a:t>34</a:t>
            </a:fld>
            <a:endParaRPr lang="en-GB" smtClean="0"/>
          </a:p>
        </p:txBody>
      </p:sp>
      <p:sp>
        <p:nvSpPr>
          <p:cNvPr id="78851" name="Rectangle 2"/>
          <p:cNvSpPr>
            <a:spLocks noGrp="1" noRo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r>
              <a:rPr lang="sv-SE" b="1" smtClean="0"/>
              <a:t>If total union – constraint on X, that PersonID must come from Y and Z (= X may not exist if it is not Y or Z)</a:t>
            </a:r>
            <a:endParaRPr lang="en-US" b="1" smtClean="0"/>
          </a:p>
          <a:p>
            <a:endParaRPr lang="en-US" b="1"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3"/>
          <p:cNvSpPr>
            <a:spLocks noGrp="1" noChangeArrowheads="1"/>
          </p:cNvSpPr>
          <p:nvPr>
            <p:ph type="dt" sz="quarter" idx="1"/>
          </p:nvPr>
        </p:nvSpPr>
        <p:spPr>
          <a:noFill/>
        </p:spPr>
        <p:txBody>
          <a:bodyPr/>
          <a:lstStyle/>
          <a:p>
            <a:fld id="{388E6C6E-2EDB-49A4-9736-3493E1E701F9}" type="datetime1">
              <a:rPr lang="en-GB" smtClean="0"/>
              <a:pPr/>
              <a:t>27/01/2014</a:t>
            </a:fld>
            <a:endParaRPr lang="en-GB" smtClean="0"/>
          </a:p>
        </p:txBody>
      </p:sp>
      <p:sp>
        <p:nvSpPr>
          <p:cNvPr id="20482" name="Rectangle 7"/>
          <p:cNvSpPr>
            <a:spLocks noGrp="1" noChangeArrowheads="1"/>
          </p:cNvSpPr>
          <p:nvPr>
            <p:ph type="sldNum" sz="quarter" idx="5"/>
          </p:nvPr>
        </p:nvSpPr>
        <p:spPr>
          <a:noFill/>
        </p:spPr>
        <p:txBody>
          <a:bodyPr/>
          <a:lstStyle/>
          <a:p>
            <a:fld id="{0DEB9064-F465-4B18-BF12-AF17B161A1C7}" type="slidenum">
              <a:rPr lang="en-GB" smtClean="0"/>
              <a:pPr/>
              <a:t>3</a:t>
            </a:fld>
            <a:endParaRPr lang="en-GB" smtClean="0"/>
          </a:p>
        </p:txBody>
      </p:sp>
      <p:sp>
        <p:nvSpPr>
          <p:cNvPr id="20483" name="Rectangle 2"/>
          <p:cNvSpPr>
            <a:spLocks noGrp="1" noRo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r>
              <a:rPr lang="sv-SE" smtClean="0"/>
              <a:t>We go through techniques (steps) to translate high level models </a:t>
            </a:r>
            <a:r>
              <a:rPr lang="sv-SE" altLang="zh-CN" smtClean="0"/>
              <a:t>to relational data model.</a:t>
            </a:r>
          </a:p>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3"/>
          <p:cNvSpPr>
            <a:spLocks noGrp="1" noChangeArrowheads="1"/>
          </p:cNvSpPr>
          <p:nvPr>
            <p:ph type="dt" sz="quarter" idx="1"/>
          </p:nvPr>
        </p:nvSpPr>
        <p:spPr>
          <a:noFill/>
        </p:spPr>
        <p:txBody>
          <a:bodyPr/>
          <a:lstStyle/>
          <a:p>
            <a:fld id="{2132D439-1F5F-4B5B-9954-C8839C1F4A70}" type="datetime1">
              <a:rPr lang="en-GB" smtClean="0"/>
              <a:pPr/>
              <a:t>27/01/2014</a:t>
            </a:fld>
            <a:endParaRPr lang="en-GB" smtClean="0"/>
          </a:p>
        </p:txBody>
      </p:sp>
      <p:sp>
        <p:nvSpPr>
          <p:cNvPr id="80898" name="Rectangle 7"/>
          <p:cNvSpPr>
            <a:spLocks noGrp="1" noChangeArrowheads="1"/>
          </p:cNvSpPr>
          <p:nvPr>
            <p:ph type="sldNum" sz="quarter" idx="5"/>
          </p:nvPr>
        </p:nvSpPr>
        <p:spPr>
          <a:noFill/>
        </p:spPr>
        <p:txBody>
          <a:bodyPr/>
          <a:lstStyle/>
          <a:p>
            <a:fld id="{FEF87793-3D88-4C91-9529-27CDCF5FCD50}" type="slidenum">
              <a:rPr lang="en-GB" smtClean="0"/>
              <a:pPr/>
              <a:t>35</a:t>
            </a:fld>
            <a:endParaRPr lang="en-GB" smtClean="0"/>
          </a:p>
        </p:txBody>
      </p:sp>
      <p:sp>
        <p:nvSpPr>
          <p:cNvPr id="80899" name="Rectangle 2"/>
          <p:cNvSpPr>
            <a:spLocks noGrp="1" noRo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r>
              <a:rPr lang="sv-SE" smtClean="0"/>
              <a:t>Person(</a:t>
            </a:r>
            <a:r>
              <a:rPr lang="sv-SE" u="sng" smtClean="0"/>
              <a:t>PID</a:t>
            </a:r>
            <a:r>
              <a:rPr lang="sv-SE" smtClean="0"/>
              <a:t>, Name)</a:t>
            </a:r>
          </a:p>
          <a:p>
            <a:r>
              <a:rPr lang="sv-SE" smtClean="0"/>
              <a:t>PhoneNum(</a:t>
            </a:r>
            <a:r>
              <a:rPr lang="sv-SE" u="sng" smtClean="0"/>
              <a:t>PID, PhoneNum</a:t>
            </a:r>
            <a:r>
              <a:rPr lang="sv-SE" smtClean="0"/>
              <a:t>)</a:t>
            </a:r>
          </a:p>
          <a:p>
            <a:r>
              <a:rPr lang="sv-SE" smtClean="0"/>
              <a:t>Organization(</a:t>
            </a:r>
            <a:r>
              <a:rPr lang="sv-SE" u="sng" smtClean="0"/>
              <a:t>OrgNr</a:t>
            </a:r>
            <a:r>
              <a:rPr lang="sv-SE" smtClean="0"/>
              <a:t>, Street, Town, PostNum, PID(fk), RR(fk))</a:t>
            </a:r>
          </a:p>
          <a:p>
            <a:r>
              <a:rPr lang="sv-SE" smtClean="0"/>
              <a:t>Exhibition(</a:t>
            </a:r>
            <a:r>
              <a:rPr lang="sv-SE" u="sng" smtClean="0"/>
              <a:t>UID</a:t>
            </a:r>
            <a:r>
              <a:rPr lang="sv-SE" smtClean="0"/>
              <a:t>, Description)</a:t>
            </a:r>
          </a:p>
          <a:p>
            <a:r>
              <a:rPr lang="sv-SE" smtClean="0"/>
              <a:t>Student(</a:t>
            </a:r>
            <a:r>
              <a:rPr lang="sv-SE" u="sng" smtClean="0"/>
              <a:t>PID</a:t>
            </a:r>
            <a:r>
              <a:rPr lang="sv-SE" smtClean="0"/>
              <a:t>, UID (fk))</a:t>
            </a:r>
          </a:p>
          <a:p>
            <a:r>
              <a:rPr lang="sv-SE" smtClean="0"/>
              <a:t>Teacher(</a:t>
            </a:r>
            <a:r>
              <a:rPr lang="sv-SE" u="sng" smtClean="0"/>
              <a:t>PID</a:t>
            </a:r>
            <a:r>
              <a:rPr lang="sv-SE" smtClean="0"/>
              <a:t>, RR (fk))</a:t>
            </a:r>
          </a:p>
          <a:p>
            <a:r>
              <a:rPr lang="sv-SE" smtClean="0"/>
              <a:t>Responsible(</a:t>
            </a:r>
            <a:r>
              <a:rPr lang="sv-SE" u="sng" smtClean="0"/>
              <a:t>RR</a:t>
            </a:r>
            <a:r>
              <a:rPr lang="sv-SE" smtClean="0"/>
              <a:t>)</a:t>
            </a:r>
          </a:p>
          <a:p>
            <a:r>
              <a:rPr lang="sv-SE" smtClean="0"/>
              <a:t>Organizes(</a:t>
            </a:r>
            <a:r>
              <a:rPr lang="sv-SE" u="sng" smtClean="0"/>
              <a:t>RR, UID</a:t>
            </a:r>
            <a:r>
              <a:rPr lang="sv-SE" smtClean="0"/>
              <a:t>)</a:t>
            </a:r>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3"/>
          <p:cNvSpPr>
            <a:spLocks noGrp="1" noChangeArrowheads="1"/>
          </p:cNvSpPr>
          <p:nvPr>
            <p:ph type="dt" sz="quarter" idx="1"/>
          </p:nvPr>
        </p:nvSpPr>
        <p:spPr>
          <a:noFill/>
        </p:spPr>
        <p:txBody>
          <a:bodyPr/>
          <a:lstStyle/>
          <a:p>
            <a:fld id="{17913432-CAE9-43FF-9152-5DDDA0B25535}" type="datetime1">
              <a:rPr lang="en-GB" smtClean="0"/>
              <a:pPr/>
              <a:t>27/01/2014</a:t>
            </a:fld>
            <a:endParaRPr lang="en-GB" smtClean="0"/>
          </a:p>
        </p:txBody>
      </p:sp>
      <p:sp>
        <p:nvSpPr>
          <p:cNvPr id="23554" name="Rectangle 7"/>
          <p:cNvSpPr>
            <a:spLocks noGrp="1" noChangeArrowheads="1"/>
          </p:cNvSpPr>
          <p:nvPr>
            <p:ph type="sldNum" sz="quarter" idx="5"/>
          </p:nvPr>
        </p:nvSpPr>
        <p:spPr>
          <a:noFill/>
        </p:spPr>
        <p:txBody>
          <a:bodyPr/>
          <a:lstStyle/>
          <a:p>
            <a:fld id="{39FD7736-8CFA-4D84-B56D-A43698C32C6E}" type="slidenum">
              <a:rPr lang="en-GB" smtClean="0"/>
              <a:pPr/>
              <a:t>5</a:t>
            </a:fld>
            <a:endParaRPr lang="en-GB" smtClean="0"/>
          </a:p>
        </p:txBody>
      </p:sp>
      <p:sp>
        <p:nvSpPr>
          <p:cNvPr id="23555" name="Rectangle 2"/>
          <p:cNvSpPr>
            <a:spLocks noGrp="1" noRo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a:buFontTx/>
              <a:buChar char="-"/>
            </a:pPr>
            <a:r>
              <a:rPr lang="sv-SE" smtClean="0"/>
              <a:t>In relational data model, the value of an attribute for a tuple must be atomic value of the domain.</a:t>
            </a:r>
          </a:p>
          <a:p>
            <a:pPr>
              <a:buFontTx/>
              <a:buChar char="-"/>
            </a:pPr>
            <a:r>
              <a:rPr lang="sv-SE" b="1" smtClean="0"/>
              <a:t>Choose one of the key attributes</a:t>
            </a:r>
          </a:p>
          <a:p>
            <a:pPr>
              <a:buFontTx/>
              <a:buChar char="-"/>
            </a:pPr>
            <a:endParaRPr lang="sv-SE"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Grp="1" noChangeArrowheads="1"/>
          </p:cNvSpPr>
          <p:nvPr>
            <p:ph type="dt" sz="quarter" idx="1"/>
          </p:nvPr>
        </p:nvSpPr>
        <p:spPr>
          <a:noFill/>
        </p:spPr>
        <p:txBody>
          <a:bodyPr/>
          <a:lstStyle/>
          <a:p>
            <a:fld id="{09AA000A-FB35-4ADA-8410-3B3D3A01CFBB}" type="datetime1">
              <a:rPr lang="en-GB" smtClean="0"/>
              <a:pPr/>
              <a:t>27/01/2014</a:t>
            </a:fld>
            <a:endParaRPr lang="en-GB" smtClean="0"/>
          </a:p>
        </p:txBody>
      </p:sp>
      <p:sp>
        <p:nvSpPr>
          <p:cNvPr id="26626" name="Rectangle 7"/>
          <p:cNvSpPr>
            <a:spLocks noGrp="1" noChangeArrowheads="1"/>
          </p:cNvSpPr>
          <p:nvPr>
            <p:ph type="sldNum" sz="quarter" idx="5"/>
          </p:nvPr>
        </p:nvSpPr>
        <p:spPr>
          <a:noFill/>
        </p:spPr>
        <p:txBody>
          <a:bodyPr/>
          <a:lstStyle/>
          <a:p>
            <a:fld id="{BD8A2792-B563-4D7D-ADE0-AAA33633F4AE}" type="slidenum">
              <a:rPr lang="en-GB" smtClean="0"/>
              <a:pPr/>
              <a:t>7</a:t>
            </a:fld>
            <a:endParaRPr lang="en-GB" smtClean="0"/>
          </a:p>
        </p:txBody>
      </p:sp>
      <p:sp>
        <p:nvSpPr>
          <p:cNvPr id="26627" name="Rectangle 2"/>
          <p:cNvSpPr>
            <a:spLocks noGrp="1" noRo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r>
              <a:rPr lang="sv-SE" b="1" smtClean="0"/>
              <a:t>WorksON relationship type.  </a:t>
            </a:r>
          </a:p>
          <a:p>
            <a:r>
              <a:rPr lang="sv-SE" b="1" smtClean="0">
                <a:sym typeface="Wingdings" pitchFamily="2" charset="2"/>
              </a:rPr>
              <a:t>To remind  </a:t>
            </a:r>
            <a:r>
              <a:rPr lang="sv-SE" b="1" smtClean="0"/>
              <a:t>The relationship types are not represented explicitly, instead, they are represented by having two attributes A and B, one a primary key and the other a foreign key included in two relations S and T.</a:t>
            </a:r>
            <a:r>
              <a:rPr lang="sv-SE" smtClean="0"/>
              <a:t> </a:t>
            </a:r>
          </a:p>
          <a:p>
            <a:endParaRPr lang="sv-SE" b="1" smtClean="0"/>
          </a:p>
          <a:p>
            <a:r>
              <a:rPr lang="sv-SE" smtClean="0"/>
              <a:t>WorksOn(</a:t>
            </a:r>
            <a:r>
              <a:rPr lang="sv-SE" u="sng" smtClean="0"/>
              <a:t>Ssn, Number</a:t>
            </a:r>
            <a:r>
              <a:rPr lang="sv-SE" smtClean="0"/>
              <a:t>, Hours)</a:t>
            </a:r>
          </a:p>
          <a:p>
            <a:endParaRPr lang="sv-SE" smtClean="0"/>
          </a:p>
          <a:p>
            <a:r>
              <a:rPr lang="sv-SE" smtClean="0"/>
              <a:t>It is common to choose the propagate option for the referential triggered action on the FK, for both on update and on delete since each relationship instance has an existence dependency on each of the entites it relates. </a:t>
            </a:r>
          </a:p>
          <a:p>
            <a:r>
              <a:rPr lang="sv-SE" b="1" smtClean="0">
                <a:solidFill>
                  <a:srgbClr val="FF0066"/>
                </a:solidFill>
              </a:rPr>
              <a:t>SET NULL ? SET</a:t>
            </a:r>
            <a:r>
              <a:rPr lang="sv-SE" b="1" smtClean="0"/>
              <a:t> </a:t>
            </a:r>
            <a:r>
              <a:rPr lang="sv-SE" b="1" smtClean="0">
                <a:solidFill>
                  <a:srgbClr val="FF0066"/>
                </a:solidFill>
              </a:rPr>
              <a:t>DEFAULT ? CASCADE ?</a:t>
            </a:r>
          </a:p>
          <a:p>
            <a:r>
              <a:rPr lang="sv-SE" b="1" smtClean="0"/>
              <a:t>total participant</a:t>
            </a:r>
            <a:endParaRPr lang="sv-SE" smtClean="0"/>
          </a:p>
          <a:p>
            <a:endParaRPr lang="sv-SE" smtClean="0"/>
          </a:p>
          <a:p>
            <a:endParaRPr lang="sv-SE" smtClean="0"/>
          </a:p>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3"/>
          <p:cNvSpPr>
            <a:spLocks noGrp="1" noChangeArrowheads="1"/>
          </p:cNvSpPr>
          <p:nvPr>
            <p:ph type="dt" sz="quarter" idx="1"/>
          </p:nvPr>
        </p:nvSpPr>
        <p:spPr>
          <a:noFill/>
        </p:spPr>
        <p:txBody>
          <a:bodyPr/>
          <a:lstStyle/>
          <a:p>
            <a:fld id="{2898CB09-A04C-45AB-905E-4987AFB2950D}" type="datetime1">
              <a:rPr lang="en-GB" smtClean="0"/>
              <a:pPr/>
              <a:t>27/01/2014</a:t>
            </a:fld>
            <a:endParaRPr lang="en-GB" smtClean="0"/>
          </a:p>
        </p:txBody>
      </p:sp>
      <p:sp>
        <p:nvSpPr>
          <p:cNvPr id="29698" name="Rectangle 7"/>
          <p:cNvSpPr>
            <a:spLocks noGrp="1" noChangeArrowheads="1"/>
          </p:cNvSpPr>
          <p:nvPr>
            <p:ph type="sldNum" sz="quarter" idx="5"/>
          </p:nvPr>
        </p:nvSpPr>
        <p:spPr>
          <a:noFill/>
        </p:spPr>
        <p:txBody>
          <a:bodyPr/>
          <a:lstStyle/>
          <a:p>
            <a:fld id="{E7ED2248-3CFC-4C67-9117-2C8F98835FFD}" type="slidenum">
              <a:rPr lang="en-GB" smtClean="0"/>
              <a:pPr/>
              <a:t>9</a:t>
            </a:fld>
            <a:endParaRPr lang="en-GB" smtClean="0"/>
          </a:p>
        </p:txBody>
      </p:sp>
      <p:sp>
        <p:nvSpPr>
          <p:cNvPr id="29699" name="Rectangle 2"/>
          <p:cNvSpPr>
            <a:spLocks noGrp="1" noRot="1" noChangeArrowheads="1" noTextEdit="1"/>
          </p:cNvSpPr>
          <p:nvPr>
            <p:ph type="sldImg"/>
          </p:nvPr>
        </p:nvSpPr>
        <p:spPr>
          <a:xfrm>
            <a:off x="1279525" y="696913"/>
            <a:ext cx="4805363" cy="3603625"/>
          </a:xfrm>
          <a:ln/>
        </p:spPr>
      </p:sp>
      <p:sp>
        <p:nvSpPr>
          <p:cNvPr id="29700" name="Rectangle 3"/>
          <p:cNvSpPr>
            <a:spLocks noGrp="1" noChangeArrowheads="1"/>
          </p:cNvSpPr>
          <p:nvPr>
            <p:ph type="body" idx="1"/>
          </p:nvPr>
        </p:nvSpPr>
        <p:spPr>
          <a:noFill/>
          <a:ln/>
        </p:spPr>
        <p:txBody>
          <a:bodyPr/>
          <a:lstStyle/>
          <a:p>
            <a:r>
              <a:rPr lang="sv-SE" smtClean="0"/>
              <a:t>Supervis(</a:t>
            </a:r>
            <a:r>
              <a:rPr lang="sv-SE" u="sng" smtClean="0"/>
              <a:t>Ssn</a:t>
            </a:r>
            <a:r>
              <a:rPr lang="sv-SE" smtClean="0"/>
              <a:t>, </a:t>
            </a:r>
            <a:r>
              <a:rPr lang="sv-SE" u="sng" smtClean="0"/>
              <a:t>SupervisorSsn</a:t>
            </a:r>
            <a:r>
              <a:rPr lang="sv-SE" smtClean="0"/>
              <a:t>)</a:t>
            </a:r>
          </a:p>
          <a:p>
            <a:r>
              <a:rPr lang="sv-SE" smtClean="0"/>
              <a:t>Unique constraints </a:t>
            </a:r>
            <a:r>
              <a:rPr lang="sv-SE" smtClean="0">
                <a:sym typeface="Wingdings" pitchFamily="2" charset="2"/>
              </a:rPr>
              <a:t> option 2, the value of a foriegn key in  N-side  relation primary key. </a:t>
            </a:r>
          </a:p>
          <a:p>
            <a:r>
              <a:rPr lang="sv-SE" smtClean="0">
                <a:sym typeface="Wingdings" pitchFamily="2" charset="2"/>
              </a:rPr>
              <a:t>Each employee only has one supervisor, Ssn only appers once in the table.</a:t>
            </a:r>
          </a:p>
          <a:p>
            <a:endParaRPr lang="sv-SE" smtClean="0">
              <a:sym typeface="Wingdings" pitchFamily="2" charset="2"/>
            </a:endParaRPr>
          </a:p>
          <a:p>
            <a:endParaRPr lang="sv-SE" smtClean="0">
              <a:sym typeface="Wingdings" pitchFamily="2" charset="2"/>
            </a:endParaRPr>
          </a:p>
          <a:p>
            <a:endParaRPr lang="sv-SE" smtClean="0">
              <a:sym typeface="Wingdings" pitchFamily="2" charset="2"/>
            </a:endParaRPr>
          </a:p>
          <a:p>
            <a:endParaRPr lang="sv-SE" smtClean="0">
              <a:sym typeface="Wingdings" pitchFamily="2" charset="2"/>
            </a:endParaRPr>
          </a:p>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3"/>
          <p:cNvSpPr>
            <a:spLocks noGrp="1" noChangeArrowheads="1"/>
          </p:cNvSpPr>
          <p:nvPr>
            <p:ph type="dt" sz="quarter" idx="1"/>
          </p:nvPr>
        </p:nvSpPr>
        <p:spPr>
          <a:noFill/>
        </p:spPr>
        <p:txBody>
          <a:bodyPr/>
          <a:lstStyle/>
          <a:p>
            <a:fld id="{53BF328A-652C-4B3B-9151-013160436F44}" type="datetime1">
              <a:rPr lang="en-GB" smtClean="0"/>
              <a:pPr/>
              <a:t>27/01/2014</a:t>
            </a:fld>
            <a:endParaRPr lang="en-GB" smtClean="0"/>
          </a:p>
        </p:txBody>
      </p:sp>
      <p:sp>
        <p:nvSpPr>
          <p:cNvPr id="31746" name="Rectangle 7"/>
          <p:cNvSpPr>
            <a:spLocks noGrp="1" noChangeArrowheads="1"/>
          </p:cNvSpPr>
          <p:nvPr>
            <p:ph type="sldNum" sz="quarter" idx="5"/>
          </p:nvPr>
        </p:nvSpPr>
        <p:spPr>
          <a:noFill/>
        </p:spPr>
        <p:txBody>
          <a:bodyPr/>
          <a:lstStyle/>
          <a:p>
            <a:fld id="{7C383753-4735-45EE-8EB4-5FB8E287BC5A}" type="slidenum">
              <a:rPr lang="en-GB" smtClean="0"/>
              <a:pPr/>
              <a:t>10</a:t>
            </a:fld>
            <a:endParaRPr lang="en-GB" smtClean="0"/>
          </a:p>
        </p:txBody>
      </p:sp>
      <p:sp>
        <p:nvSpPr>
          <p:cNvPr id="31747" name="Rectangle 2"/>
          <p:cNvSpPr>
            <a:spLocks noGrp="1" noRo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r>
              <a:rPr lang="sv-SE" smtClean="0"/>
              <a:t>Unique constraints </a:t>
            </a:r>
            <a:r>
              <a:rPr lang="sv-SE" smtClean="0">
                <a:sym typeface="Wingdings" pitchFamily="2" charset="2"/>
              </a:rPr>
              <a:t> option 2, the value of a foriegn key in  N-side  relation primary key. </a:t>
            </a:r>
          </a:p>
          <a:p>
            <a:r>
              <a:rPr lang="sv-SE" smtClean="0">
                <a:sym typeface="Wingdings" pitchFamily="2" charset="2"/>
              </a:rPr>
              <a:t>Each employee only has one supervisor, Ssn only appers once in the table.</a:t>
            </a:r>
          </a:p>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3"/>
          <p:cNvSpPr>
            <a:spLocks noGrp="1" noChangeArrowheads="1"/>
          </p:cNvSpPr>
          <p:nvPr>
            <p:ph type="dt" sz="quarter" idx="1"/>
          </p:nvPr>
        </p:nvSpPr>
        <p:spPr>
          <a:noFill/>
        </p:spPr>
        <p:txBody>
          <a:bodyPr/>
          <a:lstStyle/>
          <a:p>
            <a:fld id="{13057DDE-BE3E-4C79-8707-7562BD5546FE}" type="datetime1">
              <a:rPr lang="en-GB" smtClean="0"/>
              <a:pPr/>
              <a:t>27/01/2014</a:t>
            </a:fld>
            <a:endParaRPr lang="en-GB" smtClean="0"/>
          </a:p>
        </p:txBody>
      </p:sp>
      <p:sp>
        <p:nvSpPr>
          <p:cNvPr id="33794" name="Rectangle 7"/>
          <p:cNvSpPr>
            <a:spLocks noGrp="1" noChangeArrowheads="1"/>
          </p:cNvSpPr>
          <p:nvPr>
            <p:ph type="sldNum" sz="quarter" idx="5"/>
          </p:nvPr>
        </p:nvSpPr>
        <p:spPr>
          <a:noFill/>
        </p:spPr>
        <p:txBody>
          <a:bodyPr/>
          <a:lstStyle/>
          <a:p>
            <a:fld id="{1297150D-12A3-4230-A864-D488771C4C05}" type="slidenum">
              <a:rPr lang="en-GB" smtClean="0"/>
              <a:pPr/>
              <a:t>11</a:t>
            </a:fld>
            <a:endParaRPr lang="en-GB" smtClean="0"/>
          </a:p>
        </p:txBody>
      </p:sp>
      <p:sp>
        <p:nvSpPr>
          <p:cNvPr id="33795" name="Rectangle 2"/>
          <p:cNvSpPr>
            <a:spLocks noGrp="1" noRot="1" noChangeArrowheads="1" noTextEdit="1"/>
          </p:cNvSpPr>
          <p:nvPr>
            <p:ph type="sldImg"/>
          </p:nvPr>
        </p:nvSpPr>
        <p:spPr>
          <a:xfrm>
            <a:off x="1279525" y="696913"/>
            <a:ext cx="4805363" cy="3603625"/>
          </a:xfrm>
          <a:ln/>
        </p:spPr>
      </p:sp>
      <p:sp>
        <p:nvSpPr>
          <p:cNvPr id="33796" name="Rectangle 3"/>
          <p:cNvSpPr>
            <a:spLocks noGrp="1" noChangeArrowheads="1"/>
          </p:cNvSpPr>
          <p:nvPr>
            <p:ph type="body" idx="1"/>
          </p:nvPr>
        </p:nvSpPr>
        <p:spPr>
          <a:noFill/>
          <a:ln/>
        </p:spPr>
        <p:txBody>
          <a:bodyPr/>
          <a:lstStyle/>
          <a:p>
            <a:r>
              <a:rPr lang="sv-SE" smtClean="0"/>
              <a:t>Supervis(</a:t>
            </a:r>
            <a:r>
              <a:rPr lang="sv-SE" u="sng" smtClean="0"/>
              <a:t>Ssn</a:t>
            </a:r>
            <a:r>
              <a:rPr lang="sv-SE" smtClean="0"/>
              <a:t>, </a:t>
            </a:r>
            <a:r>
              <a:rPr lang="sv-SE" u="sng" smtClean="0"/>
              <a:t>SupervisorSsn</a:t>
            </a:r>
            <a:r>
              <a:rPr lang="sv-SE" smtClean="0"/>
              <a:t>)</a:t>
            </a:r>
          </a:p>
          <a:p>
            <a:r>
              <a:rPr lang="sv-SE" smtClean="0"/>
              <a:t>Unique constraints </a:t>
            </a:r>
            <a:r>
              <a:rPr lang="sv-SE" smtClean="0">
                <a:sym typeface="Wingdings" pitchFamily="2" charset="2"/>
              </a:rPr>
              <a:t> option 2, the value of a foriegn key in  N-side  relation primary key. </a:t>
            </a:r>
          </a:p>
          <a:p>
            <a:r>
              <a:rPr lang="sv-SE" smtClean="0">
                <a:sym typeface="Wingdings" pitchFamily="2" charset="2"/>
              </a:rPr>
              <a:t>Each employee only has one supervisor, Ssn only appers once in the table.</a:t>
            </a:r>
          </a:p>
          <a:p>
            <a:endParaRPr lang="sv-SE" smtClean="0">
              <a:sym typeface="Wingdings" pitchFamily="2" charset="2"/>
            </a:endParaRPr>
          </a:p>
          <a:p>
            <a:endParaRPr lang="sv-SE" smtClean="0">
              <a:sym typeface="Wingdings" pitchFamily="2" charset="2"/>
            </a:endParaRPr>
          </a:p>
          <a:p>
            <a:endParaRPr lang="sv-SE" smtClean="0">
              <a:sym typeface="Wingdings" pitchFamily="2" charset="2"/>
            </a:endParaRPr>
          </a:p>
          <a:p>
            <a:endParaRPr lang="sv-SE" smtClean="0">
              <a:sym typeface="Wingdings" pitchFamily="2" charset="2"/>
            </a:endParaRPr>
          </a:p>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3"/>
          <p:cNvSpPr>
            <a:spLocks noGrp="1" noChangeArrowheads="1"/>
          </p:cNvSpPr>
          <p:nvPr>
            <p:ph type="dt" sz="quarter" idx="1"/>
          </p:nvPr>
        </p:nvSpPr>
        <p:spPr>
          <a:noFill/>
        </p:spPr>
        <p:txBody>
          <a:bodyPr/>
          <a:lstStyle/>
          <a:p>
            <a:fld id="{95F36A23-B1BF-424B-88F3-FE4D405A6425}" type="datetime1">
              <a:rPr lang="en-GB" smtClean="0"/>
              <a:pPr/>
              <a:t>27/01/2014</a:t>
            </a:fld>
            <a:endParaRPr lang="en-GB" smtClean="0"/>
          </a:p>
        </p:txBody>
      </p:sp>
      <p:sp>
        <p:nvSpPr>
          <p:cNvPr id="35842" name="Rectangle 7"/>
          <p:cNvSpPr>
            <a:spLocks noGrp="1" noChangeArrowheads="1"/>
          </p:cNvSpPr>
          <p:nvPr>
            <p:ph type="sldNum" sz="quarter" idx="5"/>
          </p:nvPr>
        </p:nvSpPr>
        <p:spPr>
          <a:noFill/>
        </p:spPr>
        <p:txBody>
          <a:bodyPr/>
          <a:lstStyle/>
          <a:p>
            <a:fld id="{BF33E847-DAC8-426F-A25E-CFF46370C277}" type="slidenum">
              <a:rPr lang="en-GB" smtClean="0"/>
              <a:pPr/>
              <a:t>12</a:t>
            </a:fld>
            <a:endParaRPr lang="en-GB" smtClean="0"/>
          </a:p>
        </p:txBody>
      </p:sp>
      <p:sp>
        <p:nvSpPr>
          <p:cNvPr id="35843" name="Rectangle 2"/>
          <p:cNvSpPr>
            <a:spLocks noGrp="1" noRo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r>
              <a:rPr lang="sv-SE" smtClean="0"/>
              <a:t>Unique constraints </a:t>
            </a:r>
            <a:r>
              <a:rPr lang="sv-SE" smtClean="0">
                <a:sym typeface="Wingdings" pitchFamily="2" charset="2"/>
              </a:rPr>
              <a:t> option 2, the value of a foriegn key in  N-side  relation primary key. </a:t>
            </a:r>
          </a:p>
          <a:p>
            <a:r>
              <a:rPr lang="sv-SE" smtClean="0">
                <a:sym typeface="Wingdings" pitchFamily="2" charset="2"/>
              </a:rPr>
              <a:t>Each employee only has one supervisor, Ssn only appers once in the table.</a:t>
            </a:r>
          </a:p>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en-GB" sz="240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a:defRPr/>
              </a:pPr>
              <a:endParaRPr lang="en-GB" sz="240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a:defRPr/>
                </a:pPr>
                <a:endParaRPr lang="en-GB" sz="240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a:defRPr/>
                </a:pPr>
                <a:endParaRPr lang="en-GB" sz="240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a:defRPr/>
                </a:pPr>
                <a:endParaRPr lang="en-GB" sz="240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a:defRPr/>
                </a:pPr>
                <a:endParaRPr lang="en-GB" sz="240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a:defRPr/>
                </a:pPr>
                <a:endParaRPr lang="en-GB" sz="240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a:defRPr/>
                </a:pPr>
                <a:endParaRPr lang="en-GB" sz="240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a:defRPr/>
                </a:pPr>
                <a:endParaRPr lang="en-GB" sz="240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a:defRPr/>
                </a:pPr>
                <a:endParaRPr lang="en-GB" sz="240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a:defRPr/>
                </a:pPr>
                <a:endParaRPr lang="en-GB" sz="240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a:defRPr/>
                </a:pPr>
                <a:endParaRPr lang="en-GB" sz="2400">
                  <a:latin typeface="Times New Roman" pitchFamily="18" charset="0"/>
                </a:endParaRPr>
              </a:p>
            </p:txBody>
          </p:sp>
        </p:grpSp>
      </p:grpSp>
      <p:sp>
        <p:nvSpPr>
          <p:cNvPr id="105491"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Click to edit Master title style</a:t>
            </a:r>
          </a:p>
        </p:txBody>
      </p:sp>
      <p:sp>
        <p:nvSpPr>
          <p:cNvPr id="105492"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p>
        </p:txBody>
      </p:sp>
      <p:sp>
        <p:nvSpPr>
          <p:cNvPr id="18" name="Rectangle 16"/>
          <p:cNvSpPr>
            <a:spLocks noGrp="1" noChangeArrowheads="1"/>
          </p:cNvSpPr>
          <p:nvPr>
            <p:ph type="dt" sz="half" idx="10"/>
          </p:nvPr>
        </p:nvSpPr>
        <p:spPr>
          <a:xfrm>
            <a:off x="457200" y="6248400"/>
            <a:ext cx="2133600" cy="457200"/>
          </a:xfrm>
        </p:spPr>
        <p:txBody>
          <a:bodyPr/>
          <a:lstStyle>
            <a:lvl1pPr>
              <a:defRPr/>
            </a:lvl1pPr>
          </a:lstStyle>
          <a:p>
            <a:pPr>
              <a:defRPr/>
            </a:pPr>
            <a:fld id="{DCCA8A0A-DACE-432B-BA20-9FFE8A64EBCA}" type="datetime1">
              <a:rPr lang="en-US"/>
              <a:pPr>
                <a:defRPr/>
              </a:pPr>
              <a:t>1/27/2014</a:t>
            </a:fld>
            <a:endParaRPr lang="en-US"/>
          </a:p>
        </p:txBody>
      </p:sp>
      <p:sp>
        <p:nvSpPr>
          <p:cNvPr id="19" name="Rectangle 17"/>
          <p:cNvSpPr>
            <a:spLocks noGrp="1" noChangeArrowheads="1"/>
          </p:cNvSpPr>
          <p:nvPr>
            <p:ph type="ftr" sz="quarter" idx="11"/>
          </p:nvPr>
        </p:nvSpPr>
        <p:spPr>
          <a:xfrm>
            <a:off x="3124200" y="6248400"/>
            <a:ext cx="2895600" cy="457200"/>
          </a:xfrm>
        </p:spPr>
        <p:txBody>
          <a:bodyPr/>
          <a:lstStyle>
            <a:lvl1pPr algn="ctr">
              <a:defRPr/>
            </a:lvl1pPr>
          </a:lstStyle>
          <a:p>
            <a:pPr>
              <a:defRPr/>
            </a:pPr>
            <a:endParaRPr lang="en-US"/>
          </a:p>
        </p:txBody>
      </p:sp>
      <p:sp>
        <p:nvSpPr>
          <p:cNvPr id="20" name="Rectangle 18"/>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pPr>
              <a:defRPr/>
            </a:pPr>
            <a:fld id="{BE8BE532-ABFC-4494-8901-4FB57B62CE7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Rectangle 1026"/>
          <p:cNvSpPr>
            <a:spLocks noGrp="1" noChangeArrowheads="1"/>
          </p:cNvSpPr>
          <p:nvPr>
            <p:ph type="ftr" sz="quarter" idx="10"/>
          </p:nvPr>
        </p:nvSpPr>
        <p:spPr>
          <a:ln/>
        </p:spPr>
        <p:txBody>
          <a:bodyPr/>
          <a:lstStyle>
            <a:lvl1pPr>
              <a:defRPr/>
            </a:lvl1pPr>
          </a:lstStyle>
          <a:p>
            <a:pPr>
              <a:defRPr/>
            </a:pPr>
            <a:fld id="{2B81ED98-E3BD-4DD9-937C-6E0840EB91F6}" type="slidenum">
              <a:rPr lang="en-US"/>
              <a:pPr>
                <a:defRPr/>
              </a:pPr>
              <a:t>‹#›</a:t>
            </a:fld>
            <a:endParaRPr lang="en-US"/>
          </a:p>
        </p:txBody>
      </p:sp>
      <p:sp>
        <p:nvSpPr>
          <p:cNvPr id="5" name="Rectangle 1039"/>
          <p:cNvSpPr>
            <a:spLocks noGrp="1" noChangeArrowheads="1"/>
          </p:cNvSpPr>
          <p:nvPr>
            <p:ph type="dt" sz="half" idx="11"/>
          </p:nvPr>
        </p:nvSpPr>
        <p:spPr>
          <a:ln/>
        </p:spPr>
        <p:txBody>
          <a:bodyPr/>
          <a:lstStyle>
            <a:lvl1pPr>
              <a:defRPr/>
            </a:lvl1pPr>
          </a:lstStyle>
          <a:p>
            <a:pPr>
              <a:defRPr/>
            </a:pPr>
            <a:fld id="{89272170-AD15-476A-BD2E-4A70A62F55DE}" type="datetime1">
              <a:rPr lang="en-US"/>
              <a:pPr>
                <a:defRPr/>
              </a:pPr>
              <a:t>1/27/2014</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Rectangle 1026"/>
          <p:cNvSpPr>
            <a:spLocks noGrp="1" noChangeArrowheads="1"/>
          </p:cNvSpPr>
          <p:nvPr>
            <p:ph type="ftr" sz="quarter" idx="10"/>
          </p:nvPr>
        </p:nvSpPr>
        <p:spPr>
          <a:ln/>
        </p:spPr>
        <p:txBody>
          <a:bodyPr/>
          <a:lstStyle>
            <a:lvl1pPr>
              <a:defRPr/>
            </a:lvl1pPr>
          </a:lstStyle>
          <a:p>
            <a:pPr>
              <a:defRPr/>
            </a:pPr>
            <a:fld id="{D05C7B1E-9CAF-4235-A374-96BC52D99E84}" type="slidenum">
              <a:rPr lang="en-US"/>
              <a:pPr>
                <a:defRPr/>
              </a:pPr>
              <a:t>‹#›</a:t>
            </a:fld>
            <a:endParaRPr lang="en-US"/>
          </a:p>
        </p:txBody>
      </p:sp>
      <p:sp>
        <p:nvSpPr>
          <p:cNvPr id="5" name="Rectangle 1039"/>
          <p:cNvSpPr>
            <a:spLocks noGrp="1" noChangeArrowheads="1"/>
          </p:cNvSpPr>
          <p:nvPr>
            <p:ph type="dt" sz="half" idx="11"/>
          </p:nvPr>
        </p:nvSpPr>
        <p:spPr>
          <a:ln/>
        </p:spPr>
        <p:txBody>
          <a:bodyPr/>
          <a:lstStyle>
            <a:lvl1pPr>
              <a:defRPr/>
            </a:lvl1pPr>
          </a:lstStyle>
          <a:p>
            <a:pPr>
              <a:defRPr/>
            </a:pPr>
            <a:fld id="{47D9993D-0040-42EB-8AE1-C087AD58498C}" type="datetime1">
              <a:rPr lang="en-US"/>
              <a:pPr>
                <a:defRPr/>
              </a:pPr>
              <a:t>1/27/2014</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Rectangle 1026"/>
          <p:cNvSpPr>
            <a:spLocks noGrp="1" noChangeArrowheads="1"/>
          </p:cNvSpPr>
          <p:nvPr>
            <p:ph type="ftr" sz="quarter" idx="10"/>
          </p:nvPr>
        </p:nvSpPr>
        <p:spPr>
          <a:ln/>
        </p:spPr>
        <p:txBody>
          <a:bodyPr/>
          <a:lstStyle>
            <a:lvl1pPr>
              <a:defRPr/>
            </a:lvl1pPr>
          </a:lstStyle>
          <a:p>
            <a:pPr>
              <a:defRPr/>
            </a:pPr>
            <a:fld id="{9DC22F0D-0483-4DBB-B129-19B77B87DEBA}" type="slidenum">
              <a:rPr lang="en-US"/>
              <a:pPr>
                <a:defRPr/>
              </a:pPr>
              <a:t>‹#›</a:t>
            </a:fld>
            <a:endParaRPr lang="en-US"/>
          </a:p>
        </p:txBody>
      </p:sp>
      <p:sp>
        <p:nvSpPr>
          <p:cNvPr id="5" name="Rectangle 1039"/>
          <p:cNvSpPr>
            <a:spLocks noGrp="1" noChangeArrowheads="1"/>
          </p:cNvSpPr>
          <p:nvPr>
            <p:ph type="dt" sz="half" idx="11"/>
          </p:nvPr>
        </p:nvSpPr>
        <p:spPr>
          <a:ln/>
        </p:spPr>
        <p:txBody>
          <a:bodyPr/>
          <a:lstStyle>
            <a:lvl1pPr>
              <a:defRPr/>
            </a:lvl1pPr>
          </a:lstStyle>
          <a:p>
            <a:pPr>
              <a:defRPr/>
            </a:pPr>
            <a:fld id="{2D4F7C21-5628-4204-BE7D-ED6E27ECB05A}" type="datetime1">
              <a:rPr lang="en-US"/>
              <a:pPr>
                <a:defRPr/>
              </a:pPr>
              <a:t>1/27/2014</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v-S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26"/>
          <p:cNvSpPr>
            <a:spLocks noGrp="1" noChangeArrowheads="1"/>
          </p:cNvSpPr>
          <p:nvPr>
            <p:ph type="ftr" sz="quarter" idx="10"/>
          </p:nvPr>
        </p:nvSpPr>
        <p:spPr>
          <a:ln/>
        </p:spPr>
        <p:txBody>
          <a:bodyPr/>
          <a:lstStyle>
            <a:lvl1pPr>
              <a:defRPr/>
            </a:lvl1pPr>
          </a:lstStyle>
          <a:p>
            <a:pPr>
              <a:defRPr/>
            </a:pPr>
            <a:fld id="{BCDB4826-D9E7-4812-9D58-4B67BB66F650}" type="slidenum">
              <a:rPr lang="en-US"/>
              <a:pPr>
                <a:defRPr/>
              </a:pPr>
              <a:t>‹#›</a:t>
            </a:fld>
            <a:endParaRPr lang="en-US"/>
          </a:p>
        </p:txBody>
      </p:sp>
      <p:sp>
        <p:nvSpPr>
          <p:cNvPr id="5" name="Rectangle 1039"/>
          <p:cNvSpPr>
            <a:spLocks noGrp="1" noChangeArrowheads="1"/>
          </p:cNvSpPr>
          <p:nvPr>
            <p:ph type="dt" sz="half" idx="11"/>
          </p:nvPr>
        </p:nvSpPr>
        <p:spPr>
          <a:ln/>
        </p:spPr>
        <p:txBody>
          <a:bodyPr/>
          <a:lstStyle>
            <a:lvl1pPr>
              <a:defRPr/>
            </a:lvl1pPr>
          </a:lstStyle>
          <a:p>
            <a:pPr>
              <a:defRPr/>
            </a:pPr>
            <a:fld id="{49E4B160-2A86-42EF-BA79-23B8B24BE89B}" type="datetime1">
              <a:rPr lang="en-US"/>
              <a:pPr>
                <a:defRPr/>
              </a:pPr>
              <a:t>1/27/2014</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Rectangle 1026"/>
          <p:cNvSpPr>
            <a:spLocks noGrp="1" noChangeArrowheads="1"/>
          </p:cNvSpPr>
          <p:nvPr>
            <p:ph type="ftr" sz="quarter" idx="10"/>
          </p:nvPr>
        </p:nvSpPr>
        <p:spPr>
          <a:ln/>
        </p:spPr>
        <p:txBody>
          <a:bodyPr/>
          <a:lstStyle>
            <a:lvl1pPr>
              <a:defRPr/>
            </a:lvl1pPr>
          </a:lstStyle>
          <a:p>
            <a:pPr>
              <a:defRPr/>
            </a:pPr>
            <a:fld id="{970214F7-74BE-4008-B23D-92CC55D38E4E}" type="slidenum">
              <a:rPr lang="en-US"/>
              <a:pPr>
                <a:defRPr/>
              </a:pPr>
              <a:t>‹#›</a:t>
            </a:fld>
            <a:endParaRPr lang="en-US"/>
          </a:p>
        </p:txBody>
      </p:sp>
      <p:sp>
        <p:nvSpPr>
          <p:cNvPr id="6" name="Rectangle 1039"/>
          <p:cNvSpPr>
            <a:spLocks noGrp="1" noChangeArrowheads="1"/>
          </p:cNvSpPr>
          <p:nvPr>
            <p:ph type="dt" sz="half" idx="11"/>
          </p:nvPr>
        </p:nvSpPr>
        <p:spPr>
          <a:ln/>
        </p:spPr>
        <p:txBody>
          <a:bodyPr/>
          <a:lstStyle>
            <a:lvl1pPr>
              <a:defRPr/>
            </a:lvl1pPr>
          </a:lstStyle>
          <a:p>
            <a:pPr>
              <a:defRPr/>
            </a:pPr>
            <a:fld id="{9496AD52-EC73-4D34-9807-455E8271C525}" type="datetime1">
              <a:rPr lang="en-US"/>
              <a:pPr>
                <a:defRPr/>
              </a:pPr>
              <a:t>1/27/2014</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Rectangle 1026"/>
          <p:cNvSpPr>
            <a:spLocks noGrp="1" noChangeArrowheads="1"/>
          </p:cNvSpPr>
          <p:nvPr>
            <p:ph type="ftr" sz="quarter" idx="10"/>
          </p:nvPr>
        </p:nvSpPr>
        <p:spPr>
          <a:ln/>
        </p:spPr>
        <p:txBody>
          <a:bodyPr/>
          <a:lstStyle>
            <a:lvl1pPr>
              <a:defRPr/>
            </a:lvl1pPr>
          </a:lstStyle>
          <a:p>
            <a:pPr>
              <a:defRPr/>
            </a:pPr>
            <a:fld id="{86F97379-F4C9-4689-A1BD-91EA8106FB4F}" type="slidenum">
              <a:rPr lang="en-US"/>
              <a:pPr>
                <a:defRPr/>
              </a:pPr>
              <a:t>‹#›</a:t>
            </a:fld>
            <a:endParaRPr lang="en-US"/>
          </a:p>
        </p:txBody>
      </p:sp>
      <p:sp>
        <p:nvSpPr>
          <p:cNvPr id="8" name="Rectangle 1039"/>
          <p:cNvSpPr>
            <a:spLocks noGrp="1" noChangeArrowheads="1"/>
          </p:cNvSpPr>
          <p:nvPr>
            <p:ph type="dt" sz="half" idx="11"/>
          </p:nvPr>
        </p:nvSpPr>
        <p:spPr>
          <a:ln/>
        </p:spPr>
        <p:txBody>
          <a:bodyPr/>
          <a:lstStyle>
            <a:lvl1pPr>
              <a:defRPr/>
            </a:lvl1pPr>
          </a:lstStyle>
          <a:p>
            <a:pPr>
              <a:defRPr/>
            </a:pPr>
            <a:fld id="{FFBF108D-8F0E-4128-8005-05A647691944}" type="datetime1">
              <a:rPr lang="en-US"/>
              <a:pPr>
                <a:defRPr/>
              </a:pPr>
              <a:t>1/27/2014</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Rectangle 1026"/>
          <p:cNvSpPr>
            <a:spLocks noGrp="1" noChangeArrowheads="1"/>
          </p:cNvSpPr>
          <p:nvPr>
            <p:ph type="ftr" sz="quarter" idx="10"/>
          </p:nvPr>
        </p:nvSpPr>
        <p:spPr>
          <a:ln/>
        </p:spPr>
        <p:txBody>
          <a:bodyPr/>
          <a:lstStyle>
            <a:lvl1pPr>
              <a:defRPr/>
            </a:lvl1pPr>
          </a:lstStyle>
          <a:p>
            <a:pPr>
              <a:defRPr/>
            </a:pPr>
            <a:fld id="{3882F8CA-B9E5-4DEB-BE15-BFB81BF9EE10}" type="slidenum">
              <a:rPr lang="en-US"/>
              <a:pPr>
                <a:defRPr/>
              </a:pPr>
              <a:t>‹#›</a:t>
            </a:fld>
            <a:endParaRPr lang="en-US"/>
          </a:p>
        </p:txBody>
      </p:sp>
      <p:sp>
        <p:nvSpPr>
          <p:cNvPr id="4" name="Rectangle 1039"/>
          <p:cNvSpPr>
            <a:spLocks noGrp="1" noChangeArrowheads="1"/>
          </p:cNvSpPr>
          <p:nvPr>
            <p:ph type="dt" sz="half" idx="11"/>
          </p:nvPr>
        </p:nvSpPr>
        <p:spPr>
          <a:ln/>
        </p:spPr>
        <p:txBody>
          <a:bodyPr/>
          <a:lstStyle>
            <a:lvl1pPr>
              <a:defRPr/>
            </a:lvl1pPr>
          </a:lstStyle>
          <a:p>
            <a:pPr>
              <a:defRPr/>
            </a:pPr>
            <a:fld id="{5136C127-5374-41F0-AE0D-B69B6CAC7431}" type="datetime1">
              <a:rPr lang="en-US"/>
              <a:pPr>
                <a:defRPr/>
              </a:pPr>
              <a:t>1/27/2014</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26"/>
          <p:cNvSpPr>
            <a:spLocks noGrp="1" noChangeArrowheads="1"/>
          </p:cNvSpPr>
          <p:nvPr>
            <p:ph type="ftr" sz="quarter" idx="10"/>
          </p:nvPr>
        </p:nvSpPr>
        <p:spPr>
          <a:ln/>
        </p:spPr>
        <p:txBody>
          <a:bodyPr/>
          <a:lstStyle>
            <a:lvl1pPr>
              <a:defRPr/>
            </a:lvl1pPr>
          </a:lstStyle>
          <a:p>
            <a:pPr>
              <a:defRPr/>
            </a:pPr>
            <a:fld id="{A8A3CEBF-065E-4AF0-AA8F-4D332AAFF7BA}" type="slidenum">
              <a:rPr lang="en-US"/>
              <a:pPr>
                <a:defRPr/>
              </a:pPr>
              <a:t>‹#›</a:t>
            </a:fld>
            <a:endParaRPr lang="en-US"/>
          </a:p>
        </p:txBody>
      </p:sp>
      <p:sp>
        <p:nvSpPr>
          <p:cNvPr id="3" name="Rectangle 1039"/>
          <p:cNvSpPr>
            <a:spLocks noGrp="1" noChangeArrowheads="1"/>
          </p:cNvSpPr>
          <p:nvPr>
            <p:ph type="dt" sz="half" idx="11"/>
          </p:nvPr>
        </p:nvSpPr>
        <p:spPr>
          <a:ln/>
        </p:spPr>
        <p:txBody>
          <a:bodyPr/>
          <a:lstStyle>
            <a:lvl1pPr>
              <a:defRPr/>
            </a:lvl1pPr>
          </a:lstStyle>
          <a:p>
            <a:pPr>
              <a:defRPr/>
            </a:pPr>
            <a:fld id="{695BBBCA-3C88-40ED-B1F5-8A3316999B70}" type="datetime1">
              <a:rPr lang="en-US"/>
              <a:pPr>
                <a:defRPr/>
              </a:pPr>
              <a:t>1/27/2014</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v-S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6"/>
          <p:cNvSpPr>
            <a:spLocks noGrp="1" noChangeArrowheads="1"/>
          </p:cNvSpPr>
          <p:nvPr>
            <p:ph type="ftr" sz="quarter" idx="10"/>
          </p:nvPr>
        </p:nvSpPr>
        <p:spPr>
          <a:ln/>
        </p:spPr>
        <p:txBody>
          <a:bodyPr/>
          <a:lstStyle>
            <a:lvl1pPr>
              <a:defRPr/>
            </a:lvl1pPr>
          </a:lstStyle>
          <a:p>
            <a:pPr>
              <a:defRPr/>
            </a:pPr>
            <a:fld id="{22E43E13-C677-44FF-8688-5F179A6AE234}" type="slidenum">
              <a:rPr lang="en-US"/>
              <a:pPr>
                <a:defRPr/>
              </a:pPr>
              <a:t>‹#›</a:t>
            </a:fld>
            <a:endParaRPr lang="en-US"/>
          </a:p>
        </p:txBody>
      </p:sp>
      <p:sp>
        <p:nvSpPr>
          <p:cNvPr id="6" name="Rectangle 1039"/>
          <p:cNvSpPr>
            <a:spLocks noGrp="1" noChangeArrowheads="1"/>
          </p:cNvSpPr>
          <p:nvPr>
            <p:ph type="dt" sz="half" idx="11"/>
          </p:nvPr>
        </p:nvSpPr>
        <p:spPr>
          <a:ln/>
        </p:spPr>
        <p:txBody>
          <a:bodyPr/>
          <a:lstStyle>
            <a:lvl1pPr>
              <a:defRPr/>
            </a:lvl1pPr>
          </a:lstStyle>
          <a:p>
            <a:pPr>
              <a:defRPr/>
            </a:pPr>
            <a:fld id="{784DD8D9-0C8E-4FBC-8AD9-AAE0C99A4D3C}" type="datetime1">
              <a:rPr lang="en-US"/>
              <a:pPr>
                <a:defRPr/>
              </a:pPr>
              <a:t>1/27/2014</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v-S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6"/>
          <p:cNvSpPr>
            <a:spLocks noGrp="1" noChangeArrowheads="1"/>
          </p:cNvSpPr>
          <p:nvPr>
            <p:ph type="ftr" sz="quarter" idx="10"/>
          </p:nvPr>
        </p:nvSpPr>
        <p:spPr>
          <a:ln/>
        </p:spPr>
        <p:txBody>
          <a:bodyPr/>
          <a:lstStyle>
            <a:lvl1pPr>
              <a:defRPr/>
            </a:lvl1pPr>
          </a:lstStyle>
          <a:p>
            <a:pPr>
              <a:defRPr/>
            </a:pPr>
            <a:fld id="{74A88962-CD09-46BA-A83B-A015689F6730}" type="slidenum">
              <a:rPr lang="en-US"/>
              <a:pPr>
                <a:defRPr/>
              </a:pPr>
              <a:t>‹#›</a:t>
            </a:fld>
            <a:endParaRPr lang="en-US"/>
          </a:p>
        </p:txBody>
      </p:sp>
      <p:sp>
        <p:nvSpPr>
          <p:cNvPr id="6" name="Rectangle 1039"/>
          <p:cNvSpPr>
            <a:spLocks noGrp="1" noChangeArrowheads="1"/>
          </p:cNvSpPr>
          <p:nvPr>
            <p:ph type="dt" sz="half" idx="11"/>
          </p:nvPr>
        </p:nvSpPr>
        <p:spPr>
          <a:ln/>
        </p:spPr>
        <p:txBody>
          <a:bodyPr/>
          <a:lstStyle>
            <a:lvl1pPr>
              <a:defRPr/>
            </a:lvl1pPr>
          </a:lstStyle>
          <a:p>
            <a:pPr>
              <a:defRPr/>
            </a:pPr>
            <a:fld id="{64912279-A934-4361-8A53-10E5D5C37C5C}" type="datetime1">
              <a:rPr lang="en-US"/>
              <a:pPr>
                <a:defRPr/>
              </a:pPr>
              <a:t>1/27/2014</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50" name="Rectangle 1026"/>
          <p:cNvSpPr>
            <a:spLocks noGrp="1" noChangeArrowheads="1"/>
          </p:cNvSpPr>
          <p:nvPr>
            <p:ph type="ftr" sz="quarter" idx="3"/>
          </p:nvPr>
        </p:nvSpPr>
        <p:spPr bwMode="auto">
          <a:xfrm>
            <a:off x="3124200" y="6248400"/>
            <a:ext cx="5551488"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EF9B8E43-3707-4155-BFA1-6B865DFFACD7}" type="slidenum">
              <a:rPr lang="en-US"/>
              <a:pPr>
                <a:defRPr/>
              </a:pPr>
              <a:t>‹#›</a:t>
            </a:fld>
            <a:endParaRPr lang="en-US"/>
          </a:p>
        </p:txBody>
      </p:sp>
      <p:grpSp>
        <p:nvGrpSpPr>
          <p:cNvPr id="1027" name="Group 1027"/>
          <p:cNvGrpSpPr>
            <a:grpSpLocks/>
          </p:cNvGrpSpPr>
          <p:nvPr/>
        </p:nvGrpSpPr>
        <p:grpSpPr bwMode="auto">
          <a:xfrm>
            <a:off x="0" y="0"/>
            <a:ext cx="9144000" cy="546100"/>
            <a:chOff x="0" y="0"/>
            <a:chExt cx="5760" cy="344"/>
          </a:xfrm>
        </p:grpSpPr>
        <p:sp>
          <p:nvSpPr>
            <p:cNvPr id="104452" name="Rectangle 1028"/>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en-GB" sz="2400">
                <a:latin typeface="Times New Roman" pitchFamily="18" charset="0"/>
              </a:endParaRPr>
            </a:p>
          </p:txBody>
        </p:sp>
        <p:sp>
          <p:nvSpPr>
            <p:cNvPr id="104453" name="Rectangle 1029"/>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a:defRPr/>
              </a:pPr>
              <a:endParaRPr lang="en-GB" sz="2400">
                <a:latin typeface="Times New Roman" pitchFamily="18" charset="0"/>
              </a:endParaRPr>
            </a:p>
          </p:txBody>
        </p:sp>
        <p:sp>
          <p:nvSpPr>
            <p:cNvPr id="104454" name="Rectangle 1030"/>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a:defRPr/>
              </a:pPr>
              <a:endParaRPr lang="en-GB">
                <a:solidFill>
                  <a:schemeClr val="hlink"/>
                </a:solidFill>
              </a:endParaRPr>
            </a:p>
          </p:txBody>
        </p:sp>
        <p:sp>
          <p:nvSpPr>
            <p:cNvPr id="104455" name="Rectangle 1031"/>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a:defRPr/>
              </a:pPr>
              <a:endParaRPr lang="en-GB">
                <a:solidFill>
                  <a:schemeClr val="hlink"/>
                </a:solidFill>
              </a:endParaRPr>
            </a:p>
          </p:txBody>
        </p:sp>
        <p:sp>
          <p:nvSpPr>
            <p:cNvPr id="104456" name="Rectangle 1032"/>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a:defRPr/>
              </a:pPr>
              <a:endParaRPr lang="en-GB">
                <a:solidFill>
                  <a:schemeClr val="accent2"/>
                </a:solidFill>
              </a:endParaRPr>
            </a:p>
          </p:txBody>
        </p:sp>
        <p:sp>
          <p:nvSpPr>
            <p:cNvPr id="104457" name="Rectangle 1033"/>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a:defRPr/>
              </a:pPr>
              <a:endParaRPr lang="en-GB">
                <a:solidFill>
                  <a:schemeClr val="hlink"/>
                </a:solidFill>
              </a:endParaRPr>
            </a:p>
          </p:txBody>
        </p:sp>
        <p:sp>
          <p:nvSpPr>
            <p:cNvPr id="104458" name="Rectangle 1034"/>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a:defRPr/>
              </a:pPr>
              <a:endParaRPr lang="en-GB" sz="2400">
                <a:latin typeface="Times New Roman" pitchFamily="18" charset="0"/>
              </a:endParaRPr>
            </a:p>
          </p:txBody>
        </p:sp>
        <p:sp>
          <p:nvSpPr>
            <p:cNvPr id="104459" name="Rectangle 1035"/>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a:defRPr/>
              </a:pPr>
              <a:endParaRPr lang="en-GB">
                <a:solidFill>
                  <a:schemeClr val="accent2"/>
                </a:solidFill>
              </a:endParaRPr>
            </a:p>
          </p:txBody>
        </p:sp>
        <p:sp>
          <p:nvSpPr>
            <p:cNvPr id="104460" name="Rectangle 1036"/>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a:defRPr/>
              </a:pPr>
              <a:endParaRPr lang="en-GB">
                <a:solidFill>
                  <a:schemeClr val="accent2"/>
                </a:solidFill>
              </a:endParaRPr>
            </a:p>
          </p:txBody>
        </p:sp>
      </p:grpSp>
      <p:sp>
        <p:nvSpPr>
          <p:cNvPr id="1028" name="Rectangle 1037"/>
          <p:cNvSpPr>
            <a:spLocks noGrp="1" noChangeArrowheads="1"/>
          </p:cNvSpPr>
          <p:nvPr>
            <p:ph type="title"/>
          </p:nvPr>
        </p:nvSpPr>
        <p:spPr bwMode="auto">
          <a:xfrm>
            <a:off x="457200" y="457200"/>
            <a:ext cx="82296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Rectangle 1038"/>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463" name="Rectangle 1039"/>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fld id="{E580F9E6-8356-4BF8-966E-F0BD729D9E65}" type="datetime1">
              <a:rPr lang="en-US"/>
              <a:pPr>
                <a:defRPr/>
              </a:pPr>
              <a:t>1/27/2014</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cs typeface="Arial" charset="0"/>
        </a:defRPr>
      </a:lvl2pPr>
      <a:lvl3pPr algn="l" rtl="0" eaLnBrk="0" fontAlgn="base" hangingPunct="0">
        <a:spcBef>
          <a:spcPct val="0"/>
        </a:spcBef>
        <a:spcAft>
          <a:spcPct val="0"/>
        </a:spcAft>
        <a:defRPr sz="4400">
          <a:solidFill>
            <a:schemeClr val="tx1"/>
          </a:solidFill>
          <a:latin typeface="Arial" charset="0"/>
          <a:cs typeface="Arial" charset="0"/>
        </a:defRPr>
      </a:lvl3pPr>
      <a:lvl4pPr algn="l" rtl="0" eaLnBrk="0" fontAlgn="base" hangingPunct="0">
        <a:spcBef>
          <a:spcPct val="0"/>
        </a:spcBef>
        <a:spcAft>
          <a:spcPct val="0"/>
        </a:spcAft>
        <a:defRPr sz="4400">
          <a:solidFill>
            <a:schemeClr val="tx1"/>
          </a:solidFill>
          <a:latin typeface="Arial" charset="0"/>
          <a:cs typeface="Arial" charset="0"/>
        </a:defRPr>
      </a:lvl4pPr>
      <a:lvl5pPr algn="l" rtl="0" eaLnBrk="0" fontAlgn="base" hangingPunct="0">
        <a:spcBef>
          <a:spcPct val="0"/>
        </a:spcBef>
        <a:spcAft>
          <a:spcPct val="0"/>
        </a:spcAft>
        <a:defRPr sz="4400">
          <a:solidFill>
            <a:schemeClr val="tx1"/>
          </a:solidFill>
          <a:latin typeface="Arial" charset="0"/>
          <a:cs typeface="Arial" charset="0"/>
        </a:defRPr>
      </a:lvl5pPr>
      <a:lvl6pPr marL="457200" algn="l" rtl="0" fontAlgn="base">
        <a:spcBef>
          <a:spcPct val="0"/>
        </a:spcBef>
        <a:spcAft>
          <a:spcPct val="0"/>
        </a:spcAft>
        <a:defRPr sz="4400">
          <a:solidFill>
            <a:schemeClr val="tx1"/>
          </a:solidFill>
          <a:latin typeface="Arial" charset="0"/>
          <a:cs typeface="Arial" charset="0"/>
        </a:defRPr>
      </a:lvl6pPr>
      <a:lvl7pPr marL="914400" algn="l" rtl="0" fontAlgn="base">
        <a:spcBef>
          <a:spcPct val="0"/>
        </a:spcBef>
        <a:spcAft>
          <a:spcPct val="0"/>
        </a:spcAft>
        <a:defRPr sz="4400">
          <a:solidFill>
            <a:schemeClr val="tx1"/>
          </a:solidFill>
          <a:latin typeface="Arial" charset="0"/>
          <a:cs typeface="Arial" charset="0"/>
        </a:defRPr>
      </a:lvl7pPr>
      <a:lvl8pPr marL="1371600" algn="l" rtl="0" fontAlgn="base">
        <a:spcBef>
          <a:spcPct val="0"/>
        </a:spcBef>
        <a:spcAft>
          <a:spcPct val="0"/>
        </a:spcAft>
        <a:defRPr sz="4400">
          <a:solidFill>
            <a:schemeClr val="tx1"/>
          </a:solidFill>
          <a:latin typeface="Arial" charset="0"/>
          <a:cs typeface="Arial" charset="0"/>
        </a:defRPr>
      </a:lvl8pPr>
      <a:lvl9pPr marL="1828800" algn="l" rtl="0" fontAlgn="base">
        <a:spcBef>
          <a:spcPct val="0"/>
        </a:spcBef>
        <a:spcAft>
          <a:spcPct val="0"/>
        </a:spcAft>
        <a:defRPr sz="4400">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833438" indent="-376238"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76338"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4"/>
          <p:cNvSpPr>
            <a:spLocks noGrp="1" noChangeArrowheads="1"/>
          </p:cNvSpPr>
          <p:nvPr>
            <p:ph type="ctrTitle"/>
          </p:nvPr>
        </p:nvSpPr>
        <p:spPr/>
        <p:txBody>
          <a:bodyPr/>
          <a:lstStyle/>
          <a:p>
            <a:pPr eaLnBrk="1" hangingPunct="1"/>
            <a:r>
              <a:rPr lang="en-GB" sz="4000" smtClean="0"/>
              <a:t>Translation of EER model into relational model</a:t>
            </a:r>
          </a:p>
        </p:txBody>
      </p:sp>
      <p:sp>
        <p:nvSpPr>
          <p:cNvPr id="15362" name="Rectangle 6"/>
          <p:cNvSpPr>
            <a:spLocks noChangeArrowheads="1"/>
          </p:cNvSpPr>
          <p:nvPr/>
        </p:nvSpPr>
        <p:spPr bwMode="auto">
          <a:xfrm>
            <a:off x="2971800" y="4724400"/>
            <a:ext cx="6019800" cy="1800225"/>
          </a:xfrm>
          <a:prstGeom prst="rect">
            <a:avLst/>
          </a:prstGeom>
          <a:noFill/>
          <a:ln w="9525">
            <a:noFill/>
            <a:miter lim="800000"/>
            <a:headEnd/>
            <a:tailEnd/>
          </a:ln>
        </p:spPr>
        <p:txBody>
          <a:bodyPr/>
          <a:lstStyle/>
          <a:p>
            <a:pPr>
              <a:lnSpc>
                <a:spcPct val="80000"/>
              </a:lnSpc>
              <a:spcBef>
                <a:spcPct val="20000"/>
              </a:spcBef>
              <a:buClr>
                <a:schemeClr val="bg2"/>
              </a:buClr>
              <a:buSzPct val="75000"/>
              <a:buFont typeface="Wingdings" pitchFamily="2" charset="2"/>
              <a:buNone/>
            </a:pPr>
            <a:r>
              <a:rPr lang="en-GB" altLang="zh-CN" sz="2400">
                <a:ea typeface="宋体" pitchFamily="2" charset="-122"/>
              </a:rPr>
              <a:t>Jose M. Peña</a:t>
            </a:r>
          </a:p>
          <a:p>
            <a:pPr>
              <a:lnSpc>
                <a:spcPct val="80000"/>
              </a:lnSpc>
              <a:spcBef>
                <a:spcPct val="20000"/>
              </a:spcBef>
              <a:buClr>
                <a:schemeClr val="bg2"/>
              </a:buClr>
              <a:buSzPct val="75000"/>
              <a:buFont typeface="Wingdings" pitchFamily="2" charset="2"/>
              <a:buNone/>
            </a:pPr>
            <a:r>
              <a:rPr lang="en-GB" sz="2400"/>
              <a:t>jose.m.pena@liu.se</a:t>
            </a:r>
          </a:p>
          <a:p>
            <a:pPr>
              <a:lnSpc>
                <a:spcPct val="80000"/>
              </a:lnSpc>
              <a:spcBef>
                <a:spcPct val="20000"/>
              </a:spcBef>
              <a:buClr>
                <a:schemeClr val="bg2"/>
              </a:buClr>
              <a:buSzPct val="75000"/>
              <a:buFont typeface="Wingdings" pitchFamily="2" charset="2"/>
              <a:buNone/>
            </a:pPr>
            <a:endParaRPr lang="en-GB" sz="32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ChangeArrowheads="1"/>
          </p:cNvSpPr>
          <p:nvPr/>
        </p:nvSpPr>
        <p:spPr bwMode="auto">
          <a:xfrm>
            <a:off x="111125" y="1196975"/>
            <a:ext cx="8893175" cy="3743325"/>
          </a:xfrm>
          <a:prstGeom prst="rect">
            <a:avLst/>
          </a:prstGeom>
          <a:noFill/>
          <a:ln w="9525">
            <a:noFill/>
            <a:miter lim="800000"/>
            <a:headEnd/>
            <a:tailEnd/>
          </a:ln>
        </p:spPr>
        <p:txBody>
          <a:bodyPr>
            <a:spAutoFit/>
          </a:bodyPr>
          <a:lstStyle/>
          <a:p>
            <a:pPr>
              <a:spcBef>
                <a:spcPct val="50000"/>
              </a:spcBef>
            </a:pPr>
            <a:r>
              <a:rPr lang="en-US" sz="2400" b="1">
                <a:solidFill>
                  <a:schemeClr val="bg2"/>
                </a:solidFill>
              </a:rPr>
              <a:t>DEPARTMENT</a:t>
            </a:r>
            <a:r>
              <a:rPr lang="en-US" sz="2400">
                <a:solidFill>
                  <a:schemeClr val="bg2"/>
                </a:solidFill>
              </a:rPr>
              <a:t>( </a:t>
            </a:r>
            <a:r>
              <a:rPr lang="en-US" sz="2400" u="sng">
                <a:solidFill>
                  <a:schemeClr val="bg2"/>
                </a:solidFill>
              </a:rPr>
              <a:t>Number</a:t>
            </a:r>
            <a:r>
              <a:rPr lang="en-US" sz="2400">
                <a:solidFill>
                  <a:schemeClr val="bg2"/>
                </a:solidFill>
              </a:rPr>
              <a:t>, Name, Location)</a:t>
            </a:r>
            <a:endParaRPr lang="en-US" sz="2400" b="1">
              <a:solidFill>
                <a:schemeClr val="bg2"/>
              </a:solidFill>
            </a:endParaRPr>
          </a:p>
          <a:p>
            <a:pPr>
              <a:spcBef>
                <a:spcPct val="50000"/>
              </a:spcBef>
            </a:pPr>
            <a:r>
              <a:rPr lang="en-US" sz="2400" b="1">
                <a:solidFill>
                  <a:schemeClr val="bg2"/>
                </a:solidFill>
              </a:rPr>
              <a:t>EMPLOYEE</a:t>
            </a:r>
            <a:r>
              <a:rPr lang="en-US" sz="2400">
                <a:solidFill>
                  <a:schemeClr val="bg2"/>
                </a:solidFill>
              </a:rPr>
              <a:t>(</a:t>
            </a:r>
            <a:r>
              <a:rPr lang="en-US" sz="2400" u="sng">
                <a:solidFill>
                  <a:schemeClr val="bg2"/>
                </a:solidFill>
              </a:rPr>
              <a:t>Ssn</a:t>
            </a:r>
            <a:r>
              <a:rPr lang="en-US" sz="2400">
                <a:solidFill>
                  <a:schemeClr val="bg2"/>
                </a:solidFill>
              </a:rPr>
              <a:t>, Bdate, Fname, Minit, Lname, …)     </a:t>
            </a:r>
            <a:endParaRPr lang="en-US"/>
          </a:p>
          <a:p>
            <a:pPr>
              <a:spcBef>
                <a:spcPct val="50000"/>
              </a:spcBef>
            </a:pPr>
            <a:r>
              <a:rPr lang="en-US" sz="2400" b="1">
                <a:solidFill>
                  <a:schemeClr val="bg2"/>
                </a:solidFill>
              </a:rPr>
              <a:t>PROJECT</a:t>
            </a:r>
            <a:r>
              <a:rPr lang="en-US" sz="2400">
                <a:solidFill>
                  <a:schemeClr val="bg2"/>
                </a:solidFill>
              </a:rPr>
              <a:t> ( </a:t>
            </a:r>
            <a:r>
              <a:rPr lang="en-US" sz="2400" u="sng">
                <a:solidFill>
                  <a:schemeClr val="bg2"/>
                </a:solidFill>
              </a:rPr>
              <a:t>Number</a:t>
            </a:r>
            <a:r>
              <a:rPr lang="en-US" sz="2400">
                <a:solidFill>
                  <a:schemeClr val="bg2"/>
                </a:solidFill>
              </a:rPr>
              <a:t>, Name)</a:t>
            </a:r>
          </a:p>
          <a:p>
            <a:pPr>
              <a:spcBef>
                <a:spcPct val="50000"/>
              </a:spcBef>
            </a:pPr>
            <a:endParaRPr lang="sv-SE" sz="2400">
              <a:solidFill>
                <a:schemeClr val="bg2"/>
              </a:solidFill>
            </a:endParaRPr>
          </a:p>
          <a:p>
            <a:pPr>
              <a:spcBef>
                <a:spcPct val="50000"/>
              </a:spcBef>
            </a:pPr>
            <a:endParaRPr lang="en-US" sz="2400">
              <a:solidFill>
                <a:schemeClr val="bg2"/>
              </a:solidFill>
            </a:endParaRPr>
          </a:p>
          <a:p>
            <a:pPr>
              <a:spcBef>
                <a:spcPct val="50000"/>
              </a:spcBef>
            </a:pPr>
            <a:endParaRPr lang="sv-SE" sz="2400">
              <a:solidFill>
                <a:schemeClr val="bg2"/>
              </a:solidFill>
            </a:endParaRPr>
          </a:p>
          <a:p>
            <a:pPr>
              <a:spcBef>
                <a:spcPct val="50000"/>
              </a:spcBef>
            </a:pPr>
            <a:endParaRPr lang="en-US" sz="2400">
              <a:solidFill>
                <a:schemeClr val="bg2"/>
              </a:solidFill>
            </a:endParaRPr>
          </a:p>
        </p:txBody>
      </p:sp>
      <p:sp>
        <p:nvSpPr>
          <p:cNvPr id="30722" name="Rectangle 3"/>
          <p:cNvSpPr>
            <a:spLocks noChangeArrowheads="1"/>
          </p:cNvSpPr>
          <p:nvPr/>
        </p:nvSpPr>
        <p:spPr bwMode="auto">
          <a:xfrm>
            <a:off x="182563" y="3571875"/>
            <a:ext cx="1724025" cy="457200"/>
          </a:xfrm>
          <a:prstGeom prst="rect">
            <a:avLst/>
          </a:prstGeom>
          <a:noFill/>
          <a:ln w="9525">
            <a:noFill/>
            <a:miter lim="800000"/>
            <a:headEnd/>
            <a:tailEnd/>
          </a:ln>
        </p:spPr>
        <p:txBody>
          <a:bodyPr wrap="none">
            <a:spAutoFit/>
          </a:bodyPr>
          <a:lstStyle/>
          <a:p>
            <a:pPr>
              <a:spcBef>
                <a:spcPct val="50000"/>
              </a:spcBef>
            </a:pPr>
            <a:r>
              <a:rPr lang="en-US" sz="2400" b="1">
                <a:solidFill>
                  <a:schemeClr val="bg2"/>
                </a:solidFill>
              </a:rPr>
              <a:t>WorksOn</a:t>
            </a:r>
            <a:r>
              <a:rPr lang="en-US" sz="2400">
                <a:solidFill>
                  <a:schemeClr val="bg2"/>
                </a:solidFill>
              </a:rPr>
              <a:t>( </a:t>
            </a:r>
          </a:p>
        </p:txBody>
      </p:sp>
      <p:sp>
        <p:nvSpPr>
          <p:cNvPr id="30723" name="Rectangle 4"/>
          <p:cNvSpPr>
            <a:spLocks noChangeArrowheads="1"/>
          </p:cNvSpPr>
          <p:nvPr/>
        </p:nvSpPr>
        <p:spPr bwMode="auto">
          <a:xfrm>
            <a:off x="3783013" y="3559175"/>
            <a:ext cx="1100137" cy="457200"/>
          </a:xfrm>
          <a:prstGeom prst="rect">
            <a:avLst/>
          </a:prstGeom>
          <a:noFill/>
          <a:ln w="9525">
            <a:noFill/>
            <a:miter lim="800000"/>
            <a:headEnd/>
            <a:tailEnd/>
          </a:ln>
        </p:spPr>
        <p:txBody>
          <a:bodyPr wrap="none">
            <a:spAutoFit/>
          </a:bodyPr>
          <a:lstStyle/>
          <a:p>
            <a:r>
              <a:rPr lang="en-US" sz="2400">
                <a:solidFill>
                  <a:schemeClr val="bg2"/>
                </a:solidFill>
              </a:rPr>
              <a:t>Hours)</a:t>
            </a:r>
          </a:p>
        </p:txBody>
      </p:sp>
      <p:grpSp>
        <p:nvGrpSpPr>
          <p:cNvPr id="30724" name="Group 5"/>
          <p:cNvGrpSpPr>
            <a:grpSpLocks/>
          </p:cNvGrpSpPr>
          <p:nvPr/>
        </p:nvGrpSpPr>
        <p:grpSpPr bwMode="auto">
          <a:xfrm>
            <a:off x="1693863" y="3560763"/>
            <a:ext cx="877887" cy="457200"/>
            <a:chOff x="1338" y="2387"/>
            <a:chExt cx="553" cy="288"/>
          </a:xfrm>
        </p:grpSpPr>
        <p:sp>
          <p:nvSpPr>
            <p:cNvPr id="30743" name="Rectangle 6"/>
            <p:cNvSpPr>
              <a:spLocks noChangeArrowheads="1"/>
            </p:cNvSpPr>
            <p:nvPr/>
          </p:nvSpPr>
          <p:spPr bwMode="auto">
            <a:xfrm>
              <a:off x="1338" y="2387"/>
              <a:ext cx="553" cy="288"/>
            </a:xfrm>
            <a:prstGeom prst="rect">
              <a:avLst/>
            </a:prstGeom>
            <a:noFill/>
            <a:ln w="9525">
              <a:noFill/>
              <a:miter lim="800000"/>
              <a:headEnd/>
              <a:tailEnd/>
            </a:ln>
          </p:spPr>
          <p:txBody>
            <a:bodyPr wrap="none">
              <a:spAutoFit/>
            </a:bodyPr>
            <a:lstStyle/>
            <a:p>
              <a:r>
                <a:rPr lang="en-US" sz="2400">
                  <a:solidFill>
                    <a:schemeClr val="bg2"/>
                  </a:solidFill>
                </a:rPr>
                <a:t>Ssn, </a:t>
              </a:r>
            </a:p>
          </p:txBody>
        </p:sp>
        <p:sp>
          <p:nvSpPr>
            <p:cNvPr id="30744" name="Line 7"/>
            <p:cNvSpPr>
              <a:spLocks noChangeShapeType="1"/>
            </p:cNvSpPr>
            <p:nvPr/>
          </p:nvSpPr>
          <p:spPr bwMode="auto">
            <a:xfrm>
              <a:off x="1415" y="2643"/>
              <a:ext cx="318" cy="0"/>
            </a:xfrm>
            <a:prstGeom prst="line">
              <a:avLst/>
            </a:prstGeom>
            <a:noFill/>
            <a:ln w="19050">
              <a:solidFill>
                <a:schemeClr val="bg2"/>
              </a:solidFill>
              <a:prstDash val="dash"/>
              <a:round/>
              <a:headEnd/>
              <a:tailEnd/>
            </a:ln>
          </p:spPr>
          <p:txBody>
            <a:bodyPr/>
            <a:lstStyle/>
            <a:p>
              <a:endParaRPr lang="en-US"/>
            </a:p>
          </p:txBody>
        </p:sp>
      </p:grpSp>
      <p:grpSp>
        <p:nvGrpSpPr>
          <p:cNvPr id="30725" name="Group 8"/>
          <p:cNvGrpSpPr>
            <a:grpSpLocks/>
          </p:cNvGrpSpPr>
          <p:nvPr/>
        </p:nvGrpSpPr>
        <p:grpSpPr bwMode="auto">
          <a:xfrm>
            <a:off x="2447925" y="3546475"/>
            <a:ext cx="1354138" cy="457200"/>
            <a:chOff x="3152" y="2840"/>
            <a:chExt cx="853" cy="288"/>
          </a:xfrm>
        </p:grpSpPr>
        <p:sp>
          <p:nvSpPr>
            <p:cNvPr id="30741" name="Rectangle 9"/>
            <p:cNvSpPr>
              <a:spLocks noChangeArrowheads="1"/>
            </p:cNvSpPr>
            <p:nvPr/>
          </p:nvSpPr>
          <p:spPr bwMode="auto">
            <a:xfrm>
              <a:off x="3152" y="2840"/>
              <a:ext cx="853" cy="288"/>
            </a:xfrm>
            <a:prstGeom prst="rect">
              <a:avLst/>
            </a:prstGeom>
            <a:noFill/>
            <a:ln w="9525">
              <a:noFill/>
              <a:miter lim="800000"/>
              <a:headEnd/>
              <a:tailEnd/>
            </a:ln>
          </p:spPr>
          <p:txBody>
            <a:bodyPr wrap="none">
              <a:spAutoFit/>
            </a:bodyPr>
            <a:lstStyle/>
            <a:p>
              <a:r>
                <a:rPr lang="en-US" sz="2400">
                  <a:solidFill>
                    <a:schemeClr val="bg2"/>
                  </a:solidFill>
                </a:rPr>
                <a:t>Number,</a:t>
              </a:r>
            </a:p>
          </p:txBody>
        </p:sp>
        <p:sp>
          <p:nvSpPr>
            <p:cNvPr id="30742" name="Line 10"/>
            <p:cNvSpPr>
              <a:spLocks noChangeShapeType="1"/>
            </p:cNvSpPr>
            <p:nvPr/>
          </p:nvSpPr>
          <p:spPr bwMode="auto">
            <a:xfrm>
              <a:off x="3235" y="3105"/>
              <a:ext cx="635" cy="0"/>
            </a:xfrm>
            <a:prstGeom prst="line">
              <a:avLst/>
            </a:prstGeom>
            <a:noFill/>
            <a:ln w="19050">
              <a:solidFill>
                <a:schemeClr val="bg2"/>
              </a:solidFill>
              <a:prstDash val="dash"/>
              <a:round/>
              <a:headEnd/>
              <a:tailEnd/>
            </a:ln>
          </p:spPr>
          <p:txBody>
            <a:bodyPr/>
            <a:lstStyle/>
            <a:p>
              <a:endParaRPr lang="en-US"/>
            </a:p>
          </p:txBody>
        </p:sp>
      </p:grpSp>
      <p:grpSp>
        <p:nvGrpSpPr>
          <p:cNvPr id="30726" name="Group 11"/>
          <p:cNvGrpSpPr>
            <a:grpSpLocks/>
          </p:cNvGrpSpPr>
          <p:nvPr/>
        </p:nvGrpSpPr>
        <p:grpSpPr bwMode="auto">
          <a:xfrm>
            <a:off x="38100" y="2132013"/>
            <a:ext cx="2232025" cy="1944687"/>
            <a:chOff x="249" y="1434"/>
            <a:chExt cx="1406" cy="1225"/>
          </a:xfrm>
        </p:grpSpPr>
        <p:sp>
          <p:nvSpPr>
            <p:cNvPr id="30736" name="Line 12"/>
            <p:cNvSpPr>
              <a:spLocks noChangeShapeType="1"/>
            </p:cNvSpPr>
            <p:nvPr/>
          </p:nvSpPr>
          <p:spPr bwMode="auto">
            <a:xfrm>
              <a:off x="1655" y="1434"/>
              <a:ext cx="0" cy="91"/>
            </a:xfrm>
            <a:prstGeom prst="line">
              <a:avLst/>
            </a:prstGeom>
            <a:noFill/>
            <a:ln w="9525">
              <a:solidFill>
                <a:schemeClr val="tx1"/>
              </a:solidFill>
              <a:round/>
              <a:headEnd type="triangle" w="med" len="med"/>
              <a:tailEnd/>
            </a:ln>
          </p:spPr>
          <p:txBody>
            <a:bodyPr/>
            <a:lstStyle/>
            <a:p>
              <a:endParaRPr lang="en-US"/>
            </a:p>
          </p:txBody>
        </p:sp>
        <p:sp>
          <p:nvSpPr>
            <p:cNvPr id="30737" name="Line 13"/>
            <p:cNvSpPr>
              <a:spLocks noChangeShapeType="1"/>
            </p:cNvSpPr>
            <p:nvPr/>
          </p:nvSpPr>
          <p:spPr bwMode="auto">
            <a:xfrm flipH="1">
              <a:off x="249" y="1525"/>
              <a:ext cx="1406" cy="0"/>
            </a:xfrm>
            <a:prstGeom prst="line">
              <a:avLst/>
            </a:prstGeom>
            <a:noFill/>
            <a:ln w="9525">
              <a:solidFill>
                <a:schemeClr val="tx1"/>
              </a:solidFill>
              <a:round/>
              <a:headEnd/>
              <a:tailEnd/>
            </a:ln>
          </p:spPr>
          <p:txBody>
            <a:bodyPr/>
            <a:lstStyle/>
            <a:p>
              <a:endParaRPr lang="en-US"/>
            </a:p>
          </p:txBody>
        </p:sp>
        <p:sp>
          <p:nvSpPr>
            <p:cNvPr id="30738" name="Line 14"/>
            <p:cNvSpPr>
              <a:spLocks noChangeShapeType="1"/>
            </p:cNvSpPr>
            <p:nvPr/>
          </p:nvSpPr>
          <p:spPr bwMode="auto">
            <a:xfrm>
              <a:off x="249" y="1525"/>
              <a:ext cx="0" cy="1134"/>
            </a:xfrm>
            <a:prstGeom prst="line">
              <a:avLst/>
            </a:prstGeom>
            <a:noFill/>
            <a:ln w="9525">
              <a:solidFill>
                <a:schemeClr val="tx1"/>
              </a:solidFill>
              <a:round/>
              <a:headEnd/>
              <a:tailEnd/>
            </a:ln>
          </p:spPr>
          <p:txBody>
            <a:bodyPr/>
            <a:lstStyle/>
            <a:p>
              <a:endParaRPr lang="en-US"/>
            </a:p>
          </p:txBody>
        </p:sp>
        <p:sp>
          <p:nvSpPr>
            <p:cNvPr id="30739" name="Line 15"/>
            <p:cNvSpPr>
              <a:spLocks noChangeShapeType="1"/>
            </p:cNvSpPr>
            <p:nvPr/>
          </p:nvSpPr>
          <p:spPr bwMode="auto">
            <a:xfrm>
              <a:off x="249" y="2659"/>
              <a:ext cx="1270" cy="0"/>
            </a:xfrm>
            <a:prstGeom prst="line">
              <a:avLst/>
            </a:prstGeom>
            <a:noFill/>
            <a:ln w="9525">
              <a:solidFill>
                <a:schemeClr val="tx1"/>
              </a:solidFill>
              <a:round/>
              <a:headEnd/>
              <a:tailEnd/>
            </a:ln>
          </p:spPr>
          <p:txBody>
            <a:bodyPr/>
            <a:lstStyle/>
            <a:p>
              <a:endParaRPr lang="en-US"/>
            </a:p>
          </p:txBody>
        </p:sp>
        <p:sp>
          <p:nvSpPr>
            <p:cNvPr id="30740" name="Line 16"/>
            <p:cNvSpPr>
              <a:spLocks noChangeShapeType="1"/>
            </p:cNvSpPr>
            <p:nvPr/>
          </p:nvSpPr>
          <p:spPr bwMode="auto">
            <a:xfrm>
              <a:off x="1519" y="2614"/>
              <a:ext cx="0" cy="45"/>
            </a:xfrm>
            <a:prstGeom prst="line">
              <a:avLst/>
            </a:prstGeom>
            <a:noFill/>
            <a:ln w="9525">
              <a:solidFill>
                <a:schemeClr val="tx1"/>
              </a:solidFill>
              <a:round/>
              <a:headEnd/>
              <a:tailEnd/>
            </a:ln>
          </p:spPr>
          <p:txBody>
            <a:bodyPr/>
            <a:lstStyle/>
            <a:p>
              <a:endParaRPr lang="en-US"/>
            </a:p>
          </p:txBody>
        </p:sp>
      </p:grpSp>
      <p:sp>
        <p:nvSpPr>
          <p:cNvPr id="30727" name="Line 17"/>
          <p:cNvSpPr>
            <a:spLocks noChangeShapeType="1"/>
          </p:cNvSpPr>
          <p:nvPr/>
        </p:nvSpPr>
        <p:spPr bwMode="auto">
          <a:xfrm flipH="1" flipV="1">
            <a:off x="2700338" y="2781300"/>
            <a:ext cx="290512" cy="790575"/>
          </a:xfrm>
          <a:prstGeom prst="line">
            <a:avLst/>
          </a:prstGeom>
          <a:noFill/>
          <a:ln w="9525">
            <a:solidFill>
              <a:schemeClr val="tx1"/>
            </a:solidFill>
            <a:round/>
            <a:headEnd/>
            <a:tailEnd type="triangle" w="med" len="med"/>
          </a:ln>
        </p:spPr>
        <p:txBody>
          <a:bodyPr/>
          <a:lstStyle/>
          <a:p>
            <a:endParaRPr lang="en-US"/>
          </a:p>
        </p:txBody>
      </p:sp>
      <p:sp>
        <p:nvSpPr>
          <p:cNvPr id="30728" name="Line 18"/>
          <p:cNvSpPr>
            <a:spLocks noChangeShapeType="1"/>
          </p:cNvSpPr>
          <p:nvPr/>
        </p:nvSpPr>
        <p:spPr bwMode="auto">
          <a:xfrm>
            <a:off x="1779588" y="4005263"/>
            <a:ext cx="1800225" cy="0"/>
          </a:xfrm>
          <a:prstGeom prst="line">
            <a:avLst/>
          </a:prstGeom>
          <a:noFill/>
          <a:ln w="19050">
            <a:solidFill>
              <a:schemeClr val="tx1"/>
            </a:solidFill>
            <a:round/>
            <a:headEnd/>
            <a:tailEnd/>
          </a:ln>
        </p:spPr>
        <p:txBody>
          <a:bodyPr/>
          <a:lstStyle/>
          <a:p>
            <a:endParaRPr lang="en-US"/>
          </a:p>
        </p:txBody>
      </p:sp>
      <p:grpSp>
        <p:nvGrpSpPr>
          <p:cNvPr id="152605" name="Group 29"/>
          <p:cNvGrpSpPr>
            <a:grpSpLocks/>
          </p:cNvGrpSpPr>
          <p:nvPr/>
        </p:nvGrpSpPr>
        <p:grpSpPr bwMode="auto">
          <a:xfrm>
            <a:off x="2268538" y="1700213"/>
            <a:ext cx="7053262" cy="487362"/>
            <a:chOff x="1429" y="1071"/>
            <a:chExt cx="4443" cy="307"/>
          </a:xfrm>
        </p:grpSpPr>
        <p:sp>
          <p:nvSpPr>
            <p:cNvPr id="30730" name="Rectangle 21"/>
            <p:cNvSpPr>
              <a:spLocks noChangeArrowheads="1"/>
            </p:cNvSpPr>
            <p:nvPr/>
          </p:nvSpPr>
          <p:spPr bwMode="auto">
            <a:xfrm>
              <a:off x="4150" y="1087"/>
              <a:ext cx="1722" cy="291"/>
            </a:xfrm>
            <a:prstGeom prst="rect">
              <a:avLst/>
            </a:prstGeom>
            <a:solidFill>
              <a:schemeClr val="bg1"/>
            </a:solidFill>
            <a:ln w="9525">
              <a:noFill/>
              <a:miter lim="800000"/>
              <a:headEnd/>
              <a:tailEnd/>
            </a:ln>
          </p:spPr>
          <p:txBody>
            <a:bodyPr wrap="none">
              <a:spAutoFit/>
            </a:bodyPr>
            <a:lstStyle/>
            <a:p>
              <a:r>
                <a:rPr lang="en-US" sz="2400">
                  <a:solidFill>
                    <a:schemeClr val="bg2"/>
                  </a:solidFill>
                </a:rPr>
                <a:t>SupervisorSSN,...)</a:t>
              </a:r>
            </a:p>
          </p:txBody>
        </p:sp>
        <p:sp>
          <p:nvSpPr>
            <p:cNvPr id="30731" name="Line 23"/>
            <p:cNvSpPr>
              <a:spLocks noChangeShapeType="1"/>
            </p:cNvSpPr>
            <p:nvPr/>
          </p:nvSpPr>
          <p:spPr bwMode="auto">
            <a:xfrm>
              <a:off x="4235" y="1344"/>
              <a:ext cx="1270" cy="0"/>
            </a:xfrm>
            <a:prstGeom prst="line">
              <a:avLst/>
            </a:prstGeom>
            <a:noFill/>
            <a:ln w="19050">
              <a:solidFill>
                <a:schemeClr val="bg2"/>
              </a:solidFill>
              <a:prstDash val="dash"/>
              <a:round/>
              <a:headEnd/>
              <a:tailEnd/>
            </a:ln>
          </p:spPr>
          <p:txBody>
            <a:bodyPr/>
            <a:lstStyle/>
            <a:p>
              <a:endParaRPr lang="en-US"/>
            </a:p>
          </p:txBody>
        </p:sp>
        <p:grpSp>
          <p:nvGrpSpPr>
            <p:cNvPr id="30732" name="Group 28"/>
            <p:cNvGrpSpPr>
              <a:grpSpLocks/>
            </p:cNvGrpSpPr>
            <p:nvPr/>
          </p:nvGrpSpPr>
          <p:grpSpPr bwMode="auto">
            <a:xfrm>
              <a:off x="1429" y="1071"/>
              <a:ext cx="3492" cy="91"/>
              <a:chOff x="1429" y="1071"/>
              <a:chExt cx="3492" cy="91"/>
            </a:xfrm>
          </p:grpSpPr>
          <p:sp>
            <p:nvSpPr>
              <p:cNvPr id="30733" name="Line 24"/>
              <p:cNvSpPr>
                <a:spLocks noChangeShapeType="1"/>
              </p:cNvSpPr>
              <p:nvPr/>
            </p:nvSpPr>
            <p:spPr bwMode="auto">
              <a:xfrm>
                <a:off x="1429" y="1071"/>
                <a:ext cx="0" cy="91"/>
              </a:xfrm>
              <a:prstGeom prst="line">
                <a:avLst/>
              </a:prstGeom>
              <a:noFill/>
              <a:ln w="9525">
                <a:solidFill>
                  <a:schemeClr val="tx1"/>
                </a:solidFill>
                <a:round/>
                <a:headEnd/>
                <a:tailEnd type="triangle" w="med" len="med"/>
              </a:ln>
            </p:spPr>
            <p:txBody>
              <a:bodyPr/>
              <a:lstStyle/>
              <a:p>
                <a:endParaRPr lang="en-US"/>
              </a:p>
            </p:txBody>
          </p:sp>
          <p:sp>
            <p:nvSpPr>
              <p:cNvPr id="30734" name="Line 26"/>
              <p:cNvSpPr>
                <a:spLocks noChangeShapeType="1"/>
              </p:cNvSpPr>
              <p:nvPr/>
            </p:nvSpPr>
            <p:spPr bwMode="auto">
              <a:xfrm>
                <a:off x="1429" y="1071"/>
                <a:ext cx="3492" cy="0"/>
              </a:xfrm>
              <a:prstGeom prst="line">
                <a:avLst/>
              </a:prstGeom>
              <a:noFill/>
              <a:ln w="9525">
                <a:solidFill>
                  <a:schemeClr val="tx1"/>
                </a:solidFill>
                <a:round/>
                <a:headEnd/>
                <a:tailEnd/>
              </a:ln>
            </p:spPr>
            <p:txBody>
              <a:bodyPr/>
              <a:lstStyle/>
              <a:p>
                <a:endParaRPr lang="en-US"/>
              </a:p>
            </p:txBody>
          </p:sp>
          <p:sp>
            <p:nvSpPr>
              <p:cNvPr id="30735" name="Line 27"/>
              <p:cNvSpPr>
                <a:spLocks noChangeShapeType="1"/>
              </p:cNvSpPr>
              <p:nvPr/>
            </p:nvSpPr>
            <p:spPr bwMode="auto">
              <a:xfrm>
                <a:off x="4921" y="1071"/>
                <a:ext cx="0" cy="46"/>
              </a:xfrm>
              <a:prstGeom prst="line">
                <a:avLst/>
              </a:prstGeom>
              <a:noFill/>
              <a:ln w="9525">
                <a:solidFill>
                  <a:schemeClr val="tx1"/>
                </a:solidFill>
                <a:round/>
                <a:headEnd/>
                <a:tailEnd/>
              </a:ln>
            </p:spPr>
            <p:txBody>
              <a:bodyPr/>
              <a:lstStyle/>
              <a:p>
                <a:endParaRPr lang="en-US"/>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260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p:txBody>
          <a:bodyPr/>
          <a:lstStyle/>
          <a:p>
            <a:pPr eaLnBrk="1" hangingPunct="1"/>
            <a:r>
              <a:rPr lang="en-GB" smtClean="0"/>
              <a:t>ER to Relations</a:t>
            </a:r>
          </a:p>
        </p:txBody>
      </p:sp>
      <p:sp>
        <p:nvSpPr>
          <p:cNvPr id="32770" name="Rectangle 3"/>
          <p:cNvSpPr>
            <a:spLocks noGrp="1" noChangeArrowheads="1"/>
          </p:cNvSpPr>
          <p:nvPr>
            <p:ph type="body" idx="1"/>
          </p:nvPr>
        </p:nvSpPr>
        <p:spPr>
          <a:xfrm>
            <a:off x="457200" y="1981200"/>
            <a:ext cx="8435975" cy="4543425"/>
          </a:xfrm>
        </p:spPr>
        <p:txBody>
          <a:bodyPr/>
          <a:lstStyle/>
          <a:p>
            <a:pPr marL="609600" indent="-609600" eaLnBrk="1" hangingPunct="1">
              <a:buFont typeface="Wingdings" pitchFamily="2" charset="2"/>
              <a:buNone/>
            </a:pPr>
            <a:r>
              <a:rPr lang="en-GB" b="1" smtClean="0"/>
              <a:t>Step 4: Mapping 1:N Relationship Types</a:t>
            </a:r>
          </a:p>
          <a:p>
            <a:pPr marL="609600" indent="-609600" eaLnBrk="1" hangingPunct="1">
              <a:buFont typeface="Wingdings" pitchFamily="2" charset="2"/>
              <a:buAutoNum type="arabicPeriod"/>
            </a:pPr>
            <a:r>
              <a:rPr lang="en-GB" sz="2400" smtClean="0"/>
              <a:t>For each </a:t>
            </a:r>
            <a:r>
              <a:rPr lang="en-GB" sz="2400" u="sng" smtClean="0"/>
              <a:t>binary</a:t>
            </a:r>
            <a:r>
              <a:rPr lang="en-GB" sz="2400" smtClean="0"/>
              <a:t> 1:N relationship, identify the relation S that represents the entity type on the </a:t>
            </a:r>
            <a:r>
              <a:rPr lang="en-GB" sz="2400" i="1" smtClean="0">
                <a:solidFill>
                  <a:schemeClr val="bg2"/>
                </a:solidFill>
              </a:rPr>
              <a:t>N-side</a:t>
            </a:r>
            <a:r>
              <a:rPr lang="en-GB" sz="2400" smtClean="0"/>
              <a:t> of the relationship type, and relation T that represents the entity type on the </a:t>
            </a:r>
            <a:r>
              <a:rPr lang="en-GB" sz="2400" i="1" smtClean="0">
                <a:solidFill>
                  <a:schemeClr val="bg2"/>
                </a:solidFill>
              </a:rPr>
              <a:t>1-side</a:t>
            </a:r>
            <a:r>
              <a:rPr lang="en-GB" sz="2400" smtClean="0"/>
              <a:t> of the relationship type. Include as a foreign key in S the primary key of T. </a:t>
            </a:r>
            <a:r>
              <a:rPr lang="en-GB" sz="2400" u="sng" smtClean="0"/>
              <a:t>If there are attributes on the relation these are also added to S.</a:t>
            </a:r>
          </a:p>
          <a:p>
            <a:pPr marL="609600" indent="-609600" eaLnBrk="1" hangingPunct="1">
              <a:buFont typeface="Wingdings" pitchFamily="2" charset="2"/>
              <a:buAutoNum type="arabicPeriod"/>
            </a:pPr>
            <a:r>
              <a:rPr lang="en-GB" sz="2400" smtClean="0"/>
              <a:t>Implement as M:N relationship (unlike M:N relationship, now </a:t>
            </a:r>
            <a:r>
              <a:rPr lang="en-GB" sz="2400" b="1" smtClean="0"/>
              <a:t>PK is PK(S)</a:t>
            </a:r>
            <a:r>
              <a:rPr lang="en-GB" sz="2400" smtClean="0"/>
              <a:t>). Convenient if few tuples are participate in the relationship.</a:t>
            </a:r>
            <a:endParaRPr lang="en-GB" sz="2400" smtClean="0">
              <a:solidFill>
                <a:srgbClr val="FF3300"/>
              </a:solidFill>
            </a:endParaRPr>
          </a:p>
        </p:txBody>
      </p:sp>
      <p:sp>
        <p:nvSpPr>
          <p:cNvPr id="32771" name="Text Box 4"/>
          <p:cNvSpPr txBox="1">
            <a:spLocks noChangeArrowheads="1"/>
          </p:cNvSpPr>
          <p:nvPr/>
        </p:nvSpPr>
        <p:spPr bwMode="auto">
          <a:xfrm>
            <a:off x="0" y="5949950"/>
            <a:ext cx="3422650" cy="396875"/>
          </a:xfrm>
          <a:prstGeom prst="rect">
            <a:avLst/>
          </a:prstGeom>
          <a:noFill/>
          <a:ln w="9525">
            <a:noFill/>
            <a:miter lim="800000"/>
            <a:headEnd/>
            <a:tailEnd/>
          </a:ln>
        </p:spPr>
        <p:txBody>
          <a:bodyPr wrap="none">
            <a:spAutoFit/>
          </a:bodyPr>
          <a:lstStyle/>
          <a:p>
            <a:r>
              <a:rPr lang="sv-SE" sz="2000">
                <a:solidFill>
                  <a:srgbClr val="FF3300"/>
                </a:solidFill>
                <a:latin typeface="Times New Roman" pitchFamily="18" charset="0"/>
                <a:ea typeface="HYShortSamul-Medium" pitchFamily="18" charset="-127"/>
              </a:rPr>
              <a:t>On delete/update CASCADE ?!</a:t>
            </a:r>
            <a:endParaRPr lang="en-US" sz="2000">
              <a:solidFill>
                <a:srgbClr val="FF3300"/>
              </a:solidFill>
              <a:latin typeface="Times New Roman" pitchFamily="18" charset="0"/>
              <a:ea typeface="HYShortSamul-Medium" pitchFamily="18" charset="-127"/>
            </a:endParaRPr>
          </a:p>
        </p:txBody>
      </p:sp>
      <p:sp>
        <p:nvSpPr>
          <p:cNvPr id="32772" name="Line 5"/>
          <p:cNvSpPr>
            <a:spLocks noChangeShapeType="1"/>
          </p:cNvSpPr>
          <p:nvPr/>
        </p:nvSpPr>
        <p:spPr bwMode="auto">
          <a:xfrm flipH="1">
            <a:off x="1403350" y="4365625"/>
            <a:ext cx="1296988" cy="1655763"/>
          </a:xfrm>
          <a:prstGeom prst="line">
            <a:avLst/>
          </a:prstGeom>
          <a:noFill/>
          <a:ln w="9525">
            <a:solidFill>
              <a:schemeClr val="tx1"/>
            </a:solidFill>
            <a:round/>
            <a:headEnd/>
            <a:tailEnd type="triangle" w="med" len="med"/>
          </a:ln>
        </p:spPr>
        <p:txBody>
          <a:bodyPr/>
          <a:lstStyle/>
          <a:p>
            <a:endParaRPr lang="en-US"/>
          </a:p>
        </p:txBody>
      </p:sp>
      <p:sp>
        <p:nvSpPr>
          <p:cNvPr id="32782" name="AutoShape 14"/>
          <p:cNvSpPr>
            <a:spLocks noChangeArrowheads="1"/>
          </p:cNvSpPr>
          <p:nvPr/>
        </p:nvSpPr>
        <p:spPr bwMode="auto">
          <a:xfrm>
            <a:off x="6011863" y="5445125"/>
            <a:ext cx="3025775" cy="1296988"/>
          </a:xfrm>
          <a:prstGeom prst="cloudCallout">
            <a:avLst>
              <a:gd name="adj1" fmla="val -66213"/>
              <a:gd name="adj2" fmla="val -37148"/>
            </a:avLst>
          </a:prstGeom>
          <a:solidFill>
            <a:srgbClr val="99CCFF"/>
          </a:solidFill>
          <a:ln w="9525">
            <a:solidFill>
              <a:schemeClr val="bg1"/>
            </a:solidFill>
            <a:round/>
            <a:headEnd/>
            <a:tailEnd/>
          </a:ln>
          <a:effectLst/>
        </p:spPr>
        <p:txBody>
          <a:bodyPr/>
          <a:lstStyle/>
          <a:p>
            <a:pPr algn="ctr"/>
            <a:endParaRPr lang="en-US"/>
          </a:p>
        </p:txBody>
      </p:sp>
      <p:sp>
        <p:nvSpPr>
          <p:cNvPr id="32783" name="Rectangle 15"/>
          <p:cNvSpPr>
            <a:spLocks noChangeArrowheads="1"/>
          </p:cNvSpPr>
          <p:nvPr/>
        </p:nvSpPr>
        <p:spPr bwMode="auto">
          <a:xfrm>
            <a:off x="6802438" y="5661025"/>
            <a:ext cx="576262" cy="288925"/>
          </a:xfrm>
          <a:prstGeom prst="rect">
            <a:avLst/>
          </a:prstGeom>
          <a:solidFill>
            <a:schemeClr val="accent1"/>
          </a:solidFill>
          <a:ln w="9525">
            <a:solidFill>
              <a:schemeClr val="tx1"/>
            </a:solidFill>
            <a:miter lim="800000"/>
            <a:headEnd/>
            <a:tailEnd/>
          </a:ln>
          <a:effectLst/>
        </p:spPr>
        <p:txBody>
          <a:bodyPr wrap="none" anchor="ctr"/>
          <a:lstStyle/>
          <a:p>
            <a:pPr algn="ctr"/>
            <a:r>
              <a:rPr lang="sv-SE" sz="1000" u="sng"/>
              <a:t>PKS</a:t>
            </a:r>
            <a:endParaRPr lang="en-US" sz="1000" u="sng"/>
          </a:p>
        </p:txBody>
      </p:sp>
      <p:sp>
        <p:nvSpPr>
          <p:cNvPr id="32784" name="Rectangle 16"/>
          <p:cNvSpPr>
            <a:spLocks noChangeArrowheads="1"/>
          </p:cNvSpPr>
          <p:nvPr/>
        </p:nvSpPr>
        <p:spPr bwMode="auto">
          <a:xfrm>
            <a:off x="7956550" y="5661025"/>
            <a:ext cx="576263" cy="288925"/>
          </a:xfrm>
          <a:prstGeom prst="rect">
            <a:avLst/>
          </a:prstGeom>
          <a:solidFill>
            <a:schemeClr val="accent1"/>
          </a:solidFill>
          <a:ln w="9525">
            <a:solidFill>
              <a:schemeClr val="tx1"/>
            </a:solidFill>
            <a:miter lim="800000"/>
            <a:headEnd/>
            <a:tailEnd/>
          </a:ln>
          <a:effectLst/>
        </p:spPr>
        <p:txBody>
          <a:bodyPr wrap="none" anchor="ctr"/>
          <a:lstStyle/>
          <a:p>
            <a:pPr algn="ctr"/>
            <a:r>
              <a:rPr lang="sv-SE" sz="1000" u="sng"/>
              <a:t>PKT</a:t>
            </a:r>
            <a:endParaRPr lang="en-US" sz="1000" u="sng"/>
          </a:p>
        </p:txBody>
      </p:sp>
      <p:sp>
        <p:nvSpPr>
          <p:cNvPr id="32785" name="Rectangle 17"/>
          <p:cNvSpPr>
            <a:spLocks noChangeArrowheads="1"/>
          </p:cNvSpPr>
          <p:nvPr/>
        </p:nvSpPr>
        <p:spPr bwMode="auto">
          <a:xfrm>
            <a:off x="6804025" y="6164263"/>
            <a:ext cx="576263" cy="360362"/>
          </a:xfrm>
          <a:prstGeom prst="rect">
            <a:avLst/>
          </a:prstGeom>
          <a:solidFill>
            <a:schemeClr val="accent1"/>
          </a:solidFill>
          <a:ln w="9525">
            <a:solidFill>
              <a:schemeClr val="tx1"/>
            </a:solidFill>
            <a:miter lim="800000"/>
            <a:headEnd/>
            <a:tailEnd/>
          </a:ln>
          <a:effectLst/>
        </p:spPr>
        <p:txBody>
          <a:bodyPr wrap="none" anchor="ctr"/>
          <a:lstStyle/>
          <a:p>
            <a:pPr algn="ctr"/>
            <a:r>
              <a:rPr lang="sv-SE" sz="1000" u="sng"/>
              <a:t>PKS</a:t>
            </a:r>
            <a:endParaRPr lang="en-US" sz="1000" u="sng"/>
          </a:p>
        </p:txBody>
      </p:sp>
      <p:sp>
        <p:nvSpPr>
          <p:cNvPr id="32786" name="Rectangle 18"/>
          <p:cNvSpPr>
            <a:spLocks noChangeArrowheads="1"/>
          </p:cNvSpPr>
          <p:nvPr/>
        </p:nvSpPr>
        <p:spPr bwMode="auto">
          <a:xfrm>
            <a:off x="7380288" y="6164263"/>
            <a:ext cx="576262" cy="360362"/>
          </a:xfrm>
          <a:prstGeom prst="rect">
            <a:avLst/>
          </a:prstGeom>
          <a:solidFill>
            <a:schemeClr val="accent1"/>
          </a:solidFill>
          <a:ln w="9525">
            <a:solidFill>
              <a:schemeClr val="tx1"/>
            </a:solidFill>
            <a:miter lim="800000"/>
            <a:headEnd/>
            <a:tailEnd/>
          </a:ln>
          <a:effectLst/>
        </p:spPr>
        <p:txBody>
          <a:bodyPr wrap="none" anchor="ctr"/>
          <a:lstStyle/>
          <a:p>
            <a:pPr algn="ctr"/>
            <a:r>
              <a:rPr lang="sv-SE" sz="1000"/>
              <a:t>PKT</a:t>
            </a:r>
            <a:endParaRPr lang="en-US" sz="1000"/>
          </a:p>
        </p:txBody>
      </p:sp>
      <p:sp>
        <p:nvSpPr>
          <p:cNvPr id="32787" name="Rectangle 19"/>
          <p:cNvSpPr>
            <a:spLocks noChangeArrowheads="1"/>
          </p:cNvSpPr>
          <p:nvPr/>
        </p:nvSpPr>
        <p:spPr bwMode="auto">
          <a:xfrm>
            <a:off x="7956550" y="6164263"/>
            <a:ext cx="576263" cy="360362"/>
          </a:xfrm>
          <a:prstGeom prst="rect">
            <a:avLst/>
          </a:prstGeom>
          <a:solidFill>
            <a:schemeClr val="accent1"/>
          </a:solidFill>
          <a:ln w="9525">
            <a:solidFill>
              <a:schemeClr val="tx1"/>
            </a:solidFill>
            <a:miter lim="800000"/>
            <a:headEnd/>
            <a:tailEnd/>
          </a:ln>
          <a:effectLst/>
        </p:spPr>
        <p:txBody>
          <a:bodyPr wrap="none" anchor="ctr"/>
          <a:lstStyle/>
          <a:p>
            <a:pPr algn="ctr"/>
            <a:r>
              <a:rPr lang="sv-SE" sz="1000"/>
              <a:t>Ratt</a:t>
            </a:r>
            <a:endParaRPr lang="en-US" sz="1000"/>
          </a:p>
        </p:txBody>
      </p:sp>
      <p:sp>
        <p:nvSpPr>
          <p:cNvPr id="32788" name="Line 20"/>
          <p:cNvSpPr>
            <a:spLocks noChangeShapeType="1"/>
          </p:cNvSpPr>
          <p:nvPr/>
        </p:nvSpPr>
        <p:spPr bwMode="auto">
          <a:xfrm flipV="1">
            <a:off x="7091363" y="5948363"/>
            <a:ext cx="0" cy="288925"/>
          </a:xfrm>
          <a:prstGeom prst="line">
            <a:avLst/>
          </a:prstGeom>
          <a:noFill/>
          <a:ln w="9525">
            <a:solidFill>
              <a:schemeClr val="tx1"/>
            </a:solidFill>
            <a:round/>
            <a:headEnd/>
            <a:tailEnd type="triangle" w="med" len="med"/>
          </a:ln>
          <a:effectLst/>
        </p:spPr>
        <p:txBody>
          <a:bodyPr/>
          <a:lstStyle/>
          <a:p>
            <a:endParaRPr lang="en-US"/>
          </a:p>
        </p:txBody>
      </p:sp>
      <p:sp>
        <p:nvSpPr>
          <p:cNvPr id="32789" name="Line 21"/>
          <p:cNvSpPr>
            <a:spLocks noChangeShapeType="1"/>
          </p:cNvSpPr>
          <p:nvPr/>
        </p:nvSpPr>
        <p:spPr bwMode="auto">
          <a:xfrm flipV="1">
            <a:off x="7667625" y="5876925"/>
            <a:ext cx="431800" cy="360363"/>
          </a:xfrm>
          <a:prstGeom prst="line">
            <a:avLst/>
          </a:prstGeom>
          <a:noFill/>
          <a:ln w="9525">
            <a:solidFill>
              <a:schemeClr val="tx1"/>
            </a:solidFill>
            <a:round/>
            <a:headEnd/>
            <a:tailEnd type="triangle" w="med" len="med"/>
          </a:ln>
          <a:effectLst/>
        </p:spPr>
        <p:txBody>
          <a:bodyPr/>
          <a:lstStyle/>
          <a:p>
            <a:endParaRPr lang="en-US"/>
          </a:p>
        </p:txBody>
      </p:sp>
      <p:sp>
        <p:nvSpPr>
          <p:cNvPr id="32790" name="Line 22"/>
          <p:cNvSpPr>
            <a:spLocks noChangeShapeType="1"/>
          </p:cNvSpPr>
          <p:nvPr/>
        </p:nvSpPr>
        <p:spPr bwMode="auto">
          <a:xfrm>
            <a:off x="6948488" y="6453188"/>
            <a:ext cx="287337" cy="0"/>
          </a:xfrm>
          <a:prstGeom prst="line">
            <a:avLst/>
          </a:prstGeom>
          <a:noFill/>
          <a:ln w="9525">
            <a:solidFill>
              <a:schemeClr val="tx1"/>
            </a:solidFill>
            <a:prstDash val="dash"/>
            <a:round/>
            <a:headEnd/>
            <a:tailEnd/>
          </a:ln>
          <a:effectLst/>
        </p:spPr>
        <p:txBody>
          <a:bodyPr/>
          <a:lstStyle/>
          <a:p>
            <a:endParaRPr lang="en-US"/>
          </a:p>
        </p:txBody>
      </p:sp>
      <p:sp>
        <p:nvSpPr>
          <p:cNvPr id="32791" name="Line 23"/>
          <p:cNvSpPr>
            <a:spLocks noChangeShapeType="1"/>
          </p:cNvSpPr>
          <p:nvPr/>
        </p:nvSpPr>
        <p:spPr bwMode="auto">
          <a:xfrm>
            <a:off x="7523163" y="6453188"/>
            <a:ext cx="287337" cy="0"/>
          </a:xfrm>
          <a:prstGeom prst="line">
            <a:avLst/>
          </a:prstGeom>
          <a:noFill/>
          <a:ln w="9525">
            <a:solidFill>
              <a:schemeClr val="tx1"/>
            </a:solidFill>
            <a:prstDash val="dash"/>
            <a:round/>
            <a:headEnd/>
            <a:tailEnd/>
          </a:ln>
          <a:effectLst/>
        </p:spPr>
        <p:txBody>
          <a:bodyPr/>
          <a:lstStyle/>
          <a:p>
            <a:endParaRPr lang="en-US"/>
          </a:p>
        </p:txBody>
      </p:sp>
      <p:sp>
        <p:nvSpPr>
          <p:cNvPr id="32792" name="Text Box 24"/>
          <p:cNvSpPr txBox="1">
            <a:spLocks noChangeArrowheads="1"/>
          </p:cNvSpPr>
          <p:nvPr/>
        </p:nvSpPr>
        <p:spPr bwMode="auto">
          <a:xfrm>
            <a:off x="6443663" y="5589588"/>
            <a:ext cx="336550" cy="366712"/>
          </a:xfrm>
          <a:prstGeom prst="rect">
            <a:avLst/>
          </a:prstGeom>
          <a:noFill/>
          <a:ln w="9525">
            <a:noFill/>
            <a:miter lim="800000"/>
            <a:headEnd/>
            <a:tailEnd/>
          </a:ln>
          <a:effectLst/>
        </p:spPr>
        <p:txBody>
          <a:bodyPr wrap="none">
            <a:spAutoFit/>
          </a:bodyPr>
          <a:lstStyle/>
          <a:p>
            <a:r>
              <a:rPr lang="sv-SE"/>
              <a:t>S</a:t>
            </a:r>
            <a:endParaRPr lang="en-US"/>
          </a:p>
        </p:txBody>
      </p:sp>
      <p:sp>
        <p:nvSpPr>
          <p:cNvPr id="32793" name="Text Box 25"/>
          <p:cNvSpPr txBox="1">
            <a:spLocks noChangeArrowheads="1"/>
          </p:cNvSpPr>
          <p:nvPr/>
        </p:nvSpPr>
        <p:spPr bwMode="auto">
          <a:xfrm>
            <a:off x="7596188" y="5589588"/>
            <a:ext cx="323850" cy="366712"/>
          </a:xfrm>
          <a:prstGeom prst="rect">
            <a:avLst/>
          </a:prstGeom>
          <a:noFill/>
          <a:ln w="9525">
            <a:noFill/>
            <a:miter lim="800000"/>
            <a:headEnd/>
            <a:tailEnd/>
          </a:ln>
          <a:effectLst/>
        </p:spPr>
        <p:txBody>
          <a:bodyPr wrap="none">
            <a:spAutoFit/>
          </a:bodyPr>
          <a:lstStyle/>
          <a:p>
            <a:r>
              <a:rPr lang="sv-SE"/>
              <a:t>T</a:t>
            </a:r>
            <a:endParaRPr lang="en-US"/>
          </a:p>
        </p:txBody>
      </p:sp>
      <p:sp>
        <p:nvSpPr>
          <p:cNvPr id="32794" name="Text Box 26"/>
          <p:cNvSpPr txBox="1">
            <a:spLocks noChangeArrowheads="1"/>
          </p:cNvSpPr>
          <p:nvPr/>
        </p:nvSpPr>
        <p:spPr bwMode="auto">
          <a:xfrm>
            <a:off x="6443663" y="6164263"/>
            <a:ext cx="349250" cy="366712"/>
          </a:xfrm>
          <a:prstGeom prst="rect">
            <a:avLst/>
          </a:prstGeom>
          <a:noFill/>
          <a:ln w="9525">
            <a:noFill/>
            <a:miter lim="800000"/>
            <a:headEnd/>
            <a:tailEnd/>
          </a:ln>
          <a:effectLst/>
        </p:spPr>
        <p:txBody>
          <a:bodyPr wrap="none">
            <a:spAutoFit/>
          </a:bodyPr>
          <a:lstStyle/>
          <a:p>
            <a:r>
              <a:rPr lang="sv-SE"/>
              <a:t>R</a:t>
            </a:r>
            <a:endParaRPr lang="en-US"/>
          </a:p>
        </p:txBody>
      </p:sp>
      <p:sp>
        <p:nvSpPr>
          <p:cNvPr id="32795" name="AutoShape 27"/>
          <p:cNvSpPr>
            <a:spLocks noChangeArrowheads="1"/>
          </p:cNvSpPr>
          <p:nvPr/>
        </p:nvSpPr>
        <p:spPr bwMode="auto">
          <a:xfrm>
            <a:off x="6011863" y="188913"/>
            <a:ext cx="3025775" cy="1296987"/>
          </a:xfrm>
          <a:prstGeom prst="cloudCallout">
            <a:avLst>
              <a:gd name="adj1" fmla="val -48375"/>
              <a:gd name="adj2" fmla="val 86231"/>
            </a:avLst>
          </a:prstGeom>
          <a:solidFill>
            <a:srgbClr val="99CCFF"/>
          </a:solidFill>
          <a:ln w="9525">
            <a:solidFill>
              <a:schemeClr val="bg1"/>
            </a:solidFill>
            <a:round/>
            <a:headEnd/>
            <a:tailEnd/>
          </a:ln>
          <a:effectLst/>
        </p:spPr>
        <p:txBody>
          <a:bodyPr/>
          <a:lstStyle/>
          <a:p>
            <a:pPr algn="ctr"/>
            <a:endParaRPr lang="en-US"/>
          </a:p>
        </p:txBody>
      </p:sp>
      <p:sp>
        <p:nvSpPr>
          <p:cNvPr id="32796" name="Rectangle 28"/>
          <p:cNvSpPr>
            <a:spLocks noChangeArrowheads="1"/>
          </p:cNvSpPr>
          <p:nvPr/>
        </p:nvSpPr>
        <p:spPr bwMode="auto">
          <a:xfrm>
            <a:off x="6370638" y="620713"/>
            <a:ext cx="576262" cy="288925"/>
          </a:xfrm>
          <a:prstGeom prst="rect">
            <a:avLst/>
          </a:prstGeom>
          <a:solidFill>
            <a:schemeClr val="accent1"/>
          </a:solidFill>
          <a:ln w="9525">
            <a:solidFill>
              <a:schemeClr val="tx1"/>
            </a:solidFill>
            <a:miter lim="800000"/>
            <a:headEnd/>
            <a:tailEnd/>
          </a:ln>
          <a:effectLst/>
        </p:spPr>
        <p:txBody>
          <a:bodyPr wrap="none" anchor="ctr"/>
          <a:lstStyle/>
          <a:p>
            <a:pPr algn="ctr"/>
            <a:r>
              <a:rPr lang="sv-SE"/>
              <a:t>S</a:t>
            </a:r>
            <a:endParaRPr lang="en-US"/>
          </a:p>
        </p:txBody>
      </p:sp>
      <p:sp>
        <p:nvSpPr>
          <p:cNvPr id="32797" name="Rectangle 29"/>
          <p:cNvSpPr>
            <a:spLocks noChangeArrowheads="1"/>
          </p:cNvSpPr>
          <p:nvPr/>
        </p:nvSpPr>
        <p:spPr bwMode="auto">
          <a:xfrm>
            <a:off x="8027988" y="620713"/>
            <a:ext cx="576262" cy="288925"/>
          </a:xfrm>
          <a:prstGeom prst="rect">
            <a:avLst/>
          </a:prstGeom>
          <a:solidFill>
            <a:schemeClr val="accent1"/>
          </a:solidFill>
          <a:ln w="9525">
            <a:solidFill>
              <a:schemeClr val="tx1"/>
            </a:solidFill>
            <a:miter lim="800000"/>
            <a:headEnd/>
            <a:tailEnd/>
          </a:ln>
          <a:effectLst/>
        </p:spPr>
        <p:txBody>
          <a:bodyPr wrap="none" anchor="ctr"/>
          <a:lstStyle/>
          <a:p>
            <a:pPr algn="ctr"/>
            <a:r>
              <a:rPr lang="sv-SE"/>
              <a:t>T</a:t>
            </a:r>
            <a:endParaRPr lang="en-US"/>
          </a:p>
        </p:txBody>
      </p:sp>
      <p:sp>
        <p:nvSpPr>
          <p:cNvPr id="32798" name="Rectangle 30"/>
          <p:cNvSpPr>
            <a:spLocks noChangeArrowheads="1"/>
          </p:cNvSpPr>
          <p:nvPr/>
        </p:nvSpPr>
        <p:spPr bwMode="auto">
          <a:xfrm rot="3002764">
            <a:off x="7235031" y="550069"/>
            <a:ext cx="433388" cy="431800"/>
          </a:xfrm>
          <a:prstGeom prst="rect">
            <a:avLst/>
          </a:prstGeom>
          <a:solidFill>
            <a:schemeClr val="accent1"/>
          </a:solidFill>
          <a:ln w="9525">
            <a:solidFill>
              <a:schemeClr val="tx1"/>
            </a:solidFill>
            <a:miter lim="800000"/>
            <a:headEnd/>
            <a:tailEnd/>
          </a:ln>
          <a:effectLst/>
        </p:spPr>
        <p:txBody>
          <a:bodyPr rot="10800000" vert="eaVert" wrap="none" anchor="ctr"/>
          <a:lstStyle/>
          <a:p>
            <a:pPr algn="ctr"/>
            <a:r>
              <a:rPr lang="sv-SE"/>
              <a:t>R</a:t>
            </a:r>
            <a:endParaRPr lang="en-US"/>
          </a:p>
        </p:txBody>
      </p:sp>
      <p:sp>
        <p:nvSpPr>
          <p:cNvPr id="32799" name="Line 31"/>
          <p:cNvSpPr>
            <a:spLocks noChangeShapeType="1"/>
          </p:cNvSpPr>
          <p:nvPr/>
        </p:nvSpPr>
        <p:spPr bwMode="auto">
          <a:xfrm>
            <a:off x="6946900" y="765175"/>
            <a:ext cx="215900" cy="0"/>
          </a:xfrm>
          <a:prstGeom prst="line">
            <a:avLst/>
          </a:prstGeom>
          <a:noFill/>
          <a:ln w="9525">
            <a:solidFill>
              <a:schemeClr val="tx1"/>
            </a:solidFill>
            <a:round/>
            <a:headEnd/>
            <a:tailEnd/>
          </a:ln>
          <a:effectLst/>
        </p:spPr>
        <p:txBody>
          <a:bodyPr/>
          <a:lstStyle/>
          <a:p>
            <a:endParaRPr lang="en-US"/>
          </a:p>
        </p:txBody>
      </p:sp>
      <p:sp>
        <p:nvSpPr>
          <p:cNvPr id="32800" name="Line 32"/>
          <p:cNvSpPr>
            <a:spLocks noChangeShapeType="1"/>
          </p:cNvSpPr>
          <p:nvPr/>
        </p:nvSpPr>
        <p:spPr bwMode="auto">
          <a:xfrm>
            <a:off x="7739063" y="765175"/>
            <a:ext cx="288925" cy="0"/>
          </a:xfrm>
          <a:prstGeom prst="line">
            <a:avLst/>
          </a:prstGeom>
          <a:noFill/>
          <a:ln w="9525">
            <a:solidFill>
              <a:schemeClr val="tx1"/>
            </a:solidFill>
            <a:round/>
            <a:headEnd/>
            <a:tailEnd/>
          </a:ln>
          <a:effectLst/>
        </p:spPr>
        <p:txBody>
          <a:bodyPr/>
          <a:lstStyle/>
          <a:p>
            <a:endParaRPr lang="en-US"/>
          </a:p>
        </p:txBody>
      </p:sp>
      <p:sp>
        <p:nvSpPr>
          <p:cNvPr id="32801" name="Text Box 33"/>
          <p:cNvSpPr txBox="1">
            <a:spLocks noChangeArrowheads="1"/>
          </p:cNvSpPr>
          <p:nvPr/>
        </p:nvSpPr>
        <p:spPr bwMode="auto">
          <a:xfrm>
            <a:off x="6927850" y="523875"/>
            <a:ext cx="276225" cy="244475"/>
          </a:xfrm>
          <a:prstGeom prst="rect">
            <a:avLst/>
          </a:prstGeom>
          <a:noFill/>
          <a:ln w="9525">
            <a:noFill/>
            <a:miter lim="800000"/>
            <a:headEnd/>
            <a:tailEnd/>
          </a:ln>
          <a:effectLst/>
        </p:spPr>
        <p:txBody>
          <a:bodyPr wrap="none">
            <a:spAutoFit/>
          </a:bodyPr>
          <a:lstStyle/>
          <a:p>
            <a:r>
              <a:rPr lang="sv-SE" sz="1000"/>
              <a:t>N</a:t>
            </a:r>
            <a:endParaRPr lang="en-US" sz="1000"/>
          </a:p>
        </p:txBody>
      </p:sp>
      <p:sp>
        <p:nvSpPr>
          <p:cNvPr id="32802" name="Text Box 34"/>
          <p:cNvSpPr txBox="1">
            <a:spLocks noChangeArrowheads="1"/>
          </p:cNvSpPr>
          <p:nvPr/>
        </p:nvSpPr>
        <p:spPr bwMode="auto">
          <a:xfrm>
            <a:off x="7720013" y="523875"/>
            <a:ext cx="254000" cy="244475"/>
          </a:xfrm>
          <a:prstGeom prst="rect">
            <a:avLst/>
          </a:prstGeom>
          <a:noFill/>
          <a:ln w="9525">
            <a:noFill/>
            <a:miter lim="800000"/>
            <a:headEnd/>
            <a:tailEnd/>
          </a:ln>
          <a:effectLst/>
        </p:spPr>
        <p:txBody>
          <a:bodyPr wrap="none">
            <a:spAutoFit/>
          </a:bodyPr>
          <a:lstStyle/>
          <a:p>
            <a:r>
              <a:rPr lang="sv-SE" sz="1000"/>
              <a:t>1</a:t>
            </a:r>
            <a:endParaRPr lang="en-US" sz="1000"/>
          </a:p>
        </p:txBody>
      </p:sp>
      <p:sp>
        <p:nvSpPr>
          <p:cNvPr id="32803" name="Oval 35"/>
          <p:cNvSpPr>
            <a:spLocks noChangeArrowheads="1"/>
          </p:cNvSpPr>
          <p:nvPr/>
        </p:nvSpPr>
        <p:spPr bwMode="auto">
          <a:xfrm>
            <a:off x="6445250" y="981075"/>
            <a:ext cx="431800" cy="215900"/>
          </a:xfrm>
          <a:prstGeom prst="ellipse">
            <a:avLst/>
          </a:prstGeom>
          <a:solidFill>
            <a:schemeClr val="accent1"/>
          </a:solidFill>
          <a:ln w="9525">
            <a:solidFill>
              <a:schemeClr val="tx1"/>
            </a:solidFill>
            <a:round/>
            <a:headEnd/>
            <a:tailEnd/>
          </a:ln>
          <a:effectLst/>
        </p:spPr>
        <p:txBody>
          <a:bodyPr wrap="none" anchor="ctr"/>
          <a:lstStyle/>
          <a:p>
            <a:pPr algn="ctr"/>
            <a:r>
              <a:rPr lang="sv-SE" sz="1000" u="sng"/>
              <a:t>PKS</a:t>
            </a:r>
            <a:endParaRPr lang="en-US" sz="1000" u="sng"/>
          </a:p>
        </p:txBody>
      </p:sp>
      <p:sp>
        <p:nvSpPr>
          <p:cNvPr id="32804" name="Line 36"/>
          <p:cNvSpPr>
            <a:spLocks noChangeShapeType="1"/>
          </p:cNvSpPr>
          <p:nvPr/>
        </p:nvSpPr>
        <p:spPr bwMode="auto">
          <a:xfrm>
            <a:off x="6661150" y="909638"/>
            <a:ext cx="0" cy="71437"/>
          </a:xfrm>
          <a:prstGeom prst="line">
            <a:avLst/>
          </a:prstGeom>
          <a:noFill/>
          <a:ln w="9525">
            <a:solidFill>
              <a:schemeClr val="tx1"/>
            </a:solidFill>
            <a:round/>
            <a:headEnd/>
            <a:tailEnd/>
          </a:ln>
          <a:effectLst/>
        </p:spPr>
        <p:txBody>
          <a:bodyPr/>
          <a:lstStyle/>
          <a:p>
            <a:endParaRPr lang="en-US"/>
          </a:p>
        </p:txBody>
      </p:sp>
      <p:sp>
        <p:nvSpPr>
          <p:cNvPr id="32805" name="Oval 37"/>
          <p:cNvSpPr>
            <a:spLocks noChangeArrowheads="1"/>
          </p:cNvSpPr>
          <p:nvPr/>
        </p:nvSpPr>
        <p:spPr bwMode="auto">
          <a:xfrm>
            <a:off x="8101013" y="981075"/>
            <a:ext cx="431800" cy="215900"/>
          </a:xfrm>
          <a:prstGeom prst="ellipse">
            <a:avLst/>
          </a:prstGeom>
          <a:solidFill>
            <a:schemeClr val="accent1"/>
          </a:solidFill>
          <a:ln w="9525">
            <a:solidFill>
              <a:schemeClr val="tx1"/>
            </a:solidFill>
            <a:round/>
            <a:headEnd/>
            <a:tailEnd/>
          </a:ln>
          <a:effectLst/>
        </p:spPr>
        <p:txBody>
          <a:bodyPr wrap="none" anchor="ctr"/>
          <a:lstStyle/>
          <a:p>
            <a:pPr algn="ctr"/>
            <a:r>
              <a:rPr lang="sv-SE" sz="1000" u="sng"/>
              <a:t>PKT</a:t>
            </a:r>
            <a:endParaRPr lang="en-US" sz="1000" u="sng"/>
          </a:p>
        </p:txBody>
      </p:sp>
      <p:sp>
        <p:nvSpPr>
          <p:cNvPr id="32806" name="Line 38"/>
          <p:cNvSpPr>
            <a:spLocks noChangeShapeType="1"/>
          </p:cNvSpPr>
          <p:nvPr/>
        </p:nvSpPr>
        <p:spPr bwMode="auto">
          <a:xfrm>
            <a:off x="8316913" y="909638"/>
            <a:ext cx="0" cy="71437"/>
          </a:xfrm>
          <a:prstGeom prst="line">
            <a:avLst/>
          </a:prstGeom>
          <a:noFill/>
          <a:ln w="9525">
            <a:solidFill>
              <a:schemeClr val="tx1"/>
            </a:solidFill>
            <a:round/>
            <a:headEnd/>
            <a:tailEnd/>
          </a:ln>
          <a:effectLst/>
        </p:spPr>
        <p:txBody>
          <a:bodyPr/>
          <a:lstStyle/>
          <a:p>
            <a:endParaRPr lang="en-US"/>
          </a:p>
        </p:txBody>
      </p:sp>
      <p:sp>
        <p:nvSpPr>
          <p:cNvPr id="32807" name="Oval 39"/>
          <p:cNvSpPr>
            <a:spLocks noChangeArrowheads="1"/>
          </p:cNvSpPr>
          <p:nvPr/>
        </p:nvSpPr>
        <p:spPr bwMode="auto">
          <a:xfrm>
            <a:off x="7237413" y="1125538"/>
            <a:ext cx="431800" cy="215900"/>
          </a:xfrm>
          <a:prstGeom prst="ellipse">
            <a:avLst/>
          </a:prstGeom>
          <a:solidFill>
            <a:schemeClr val="accent1"/>
          </a:solidFill>
          <a:ln w="9525">
            <a:solidFill>
              <a:schemeClr val="tx1"/>
            </a:solidFill>
            <a:round/>
            <a:headEnd/>
            <a:tailEnd/>
          </a:ln>
          <a:effectLst/>
        </p:spPr>
        <p:txBody>
          <a:bodyPr wrap="none" anchor="ctr"/>
          <a:lstStyle/>
          <a:p>
            <a:pPr algn="ctr"/>
            <a:r>
              <a:rPr lang="sv-SE" sz="1000"/>
              <a:t>Ratt</a:t>
            </a:r>
            <a:endParaRPr lang="en-US" sz="1000"/>
          </a:p>
        </p:txBody>
      </p:sp>
      <p:sp>
        <p:nvSpPr>
          <p:cNvPr id="32808" name="Line 40"/>
          <p:cNvSpPr>
            <a:spLocks noChangeShapeType="1"/>
          </p:cNvSpPr>
          <p:nvPr/>
        </p:nvSpPr>
        <p:spPr bwMode="auto">
          <a:xfrm>
            <a:off x="7453313" y="1054100"/>
            <a:ext cx="0" cy="71438"/>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ChangeArrowheads="1"/>
          </p:cNvSpPr>
          <p:nvPr/>
        </p:nvSpPr>
        <p:spPr bwMode="auto">
          <a:xfrm>
            <a:off x="111125" y="1196975"/>
            <a:ext cx="8893175" cy="3743325"/>
          </a:xfrm>
          <a:prstGeom prst="rect">
            <a:avLst/>
          </a:prstGeom>
          <a:noFill/>
          <a:ln w="9525">
            <a:noFill/>
            <a:miter lim="800000"/>
            <a:headEnd/>
            <a:tailEnd/>
          </a:ln>
        </p:spPr>
        <p:txBody>
          <a:bodyPr>
            <a:spAutoFit/>
          </a:bodyPr>
          <a:lstStyle/>
          <a:p>
            <a:pPr>
              <a:spcBef>
                <a:spcPct val="50000"/>
              </a:spcBef>
            </a:pPr>
            <a:r>
              <a:rPr lang="en-US" sz="2400" b="1">
                <a:solidFill>
                  <a:schemeClr val="bg2"/>
                </a:solidFill>
              </a:rPr>
              <a:t>DEPARTMENT</a:t>
            </a:r>
            <a:r>
              <a:rPr lang="en-US" sz="2400">
                <a:solidFill>
                  <a:schemeClr val="bg2"/>
                </a:solidFill>
              </a:rPr>
              <a:t>( </a:t>
            </a:r>
            <a:r>
              <a:rPr lang="en-US" sz="2400" u="sng">
                <a:solidFill>
                  <a:schemeClr val="bg2"/>
                </a:solidFill>
              </a:rPr>
              <a:t>Number</a:t>
            </a:r>
            <a:r>
              <a:rPr lang="en-US" sz="2400">
                <a:solidFill>
                  <a:schemeClr val="bg2"/>
                </a:solidFill>
              </a:rPr>
              <a:t>, Name, Location)</a:t>
            </a:r>
            <a:endParaRPr lang="en-US" sz="2400" b="1">
              <a:solidFill>
                <a:schemeClr val="bg2"/>
              </a:solidFill>
            </a:endParaRPr>
          </a:p>
          <a:p>
            <a:pPr>
              <a:spcBef>
                <a:spcPct val="50000"/>
              </a:spcBef>
            </a:pPr>
            <a:r>
              <a:rPr lang="en-US" sz="2400" b="1">
                <a:solidFill>
                  <a:schemeClr val="bg2"/>
                </a:solidFill>
              </a:rPr>
              <a:t>EMPLOYEE</a:t>
            </a:r>
            <a:r>
              <a:rPr lang="en-US" sz="2400">
                <a:solidFill>
                  <a:schemeClr val="bg2"/>
                </a:solidFill>
              </a:rPr>
              <a:t>(</a:t>
            </a:r>
            <a:r>
              <a:rPr lang="en-US" sz="2400" u="sng">
                <a:solidFill>
                  <a:schemeClr val="bg2"/>
                </a:solidFill>
              </a:rPr>
              <a:t>Ssn</a:t>
            </a:r>
            <a:r>
              <a:rPr lang="en-US" sz="2400">
                <a:solidFill>
                  <a:schemeClr val="bg2"/>
                </a:solidFill>
              </a:rPr>
              <a:t>, Bdate, Fname, Minit, Lname, …)     </a:t>
            </a:r>
            <a:endParaRPr lang="en-US"/>
          </a:p>
          <a:p>
            <a:pPr>
              <a:spcBef>
                <a:spcPct val="50000"/>
              </a:spcBef>
            </a:pPr>
            <a:r>
              <a:rPr lang="en-US" sz="2400" b="1">
                <a:solidFill>
                  <a:schemeClr val="bg2"/>
                </a:solidFill>
              </a:rPr>
              <a:t>PROJECT</a:t>
            </a:r>
            <a:r>
              <a:rPr lang="en-US" sz="2400">
                <a:solidFill>
                  <a:schemeClr val="bg2"/>
                </a:solidFill>
              </a:rPr>
              <a:t> ( </a:t>
            </a:r>
            <a:r>
              <a:rPr lang="en-US" sz="2400" u="sng">
                <a:solidFill>
                  <a:schemeClr val="bg2"/>
                </a:solidFill>
              </a:rPr>
              <a:t>Number</a:t>
            </a:r>
            <a:r>
              <a:rPr lang="en-US" sz="2400">
                <a:solidFill>
                  <a:schemeClr val="bg2"/>
                </a:solidFill>
              </a:rPr>
              <a:t>, Name)</a:t>
            </a:r>
          </a:p>
          <a:p>
            <a:pPr>
              <a:spcBef>
                <a:spcPct val="50000"/>
              </a:spcBef>
            </a:pPr>
            <a:endParaRPr lang="sv-SE" sz="2400">
              <a:solidFill>
                <a:schemeClr val="bg2"/>
              </a:solidFill>
            </a:endParaRPr>
          </a:p>
          <a:p>
            <a:pPr>
              <a:spcBef>
                <a:spcPct val="50000"/>
              </a:spcBef>
            </a:pPr>
            <a:endParaRPr lang="en-US" sz="2400">
              <a:solidFill>
                <a:schemeClr val="bg2"/>
              </a:solidFill>
            </a:endParaRPr>
          </a:p>
          <a:p>
            <a:pPr>
              <a:spcBef>
                <a:spcPct val="50000"/>
              </a:spcBef>
            </a:pPr>
            <a:endParaRPr lang="sv-SE" sz="2400">
              <a:solidFill>
                <a:schemeClr val="bg2"/>
              </a:solidFill>
            </a:endParaRPr>
          </a:p>
          <a:p>
            <a:pPr>
              <a:spcBef>
                <a:spcPct val="50000"/>
              </a:spcBef>
            </a:pPr>
            <a:endParaRPr lang="en-US" sz="2400">
              <a:solidFill>
                <a:schemeClr val="bg2"/>
              </a:solidFill>
            </a:endParaRPr>
          </a:p>
        </p:txBody>
      </p:sp>
      <p:sp>
        <p:nvSpPr>
          <p:cNvPr id="34818" name="Rectangle 3"/>
          <p:cNvSpPr>
            <a:spLocks noChangeArrowheads="1"/>
          </p:cNvSpPr>
          <p:nvPr/>
        </p:nvSpPr>
        <p:spPr bwMode="auto">
          <a:xfrm>
            <a:off x="182563" y="3571875"/>
            <a:ext cx="1724025" cy="457200"/>
          </a:xfrm>
          <a:prstGeom prst="rect">
            <a:avLst/>
          </a:prstGeom>
          <a:noFill/>
          <a:ln w="9525">
            <a:noFill/>
            <a:miter lim="800000"/>
            <a:headEnd/>
            <a:tailEnd/>
          </a:ln>
        </p:spPr>
        <p:txBody>
          <a:bodyPr wrap="none">
            <a:spAutoFit/>
          </a:bodyPr>
          <a:lstStyle/>
          <a:p>
            <a:pPr>
              <a:spcBef>
                <a:spcPct val="50000"/>
              </a:spcBef>
            </a:pPr>
            <a:r>
              <a:rPr lang="en-US" sz="2400" b="1">
                <a:solidFill>
                  <a:schemeClr val="bg2"/>
                </a:solidFill>
              </a:rPr>
              <a:t>WorksOn</a:t>
            </a:r>
            <a:r>
              <a:rPr lang="en-US" sz="2400">
                <a:solidFill>
                  <a:schemeClr val="bg2"/>
                </a:solidFill>
              </a:rPr>
              <a:t>( </a:t>
            </a:r>
          </a:p>
        </p:txBody>
      </p:sp>
      <p:sp>
        <p:nvSpPr>
          <p:cNvPr id="34819" name="Rectangle 4"/>
          <p:cNvSpPr>
            <a:spLocks noChangeArrowheads="1"/>
          </p:cNvSpPr>
          <p:nvPr/>
        </p:nvSpPr>
        <p:spPr bwMode="auto">
          <a:xfrm>
            <a:off x="3783013" y="3559175"/>
            <a:ext cx="1100137" cy="457200"/>
          </a:xfrm>
          <a:prstGeom prst="rect">
            <a:avLst/>
          </a:prstGeom>
          <a:noFill/>
          <a:ln w="9525">
            <a:noFill/>
            <a:miter lim="800000"/>
            <a:headEnd/>
            <a:tailEnd/>
          </a:ln>
        </p:spPr>
        <p:txBody>
          <a:bodyPr wrap="none">
            <a:spAutoFit/>
          </a:bodyPr>
          <a:lstStyle/>
          <a:p>
            <a:r>
              <a:rPr lang="en-US" sz="2400">
                <a:solidFill>
                  <a:schemeClr val="bg2"/>
                </a:solidFill>
              </a:rPr>
              <a:t>Hours)</a:t>
            </a:r>
          </a:p>
        </p:txBody>
      </p:sp>
      <p:grpSp>
        <p:nvGrpSpPr>
          <p:cNvPr id="34820" name="Group 5"/>
          <p:cNvGrpSpPr>
            <a:grpSpLocks/>
          </p:cNvGrpSpPr>
          <p:nvPr/>
        </p:nvGrpSpPr>
        <p:grpSpPr bwMode="auto">
          <a:xfrm>
            <a:off x="1693863" y="3560763"/>
            <a:ext cx="877887" cy="457200"/>
            <a:chOff x="1338" y="2387"/>
            <a:chExt cx="553" cy="288"/>
          </a:xfrm>
        </p:grpSpPr>
        <p:sp>
          <p:nvSpPr>
            <p:cNvPr id="34860" name="Rectangle 6"/>
            <p:cNvSpPr>
              <a:spLocks noChangeArrowheads="1"/>
            </p:cNvSpPr>
            <p:nvPr/>
          </p:nvSpPr>
          <p:spPr bwMode="auto">
            <a:xfrm>
              <a:off x="1338" y="2387"/>
              <a:ext cx="553" cy="288"/>
            </a:xfrm>
            <a:prstGeom prst="rect">
              <a:avLst/>
            </a:prstGeom>
            <a:noFill/>
            <a:ln w="9525">
              <a:noFill/>
              <a:miter lim="800000"/>
              <a:headEnd/>
              <a:tailEnd/>
            </a:ln>
          </p:spPr>
          <p:txBody>
            <a:bodyPr wrap="none">
              <a:spAutoFit/>
            </a:bodyPr>
            <a:lstStyle/>
            <a:p>
              <a:r>
                <a:rPr lang="en-US" sz="2400">
                  <a:solidFill>
                    <a:schemeClr val="bg2"/>
                  </a:solidFill>
                </a:rPr>
                <a:t>Ssn, </a:t>
              </a:r>
            </a:p>
          </p:txBody>
        </p:sp>
        <p:sp>
          <p:nvSpPr>
            <p:cNvPr id="34861" name="Line 7"/>
            <p:cNvSpPr>
              <a:spLocks noChangeShapeType="1"/>
            </p:cNvSpPr>
            <p:nvPr/>
          </p:nvSpPr>
          <p:spPr bwMode="auto">
            <a:xfrm>
              <a:off x="1415" y="2643"/>
              <a:ext cx="318" cy="0"/>
            </a:xfrm>
            <a:prstGeom prst="line">
              <a:avLst/>
            </a:prstGeom>
            <a:noFill/>
            <a:ln w="19050">
              <a:solidFill>
                <a:schemeClr val="bg2"/>
              </a:solidFill>
              <a:prstDash val="dash"/>
              <a:round/>
              <a:headEnd/>
              <a:tailEnd/>
            </a:ln>
          </p:spPr>
          <p:txBody>
            <a:bodyPr/>
            <a:lstStyle/>
            <a:p>
              <a:endParaRPr lang="en-US"/>
            </a:p>
          </p:txBody>
        </p:sp>
      </p:grpSp>
      <p:grpSp>
        <p:nvGrpSpPr>
          <p:cNvPr id="34821" name="Group 8"/>
          <p:cNvGrpSpPr>
            <a:grpSpLocks/>
          </p:cNvGrpSpPr>
          <p:nvPr/>
        </p:nvGrpSpPr>
        <p:grpSpPr bwMode="auto">
          <a:xfrm>
            <a:off x="2447925" y="3546475"/>
            <a:ext cx="1354138" cy="457200"/>
            <a:chOff x="3152" y="2840"/>
            <a:chExt cx="853" cy="288"/>
          </a:xfrm>
        </p:grpSpPr>
        <p:sp>
          <p:nvSpPr>
            <p:cNvPr id="34858" name="Rectangle 9"/>
            <p:cNvSpPr>
              <a:spLocks noChangeArrowheads="1"/>
            </p:cNvSpPr>
            <p:nvPr/>
          </p:nvSpPr>
          <p:spPr bwMode="auto">
            <a:xfrm>
              <a:off x="3152" y="2840"/>
              <a:ext cx="853" cy="288"/>
            </a:xfrm>
            <a:prstGeom prst="rect">
              <a:avLst/>
            </a:prstGeom>
            <a:noFill/>
            <a:ln w="9525">
              <a:noFill/>
              <a:miter lim="800000"/>
              <a:headEnd/>
              <a:tailEnd/>
            </a:ln>
          </p:spPr>
          <p:txBody>
            <a:bodyPr wrap="none">
              <a:spAutoFit/>
            </a:bodyPr>
            <a:lstStyle/>
            <a:p>
              <a:r>
                <a:rPr lang="en-US" sz="2400">
                  <a:solidFill>
                    <a:schemeClr val="bg2"/>
                  </a:solidFill>
                </a:rPr>
                <a:t>Number,</a:t>
              </a:r>
            </a:p>
          </p:txBody>
        </p:sp>
        <p:sp>
          <p:nvSpPr>
            <p:cNvPr id="34859" name="Line 10"/>
            <p:cNvSpPr>
              <a:spLocks noChangeShapeType="1"/>
            </p:cNvSpPr>
            <p:nvPr/>
          </p:nvSpPr>
          <p:spPr bwMode="auto">
            <a:xfrm>
              <a:off x="3235" y="3105"/>
              <a:ext cx="635" cy="0"/>
            </a:xfrm>
            <a:prstGeom prst="line">
              <a:avLst/>
            </a:prstGeom>
            <a:noFill/>
            <a:ln w="19050">
              <a:solidFill>
                <a:schemeClr val="bg2"/>
              </a:solidFill>
              <a:prstDash val="dash"/>
              <a:round/>
              <a:headEnd/>
              <a:tailEnd/>
            </a:ln>
          </p:spPr>
          <p:txBody>
            <a:bodyPr/>
            <a:lstStyle/>
            <a:p>
              <a:endParaRPr lang="en-US"/>
            </a:p>
          </p:txBody>
        </p:sp>
      </p:grpSp>
      <p:grpSp>
        <p:nvGrpSpPr>
          <p:cNvPr id="34822" name="Group 11"/>
          <p:cNvGrpSpPr>
            <a:grpSpLocks/>
          </p:cNvGrpSpPr>
          <p:nvPr/>
        </p:nvGrpSpPr>
        <p:grpSpPr bwMode="auto">
          <a:xfrm>
            <a:off x="38100" y="2132013"/>
            <a:ext cx="2232025" cy="1944687"/>
            <a:chOff x="249" y="1434"/>
            <a:chExt cx="1406" cy="1225"/>
          </a:xfrm>
        </p:grpSpPr>
        <p:sp>
          <p:nvSpPr>
            <p:cNvPr id="34853" name="Line 12"/>
            <p:cNvSpPr>
              <a:spLocks noChangeShapeType="1"/>
            </p:cNvSpPr>
            <p:nvPr/>
          </p:nvSpPr>
          <p:spPr bwMode="auto">
            <a:xfrm>
              <a:off x="1655" y="1434"/>
              <a:ext cx="0" cy="91"/>
            </a:xfrm>
            <a:prstGeom prst="line">
              <a:avLst/>
            </a:prstGeom>
            <a:noFill/>
            <a:ln w="9525">
              <a:solidFill>
                <a:schemeClr val="tx1"/>
              </a:solidFill>
              <a:round/>
              <a:headEnd type="triangle" w="med" len="med"/>
              <a:tailEnd/>
            </a:ln>
          </p:spPr>
          <p:txBody>
            <a:bodyPr/>
            <a:lstStyle/>
            <a:p>
              <a:endParaRPr lang="en-US"/>
            </a:p>
          </p:txBody>
        </p:sp>
        <p:sp>
          <p:nvSpPr>
            <p:cNvPr id="34854" name="Line 13"/>
            <p:cNvSpPr>
              <a:spLocks noChangeShapeType="1"/>
            </p:cNvSpPr>
            <p:nvPr/>
          </p:nvSpPr>
          <p:spPr bwMode="auto">
            <a:xfrm flipH="1">
              <a:off x="249" y="1525"/>
              <a:ext cx="1406" cy="0"/>
            </a:xfrm>
            <a:prstGeom prst="line">
              <a:avLst/>
            </a:prstGeom>
            <a:noFill/>
            <a:ln w="9525">
              <a:solidFill>
                <a:schemeClr val="tx1"/>
              </a:solidFill>
              <a:round/>
              <a:headEnd/>
              <a:tailEnd/>
            </a:ln>
          </p:spPr>
          <p:txBody>
            <a:bodyPr/>
            <a:lstStyle/>
            <a:p>
              <a:endParaRPr lang="en-US"/>
            </a:p>
          </p:txBody>
        </p:sp>
        <p:sp>
          <p:nvSpPr>
            <p:cNvPr id="34855" name="Line 14"/>
            <p:cNvSpPr>
              <a:spLocks noChangeShapeType="1"/>
            </p:cNvSpPr>
            <p:nvPr/>
          </p:nvSpPr>
          <p:spPr bwMode="auto">
            <a:xfrm>
              <a:off x="249" y="1525"/>
              <a:ext cx="0" cy="1134"/>
            </a:xfrm>
            <a:prstGeom prst="line">
              <a:avLst/>
            </a:prstGeom>
            <a:noFill/>
            <a:ln w="9525">
              <a:solidFill>
                <a:schemeClr val="tx1"/>
              </a:solidFill>
              <a:round/>
              <a:headEnd/>
              <a:tailEnd/>
            </a:ln>
          </p:spPr>
          <p:txBody>
            <a:bodyPr/>
            <a:lstStyle/>
            <a:p>
              <a:endParaRPr lang="en-US"/>
            </a:p>
          </p:txBody>
        </p:sp>
        <p:sp>
          <p:nvSpPr>
            <p:cNvPr id="34856" name="Line 15"/>
            <p:cNvSpPr>
              <a:spLocks noChangeShapeType="1"/>
            </p:cNvSpPr>
            <p:nvPr/>
          </p:nvSpPr>
          <p:spPr bwMode="auto">
            <a:xfrm>
              <a:off x="249" y="2659"/>
              <a:ext cx="1270" cy="0"/>
            </a:xfrm>
            <a:prstGeom prst="line">
              <a:avLst/>
            </a:prstGeom>
            <a:noFill/>
            <a:ln w="9525">
              <a:solidFill>
                <a:schemeClr val="tx1"/>
              </a:solidFill>
              <a:round/>
              <a:headEnd/>
              <a:tailEnd/>
            </a:ln>
          </p:spPr>
          <p:txBody>
            <a:bodyPr/>
            <a:lstStyle/>
            <a:p>
              <a:endParaRPr lang="en-US"/>
            </a:p>
          </p:txBody>
        </p:sp>
        <p:sp>
          <p:nvSpPr>
            <p:cNvPr id="34857" name="Line 16"/>
            <p:cNvSpPr>
              <a:spLocks noChangeShapeType="1"/>
            </p:cNvSpPr>
            <p:nvPr/>
          </p:nvSpPr>
          <p:spPr bwMode="auto">
            <a:xfrm>
              <a:off x="1519" y="2614"/>
              <a:ext cx="0" cy="45"/>
            </a:xfrm>
            <a:prstGeom prst="line">
              <a:avLst/>
            </a:prstGeom>
            <a:noFill/>
            <a:ln w="9525">
              <a:solidFill>
                <a:schemeClr val="tx1"/>
              </a:solidFill>
              <a:round/>
              <a:headEnd/>
              <a:tailEnd/>
            </a:ln>
          </p:spPr>
          <p:txBody>
            <a:bodyPr/>
            <a:lstStyle/>
            <a:p>
              <a:endParaRPr lang="en-US"/>
            </a:p>
          </p:txBody>
        </p:sp>
      </p:grpSp>
      <p:sp>
        <p:nvSpPr>
          <p:cNvPr id="34823" name="Line 17"/>
          <p:cNvSpPr>
            <a:spLocks noChangeShapeType="1"/>
          </p:cNvSpPr>
          <p:nvPr/>
        </p:nvSpPr>
        <p:spPr bwMode="auto">
          <a:xfrm flipH="1" flipV="1">
            <a:off x="2700338" y="2781300"/>
            <a:ext cx="290512" cy="790575"/>
          </a:xfrm>
          <a:prstGeom prst="line">
            <a:avLst/>
          </a:prstGeom>
          <a:noFill/>
          <a:ln w="9525">
            <a:solidFill>
              <a:schemeClr val="tx1"/>
            </a:solidFill>
            <a:round/>
            <a:headEnd/>
            <a:tailEnd type="triangle" w="med" len="med"/>
          </a:ln>
        </p:spPr>
        <p:txBody>
          <a:bodyPr/>
          <a:lstStyle/>
          <a:p>
            <a:endParaRPr lang="en-US"/>
          </a:p>
        </p:txBody>
      </p:sp>
      <p:sp>
        <p:nvSpPr>
          <p:cNvPr id="34824" name="Line 18"/>
          <p:cNvSpPr>
            <a:spLocks noChangeShapeType="1"/>
          </p:cNvSpPr>
          <p:nvPr/>
        </p:nvSpPr>
        <p:spPr bwMode="auto">
          <a:xfrm>
            <a:off x="1779588" y="4005263"/>
            <a:ext cx="1800225" cy="0"/>
          </a:xfrm>
          <a:prstGeom prst="line">
            <a:avLst/>
          </a:prstGeom>
          <a:noFill/>
          <a:ln w="19050">
            <a:solidFill>
              <a:schemeClr val="tx1"/>
            </a:solidFill>
            <a:round/>
            <a:headEnd/>
            <a:tailEnd/>
          </a:ln>
        </p:spPr>
        <p:txBody>
          <a:bodyPr/>
          <a:lstStyle/>
          <a:p>
            <a:endParaRPr lang="en-US"/>
          </a:p>
        </p:txBody>
      </p:sp>
      <p:grpSp>
        <p:nvGrpSpPr>
          <p:cNvPr id="177171" name="Group 19"/>
          <p:cNvGrpSpPr>
            <a:grpSpLocks/>
          </p:cNvGrpSpPr>
          <p:nvPr/>
        </p:nvGrpSpPr>
        <p:grpSpPr bwMode="auto">
          <a:xfrm>
            <a:off x="2268538" y="1700213"/>
            <a:ext cx="7053262" cy="487362"/>
            <a:chOff x="1429" y="1071"/>
            <a:chExt cx="4443" cy="307"/>
          </a:xfrm>
        </p:grpSpPr>
        <p:sp>
          <p:nvSpPr>
            <p:cNvPr id="34847" name="Rectangle 20"/>
            <p:cNvSpPr>
              <a:spLocks noChangeArrowheads="1"/>
            </p:cNvSpPr>
            <p:nvPr/>
          </p:nvSpPr>
          <p:spPr bwMode="auto">
            <a:xfrm>
              <a:off x="4150" y="1087"/>
              <a:ext cx="1722" cy="291"/>
            </a:xfrm>
            <a:prstGeom prst="rect">
              <a:avLst/>
            </a:prstGeom>
            <a:solidFill>
              <a:schemeClr val="bg1"/>
            </a:solidFill>
            <a:ln w="9525">
              <a:noFill/>
              <a:miter lim="800000"/>
              <a:headEnd/>
              <a:tailEnd/>
            </a:ln>
          </p:spPr>
          <p:txBody>
            <a:bodyPr wrap="none">
              <a:spAutoFit/>
            </a:bodyPr>
            <a:lstStyle/>
            <a:p>
              <a:r>
                <a:rPr lang="en-US" sz="2400">
                  <a:solidFill>
                    <a:schemeClr val="bg2"/>
                  </a:solidFill>
                </a:rPr>
                <a:t>SupervisorSSN,...)</a:t>
              </a:r>
            </a:p>
          </p:txBody>
        </p:sp>
        <p:sp>
          <p:nvSpPr>
            <p:cNvPr id="34848" name="Line 21"/>
            <p:cNvSpPr>
              <a:spLocks noChangeShapeType="1"/>
            </p:cNvSpPr>
            <p:nvPr/>
          </p:nvSpPr>
          <p:spPr bwMode="auto">
            <a:xfrm>
              <a:off x="4235" y="1344"/>
              <a:ext cx="1270" cy="0"/>
            </a:xfrm>
            <a:prstGeom prst="line">
              <a:avLst/>
            </a:prstGeom>
            <a:noFill/>
            <a:ln w="19050">
              <a:solidFill>
                <a:schemeClr val="bg2"/>
              </a:solidFill>
              <a:prstDash val="dash"/>
              <a:round/>
              <a:headEnd/>
              <a:tailEnd/>
            </a:ln>
          </p:spPr>
          <p:txBody>
            <a:bodyPr/>
            <a:lstStyle/>
            <a:p>
              <a:endParaRPr lang="en-US"/>
            </a:p>
          </p:txBody>
        </p:sp>
        <p:grpSp>
          <p:nvGrpSpPr>
            <p:cNvPr id="34849" name="Group 22"/>
            <p:cNvGrpSpPr>
              <a:grpSpLocks/>
            </p:cNvGrpSpPr>
            <p:nvPr/>
          </p:nvGrpSpPr>
          <p:grpSpPr bwMode="auto">
            <a:xfrm>
              <a:off x="1429" y="1071"/>
              <a:ext cx="3492" cy="91"/>
              <a:chOff x="1429" y="1071"/>
              <a:chExt cx="3492" cy="91"/>
            </a:xfrm>
          </p:grpSpPr>
          <p:sp>
            <p:nvSpPr>
              <p:cNvPr id="34850" name="Line 23"/>
              <p:cNvSpPr>
                <a:spLocks noChangeShapeType="1"/>
              </p:cNvSpPr>
              <p:nvPr/>
            </p:nvSpPr>
            <p:spPr bwMode="auto">
              <a:xfrm>
                <a:off x="1429" y="1071"/>
                <a:ext cx="0" cy="91"/>
              </a:xfrm>
              <a:prstGeom prst="line">
                <a:avLst/>
              </a:prstGeom>
              <a:noFill/>
              <a:ln w="9525">
                <a:solidFill>
                  <a:schemeClr val="tx1"/>
                </a:solidFill>
                <a:round/>
                <a:headEnd/>
                <a:tailEnd type="triangle" w="med" len="med"/>
              </a:ln>
            </p:spPr>
            <p:txBody>
              <a:bodyPr/>
              <a:lstStyle/>
              <a:p>
                <a:endParaRPr lang="en-US"/>
              </a:p>
            </p:txBody>
          </p:sp>
          <p:sp>
            <p:nvSpPr>
              <p:cNvPr id="34851" name="Line 24"/>
              <p:cNvSpPr>
                <a:spLocks noChangeShapeType="1"/>
              </p:cNvSpPr>
              <p:nvPr/>
            </p:nvSpPr>
            <p:spPr bwMode="auto">
              <a:xfrm>
                <a:off x="1429" y="1071"/>
                <a:ext cx="3492" cy="0"/>
              </a:xfrm>
              <a:prstGeom prst="line">
                <a:avLst/>
              </a:prstGeom>
              <a:noFill/>
              <a:ln w="9525">
                <a:solidFill>
                  <a:schemeClr val="tx1"/>
                </a:solidFill>
                <a:round/>
                <a:headEnd/>
                <a:tailEnd/>
              </a:ln>
            </p:spPr>
            <p:txBody>
              <a:bodyPr/>
              <a:lstStyle/>
              <a:p>
                <a:endParaRPr lang="en-US"/>
              </a:p>
            </p:txBody>
          </p:sp>
          <p:sp>
            <p:nvSpPr>
              <p:cNvPr id="34852" name="Line 25"/>
              <p:cNvSpPr>
                <a:spLocks noChangeShapeType="1"/>
              </p:cNvSpPr>
              <p:nvPr/>
            </p:nvSpPr>
            <p:spPr bwMode="auto">
              <a:xfrm>
                <a:off x="4921" y="1071"/>
                <a:ext cx="0" cy="46"/>
              </a:xfrm>
              <a:prstGeom prst="line">
                <a:avLst/>
              </a:prstGeom>
              <a:noFill/>
              <a:ln w="9525">
                <a:solidFill>
                  <a:schemeClr val="tx1"/>
                </a:solidFill>
                <a:round/>
                <a:headEnd/>
                <a:tailEnd/>
              </a:ln>
            </p:spPr>
            <p:txBody>
              <a:bodyPr/>
              <a:lstStyle/>
              <a:p>
                <a:endParaRPr lang="en-US"/>
              </a:p>
            </p:txBody>
          </p:sp>
        </p:grpSp>
      </p:grpSp>
      <p:grpSp>
        <p:nvGrpSpPr>
          <p:cNvPr id="177178" name="Group 26"/>
          <p:cNvGrpSpPr>
            <a:grpSpLocks/>
          </p:cNvGrpSpPr>
          <p:nvPr/>
        </p:nvGrpSpPr>
        <p:grpSpPr bwMode="auto">
          <a:xfrm>
            <a:off x="250825" y="2133600"/>
            <a:ext cx="5108575" cy="3048000"/>
            <a:chOff x="158" y="1344"/>
            <a:chExt cx="3218" cy="1920"/>
          </a:xfrm>
        </p:grpSpPr>
        <p:sp>
          <p:nvSpPr>
            <p:cNvPr id="34828" name="Line 27"/>
            <p:cNvSpPr>
              <a:spLocks noChangeShapeType="1"/>
            </p:cNvSpPr>
            <p:nvPr/>
          </p:nvSpPr>
          <p:spPr bwMode="auto">
            <a:xfrm flipH="1">
              <a:off x="2426" y="2840"/>
              <a:ext cx="817" cy="0"/>
            </a:xfrm>
            <a:prstGeom prst="line">
              <a:avLst/>
            </a:prstGeom>
            <a:noFill/>
            <a:ln w="9525">
              <a:solidFill>
                <a:schemeClr val="tx1"/>
              </a:solidFill>
              <a:round/>
              <a:headEnd/>
              <a:tailEnd/>
            </a:ln>
          </p:spPr>
          <p:txBody>
            <a:bodyPr/>
            <a:lstStyle/>
            <a:p>
              <a:endParaRPr lang="en-US"/>
            </a:p>
          </p:txBody>
        </p:sp>
        <p:grpSp>
          <p:nvGrpSpPr>
            <p:cNvPr id="34829" name="Group 28"/>
            <p:cNvGrpSpPr>
              <a:grpSpLocks/>
            </p:cNvGrpSpPr>
            <p:nvPr/>
          </p:nvGrpSpPr>
          <p:grpSpPr bwMode="auto">
            <a:xfrm>
              <a:off x="158" y="1344"/>
              <a:ext cx="3218" cy="1920"/>
              <a:chOff x="158" y="1344"/>
              <a:chExt cx="3218" cy="1920"/>
            </a:xfrm>
          </p:grpSpPr>
          <p:grpSp>
            <p:nvGrpSpPr>
              <p:cNvPr id="34830" name="Group 29"/>
              <p:cNvGrpSpPr>
                <a:grpSpLocks/>
              </p:cNvGrpSpPr>
              <p:nvPr/>
            </p:nvGrpSpPr>
            <p:grpSpPr bwMode="auto">
              <a:xfrm>
                <a:off x="158" y="2976"/>
                <a:ext cx="3218" cy="288"/>
                <a:chOff x="158" y="2976"/>
                <a:chExt cx="3218" cy="288"/>
              </a:xfrm>
            </p:grpSpPr>
            <p:sp>
              <p:nvSpPr>
                <p:cNvPr id="34841" name="Rectangle 30"/>
                <p:cNvSpPr>
                  <a:spLocks noChangeArrowheads="1"/>
                </p:cNvSpPr>
                <p:nvPr/>
              </p:nvSpPr>
              <p:spPr bwMode="auto">
                <a:xfrm>
                  <a:off x="158" y="2976"/>
                  <a:ext cx="1331" cy="288"/>
                </a:xfrm>
                <a:prstGeom prst="rect">
                  <a:avLst/>
                </a:prstGeom>
                <a:noFill/>
                <a:ln w="9525">
                  <a:noFill/>
                  <a:miter lim="800000"/>
                  <a:headEnd/>
                  <a:tailEnd/>
                </a:ln>
              </p:spPr>
              <p:txBody>
                <a:bodyPr wrap="none">
                  <a:spAutoFit/>
                </a:bodyPr>
                <a:lstStyle/>
                <a:p>
                  <a:pPr>
                    <a:spcBef>
                      <a:spcPct val="50000"/>
                    </a:spcBef>
                  </a:pPr>
                  <a:r>
                    <a:rPr lang="en-US" sz="2400" b="1">
                      <a:solidFill>
                        <a:schemeClr val="bg2"/>
                      </a:solidFill>
                    </a:rPr>
                    <a:t>Supervision</a:t>
                  </a:r>
                  <a:r>
                    <a:rPr lang="en-US" sz="2400">
                      <a:solidFill>
                        <a:schemeClr val="bg2"/>
                      </a:solidFill>
                    </a:rPr>
                    <a:t>( </a:t>
                  </a:r>
                </a:p>
              </p:txBody>
            </p:sp>
            <p:grpSp>
              <p:nvGrpSpPr>
                <p:cNvPr id="34842" name="Group 31"/>
                <p:cNvGrpSpPr>
                  <a:grpSpLocks/>
                </p:cNvGrpSpPr>
                <p:nvPr/>
              </p:nvGrpSpPr>
              <p:grpSpPr bwMode="auto">
                <a:xfrm>
                  <a:off x="1383" y="2976"/>
                  <a:ext cx="553" cy="288"/>
                  <a:chOff x="1338" y="2387"/>
                  <a:chExt cx="553" cy="288"/>
                </a:xfrm>
              </p:grpSpPr>
              <p:sp>
                <p:nvSpPr>
                  <p:cNvPr id="34845" name="Rectangle 32"/>
                  <p:cNvSpPr>
                    <a:spLocks noChangeArrowheads="1"/>
                  </p:cNvSpPr>
                  <p:nvPr/>
                </p:nvSpPr>
                <p:spPr bwMode="auto">
                  <a:xfrm>
                    <a:off x="1338" y="2387"/>
                    <a:ext cx="553" cy="288"/>
                  </a:xfrm>
                  <a:prstGeom prst="rect">
                    <a:avLst/>
                  </a:prstGeom>
                  <a:noFill/>
                  <a:ln w="9525">
                    <a:noFill/>
                    <a:miter lim="800000"/>
                    <a:headEnd/>
                    <a:tailEnd/>
                  </a:ln>
                </p:spPr>
                <p:txBody>
                  <a:bodyPr wrap="none">
                    <a:spAutoFit/>
                  </a:bodyPr>
                  <a:lstStyle/>
                  <a:p>
                    <a:r>
                      <a:rPr lang="en-US" sz="2400">
                        <a:solidFill>
                          <a:schemeClr val="bg2"/>
                        </a:solidFill>
                      </a:rPr>
                      <a:t>Ssn, </a:t>
                    </a:r>
                  </a:p>
                </p:txBody>
              </p:sp>
              <p:sp>
                <p:nvSpPr>
                  <p:cNvPr id="34846" name="Line 33"/>
                  <p:cNvSpPr>
                    <a:spLocks noChangeShapeType="1"/>
                  </p:cNvSpPr>
                  <p:nvPr/>
                </p:nvSpPr>
                <p:spPr bwMode="auto">
                  <a:xfrm>
                    <a:off x="1415" y="2643"/>
                    <a:ext cx="318" cy="0"/>
                  </a:xfrm>
                  <a:prstGeom prst="line">
                    <a:avLst/>
                  </a:prstGeom>
                  <a:noFill/>
                  <a:ln w="19050">
                    <a:solidFill>
                      <a:schemeClr val="bg2"/>
                    </a:solidFill>
                    <a:prstDash val="dash"/>
                    <a:round/>
                    <a:headEnd/>
                    <a:tailEnd/>
                  </a:ln>
                </p:spPr>
                <p:txBody>
                  <a:bodyPr/>
                  <a:lstStyle/>
                  <a:p>
                    <a:endParaRPr lang="en-US"/>
                  </a:p>
                </p:txBody>
              </p:sp>
            </p:grpSp>
            <p:sp>
              <p:nvSpPr>
                <p:cNvPr id="34843" name="Rectangle 34"/>
                <p:cNvSpPr>
                  <a:spLocks noChangeArrowheads="1"/>
                </p:cNvSpPr>
                <p:nvPr/>
              </p:nvSpPr>
              <p:spPr bwMode="auto">
                <a:xfrm>
                  <a:off x="1882" y="2976"/>
                  <a:ext cx="1494" cy="288"/>
                </a:xfrm>
                <a:prstGeom prst="rect">
                  <a:avLst/>
                </a:prstGeom>
                <a:noFill/>
                <a:ln w="9525">
                  <a:noFill/>
                  <a:miter lim="800000"/>
                  <a:headEnd/>
                  <a:tailEnd/>
                </a:ln>
              </p:spPr>
              <p:txBody>
                <a:bodyPr wrap="none">
                  <a:spAutoFit/>
                </a:bodyPr>
                <a:lstStyle/>
                <a:p>
                  <a:r>
                    <a:rPr lang="en-US" sz="2400">
                      <a:solidFill>
                        <a:schemeClr val="bg2"/>
                      </a:solidFill>
                    </a:rPr>
                    <a:t>SupervisorSSN)</a:t>
                  </a:r>
                </a:p>
              </p:txBody>
            </p:sp>
            <p:sp>
              <p:nvSpPr>
                <p:cNvPr id="34844" name="Line 35"/>
                <p:cNvSpPr>
                  <a:spLocks noChangeShapeType="1"/>
                </p:cNvSpPr>
                <p:nvPr/>
              </p:nvSpPr>
              <p:spPr bwMode="auto">
                <a:xfrm flipV="1">
                  <a:off x="1965" y="3203"/>
                  <a:ext cx="1278" cy="24"/>
                </a:xfrm>
                <a:prstGeom prst="line">
                  <a:avLst/>
                </a:prstGeom>
                <a:noFill/>
                <a:ln w="19050">
                  <a:solidFill>
                    <a:schemeClr val="bg2"/>
                  </a:solidFill>
                  <a:prstDash val="dash"/>
                  <a:round/>
                  <a:headEnd/>
                  <a:tailEnd/>
                </a:ln>
              </p:spPr>
              <p:txBody>
                <a:bodyPr/>
                <a:lstStyle/>
                <a:p>
                  <a:endParaRPr lang="en-US"/>
                </a:p>
              </p:txBody>
            </p:sp>
          </p:grpSp>
          <p:grpSp>
            <p:nvGrpSpPr>
              <p:cNvPr id="34831" name="Group 36"/>
              <p:cNvGrpSpPr>
                <a:grpSpLocks/>
              </p:cNvGrpSpPr>
              <p:nvPr/>
            </p:nvGrpSpPr>
            <p:grpSpPr bwMode="auto">
              <a:xfrm>
                <a:off x="1519" y="1344"/>
                <a:ext cx="1724" cy="1723"/>
                <a:chOff x="1519" y="1344"/>
                <a:chExt cx="1724" cy="1723"/>
              </a:xfrm>
            </p:grpSpPr>
            <p:sp>
              <p:nvSpPr>
                <p:cNvPr id="34832" name="Line 37"/>
                <p:cNvSpPr>
                  <a:spLocks noChangeShapeType="1"/>
                </p:cNvSpPr>
                <p:nvPr/>
              </p:nvSpPr>
              <p:spPr bwMode="auto">
                <a:xfrm flipV="1">
                  <a:off x="1519" y="1344"/>
                  <a:ext cx="0" cy="136"/>
                </a:xfrm>
                <a:prstGeom prst="line">
                  <a:avLst/>
                </a:prstGeom>
                <a:noFill/>
                <a:ln w="9525">
                  <a:solidFill>
                    <a:schemeClr val="tx1"/>
                  </a:solidFill>
                  <a:round/>
                  <a:headEnd/>
                  <a:tailEnd type="triangle" w="med" len="med"/>
                </a:ln>
              </p:spPr>
              <p:txBody>
                <a:bodyPr/>
                <a:lstStyle/>
                <a:p>
                  <a:endParaRPr lang="en-US"/>
                </a:p>
              </p:txBody>
            </p:sp>
            <p:sp>
              <p:nvSpPr>
                <p:cNvPr id="34833" name="Line 38"/>
                <p:cNvSpPr>
                  <a:spLocks noChangeShapeType="1"/>
                </p:cNvSpPr>
                <p:nvPr/>
              </p:nvSpPr>
              <p:spPr bwMode="auto">
                <a:xfrm flipV="1">
                  <a:off x="1610" y="1344"/>
                  <a:ext cx="0" cy="90"/>
                </a:xfrm>
                <a:prstGeom prst="line">
                  <a:avLst/>
                </a:prstGeom>
                <a:noFill/>
                <a:ln w="9525">
                  <a:solidFill>
                    <a:schemeClr val="tx1"/>
                  </a:solidFill>
                  <a:round/>
                  <a:headEnd/>
                  <a:tailEnd type="triangle" w="med" len="med"/>
                </a:ln>
              </p:spPr>
              <p:txBody>
                <a:bodyPr/>
                <a:lstStyle/>
                <a:p>
                  <a:endParaRPr lang="en-US"/>
                </a:p>
              </p:txBody>
            </p:sp>
            <p:sp>
              <p:nvSpPr>
                <p:cNvPr id="34834" name="Line 39"/>
                <p:cNvSpPr>
                  <a:spLocks noChangeShapeType="1"/>
                </p:cNvSpPr>
                <p:nvPr/>
              </p:nvSpPr>
              <p:spPr bwMode="auto">
                <a:xfrm>
                  <a:off x="1610" y="1434"/>
                  <a:ext cx="1633" cy="0"/>
                </a:xfrm>
                <a:prstGeom prst="line">
                  <a:avLst/>
                </a:prstGeom>
                <a:noFill/>
                <a:ln w="9525">
                  <a:solidFill>
                    <a:schemeClr val="tx1"/>
                  </a:solidFill>
                  <a:round/>
                  <a:headEnd/>
                  <a:tailEnd/>
                </a:ln>
              </p:spPr>
              <p:txBody>
                <a:bodyPr/>
                <a:lstStyle/>
                <a:p>
                  <a:endParaRPr lang="en-US"/>
                </a:p>
              </p:txBody>
            </p:sp>
            <p:sp>
              <p:nvSpPr>
                <p:cNvPr id="34835" name="Line 40"/>
                <p:cNvSpPr>
                  <a:spLocks noChangeShapeType="1"/>
                </p:cNvSpPr>
                <p:nvPr/>
              </p:nvSpPr>
              <p:spPr bwMode="auto">
                <a:xfrm>
                  <a:off x="3243" y="1434"/>
                  <a:ext cx="0" cy="1406"/>
                </a:xfrm>
                <a:prstGeom prst="line">
                  <a:avLst/>
                </a:prstGeom>
                <a:noFill/>
                <a:ln w="9525">
                  <a:solidFill>
                    <a:schemeClr val="tx1"/>
                  </a:solidFill>
                  <a:round/>
                  <a:headEnd/>
                  <a:tailEnd/>
                </a:ln>
              </p:spPr>
              <p:txBody>
                <a:bodyPr/>
                <a:lstStyle/>
                <a:p>
                  <a:endParaRPr lang="en-US"/>
                </a:p>
              </p:txBody>
            </p:sp>
            <p:sp>
              <p:nvSpPr>
                <p:cNvPr id="34836" name="Line 41"/>
                <p:cNvSpPr>
                  <a:spLocks noChangeShapeType="1"/>
                </p:cNvSpPr>
                <p:nvPr/>
              </p:nvSpPr>
              <p:spPr bwMode="auto">
                <a:xfrm>
                  <a:off x="2426" y="2840"/>
                  <a:ext cx="0" cy="182"/>
                </a:xfrm>
                <a:prstGeom prst="line">
                  <a:avLst/>
                </a:prstGeom>
                <a:noFill/>
                <a:ln w="9525">
                  <a:solidFill>
                    <a:schemeClr val="tx1"/>
                  </a:solidFill>
                  <a:round/>
                  <a:headEnd/>
                  <a:tailEnd/>
                </a:ln>
              </p:spPr>
              <p:txBody>
                <a:bodyPr/>
                <a:lstStyle/>
                <a:p>
                  <a:endParaRPr lang="en-US"/>
                </a:p>
              </p:txBody>
            </p:sp>
            <p:sp>
              <p:nvSpPr>
                <p:cNvPr id="34837" name="Line 42"/>
                <p:cNvSpPr>
                  <a:spLocks noChangeShapeType="1"/>
                </p:cNvSpPr>
                <p:nvPr/>
              </p:nvSpPr>
              <p:spPr bwMode="auto">
                <a:xfrm>
                  <a:off x="3152" y="1480"/>
                  <a:ext cx="0" cy="1270"/>
                </a:xfrm>
                <a:prstGeom prst="line">
                  <a:avLst/>
                </a:prstGeom>
                <a:noFill/>
                <a:ln w="9525">
                  <a:solidFill>
                    <a:schemeClr val="tx1"/>
                  </a:solidFill>
                  <a:round/>
                  <a:headEnd/>
                  <a:tailEnd/>
                </a:ln>
              </p:spPr>
              <p:txBody>
                <a:bodyPr/>
                <a:lstStyle/>
                <a:p>
                  <a:endParaRPr lang="en-US"/>
                </a:p>
              </p:txBody>
            </p:sp>
            <p:sp>
              <p:nvSpPr>
                <p:cNvPr id="34838" name="Line 43"/>
                <p:cNvSpPr>
                  <a:spLocks noChangeShapeType="1"/>
                </p:cNvSpPr>
                <p:nvPr/>
              </p:nvSpPr>
              <p:spPr bwMode="auto">
                <a:xfrm flipH="1">
                  <a:off x="1565" y="2750"/>
                  <a:ext cx="1587" cy="0"/>
                </a:xfrm>
                <a:prstGeom prst="line">
                  <a:avLst/>
                </a:prstGeom>
                <a:noFill/>
                <a:ln w="9525">
                  <a:solidFill>
                    <a:schemeClr val="tx1"/>
                  </a:solidFill>
                  <a:round/>
                  <a:headEnd/>
                  <a:tailEnd/>
                </a:ln>
              </p:spPr>
              <p:txBody>
                <a:bodyPr/>
                <a:lstStyle/>
                <a:p>
                  <a:endParaRPr lang="en-US"/>
                </a:p>
              </p:txBody>
            </p:sp>
            <p:sp>
              <p:nvSpPr>
                <p:cNvPr id="34839" name="Line 44"/>
                <p:cNvSpPr>
                  <a:spLocks noChangeShapeType="1"/>
                </p:cNvSpPr>
                <p:nvPr/>
              </p:nvSpPr>
              <p:spPr bwMode="auto">
                <a:xfrm>
                  <a:off x="1565" y="2750"/>
                  <a:ext cx="0" cy="317"/>
                </a:xfrm>
                <a:prstGeom prst="line">
                  <a:avLst/>
                </a:prstGeom>
                <a:noFill/>
                <a:ln w="9525">
                  <a:solidFill>
                    <a:schemeClr val="tx1"/>
                  </a:solidFill>
                  <a:round/>
                  <a:headEnd/>
                  <a:tailEnd/>
                </a:ln>
              </p:spPr>
              <p:txBody>
                <a:bodyPr/>
                <a:lstStyle/>
                <a:p>
                  <a:endParaRPr lang="en-US"/>
                </a:p>
              </p:txBody>
            </p:sp>
            <p:sp>
              <p:nvSpPr>
                <p:cNvPr id="34840" name="Line 45"/>
                <p:cNvSpPr>
                  <a:spLocks noChangeShapeType="1"/>
                </p:cNvSpPr>
                <p:nvPr/>
              </p:nvSpPr>
              <p:spPr bwMode="auto">
                <a:xfrm>
                  <a:off x="1519" y="1480"/>
                  <a:ext cx="1633" cy="0"/>
                </a:xfrm>
                <a:prstGeom prst="line">
                  <a:avLst/>
                </a:prstGeom>
                <a:noFill/>
                <a:ln w="9525">
                  <a:solidFill>
                    <a:schemeClr val="tx1"/>
                  </a:solidFill>
                  <a:round/>
                  <a:headEnd/>
                  <a:tailEnd/>
                </a:ln>
              </p:spPr>
              <p:txBody>
                <a:bodyPr/>
                <a:lstStyle/>
                <a:p>
                  <a:endParaRPr lang="en-US"/>
                </a:p>
              </p:txBody>
            </p:sp>
          </p:grpSp>
        </p:grpSp>
      </p:grpSp>
      <p:sp>
        <p:nvSpPr>
          <p:cNvPr id="177199" name="Line 47"/>
          <p:cNvSpPr>
            <a:spLocks noChangeShapeType="1"/>
          </p:cNvSpPr>
          <p:nvPr/>
        </p:nvSpPr>
        <p:spPr bwMode="auto">
          <a:xfrm>
            <a:off x="2293938" y="5229225"/>
            <a:ext cx="503237" cy="0"/>
          </a:xfrm>
          <a:prstGeom prst="line">
            <a:avLst/>
          </a:prstGeom>
          <a:noFill/>
          <a:ln w="19050">
            <a:solidFill>
              <a:schemeClr val="tx1"/>
            </a:solidFill>
            <a:round/>
            <a:headEn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7178"/>
                                        </p:tgtEl>
                                        <p:attrNameLst>
                                          <p:attrName>style.visibility</p:attrName>
                                        </p:attrNameLst>
                                      </p:cBhvr>
                                      <p:to>
                                        <p:strVal val="visible"/>
                                      </p:to>
                                    </p:set>
                                  </p:childTnLst>
                                </p:cTn>
                              </p:par>
                              <p:par>
                                <p:cTn id="7" presetID="1" presetClass="exit" presetSubtype="0" fill="hold" nodeType="withEffect">
                                  <p:stCondLst>
                                    <p:cond delay="0"/>
                                  </p:stCondLst>
                                  <p:childTnLst>
                                    <p:set>
                                      <p:cBhvr>
                                        <p:cTn id="8" dur="1" fill="hold">
                                          <p:stCondLst>
                                            <p:cond delay="0"/>
                                          </p:stCondLst>
                                        </p:cTn>
                                        <p:tgtEl>
                                          <p:spTgt spid="177171"/>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71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19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p:txBody>
          <a:bodyPr/>
          <a:lstStyle/>
          <a:p>
            <a:pPr eaLnBrk="1" hangingPunct="1"/>
            <a:r>
              <a:rPr lang="en-GB" smtClean="0"/>
              <a:t>ER to Relations</a:t>
            </a:r>
          </a:p>
        </p:txBody>
      </p:sp>
      <p:sp>
        <p:nvSpPr>
          <p:cNvPr id="36866" name="Rectangle 3"/>
          <p:cNvSpPr>
            <a:spLocks noGrp="1" noChangeArrowheads="1"/>
          </p:cNvSpPr>
          <p:nvPr>
            <p:ph type="body" idx="1"/>
          </p:nvPr>
        </p:nvSpPr>
        <p:spPr>
          <a:xfrm>
            <a:off x="457200" y="1700213"/>
            <a:ext cx="8435975" cy="4681537"/>
          </a:xfrm>
        </p:spPr>
        <p:txBody>
          <a:bodyPr/>
          <a:lstStyle/>
          <a:p>
            <a:pPr marL="609600" indent="-609600" eaLnBrk="1" hangingPunct="1">
              <a:buFont typeface="Wingdings" pitchFamily="2" charset="2"/>
              <a:buNone/>
            </a:pPr>
            <a:r>
              <a:rPr lang="en-GB" b="1" smtClean="0"/>
              <a:t>Step 3: Mapping 1:1 Relationship Types</a:t>
            </a:r>
            <a:endParaRPr lang="en-GB" sz="2400" b="1" smtClean="0"/>
          </a:p>
          <a:p>
            <a:pPr marL="609600" indent="-609600" eaLnBrk="1" hangingPunct="1">
              <a:spcBef>
                <a:spcPct val="60000"/>
              </a:spcBef>
              <a:buFont typeface="Wingdings" pitchFamily="2" charset="2"/>
              <a:buAutoNum type="arabicPeriod"/>
            </a:pPr>
            <a:r>
              <a:rPr lang="en-GB" sz="2400" smtClean="0"/>
              <a:t>Implement as 1:N relationship (p</a:t>
            </a:r>
            <a:r>
              <a:rPr lang="sv-SE" sz="2400" smtClean="0"/>
              <a:t>refer the entity type with </a:t>
            </a:r>
            <a:r>
              <a:rPr lang="sv-SE" sz="2400" b="1" smtClean="0"/>
              <a:t>total participation</a:t>
            </a:r>
            <a:r>
              <a:rPr lang="sv-SE" sz="2400" smtClean="0"/>
              <a:t>, if any, as the entity type to which the foreign key is added</a:t>
            </a:r>
            <a:r>
              <a:rPr lang="en-GB" sz="2400" smtClean="0"/>
              <a:t>). Convenient if few tuples participate in the relationship.</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ChangeArrowheads="1"/>
          </p:cNvSpPr>
          <p:nvPr/>
        </p:nvSpPr>
        <p:spPr bwMode="auto">
          <a:xfrm>
            <a:off x="468313" y="1341438"/>
            <a:ext cx="8893175" cy="2647950"/>
          </a:xfrm>
          <a:prstGeom prst="rect">
            <a:avLst/>
          </a:prstGeom>
          <a:noFill/>
          <a:ln w="9525">
            <a:noFill/>
            <a:miter lim="800000"/>
            <a:headEnd/>
            <a:tailEnd/>
          </a:ln>
        </p:spPr>
        <p:txBody>
          <a:bodyPr>
            <a:spAutoFit/>
          </a:bodyPr>
          <a:lstStyle/>
          <a:p>
            <a:pPr>
              <a:spcBef>
                <a:spcPct val="50000"/>
              </a:spcBef>
            </a:pPr>
            <a:r>
              <a:rPr lang="en-US" sz="2400" b="1">
                <a:solidFill>
                  <a:schemeClr val="bg2"/>
                </a:solidFill>
              </a:rPr>
              <a:t>PROJECT</a:t>
            </a:r>
            <a:r>
              <a:rPr lang="en-US" sz="2400">
                <a:solidFill>
                  <a:schemeClr val="bg2"/>
                </a:solidFill>
              </a:rPr>
              <a:t>( </a:t>
            </a:r>
            <a:r>
              <a:rPr lang="en-US" sz="2400" u="sng">
                <a:solidFill>
                  <a:schemeClr val="bg2"/>
                </a:solidFill>
              </a:rPr>
              <a:t>Number</a:t>
            </a:r>
            <a:r>
              <a:rPr lang="en-US" sz="2400">
                <a:solidFill>
                  <a:schemeClr val="bg2"/>
                </a:solidFill>
              </a:rPr>
              <a:t>, Name, Location)</a:t>
            </a:r>
            <a:endParaRPr lang="en-US" sz="2400" b="1">
              <a:solidFill>
                <a:schemeClr val="bg2"/>
              </a:solidFill>
            </a:endParaRPr>
          </a:p>
          <a:p>
            <a:pPr>
              <a:spcBef>
                <a:spcPct val="50000"/>
              </a:spcBef>
            </a:pPr>
            <a:r>
              <a:rPr lang="en-US" sz="2400" b="1">
                <a:solidFill>
                  <a:schemeClr val="bg2"/>
                </a:solidFill>
              </a:rPr>
              <a:t>EMPLOYEE</a:t>
            </a:r>
            <a:r>
              <a:rPr lang="en-US" sz="2400">
                <a:solidFill>
                  <a:schemeClr val="bg2"/>
                </a:solidFill>
              </a:rPr>
              <a:t>(</a:t>
            </a:r>
            <a:r>
              <a:rPr lang="en-US" sz="2400" u="sng">
                <a:solidFill>
                  <a:schemeClr val="bg2"/>
                </a:solidFill>
              </a:rPr>
              <a:t>Ssn</a:t>
            </a:r>
            <a:r>
              <a:rPr lang="en-US" sz="2400">
                <a:solidFill>
                  <a:schemeClr val="bg2"/>
                </a:solidFill>
              </a:rPr>
              <a:t>, Bdate, Fname, Minit, Lname, …) </a:t>
            </a:r>
          </a:p>
          <a:p>
            <a:pPr>
              <a:spcBef>
                <a:spcPct val="50000"/>
              </a:spcBef>
            </a:pPr>
            <a:r>
              <a:rPr lang="en-US" sz="2400">
                <a:solidFill>
                  <a:schemeClr val="bg2"/>
                </a:solidFill>
              </a:rPr>
              <a:t>           </a:t>
            </a:r>
            <a:endParaRPr lang="en-US"/>
          </a:p>
          <a:p>
            <a:pPr>
              <a:spcBef>
                <a:spcPct val="50000"/>
              </a:spcBef>
            </a:pPr>
            <a:endParaRPr lang="en-US" sz="2400" b="1">
              <a:solidFill>
                <a:schemeClr val="bg2"/>
              </a:solidFill>
            </a:endParaRPr>
          </a:p>
          <a:p>
            <a:pPr>
              <a:spcBef>
                <a:spcPct val="50000"/>
              </a:spcBef>
            </a:pPr>
            <a:r>
              <a:rPr lang="en-US" sz="2400" b="1">
                <a:solidFill>
                  <a:schemeClr val="bg2"/>
                </a:solidFill>
              </a:rPr>
              <a:t>DEPARTMENT</a:t>
            </a:r>
            <a:r>
              <a:rPr lang="en-US" sz="2400">
                <a:solidFill>
                  <a:schemeClr val="bg2"/>
                </a:solidFill>
              </a:rPr>
              <a:t> ( </a:t>
            </a:r>
            <a:r>
              <a:rPr lang="en-US" sz="2400" u="sng">
                <a:solidFill>
                  <a:schemeClr val="bg2"/>
                </a:solidFill>
              </a:rPr>
              <a:t>Number</a:t>
            </a:r>
            <a:r>
              <a:rPr lang="en-US" sz="2400">
                <a:solidFill>
                  <a:schemeClr val="bg2"/>
                </a:solidFill>
              </a:rPr>
              <a:t>, Name,</a:t>
            </a:r>
          </a:p>
        </p:txBody>
      </p:sp>
      <p:grpSp>
        <p:nvGrpSpPr>
          <p:cNvPr id="162834" name="Group 18"/>
          <p:cNvGrpSpPr>
            <a:grpSpLocks/>
          </p:cNvGrpSpPr>
          <p:nvPr/>
        </p:nvGrpSpPr>
        <p:grpSpPr bwMode="auto">
          <a:xfrm>
            <a:off x="2555875" y="2349500"/>
            <a:ext cx="4121150" cy="1643063"/>
            <a:chOff x="1610" y="1480"/>
            <a:chExt cx="2596" cy="1035"/>
          </a:xfrm>
        </p:grpSpPr>
        <p:sp>
          <p:nvSpPr>
            <p:cNvPr id="38915" name="Rectangle 13"/>
            <p:cNvSpPr>
              <a:spLocks noChangeArrowheads="1"/>
            </p:cNvSpPr>
            <p:nvPr/>
          </p:nvSpPr>
          <p:spPr bwMode="auto">
            <a:xfrm>
              <a:off x="3267" y="2227"/>
              <a:ext cx="939" cy="288"/>
            </a:xfrm>
            <a:prstGeom prst="rect">
              <a:avLst/>
            </a:prstGeom>
            <a:noFill/>
            <a:ln w="9525">
              <a:noFill/>
              <a:miter lim="800000"/>
              <a:headEnd/>
              <a:tailEnd/>
            </a:ln>
          </p:spPr>
          <p:txBody>
            <a:bodyPr wrap="none">
              <a:spAutoFit/>
            </a:bodyPr>
            <a:lstStyle/>
            <a:p>
              <a:r>
                <a:rPr lang="en-US" sz="2400">
                  <a:solidFill>
                    <a:schemeClr val="bg2"/>
                  </a:solidFill>
                </a:rPr>
                <a:t>Manager)</a:t>
              </a:r>
            </a:p>
          </p:txBody>
        </p:sp>
        <p:sp>
          <p:nvSpPr>
            <p:cNvPr id="38916" name="Line 14"/>
            <p:cNvSpPr>
              <a:spLocks noChangeShapeType="1"/>
            </p:cNvSpPr>
            <p:nvPr/>
          </p:nvSpPr>
          <p:spPr bwMode="auto">
            <a:xfrm>
              <a:off x="3334" y="2478"/>
              <a:ext cx="725" cy="0"/>
            </a:xfrm>
            <a:prstGeom prst="line">
              <a:avLst/>
            </a:prstGeom>
            <a:noFill/>
            <a:ln w="19050">
              <a:solidFill>
                <a:schemeClr val="bg2"/>
              </a:solidFill>
              <a:prstDash val="dash"/>
              <a:round/>
              <a:headEnd/>
              <a:tailEnd/>
            </a:ln>
          </p:spPr>
          <p:txBody>
            <a:bodyPr/>
            <a:lstStyle/>
            <a:p>
              <a:endParaRPr lang="en-US"/>
            </a:p>
          </p:txBody>
        </p:sp>
        <p:sp>
          <p:nvSpPr>
            <p:cNvPr id="38917" name="Line 15"/>
            <p:cNvSpPr>
              <a:spLocks noChangeShapeType="1"/>
            </p:cNvSpPr>
            <p:nvPr/>
          </p:nvSpPr>
          <p:spPr bwMode="auto">
            <a:xfrm flipV="1">
              <a:off x="3696" y="1888"/>
              <a:ext cx="0" cy="363"/>
            </a:xfrm>
            <a:prstGeom prst="line">
              <a:avLst/>
            </a:prstGeom>
            <a:noFill/>
            <a:ln w="9525">
              <a:solidFill>
                <a:schemeClr val="tx1"/>
              </a:solidFill>
              <a:round/>
              <a:headEnd/>
              <a:tailEnd/>
            </a:ln>
          </p:spPr>
          <p:txBody>
            <a:bodyPr/>
            <a:lstStyle/>
            <a:p>
              <a:endParaRPr lang="en-US"/>
            </a:p>
          </p:txBody>
        </p:sp>
        <p:sp>
          <p:nvSpPr>
            <p:cNvPr id="38918" name="Line 16"/>
            <p:cNvSpPr>
              <a:spLocks noChangeShapeType="1"/>
            </p:cNvSpPr>
            <p:nvPr/>
          </p:nvSpPr>
          <p:spPr bwMode="auto">
            <a:xfrm flipH="1">
              <a:off x="1610" y="1888"/>
              <a:ext cx="2086" cy="0"/>
            </a:xfrm>
            <a:prstGeom prst="line">
              <a:avLst/>
            </a:prstGeom>
            <a:noFill/>
            <a:ln w="9525">
              <a:solidFill>
                <a:schemeClr val="tx1"/>
              </a:solidFill>
              <a:round/>
              <a:headEnd/>
              <a:tailEnd/>
            </a:ln>
          </p:spPr>
          <p:txBody>
            <a:bodyPr/>
            <a:lstStyle/>
            <a:p>
              <a:endParaRPr lang="en-US"/>
            </a:p>
          </p:txBody>
        </p:sp>
        <p:sp>
          <p:nvSpPr>
            <p:cNvPr id="38919" name="Line 17"/>
            <p:cNvSpPr>
              <a:spLocks noChangeShapeType="1"/>
            </p:cNvSpPr>
            <p:nvPr/>
          </p:nvSpPr>
          <p:spPr bwMode="auto">
            <a:xfrm flipV="1">
              <a:off x="1610" y="1480"/>
              <a:ext cx="0" cy="408"/>
            </a:xfrm>
            <a:prstGeom prst="line">
              <a:avLst/>
            </a:prstGeom>
            <a:noFill/>
            <a:ln w="9525">
              <a:solidFill>
                <a:schemeClr val="tx1"/>
              </a:solidFill>
              <a:round/>
              <a:headEnd/>
              <a:tailEnd type="triangle" w="med" len="med"/>
            </a:ln>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28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p:txBody>
          <a:bodyPr/>
          <a:lstStyle/>
          <a:p>
            <a:pPr eaLnBrk="1" hangingPunct="1"/>
            <a:r>
              <a:rPr lang="en-GB" smtClean="0"/>
              <a:t>ER to Relations</a:t>
            </a:r>
          </a:p>
        </p:txBody>
      </p:sp>
      <p:sp>
        <p:nvSpPr>
          <p:cNvPr id="163843" name="Rectangle 3"/>
          <p:cNvSpPr>
            <a:spLocks noGrp="1" noChangeArrowheads="1"/>
          </p:cNvSpPr>
          <p:nvPr>
            <p:ph type="body" idx="1"/>
          </p:nvPr>
        </p:nvSpPr>
        <p:spPr>
          <a:xfrm>
            <a:off x="457200" y="1700213"/>
            <a:ext cx="8435975" cy="4681537"/>
          </a:xfrm>
        </p:spPr>
        <p:txBody>
          <a:bodyPr/>
          <a:lstStyle/>
          <a:p>
            <a:pPr marL="457200" indent="-457200" eaLnBrk="1" hangingPunct="1">
              <a:lnSpc>
                <a:spcPct val="90000"/>
              </a:lnSpc>
              <a:buFont typeface="Wingdings" pitchFamily="2" charset="2"/>
              <a:buNone/>
            </a:pPr>
            <a:r>
              <a:rPr lang="en-GB" b="1" smtClean="0"/>
              <a:t>Step 3: Mapping 1:1 Relationship Types</a:t>
            </a:r>
            <a:endParaRPr lang="en-GB" sz="2800" b="1" smtClean="0"/>
          </a:p>
          <a:p>
            <a:pPr marL="457200" indent="-457200" eaLnBrk="1" hangingPunct="1">
              <a:lnSpc>
                <a:spcPct val="90000"/>
              </a:lnSpc>
              <a:spcBef>
                <a:spcPct val="60000"/>
              </a:spcBef>
              <a:buFont typeface="Wingdings" pitchFamily="2" charset="2"/>
              <a:buAutoNum type="arabicPeriod"/>
            </a:pPr>
            <a:r>
              <a:rPr lang="en-GB" sz="2400" smtClean="0"/>
              <a:t>Implement as 1:N relationship (p</a:t>
            </a:r>
            <a:r>
              <a:rPr lang="sv-SE" sz="2400" smtClean="0"/>
              <a:t>refer the entity type with </a:t>
            </a:r>
            <a:r>
              <a:rPr lang="sv-SE" sz="2400" b="1" smtClean="0"/>
              <a:t>total participation</a:t>
            </a:r>
            <a:r>
              <a:rPr lang="sv-SE" sz="2400" smtClean="0"/>
              <a:t>, if any, as the entity type to which the foreign key is added</a:t>
            </a:r>
            <a:r>
              <a:rPr lang="en-GB" sz="2400" smtClean="0"/>
              <a:t>). Convenient if few tuples participate in the relationship.</a:t>
            </a:r>
          </a:p>
          <a:p>
            <a:pPr marL="457200" indent="-457200" eaLnBrk="1" hangingPunct="1">
              <a:lnSpc>
                <a:spcPct val="90000"/>
              </a:lnSpc>
              <a:spcBef>
                <a:spcPct val="60000"/>
              </a:spcBef>
              <a:buFont typeface="Wingdings" pitchFamily="2" charset="2"/>
              <a:buAutoNum type="arabicPeriod"/>
            </a:pPr>
            <a:r>
              <a:rPr lang="en-GB" sz="2400" smtClean="0"/>
              <a:t>For each </a:t>
            </a:r>
            <a:r>
              <a:rPr lang="en-GB" sz="2400" u="sng" smtClean="0"/>
              <a:t>binary</a:t>
            </a:r>
            <a:r>
              <a:rPr lang="en-GB" sz="2400" smtClean="0"/>
              <a:t> 1:1 relationship B, identify the relations S and T  that correspond to the incoming entity types. Merge S and T into a single relation R. Set the primary key of S or T as the primary key of R. Do not forget the attributes of the relationship type. </a:t>
            </a:r>
            <a:r>
              <a:rPr lang="en-GB" sz="2400" b="1" smtClean="0"/>
              <a:t>Indicated only when S and/or T with total participation. </a:t>
            </a:r>
          </a:p>
        </p:txBody>
      </p:sp>
      <p:sp>
        <p:nvSpPr>
          <p:cNvPr id="39942" name="AutoShape 6"/>
          <p:cNvSpPr>
            <a:spLocks noChangeArrowheads="1"/>
          </p:cNvSpPr>
          <p:nvPr/>
        </p:nvSpPr>
        <p:spPr bwMode="auto">
          <a:xfrm>
            <a:off x="6011863" y="188913"/>
            <a:ext cx="3025775" cy="1296987"/>
          </a:xfrm>
          <a:prstGeom prst="cloudCallout">
            <a:avLst>
              <a:gd name="adj1" fmla="val -28491"/>
              <a:gd name="adj2" fmla="val 235069"/>
            </a:avLst>
          </a:prstGeom>
          <a:solidFill>
            <a:srgbClr val="99CCFF"/>
          </a:solidFill>
          <a:ln w="9525">
            <a:solidFill>
              <a:schemeClr val="bg1"/>
            </a:solidFill>
            <a:round/>
            <a:headEnd/>
            <a:tailEnd/>
          </a:ln>
          <a:effectLst/>
        </p:spPr>
        <p:txBody>
          <a:bodyPr/>
          <a:lstStyle/>
          <a:p>
            <a:pPr algn="ctr"/>
            <a:endParaRPr lang="en-US"/>
          </a:p>
        </p:txBody>
      </p:sp>
      <p:sp>
        <p:nvSpPr>
          <p:cNvPr id="39943" name="Rectangle 7"/>
          <p:cNvSpPr>
            <a:spLocks noChangeArrowheads="1"/>
          </p:cNvSpPr>
          <p:nvPr/>
        </p:nvSpPr>
        <p:spPr bwMode="auto">
          <a:xfrm>
            <a:off x="6370638" y="620713"/>
            <a:ext cx="576262" cy="288925"/>
          </a:xfrm>
          <a:prstGeom prst="rect">
            <a:avLst/>
          </a:prstGeom>
          <a:solidFill>
            <a:schemeClr val="accent1"/>
          </a:solidFill>
          <a:ln w="9525">
            <a:solidFill>
              <a:schemeClr val="tx1"/>
            </a:solidFill>
            <a:miter lim="800000"/>
            <a:headEnd/>
            <a:tailEnd/>
          </a:ln>
          <a:effectLst/>
        </p:spPr>
        <p:txBody>
          <a:bodyPr wrap="none" anchor="ctr"/>
          <a:lstStyle/>
          <a:p>
            <a:pPr algn="ctr"/>
            <a:r>
              <a:rPr lang="sv-SE"/>
              <a:t>S</a:t>
            </a:r>
            <a:endParaRPr lang="en-US"/>
          </a:p>
        </p:txBody>
      </p:sp>
      <p:sp>
        <p:nvSpPr>
          <p:cNvPr id="39944" name="Rectangle 8"/>
          <p:cNvSpPr>
            <a:spLocks noChangeArrowheads="1"/>
          </p:cNvSpPr>
          <p:nvPr/>
        </p:nvSpPr>
        <p:spPr bwMode="auto">
          <a:xfrm>
            <a:off x="8027988" y="620713"/>
            <a:ext cx="576262" cy="288925"/>
          </a:xfrm>
          <a:prstGeom prst="rect">
            <a:avLst/>
          </a:prstGeom>
          <a:solidFill>
            <a:schemeClr val="accent1"/>
          </a:solidFill>
          <a:ln w="9525">
            <a:solidFill>
              <a:schemeClr val="tx1"/>
            </a:solidFill>
            <a:miter lim="800000"/>
            <a:headEnd/>
            <a:tailEnd/>
          </a:ln>
          <a:effectLst/>
        </p:spPr>
        <p:txBody>
          <a:bodyPr wrap="none" anchor="ctr"/>
          <a:lstStyle/>
          <a:p>
            <a:pPr algn="ctr"/>
            <a:r>
              <a:rPr lang="sv-SE"/>
              <a:t>T</a:t>
            </a:r>
            <a:endParaRPr lang="en-US"/>
          </a:p>
        </p:txBody>
      </p:sp>
      <p:sp>
        <p:nvSpPr>
          <p:cNvPr id="39945" name="Rectangle 9"/>
          <p:cNvSpPr>
            <a:spLocks noChangeArrowheads="1"/>
          </p:cNvSpPr>
          <p:nvPr/>
        </p:nvSpPr>
        <p:spPr bwMode="auto">
          <a:xfrm rot="3002764">
            <a:off x="7235031" y="550069"/>
            <a:ext cx="433388" cy="431800"/>
          </a:xfrm>
          <a:prstGeom prst="rect">
            <a:avLst/>
          </a:prstGeom>
          <a:solidFill>
            <a:schemeClr val="accent1"/>
          </a:solidFill>
          <a:ln w="9525">
            <a:solidFill>
              <a:schemeClr val="tx1"/>
            </a:solidFill>
            <a:miter lim="800000"/>
            <a:headEnd/>
            <a:tailEnd/>
          </a:ln>
          <a:effectLst/>
        </p:spPr>
        <p:txBody>
          <a:bodyPr rot="10800000" vert="eaVert" wrap="none" anchor="ctr"/>
          <a:lstStyle/>
          <a:p>
            <a:pPr algn="ctr"/>
            <a:r>
              <a:rPr lang="sv-SE"/>
              <a:t>R</a:t>
            </a:r>
            <a:endParaRPr lang="en-US"/>
          </a:p>
        </p:txBody>
      </p:sp>
      <p:sp>
        <p:nvSpPr>
          <p:cNvPr id="39946" name="Line 10"/>
          <p:cNvSpPr>
            <a:spLocks noChangeShapeType="1"/>
          </p:cNvSpPr>
          <p:nvPr/>
        </p:nvSpPr>
        <p:spPr bwMode="auto">
          <a:xfrm>
            <a:off x="6946900" y="765175"/>
            <a:ext cx="215900" cy="0"/>
          </a:xfrm>
          <a:prstGeom prst="line">
            <a:avLst/>
          </a:prstGeom>
          <a:noFill/>
          <a:ln w="9525">
            <a:solidFill>
              <a:schemeClr val="tx1"/>
            </a:solidFill>
            <a:round/>
            <a:headEnd/>
            <a:tailEnd/>
          </a:ln>
          <a:effectLst/>
        </p:spPr>
        <p:txBody>
          <a:bodyPr/>
          <a:lstStyle/>
          <a:p>
            <a:endParaRPr lang="en-US"/>
          </a:p>
        </p:txBody>
      </p:sp>
      <p:sp>
        <p:nvSpPr>
          <p:cNvPr id="39947" name="Line 11"/>
          <p:cNvSpPr>
            <a:spLocks noChangeShapeType="1"/>
          </p:cNvSpPr>
          <p:nvPr/>
        </p:nvSpPr>
        <p:spPr bwMode="auto">
          <a:xfrm>
            <a:off x="7739063" y="765175"/>
            <a:ext cx="288925" cy="0"/>
          </a:xfrm>
          <a:prstGeom prst="line">
            <a:avLst/>
          </a:prstGeom>
          <a:noFill/>
          <a:ln w="9525">
            <a:solidFill>
              <a:schemeClr val="tx1"/>
            </a:solidFill>
            <a:round/>
            <a:headEnd/>
            <a:tailEnd/>
          </a:ln>
          <a:effectLst/>
        </p:spPr>
        <p:txBody>
          <a:bodyPr/>
          <a:lstStyle/>
          <a:p>
            <a:endParaRPr lang="en-US"/>
          </a:p>
        </p:txBody>
      </p:sp>
      <p:sp>
        <p:nvSpPr>
          <p:cNvPr id="39948" name="Text Box 12"/>
          <p:cNvSpPr txBox="1">
            <a:spLocks noChangeArrowheads="1"/>
          </p:cNvSpPr>
          <p:nvPr/>
        </p:nvSpPr>
        <p:spPr bwMode="auto">
          <a:xfrm>
            <a:off x="6927850" y="523875"/>
            <a:ext cx="254000" cy="244475"/>
          </a:xfrm>
          <a:prstGeom prst="rect">
            <a:avLst/>
          </a:prstGeom>
          <a:noFill/>
          <a:ln w="9525">
            <a:noFill/>
            <a:miter lim="800000"/>
            <a:headEnd/>
            <a:tailEnd/>
          </a:ln>
          <a:effectLst/>
        </p:spPr>
        <p:txBody>
          <a:bodyPr wrap="none">
            <a:spAutoFit/>
          </a:bodyPr>
          <a:lstStyle/>
          <a:p>
            <a:r>
              <a:rPr lang="sv-SE" sz="1000"/>
              <a:t>1</a:t>
            </a:r>
            <a:endParaRPr lang="en-US" sz="1000"/>
          </a:p>
        </p:txBody>
      </p:sp>
      <p:sp>
        <p:nvSpPr>
          <p:cNvPr id="39949" name="Text Box 13"/>
          <p:cNvSpPr txBox="1">
            <a:spLocks noChangeArrowheads="1"/>
          </p:cNvSpPr>
          <p:nvPr/>
        </p:nvSpPr>
        <p:spPr bwMode="auto">
          <a:xfrm>
            <a:off x="7720013" y="523875"/>
            <a:ext cx="254000" cy="244475"/>
          </a:xfrm>
          <a:prstGeom prst="rect">
            <a:avLst/>
          </a:prstGeom>
          <a:noFill/>
          <a:ln w="9525">
            <a:noFill/>
            <a:miter lim="800000"/>
            <a:headEnd/>
            <a:tailEnd/>
          </a:ln>
          <a:effectLst/>
        </p:spPr>
        <p:txBody>
          <a:bodyPr wrap="none">
            <a:spAutoFit/>
          </a:bodyPr>
          <a:lstStyle/>
          <a:p>
            <a:r>
              <a:rPr lang="sv-SE" sz="1000"/>
              <a:t>1</a:t>
            </a:r>
            <a:endParaRPr lang="en-US" sz="1000"/>
          </a:p>
        </p:txBody>
      </p:sp>
      <p:sp>
        <p:nvSpPr>
          <p:cNvPr id="39950" name="Oval 14"/>
          <p:cNvSpPr>
            <a:spLocks noChangeArrowheads="1"/>
          </p:cNvSpPr>
          <p:nvPr/>
        </p:nvSpPr>
        <p:spPr bwMode="auto">
          <a:xfrm>
            <a:off x="6445250" y="981075"/>
            <a:ext cx="431800" cy="215900"/>
          </a:xfrm>
          <a:prstGeom prst="ellipse">
            <a:avLst/>
          </a:prstGeom>
          <a:solidFill>
            <a:schemeClr val="accent1"/>
          </a:solidFill>
          <a:ln w="9525">
            <a:solidFill>
              <a:schemeClr val="tx1"/>
            </a:solidFill>
            <a:round/>
            <a:headEnd/>
            <a:tailEnd/>
          </a:ln>
          <a:effectLst/>
        </p:spPr>
        <p:txBody>
          <a:bodyPr wrap="none" anchor="ctr"/>
          <a:lstStyle/>
          <a:p>
            <a:pPr algn="ctr"/>
            <a:r>
              <a:rPr lang="sv-SE" sz="1000" u="sng"/>
              <a:t>PKS</a:t>
            </a:r>
            <a:endParaRPr lang="en-US" sz="1000" u="sng"/>
          </a:p>
        </p:txBody>
      </p:sp>
      <p:sp>
        <p:nvSpPr>
          <p:cNvPr id="39951" name="Line 15"/>
          <p:cNvSpPr>
            <a:spLocks noChangeShapeType="1"/>
          </p:cNvSpPr>
          <p:nvPr/>
        </p:nvSpPr>
        <p:spPr bwMode="auto">
          <a:xfrm>
            <a:off x="6661150" y="909638"/>
            <a:ext cx="0" cy="71437"/>
          </a:xfrm>
          <a:prstGeom prst="line">
            <a:avLst/>
          </a:prstGeom>
          <a:noFill/>
          <a:ln w="9525">
            <a:solidFill>
              <a:schemeClr val="tx1"/>
            </a:solidFill>
            <a:round/>
            <a:headEnd/>
            <a:tailEnd/>
          </a:ln>
          <a:effectLst/>
        </p:spPr>
        <p:txBody>
          <a:bodyPr/>
          <a:lstStyle/>
          <a:p>
            <a:endParaRPr lang="en-US"/>
          </a:p>
        </p:txBody>
      </p:sp>
      <p:sp>
        <p:nvSpPr>
          <p:cNvPr id="39952" name="Oval 16"/>
          <p:cNvSpPr>
            <a:spLocks noChangeArrowheads="1"/>
          </p:cNvSpPr>
          <p:nvPr/>
        </p:nvSpPr>
        <p:spPr bwMode="auto">
          <a:xfrm>
            <a:off x="8101013" y="981075"/>
            <a:ext cx="431800" cy="215900"/>
          </a:xfrm>
          <a:prstGeom prst="ellipse">
            <a:avLst/>
          </a:prstGeom>
          <a:solidFill>
            <a:schemeClr val="accent1"/>
          </a:solidFill>
          <a:ln w="9525">
            <a:solidFill>
              <a:schemeClr val="tx1"/>
            </a:solidFill>
            <a:round/>
            <a:headEnd/>
            <a:tailEnd/>
          </a:ln>
          <a:effectLst/>
        </p:spPr>
        <p:txBody>
          <a:bodyPr wrap="none" anchor="ctr"/>
          <a:lstStyle/>
          <a:p>
            <a:pPr algn="ctr"/>
            <a:r>
              <a:rPr lang="sv-SE" sz="1000" u="sng"/>
              <a:t>PKT</a:t>
            </a:r>
            <a:endParaRPr lang="en-US" sz="1000" u="sng"/>
          </a:p>
        </p:txBody>
      </p:sp>
      <p:sp>
        <p:nvSpPr>
          <p:cNvPr id="39953" name="Line 17"/>
          <p:cNvSpPr>
            <a:spLocks noChangeShapeType="1"/>
          </p:cNvSpPr>
          <p:nvPr/>
        </p:nvSpPr>
        <p:spPr bwMode="auto">
          <a:xfrm>
            <a:off x="8316913" y="909638"/>
            <a:ext cx="0" cy="71437"/>
          </a:xfrm>
          <a:prstGeom prst="line">
            <a:avLst/>
          </a:prstGeom>
          <a:noFill/>
          <a:ln w="9525">
            <a:solidFill>
              <a:schemeClr val="tx1"/>
            </a:solidFill>
            <a:round/>
            <a:headEnd/>
            <a:tailEnd/>
          </a:ln>
          <a:effectLst/>
        </p:spPr>
        <p:txBody>
          <a:bodyPr/>
          <a:lstStyle/>
          <a:p>
            <a:endParaRPr lang="en-US"/>
          </a:p>
        </p:txBody>
      </p:sp>
      <p:sp>
        <p:nvSpPr>
          <p:cNvPr id="39954" name="Oval 18"/>
          <p:cNvSpPr>
            <a:spLocks noChangeArrowheads="1"/>
          </p:cNvSpPr>
          <p:nvPr/>
        </p:nvSpPr>
        <p:spPr bwMode="auto">
          <a:xfrm>
            <a:off x="7237413" y="1125538"/>
            <a:ext cx="431800" cy="215900"/>
          </a:xfrm>
          <a:prstGeom prst="ellipse">
            <a:avLst/>
          </a:prstGeom>
          <a:solidFill>
            <a:schemeClr val="accent1"/>
          </a:solidFill>
          <a:ln w="9525">
            <a:solidFill>
              <a:schemeClr val="tx1"/>
            </a:solidFill>
            <a:round/>
            <a:headEnd/>
            <a:tailEnd/>
          </a:ln>
          <a:effectLst/>
        </p:spPr>
        <p:txBody>
          <a:bodyPr wrap="none" anchor="ctr"/>
          <a:lstStyle/>
          <a:p>
            <a:pPr algn="ctr"/>
            <a:r>
              <a:rPr lang="sv-SE" sz="1000"/>
              <a:t>Ratt</a:t>
            </a:r>
            <a:endParaRPr lang="en-US" sz="1000"/>
          </a:p>
        </p:txBody>
      </p:sp>
      <p:sp>
        <p:nvSpPr>
          <p:cNvPr id="39955" name="Line 19"/>
          <p:cNvSpPr>
            <a:spLocks noChangeShapeType="1"/>
          </p:cNvSpPr>
          <p:nvPr/>
        </p:nvSpPr>
        <p:spPr bwMode="auto">
          <a:xfrm>
            <a:off x="7453313" y="1054100"/>
            <a:ext cx="0" cy="71438"/>
          </a:xfrm>
          <a:prstGeom prst="line">
            <a:avLst/>
          </a:prstGeom>
          <a:noFill/>
          <a:ln w="9525">
            <a:solidFill>
              <a:schemeClr val="tx1"/>
            </a:solidFill>
            <a:round/>
            <a:headEnd/>
            <a:tailEnd/>
          </a:ln>
          <a:effectLst/>
        </p:spPr>
        <p:txBody>
          <a:bodyPr/>
          <a:lstStyle/>
          <a:p>
            <a:endParaRPr lang="en-US"/>
          </a:p>
        </p:txBody>
      </p:sp>
      <p:sp>
        <p:nvSpPr>
          <p:cNvPr id="39970" name="AutoShape 34"/>
          <p:cNvSpPr>
            <a:spLocks noChangeArrowheads="1"/>
          </p:cNvSpPr>
          <p:nvPr/>
        </p:nvSpPr>
        <p:spPr bwMode="auto">
          <a:xfrm>
            <a:off x="5940425" y="5805488"/>
            <a:ext cx="3025775" cy="865187"/>
          </a:xfrm>
          <a:prstGeom prst="cloudCallout">
            <a:avLst>
              <a:gd name="adj1" fmla="val -56560"/>
              <a:gd name="adj2" fmla="val -66329"/>
            </a:avLst>
          </a:prstGeom>
          <a:solidFill>
            <a:srgbClr val="99CCFF"/>
          </a:solidFill>
          <a:ln w="9525">
            <a:solidFill>
              <a:schemeClr val="bg1"/>
            </a:solidFill>
            <a:round/>
            <a:headEnd/>
            <a:tailEnd/>
          </a:ln>
          <a:effectLst/>
        </p:spPr>
        <p:txBody>
          <a:bodyPr/>
          <a:lstStyle/>
          <a:p>
            <a:pPr algn="ctr"/>
            <a:endParaRPr lang="en-US"/>
          </a:p>
        </p:txBody>
      </p:sp>
      <p:sp>
        <p:nvSpPr>
          <p:cNvPr id="39973" name="Rectangle 37"/>
          <p:cNvSpPr>
            <a:spLocks noChangeArrowheads="1"/>
          </p:cNvSpPr>
          <p:nvPr/>
        </p:nvSpPr>
        <p:spPr bwMode="auto">
          <a:xfrm>
            <a:off x="6732588" y="6092825"/>
            <a:ext cx="576262" cy="360363"/>
          </a:xfrm>
          <a:prstGeom prst="rect">
            <a:avLst/>
          </a:prstGeom>
          <a:solidFill>
            <a:schemeClr val="accent1"/>
          </a:solidFill>
          <a:ln w="9525">
            <a:solidFill>
              <a:schemeClr val="tx1"/>
            </a:solidFill>
            <a:miter lim="800000"/>
            <a:headEnd/>
            <a:tailEnd/>
          </a:ln>
          <a:effectLst/>
        </p:spPr>
        <p:txBody>
          <a:bodyPr wrap="none" anchor="ctr"/>
          <a:lstStyle/>
          <a:p>
            <a:pPr algn="ctr"/>
            <a:r>
              <a:rPr lang="sv-SE" sz="1000" u="sng"/>
              <a:t>PKS</a:t>
            </a:r>
            <a:endParaRPr lang="en-US" sz="1000" u="sng"/>
          </a:p>
        </p:txBody>
      </p:sp>
      <p:sp>
        <p:nvSpPr>
          <p:cNvPr id="39974" name="Rectangle 38"/>
          <p:cNvSpPr>
            <a:spLocks noChangeArrowheads="1"/>
          </p:cNvSpPr>
          <p:nvPr/>
        </p:nvSpPr>
        <p:spPr bwMode="auto">
          <a:xfrm>
            <a:off x="7308850" y="6092825"/>
            <a:ext cx="576263" cy="360363"/>
          </a:xfrm>
          <a:prstGeom prst="rect">
            <a:avLst/>
          </a:prstGeom>
          <a:solidFill>
            <a:schemeClr val="accent1"/>
          </a:solidFill>
          <a:ln w="9525">
            <a:solidFill>
              <a:schemeClr val="tx1"/>
            </a:solidFill>
            <a:miter lim="800000"/>
            <a:headEnd/>
            <a:tailEnd/>
          </a:ln>
          <a:effectLst/>
        </p:spPr>
        <p:txBody>
          <a:bodyPr wrap="none" anchor="ctr"/>
          <a:lstStyle/>
          <a:p>
            <a:pPr algn="ctr"/>
            <a:r>
              <a:rPr lang="sv-SE" sz="1000"/>
              <a:t>PKT</a:t>
            </a:r>
            <a:endParaRPr lang="en-US" sz="1000"/>
          </a:p>
        </p:txBody>
      </p:sp>
      <p:sp>
        <p:nvSpPr>
          <p:cNvPr id="39975" name="Rectangle 39"/>
          <p:cNvSpPr>
            <a:spLocks noChangeArrowheads="1"/>
          </p:cNvSpPr>
          <p:nvPr/>
        </p:nvSpPr>
        <p:spPr bwMode="auto">
          <a:xfrm>
            <a:off x="7885113" y="6092825"/>
            <a:ext cx="576262" cy="360363"/>
          </a:xfrm>
          <a:prstGeom prst="rect">
            <a:avLst/>
          </a:prstGeom>
          <a:solidFill>
            <a:schemeClr val="accent1"/>
          </a:solidFill>
          <a:ln w="9525">
            <a:solidFill>
              <a:schemeClr val="tx1"/>
            </a:solidFill>
            <a:miter lim="800000"/>
            <a:headEnd/>
            <a:tailEnd/>
          </a:ln>
          <a:effectLst/>
        </p:spPr>
        <p:txBody>
          <a:bodyPr wrap="none" anchor="ctr"/>
          <a:lstStyle/>
          <a:p>
            <a:pPr algn="ctr"/>
            <a:r>
              <a:rPr lang="sv-SE" sz="1000"/>
              <a:t>Ratt</a:t>
            </a:r>
            <a:endParaRPr lang="en-US" sz="1000"/>
          </a:p>
        </p:txBody>
      </p:sp>
      <p:sp>
        <p:nvSpPr>
          <p:cNvPr id="39978" name="Line 42"/>
          <p:cNvSpPr>
            <a:spLocks noChangeShapeType="1"/>
          </p:cNvSpPr>
          <p:nvPr/>
        </p:nvSpPr>
        <p:spPr bwMode="auto">
          <a:xfrm>
            <a:off x="6877050" y="6381750"/>
            <a:ext cx="287338" cy="0"/>
          </a:xfrm>
          <a:prstGeom prst="line">
            <a:avLst/>
          </a:prstGeom>
          <a:noFill/>
          <a:ln w="9525">
            <a:solidFill>
              <a:schemeClr val="tx1"/>
            </a:solidFill>
            <a:prstDash val="dash"/>
            <a:round/>
            <a:headEnd/>
            <a:tailEnd/>
          </a:ln>
          <a:effectLst/>
        </p:spPr>
        <p:txBody>
          <a:bodyPr/>
          <a:lstStyle/>
          <a:p>
            <a:endParaRPr lang="en-US"/>
          </a:p>
        </p:txBody>
      </p:sp>
      <p:sp>
        <p:nvSpPr>
          <p:cNvPr id="39982" name="Text Box 46"/>
          <p:cNvSpPr txBox="1">
            <a:spLocks noChangeArrowheads="1"/>
          </p:cNvSpPr>
          <p:nvPr/>
        </p:nvSpPr>
        <p:spPr bwMode="auto">
          <a:xfrm>
            <a:off x="6372225" y="6092825"/>
            <a:ext cx="336550" cy="366713"/>
          </a:xfrm>
          <a:prstGeom prst="rect">
            <a:avLst/>
          </a:prstGeom>
          <a:noFill/>
          <a:ln w="9525">
            <a:noFill/>
            <a:miter lim="800000"/>
            <a:headEnd/>
            <a:tailEnd/>
          </a:ln>
          <a:effectLst/>
        </p:spPr>
        <p:txBody>
          <a:bodyPr wrap="none">
            <a:spAutoFit/>
          </a:bodyPr>
          <a:lstStyle/>
          <a:p>
            <a:r>
              <a:rPr lang="sv-SE"/>
              <a:t>S</a:t>
            </a:r>
            <a:endParaRPr lang="en-US"/>
          </a:p>
        </p:txBody>
      </p:sp>
      <p:sp>
        <p:nvSpPr>
          <p:cNvPr id="39983" name="Line 47"/>
          <p:cNvSpPr>
            <a:spLocks noChangeShapeType="1"/>
          </p:cNvSpPr>
          <p:nvPr/>
        </p:nvSpPr>
        <p:spPr bwMode="auto">
          <a:xfrm>
            <a:off x="6948488" y="836613"/>
            <a:ext cx="287337"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4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p:txBody>
          <a:bodyPr/>
          <a:lstStyle/>
          <a:p>
            <a:pPr eaLnBrk="1" hangingPunct="1"/>
            <a:r>
              <a:rPr lang="en-GB" smtClean="0"/>
              <a:t>ER to Relations</a:t>
            </a:r>
          </a:p>
        </p:txBody>
      </p:sp>
      <p:sp>
        <p:nvSpPr>
          <p:cNvPr id="41986" name="Rectangle 3"/>
          <p:cNvSpPr>
            <a:spLocks noGrp="1" noChangeArrowheads="1"/>
          </p:cNvSpPr>
          <p:nvPr>
            <p:ph type="body" idx="1"/>
          </p:nvPr>
        </p:nvSpPr>
        <p:spPr>
          <a:xfrm>
            <a:off x="457200" y="1773238"/>
            <a:ext cx="8229600" cy="4256087"/>
          </a:xfrm>
        </p:spPr>
        <p:txBody>
          <a:bodyPr/>
          <a:lstStyle/>
          <a:p>
            <a:pPr eaLnBrk="1" hangingPunct="1">
              <a:lnSpc>
                <a:spcPct val="90000"/>
              </a:lnSpc>
              <a:buFont typeface="Wingdings" pitchFamily="2" charset="2"/>
              <a:buNone/>
            </a:pPr>
            <a:r>
              <a:rPr lang="en-GB" b="1" smtClean="0"/>
              <a:t>Step 2: Mapping Weak Entity Types</a:t>
            </a:r>
          </a:p>
          <a:p>
            <a:pPr eaLnBrk="1" hangingPunct="1">
              <a:lnSpc>
                <a:spcPct val="90000"/>
              </a:lnSpc>
              <a:buFont typeface="Wingdings" pitchFamily="2" charset="2"/>
              <a:buNone/>
            </a:pPr>
            <a:r>
              <a:rPr lang="en-GB" smtClean="0"/>
              <a:t>	For each weak entity type </a:t>
            </a:r>
            <a:r>
              <a:rPr lang="en-GB" b="1" i="1" smtClean="0"/>
              <a:t>W</a:t>
            </a:r>
            <a:r>
              <a:rPr lang="en-GB" smtClean="0"/>
              <a:t> with owner entity type </a:t>
            </a:r>
            <a:r>
              <a:rPr lang="en-GB" b="1" i="1" smtClean="0"/>
              <a:t>E</a:t>
            </a:r>
            <a:r>
              <a:rPr lang="en-GB" smtClean="0"/>
              <a:t>, create a relation </a:t>
            </a:r>
            <a:r>
              <a:rPr lang="en-GB" b="1" i="1" smtClean="0"/>
              <a:t>R</a:t>
            </a:r>
            <a:r>
              <a:rPr lang="en-GB" smtClean="0"/>
              <a:t> that has the same </a:t>
            </a:r>
            <a:r>
              <a:rPr lang="en-GB" u="sng" smtClean="0"/>
              <a:t>simple</a:t>
            </a:r>
            <a:r>
              <a:rPr lang="en-GB" smtClean="0"/>
              <a:t> attributes as </a:t>
            </a:r>
            <a:r>
              <a:rPr lang="en-GB" b="1" i="1" smtClean="0"/>
              <a:t>W</a:t>
            </a:r>
            <a:r>
              <a:rPr lang="en-GB" smtClean="0"/>
              <a:t>, also add (as a foreign key) the primary key attributes from the relation that corresponds to </a:t>
            </a:r>
            <a:r>
              <a:rPr lang="en-GB" b="1" i="1" smtClean="0"/>
              <a:t>E</a:t>
            </a:r>
            <a:r>
              <a:rPr lang="en-GB" smtClean="0"/>
              <a:t>. </a:t>
            </a:r>
          </a:p>
          <a:p>
            <a:pPr eaLnBrk="1" hangingPunct="1">
              <a:lnSpc>
                <a:spcPct val="90000"/>
              </a:lnSpc>
              <a:buFont typeface="Wingdings" pitchFamily="2" charset="2"/>
              <a:buNone/>
            </a:pPr>
            <a:r>
              <a:rPr lang="en-GB" sz="2400" smtClean="0"/>
              <a:t>    </a:t>
            </a:r>
            <a:r>
              <a:rPr lang="en-GB" sz="2000" smtClean="0"/>
              <a:t>Primary key attributes in R are composed of the primary key attributes from E </a:t>
            </a:r>
            <a:r>
              <a:rPr lang="en-GB" sz="2000" u="sng" smtClean="0"/>
              <a:t>and the partial key from W</a:t>
            </a:r>
            <a:r>
              <a:rPr lang="en-GB" sz="2400" smtClean="0"/>
              <a:t>.</a:t>
            </a:r>
          </a:p>
        </p:txBody>
      </p:sp>
      <p:sp>
        <p:nvSpPr>
          <p:cNvPr id="41987" name="Text Box 5"/>
          <p:cNvSpPr txBox="1">
            <a:spLocks noChangeArrowheads="1"/>
          </p:cNvSpPr>
          <p:nvPr/>
        </p:nvSpPr>
        <p:spPr bwMode="auto">
          <a:xfrm>
            <a:off x="3132138" y="6099175"/>
            <a:ext cx="3422650" cy="396875"/>
          </a:xfrm>
          <a:prstGeom prst="rect">
            <a:avLst/>
          </a:prstGeom>
          <a:noFill/>
          <a:ln w="9525">
            <a:noFill/>
            <a:miter lim="800000"/>
            <a:headEnd/>
            <a:tailEnd/>
          </a:ln>
        </p:spPr>
        <p:txBody>
          <a:bodyPr wrap="none">
            <a:spAutoFit/>
          </a:bodyPr>
          <a:lstStyle/>
          <a:p>
            <a:r>
              <a:rPr lang="sv-SE" sz="2000">
                <a:solidFill>
                  <a:srgbClr val="FF3300"/>
                </a:solidFill>
                <a:latin typeface="Times New Roman" pitchFamily="18" charset="0"/>
                <a:ea typeface="HYShortSamul-Medium" pitchFamily="18" charset="-127"/>
              </a:rPr>
              <a:t>On delete/update CASCADE ?!</a:t>
            </a:r>
            <a:endParaRPr lang="en-US" sz="2000">
              <a:solidFill>
                <a:srgbClr val="FF3300"/>
              </a:solidFill>
              <a:latin typeface="Times New Roman" pitchFamily="18" charset="0"/>
              <a:ea typeface="HYShortSamul-Medium" pitchFamily="18" charset="-127"/>
            </a:endParaRPr>
          </a:p>
        </p:txBody>
      </p:sp>
      <p:sp>
        <p:nvSpPr>
          <p:cNvPr id="41988" name="Line 6"/>
          <p:cNvSpPr>
            <a:spLocks noChangeShapeType="1"/>
          </p:cNvSpPr>
          <p:nvPr/>
        </p:nvSpPr>
        <p:spPr bwMode="auto">
          <a:xfrm>
            <a:off x="3132138" y="4084638"/>
            <a:ext cx="2663825" cy="2016125"/>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3"/>
          <p:cNvSpPr>
            <a:spLocks noChangeArrowheads="1"/>
          </p:cNvSpPr>
          <p:nvPr/>
        </p:nvSpPr>
        <p:spPr bwMode="auto">
          <a:xfrm>
            <a:off x="111125" y="1196975"/>
            <a:ext cx="8893175" cy="3743325"/>
          </a:xfrm>
          <a:prstGeom prst="rect">
            <a:avLst/>
          </a:prstGeom>
          <a:noFill/>
          <a:ln w="9525">
            <a:noFill/>
            <a:miter lim="800000"/>
            <a:headEnd/>
            <a:tailEnd/>
          </a:ln>
        </p:spPr>
        <p:txBody>
          <a:bodyPr>
            <a:spAutoFit/>
          </a:bodyPr>
          <a:lstStyle/>
          <a:p>
            <a:pPr>
              <a:spcBef>
                <a:spcPct val="50000"/>
              </a:spcBef>
            </a:pPr>
            <a:r>
              <a:rPr lang="en-US" sz="2400" b="1">
                <a:solidFill>
                  <a:schemeClr val="bg2"/>
                </a:solidFill>
              </a:rPr>
              <a:t>DEPARTMENT</a:t>
            </a:r>
            <a:r>
              <a:rPr lang="en-US" sz="2400">
                <a:solidFill>
                  <a:schemeClr val="bg2"/>
                </a:solidFill>
              </a:rPr>
              <a:t>( </a:t>
            </a:r>
            <a:r>
              <a:rPr lang="en-US" sz="2400" u="sng">
                <a:solidFill>
                  <a:schemeClr val="bg2"/>
                </a:solidFill>
              </a:rPr>
              <a:t>Number</a:t>
            </a:r>
            <a:r>
              <a:rPr lang="en-US" sz="2400">
                <a:solidFill>
                  <a:schemeClr val="bg2"/>
                </a:solidFill>
              </a:rPr>
              <a:t>, Name)</a:t>
            </a:r>
            <a:endParaRPr lang="en-US" sz="2400" b="1">
              <a:solidFill>
                <a:schemeClr val="bg2"/>
              </a:solidFill>
            </a:endParaRPr>
          </a:p>
          <a:p>
            <a:pPr>
              <a:spcBef>
                <a:spcPct val="50000"/>
              </a:spcBef>
            </a:pPr>
            <a:r>
              <a:rPr lang="en-US" sz="2400" b="1">
                <a:solidFill>
                  <a:schemeClr val="bg2"/>
                </a:solidFill>
              </a:rPr>
              <a:t>EMPLOYEE</a:t>
            </a:r>
            <a:r>
              <a:rPr lang="en-US" sz="2400">
                <a:solidFill>
                  <a:schemeClr val="bg2"/>
                </a:solidFill>
              </a:rPr>
              <a:t>(</a:t>
            </a:r>
            <a:r>
              <a:rPr lang="en-US" sz="2400" u="sng">
                <a:solidFill>
                  <a:schemeClr val="bg2"/>
                </a:solidFill>
              </a:rPr>
              <a:t>Ssn</a:t>
            </a:r>
            <a:r>
              <a:rPr lang="en-US" sz="2400">
                <a:solidFill>
                  <a:schemeClr val="bg2"/>
                </a:solidFill>
              </a:rPr>
              <a:t>, Bdate, Fname, Minit, Lname, …)     </a:t>
            </a:r>
            <a:endParaRPr lang="en-US"/>
          </a:p>
          <a:p>
            <a:pPr>
              <a:spcBef>
                <a:spcPct val="50000"/>
              </a:spcBef>
            </a:pPr>
            <a:r>
              <a:rPr lang="en-US" sz="2400" b="1">
                <a:solidFill>
                  <a:schemeClr val="bg2"/>
                </a:solidFill>
              </a:rPr>
              <a:t>PROJECT</a:t>
            </a:r>
            <a:r>
              <a:rPr lang="en-US" sz="2400">
                <a:solidFill>
                  <a:schemeClr val="bg2"/>
                </a:solidFill>
              </a:rPr>
              <a:t> ( </a:t>
            </a:r>
            <a:r>
              <a:rPr lang="en-US" sz="2400" u="sng">
                <a:solidFill>
                  <a:schemeClr val="bg2"/>
                </a:solidFill>
              </a:rPr>
              <a:t>Number</a:t>
            </a:r>
            <a:r>
              <a:rPr lang="en-US" sz="2400">
                <a:solidFill>
                  <a:schemeClr val="bg2"/>
                </a:solidFill>
              </a:rPr>
              <a:t>, Name)</a:t>
            </a:r>
          </a:p>
          <a:p>
            <a:pPr>
              <a:spcBef>
                <a:spcPct val="50000"/>
              </a:spcBef>
            </a:pPr>
            <a:endParaRPr lang="sv-SE" sz="2400">
              <a:solidFill>
                <a:schemeClr val="bg2"/>
              </a:solidFill>
            </a:endParaRPr>
          </a:p>
          <a:p>
            <a:pPr>
              <a:spcBef>
                <a:spcPct val="50000"/>
              </a:spcBef>
            </a:pPr>
            <a:endParaRPr lang="en-US" sz="2400">
              <a:solidFill>
                <a:schemeClr val="bg2"/>
              </a:solidFill>
            </a:endParaRPr>
          </a:p>
          <a:p>
            <a:pPr>
              <a:spcBef>
                <a:spcPct val="50000"/>
              </a:spcBef>
            </a:pPr>
            <a:endParaRPr lang="sv-SE" sz="2400">
              <a:solidFill>
                <a:schemeClr val="bg2"/>
              </a:solidFill>
            </a:endParaRPr>
          </a:p>
          <a:p>
            <a:pPr>
              <a:spcBef>
                <a:spcPct val="50000"/>
              </a:spcBef>
            </a:pPr>
            <a:endParaRPr lang="en-US" sz="2400">
              <a:solidFill>
                <a:schemeClr val="bg2"/>
              </a:solidFill>
            </a:endParaRPr>
          </a:p>
        </p:txBody>
      </p:sp>
      <p:sp>
        <p:nvSpPr>
          <p:cNvPr id="44034" name="Rectangle 4"/>
          <p:cNvSpPr>
            <a:spLocks noChangeArrowheads="1"/>
          </p:cNvSpPr>
          <p:nvPr/>
        </p:nvSpPr>
        <p:spPr bwMode="auto">
          <a:xfrm>
            <a:off x="182563" y="3571875"/>
            <a:ext cx="1724025" cy="457200"/>
          </a:xfrm>
          <a:prstGeom prst="rect">
            <a:avLst/>
          </a:prstGeom>
          <a:noFill/>
          <a:ln w="9525">
            <a:noFill/>
            <a:miter lim="800000"/>
            <a:headEnd/>
            <a:tailEnd/>
          </a:ln>
        </p:spPr>
        <p:txBody>
          <a:bodyPr wrap="none">
            <a:spAutoFit/>
          </a:bodyPr>
          <a:lstStyle/>
          <a:p>
            <a:pPr>
              <a:spcBef>
                <a:spcPct val="50000"/>
              </a:spcBef>
            </a:pPr>
            <a:r>
              <a:rPr lang="en-US" sz="2400" b="1">
                <a:solidFill>
                  <a:schemeClr val="bg2"/>
                </a:solidFill>
              </a:rPr>
              <a:t>WorksOn</a:t>
            </a:r>
            <a:r>
              <a:rPr lang="en-US" sz="2400">
                <a:solidFill>
                  <a:schemeClr val="bg2"/>
                </a:solidFill>
              </a:rPr>
              <a:t>( </a:t>
            </a:r>
          </a:p>
        </p:txBody>
      </p:sp>
      <p:sp>
        <p:nvSpPr>
          <p:cNvPr id="44035" name="Rectangle 5"/>
          <p:cNvSpPr>
            <a:spLocks noChangeArrowheads="1"/>
          </p:cNvSpPr>
          <p:nvPr/>
        </p:nvSpPr>
        <p:spPr bwMode="auto">
          <a:xfrm>
            <a:off x="3783013" y="3559175"/>
            <a:ext cx="1100137" cy="457200"/>
          </a:xfrm>
          <a:prstGeom prst="rect">
            <a:avLst/>
          </a:prstGeom>
          <a:noFill/>
          <a:ln w="9525">
            <a:noFill/>
            <a:miter lim="800000"/>
            <a:headEnd/>
            <a:tailEnd/>
          </a:ln>
        </p:spPr>
        <p:txBody>
          <a:bodyPr wrap="none">
            <a:spAutoFit/>
          </a:bodyPr>
          <a:lstStyle/>
          <a:p>
            <a:r>
              <a:rPr lang="en-US" sz="2400">
                <a:solidFill>
                  <a:schemeClr val="bg2"/>
                </a:solidFill>
              </a:rPr>
              <a:t>Hours)</a:t>
            </a:r>
          </a:p>
        </p:txBody>
      </p:sp>
      <p:sp>
        <p:nvSpPr>
          <p:cNvPr id="44036" name="Rectangle 7"/>
          <p:cNvSpPr>
            <a:spLocks noChangeArrowheads="1"/>
          </p:cNvSpPr>
          <p:nvPr/>
        </p:nvSpPr>
        <p:spPr bwMode="auto">
          <a:xfrm>
            <a:off x="1693863" y="3560763"/>
            <a:ext cx="877887" cy="457200"/>
          </a:xfrm>
          <a:prstGeom prst="rect">
            <a:avLst/>
          </a:prstGeom>
          <a:noFill/>
          <a:ln w="9525">
            <a:noFill/>
            <a:miter lim="800000"/>
            <a:headEnd/>
            <a:tailEnd/>
          </a:ln>
        </p:spPr>
        <p:txBody>
          <a:bodyPr wrap="none">
            <a:spAutoFit/>
          </a:bodyPr>
          <a:lstStyle/>
          <a:p>
            <a:r>
              <a:rPr lang="en-US" sz="2400">
                <a:solidFill>
                  <a:schemeClr val="bg2"/>
                </a:solidFill>
              </a:rPr>
              <a:t>Ssn, </a:t>
            </a:r>
          </a:p>
        </p:txBody>
      </p:sp>
      <p:sp>
        <p:nvSpPr>
          <p:cNvPr id="44037" name="Line 8"/>
          <p:cNvSpPr>
            <a:spLocks noChangeShapeType="1"/>
          </p:cNvSpPr>
          <p:nvPr/>
        </p:nvSpPr>
        <p:spPr bwMode="auto">
          <a:xfrm>
            <a:off x="1816100" y="3967163"/>
            <a:ext cx="504825" cy="0"/>
          </a:xfrm>
          <a:prstGeom prst="line">
            <a:avLst/>
          </a:prstGeom>
          <a:noFill/>
          <a:ln w="19050">
            <a:solidFill>
              <a:schemeClr val="bg2"/>
            </a:solidFill>
            <a:prstDash val="dash"/>
            <a:round/>
            <a:headEnd/>
            <a:tailEnd/>
          </a:ln>
        </p:spPr>
        <p:txBody>
          <a:bodyPr/>
          <a:lstStyle/>
          <a:p>
            <a:endParaRPr lang="en-US"/>
          </a:p>
        </p:txBody>
      </p:sp>
      <p:sp>
        <p:nvSpPr>
          <p:cNvPr id="44038" name="Rectangle 10"/>
          <p:cNvSpPr>
            <a:spLocks noChangeArrowheads="1"/>
          </p:cNvSpPr>
          <p:nvPr/>
        </p:nvSpPr>
        <p:spPr bwMode="auto">
          <a:xfrm>
            <a:off x="2447925" y="3546475"/>
            <a:ext cx="1354138" cy="457200"/>
          </a:xfrm>
          <a:prstGeom prst="rect">
            <a:avLst/>
          </a:prstGeom>
          <a:noFill/>
          <a:ln w="9525">
            <a:noFill/>
            <a:miter lim="800000"/>
            <a:headEnd/>
            <a:tailEnd/>
          </a:ln>
        </p:spPr>
        <p:txBody>
          <a:bodyPr wrap="none">
            <a:spAutoFit/>
          </a:bodyPr>
          <a:lstStyle/>
          <a:p>
            <a:r>
              <a:rPr lang="en-US" sz="2400">
                <a:solidFill>
                  <a:schemeClr val="bg2"/>
                </a:solidFill>
              </a:rPr>
              <a:t>Number,</a:t>
            </a:r>
          </a:p>
        </p:txBody>
      </p:sp>
      <p:sp>
        <p:nvSpPr>
          <p:cNvPr id="44039" name="Line 11"/>
          <p:cNvSpPr>
            <a:spLocks noChangeShapeType="1"/>
          </p:cNvSpPr>
          <p:nvPr/>
        </p:nvSpPr>
        <p:spPr bwMode="auto">
          <a:xfrm>
            <a:off x="2579688" y="3967163"/>
            <a:ext cx="1008062" cy="0"/>
          </a:xfrm>
          <a:prstGeom prst="line">
            <a:avLst/>
          </a:prstGeom>
          <a:noFill/>
          <a:ln w="19050">
            <a:solidFill>
              <a:schemeClr val="bg2"/>
            </a:solidFill>
            <a:prstDash val="dash"/>
            <a:round/>
            <a:headEnd/>
            <a:tailEnd/>
          </a:ln>
        </p:spPr>
        <p:txBody>
          <a:bodyPr/>
          <a:lstStyle/>
          <a:p>
            <a:endParaRPr lang="en-US"/>
          </a:p>
        </p:txBody>
      </p:sp>
      <p:sp>
        <p:nvSpPr>
          <p:cNvPr id="44040" name="Line 13"/>
          <p:cNvSpPr>
            <a:spLocks noChangeShapeType="1"/>
          </p:cNvSpPr>
          <p:nvPr/>
        </p:nvSpPr>
        <p:spPr bwMode="auto">
          <a:xfrm>
            <a:off x="2270125" y="2132013"/>
            <a:ext cx="0" cy="144462"/>
          </a:xfrm>
          <a:prstGeom prst="line">
            <a:avLst/>
          </a:prstGeom>
          <a:noFill/>
          <a:ln w="9525">
            <a:solidFill>
              <a:schemeClr val="tx1"/>
            </a:solidFill>
            <a:round/>
            <a:headEnd type="triangle" w="med" len="med"/>
            <a:tailEnd/>
          </a:ln>
        </p:spPr>
        <p:txBody>
          <a:bodyPr/>
          <a:lstStyle/>
          <a:p>
            <a:endParaRPr lang="en-US"/>
          </a:p>
        </p:txBody>
      </p:sp>
      <p:sp>
        <p:nvSpPr>
          <p:cNvPr id="44041" name="Line 14"/>
          <p:cNvSpPr>
            <a:spLocks noChangeShapeType="1"/>
          </p:cNvSpPr>
          <p:nvPr/>
        </p:nvSpPr>
        <p:spPr bwMode="auto">
          <a:xfrm flipH="1">
            <a:off x="38100" y="2276475"/>
            <a:ext cx="2232025" cy="0"/>
          </a:xfrm>
          <a:prstGeom prst="line">
            <a:avLst/>
          </a:prstGeom>
          <a:noFill/>
          <a:ln w="9525">
            <a:solidFill>
              <a:schemeClr val="tx1"/>
            </a:solidFill>
            <a:round/>
            <a:headEnd/>
            <a:tailEnd/>
          </a:ln>
        </p:spPr>
        <p:txBody>
          <a:bodyPr/>
          <a:lstStyle/>
          <a:p>
            <a:endParaRPr lang="en-US"/>
          </a:p>
        </p:txBody>
      </p:sp>
      <p:sp>
        <p:nvSpPr>
          <p:cNvPr id="44042" name="Line 15"/>
          <p:cNvSpPr>
            <a:spLocks noChangeShapeType="1"/>
          </p:cNvSpPr>
          <p:nvPr/>
        </p:nvSpPr>
        <p:spPr bwMode="auto">
          <a:xfrm>
            <a:off x="38100" y="2276475"/>
            <a:ext cx="0" cy="1800225"/>
          </a:xfrm>
          <a:prstGeom prst="line">
            <a:avLst/>
          </a:prstGeom>
          <a:noFill/>
          <a:ln w="9525">
            <a:solidFill>
              <a:schemeClr val="tx1"/>
            </a:solidFill>
            <a:round/>
            <a:headEnd/>
            <a:tailEnd/>
          </a:ln>
        </p:spPr>
        <p:txBody>
          <a:bodyPr/>
          <a:lstStyle/>
          <a:p>
            <a:endParaRPr lang="en-US"/>
          </a:p>
        </p:txBody>
      </p:sp>
      <p:sp>
        <p:nvSpPr>
          <p:cNvPr id="44043" name="Line 16"/>
          <p:cNvSpPr>
            <a:spLocks noChangeShapeType="1"/>
          </p:cNvSpPr>
          <p:nvPr/>
        </p:nvSpPr>
        <p:spPr bwMode="auto">
          <a:xfrm>
            <a:off x="38100" y="4076700"/>
            <a:ext cx="2016125" cy="0"/>
          </a:xfrm>
          <a:prstGeom prst="line">
            <a:avLst/>
          </a:prstGeom>
          <a:noFill/>
          <a:ln w="9525">
            <a:solidFill>
              <a:schemeClr val="tx1"/>
            </a:solidFill>
            <a:round/>
            <a:headEnd/>
            <a:tailEnd/>
          </a:ln>
        </p:spPr>
        <p:txBody>
          <a:bodyPr/>
          <a:lstStyle/>
          <a:p>
            <a:endParaRPr lang="en-US"/>
          </a:p>
        </p:txBody>
      </p:sp>
      <p:sp>
        <p:nvSpPr>
          <p:cNvPr id="44044" name="Line 17"/>
          <p:cNvSpPr>
            <a:spLocks noChangeShapeType="1"/>
          </p:cNvSpPr>
          <p:nvPr/>
        </p:nvSpPr>
        <p:spPr bwMode="auto">
          <a:xfrm>
            <a:off x="2054225" y="4005263"/>
            <a:ext cx="0" cy="71437"/>
          </a:xfrm>
          <a:prstGeom prst="line">
            <a:avLst/>
          </a:prstGeom>
          <a:noFill/>
          <a:ln w="9525">
            <a:solidFill>
              <a:schemeClr val="tx1"/>
            </a:solidFill>
            <a:round/>
            <a:headEnd/>
            <a:tailEnd/>
          </a:ln>
        </p:spPr>
        <p:txBody>
          <a:bodyPr/>
          <a:lstStyle/>
          <a:p>
            <a:endParaRPr lang="en-US"/>
          </a:p>
        </p:txBody>
      </p:sp>
      <p:sp>
        <p:nvSpPr>
          <p:cNvPr id="44045" name="Line 18"/>
          <p:cNvSpPr>
            <a:spLocks noChangeShapeType="1"/>
          </p:cNvSpPr>
          <p:nvPr/>
        </p:nvSpPr>
        <p:spPr bwMode="auto">
          <a:xfrm flipH="1" flipV="1">
            <a:off x="2627313" y="2781300"/>
            <a:ext cx="363537" cy="790575"/>
          </a:xfrm>
          <a:prstGeom prst="line">
            <a:avLst/>
          </a:prstGeom>
          <a:noFill/>
          <a:ln w="9525">
            <a:solidFill>
              <a:schemeClr val="tx1"/>
            </a:solidFill>
            <a:round/>
            <a:headEnd/>
            <a:tailEnd type="triangle" w="med" len="med"/>
          </a:ln>
        </p:spPr>
        <p:txBody>
          <a:bodyPr/>
          <a:lstStyle/>
          <a:p>
            <a:endParaRPr lang="en-US"/>
          </a:p>
        </p:txBody>
      </p:sp>
      <p:sp>
        <p:nvSpPr>
          <p:cNvPr id="44046" name="Line 19"/>
          <p:cNvSpPr>
            <a:spLocks noChangeShapeType="1"/>
          </p:cNvSpPr>
          <p:nvPr/>
        </p:nvSpPr>
        <p:spPr bwMode="auto">
          <a:xfrm>
            <a:off x="1779588" y="4005263"/>
            <a:ext cx="1800225" cy="0"/>
          </a:xfrm>
          <a:prstGeom prst="line">
            <a:avLst/>
          </a:prstGeom>
          <a:noFill/>
          <a:ln w="19050">
            <a:solidFill>
              <a:schemeClr val="tx1"/>
            </a:solidFill>
            <a:round/>
            <a:headEnd/>
            <a:tailEnd/>
          </a:ln>
        </p:spPr>
        <p:txBody>
          <a:bodyPr/>
          <a:lstStyle/>
          <a:p>
            <a:endParaRPr lang="en-US"/>
          </a:p>
        </p:txBody>
      </p:sp>
      <p:sp>
        <p:nvSpPr>
          <p:cNvPr id="44047" name="Rectangle 21"/>
          <p:cNvSpPr>
            <a:spLocks noChangeArrowheads="1"/>
          </p:cNvSpPr>
          <p:nvPr/>
        </p:nvSpPr>
        <p:spPr bwMode="auto">
          <a:xfrm>
            <a:off x="6588125" y="1725613"/>
            <a:ext cx="2733675" cy="461962"/>
          </a:xfrm>
          <a:prstGeom prst="rect">
            <a:avLst/>
          </a:prstGeom>
          <a:solidFill>
            <a:schemeClr val="bg1"/>
          </a:solidFill>
          <a:ln w="9525">
            <a:noFill/>
            <a:miter lim="800000"/>
            <a:headEnd/>
            <a:tailEnd/>
          </a:ln>
        </p:spPr>
        <p:txBody>
          <a:bodyPr wrap="none">
            <a:spAutoFit/>
          </a:bodyPr>
          <a:lstStyle/>
          <a:p>
            <a:r>
              <a:rPr lang="en-US" sz="2400">
                <a:solidFill>
                  <a:schemeClr val="bg2"/>
                </a:solidFill>
              </a:rPr>
              <a:t>SupervisorSSN,...)</a:t>
            </a:r>
          </a:p>
        </p:txBody>
      </p:sp>
      <p:sp>
        <p:nvSpPr>
          <p:cNvPr id="44048" name="Line 22"/>
          <p:cNvSpPr>
            <a:spLocks noChangeShapeType="1"/>
          </p:cNvSpPr>
          <p:nvPr/>
        </p:nvSpPr>
        <p:spPr bwMode="auto">
          <a:xfrm>
            <a:off x="6723063" y="2133600"/>
            <a:ext cx="2016125" cy="0"/>
          </a:xfrm>
          <a:prstGeom prst="line">
            <a:avLst/>
          </a:prstGeom>
          <a:noFill/>
          <a:ln w="19050">
            <a:solidFill>
              <a:schemeClr val="bg2"/>
            </a:solidFill>
            <a:prstDash val="dash"/>
            <a:round/>
            <a:headEnd/>
            <a:tailEnd/>
          </a:ln>
        </p:spPr>
        <p:txBody>
          <a:bodyPr/>
          <a:lstStyle/>
          <a:p>
            <a:endParaRPr lang="en-US"/>
          </a:p>
        </p:txBody>
      </p:sp>
      <p:grpSp>
        <p:nvGrpSpPr>
          <p:cNvPr id="44049" name="Group 23"/>
          <p:cNvGrpSpPr>
            <a:grpSpLocks/>
          </p:cNvGrpSpPr>
          <p:nvPr/>
        </p:nvGrpSpPr>
        <p:grpSpPr bwMode="auto">
          <a:xfrm>
            <a:off x="2268538" y="1700213"/>
            <a:ext cx="5543550" cy="144462"/>
            <a:chOff x="1429" y="1071"/>
            <a:chExt cx="3492" cy="91"/>
          </a:xfrm>
        </p:grpSpPr>
        <p:sp>
          <p:nvSpPr>
            <p:cNvPr id="44062" name="Line 24"/>
            <p:cNvSpPr>
              <a:spLocks noChangeShapeType="1"/>
            </p:cNvSpPr>
            <p:nvPr/>
          </p:nvSpPr>
          <p:spPr bwMode="auto">
            <a:xfrm>
              <a:off x="1429" y="1071"/>
              <a:ext cx="0" cy="91"/>
            </a:xfrm>
            <a:prstGeom prst="line">
              <a:avLst/>
            </a:prstGeom>
            <a:noFill/>
            <a:ln w="9525">
              <a:solidFill>
                <a:schemeClr val="tx1"/>
              </a:solidFill>
              <a:round/>
              <a:headEnd/>
              <a:tailEnd type="triangle" w="med" len="med"/>
            </a:ln>
          </p:spPr>
          <p:txBody>
            <a:bodyPr/>
            <a:lstStyle/>
            <a:p>
              <a:endParaRPr lang="en-US"/>
            </a:p>
          </p:txBody>
        </p:sp>
        <p:sp>
          <p:nvSpPr>
            <p:cNvPr id="44063" name="Line 25"/>
            <p:cNvSpPr>
              <a:spLocks noChangeShapeType="1"/>
            </p:cNvSpPr>
            <p:nvPr/>
          </p:nvSpPr>
          <p:spPr bwMode="auto">
            <a:xfrm>
              <a:off x="1429" y="1071"/>
              <a:ext cx="3492" cy="0"/>
            </a:xfrm>
            <a:prstGeom prst="line">
              <a:avLst/>
            </a:prstGeom>
            <a:noFill/>
            <a:ln w="9525">
              <a:solidFill>
                <a:schemeClr val="tx1"/>
              </a:solidFill>
              <a:round/>
              <a:headEnd/>
              <a:tailEnd/>
            </a:ln>
          </p:spPr>
          <p:txBody>
            <a:bodyPr/>
            <a:lstStyle/>
            <a:p>
              <a:endParaRPr lang="en-US"/>
            </a:p>
          </p:txBody>
        </p:sp>
        <p:sp>
          <p:nvSpPr>
            <p:cNvPr id="44064" name="Line 26"/>
            <p:cNvSpPr>
              <a:spLocks noChangeShapeType="1"/>
            </p:cNvSpPr>
            <p:nvPr/>
          </p:nvSpPr>
          <p:spPr bwMode="auto">
            <a:xfrm>
              <a:off x="4921" y="1071"/>
              <a:ext cx="0" cy="46"/>
            </a:xfrm>
            <a:prstGeom prst="line">
              <a:avLst/>
            </a:prstGeom>
            <a:noFill/>
            <a:ln w="9525">
              <a:solidFill>
                <a:schemeClr val="tx1"/>
              </a:solidFill>
              <a:round/>
              <a:headEnd/>
              <a:tailEnd/>
            </a:ln>
          </p:spPr>
          <p:txBody>
            <a:bodyPr/>
            <a:lstStyle/>
            <a:p>
              <a:endParaRPr lang="en-US"/>
            </a:p>
          </p:txBody>
        </p:sp>
      </p:grpSp>
      <p:grpSp>
        <p:nvGrpSpPr>
          <p:cNvPr id="156722" name="Group 50"/>
          <p:cNvGrpSpPr>
            <a:grpSpLocks/>
          </p:cNvGrpSpPr>
          <p:nvPr/>
        </p:nvGrpSpPr>
        <p:grpSpPr bwMode="auto">
          <a:xfrm>
            <a:off x="250825" y="2133600"/>
            <a:ext cx="6562725" cy="3048000"/>
            <a:chOff x="158" y="1344"/>
            <a:chExt cx="4134" cy="1920"/>
          </a:xfrm>
        </p:grpSpPr>
        <p:sp>
          <p:nvSpPr>
            <p:cNvPr id="44052" name="Rectangle 31"/>
            <p:cNvSpPr>
              <a:spLocks noChangeArrowheads="1"/>
            </p:cNvSpPr>
            <p:nvPr/>
          </p:nvSpPr>
          <p:spPr bwMode="auto">
            <a:xfrm>
              <a:off x="158" y="2976"/>
              <a:ext cx="1418" cy="288"/>
            </a:xfrm>
            <a:prstGeom prst="rect">
              <a:avLst/>
            </a:prstGeom>
            <a:noFill/>
            <a:ln w="9525">
              <a:noFill/>
              <a:miter lim="800000"/>
              <a:headEnd/>
              <a:tailEnd/>
            </a:ln>
          </p:spPr>
          <p:txBody>
            <a:bodyPr wrap="none">
              <a:spAutoFit/>
            </a:bodyPr>
            <a:lstStyle/>
            <a:p>
              <a:pPr>
                <a:spcBef>
                  <a:spcPct val="50000"/>
                </a:spcBef>
              </a:pPr>
              <a:r>
                <a:rPr lang="en-US" sz="2400" b="1">
                  <a:solidFill>
                    <a:schemeClr val="bg2"/>
                  </a:solidFill>
                </a:rPr>
                <a:t>DEPENDENT</a:t>
              </a:r>
              <a:r>
                <a:rPr lang="en-US" sz="2400">
                  <a:solidFill>
                    <a:schemeClr val="bg2"/>
                  </a:solidFill>
                </a:rPr>
                <a:t>( </a:t>
              </a:r>
            </a:p>
          </p:txBody>
        </p:sp>
        <p:grpSp>
          <p:nvGrpSpPr>
            <p:cNvPr id="44053" name="Group 32"/>
            <p:cNvGrpSpPr>
              <a:grpSpLocks/>
            </p:cNvGrpSpPr>
            <p:nvPr/>
          </p:nvGrpSpPr>
          <p:grpSpPr bwMode="auto">
            <a:xfrm>
              <a:off x="1431" y="2976"/>
              <a:ext cx="553" cy="288"/>
              <a:chOff x="1338" y="2387"/>
              <a:chExt cx="553" cy="288"/>
            </a:xfrm>
          </p:grpSpPr>
          <p:sp>
            <p:nvSpPr>
              <p:cNvPr id="44060" name="Rectangle 33"/>
              <p:cNvSpPr>
                <a:spLocks noChangeArrowheads="1"/>
              </p:cNvSpPr>
              <p:nvPr/>
            </p:nvSpPr>
            <p:spPr bwMode="auto">
              <a:xfrm>
                <a:off x="1338" y="2387"/>
                <a:ext cx="553" cy="288"/>
              </a:xfrm>
              <a:prstGeom prst="rect">
                <a:avLst/>
              </a:prstGeom>
              <a:noFill/>
              <a:ln w="9525">
                <a:noFill/>
                <a:miter lim="800000"/>
                <a:headEnd/>
                <a:tailEnd/>
              </a:ln>
            </p:spPr>
            <p:txBody>
              <a:bodyPr wrap="none">
                <a:spAutoFit/>
              </a:bodyPr>
              <a:lstStyle/>
              <a:p>
                <a:r>
                  <a:rPr lang="en-US" sz="2400">
                    <a:solidFill>
                      <a:schemeClr val="bg2"/>
                    </a:solidFill>
                  </a:rPr>
                  <a:t>Ssn, </a:t>
                </a:r>
              </a:p>
            </p:txBody>
          </p:sp>
          <p:sp>
            <p:nvSpPr>
              <p:cNvPr id="44061" name="Line 34"/>
              <p:cNvSpPr>
                <a:spLocks noChangeShapeType="1"/>
              </p:cNvSpPr>
              <p:nvPr/>
            </p:nvSpPr>
            <p:spPr bwMode="auto">
              <a:xfrm>
                <a:off x="1415" y="2643"/>
                <a:ext cx="318" cy="0"/>
              </a:xfrm>
              <a:prstGeom prst="line">
                <a:avLst/>
              </a:prstGeom>
              <a:noFill/>
              <a:ln w="19050">
                <a:solidFill>
                  <a:schemeClr val="bg2"/>
                </a:solidFill>
                <a:prstDash val="dash"/>
                <a:round/>
                <a:headEnd/>
                <a:tailEnd/>
              </a:ln>
            </p:spPr>
            <p:txBody>
              <a:bodyPr/>
              <a:lstStyle/>
              <a:p>
                <a:endParaRPr lang="en-US"/>
              </a:p>
            </p:txBody>
          </p:sp>
        </p:grpSp>
        <p:sp>
          <p:nvSpPr>
            <p:cNvPr id="44054" name="Rectangle 35"/>
            <p:cNvSpPr>
              <a:spLocks noChangeArrowheads="1"/>
            </p:cNvSpPr>
            <p:nvPr/>
          </p:nvSpPr>
          <p:spPr bwMode="auto">
            <a:xfrm>
              <a:off x="1882" y="2976"/>
              <a:ext cx="2410" cy="288"/>
            </a:xfrm>
            <a:prstGeom prst="rect">
              <a:avLst/>
            </a:prstGeom>
            <a:noFill/>
            <a:ln w="9525">
              <a:noFill/>
              <a:miter lim="800000"/>
              <a:headEnd/>
              <a:tailEnd/>
            </a:ln>
          </p:spPr>
          <p:txBody>
            <a:bodyPr wrap="none">
              <a:spAutoFit/>
            </a:bodyPr>
            <a:lstStyle/>
            <a:p>
              <a:r>
                <a:rPr lang="en-US" sz="2400">
                  <a:solidFill>
                    <a:schemeClr val="bg2"/>
                  </a:solidFill>
                </a:rPr>
                <a:t>Name, Sex, Birth_date, …)</a:t>
              </a:r>
            </a:p>
          </p:txBody>
        </p:sp>
        <p:sp>
          <p:nvSpPr>
            <p:cNvPr id="44055" name="Line 38"/>
            <p:cNvSpPr>
              <a:spLocks noChangeShapeType="1"/>
            </p:cNvSpPr>
            <p:nvPr/>
          </p:nvSpPr>
          <p:spPr bwMode="auto">
            <a:xfrm flipV="1">
              <a:off x="1519" y="1344"/>
              <a:ext cx="0" cy="136"/>
            </a:xfrm>
            <a:prstGeom prst="line">
              <a:avLst/>
            </a:prstGeom>
            <a:noFill/>
            <a:ln w="9525">
              <a:solidFill>
                <a:schemeClr val="tx1"/>
              </a:solidFill>
              <a:round/>
              <a:headEnd/>
              <a:tailEnd type="triangle" w="med" len="med"/>
            </a:ln>
          </p:spPr>
          <p:txBody>
            <a:bodyPr/>
            <a:lstStyle/>
            <a:p>
              <a:endParaRPr lang="en-US"/>
            </a:p>
          </p:txBody>
        </p:sp>
        <p:sp>
          <p:nvSpPr>
            <p:cNvPr id="44056" name="Line 43"/>
            <p:cNvSpPr>
              <a:spLocks noChangeShapeType="1"/>
            </p:cNvSpPr>
            <p:nvPr/>
          </p:nvSpPr>
          <p:spPr bwMode="auto">
            <a:xfrm>
              <a:off x="3152" y="1480"/>
              <a:ext cx="0" cy="1270"/>
            </a:xfrm>
            <a:prstGeom prst="line">
              <a:avLst/>
            </a:prstGeom>
            <a:noFill/>
            <a:ln w="9525">
              <a:solidFill>
                <a:schemeClr val="tx1"/>
              </a:solidFill>
              <a:round/>
              <a:headEnd/>
              <a:tailEnd/>
            </a:ln>
          </p:spPr>
          <p:txBody>
            <a:bodyPr/>
            <a:lstStyle/>
            <a:p>
              <a:endParaRPr lang="en-US"/>
            </a:p>
          </p:txBody>
        </p:sp>
        <p:sp>
          <p:nvSpPr>
            <p:cNvPr id="44057" name="Line 44"/>
            <p:cNvSpPr>
              <a:spLocks noChangeShapeType="1"/>
            </p:cNvSpPr>
            <p:nvPr/>
          </p:nvSpPr>
          <p:spPr bwMode="auto">
            <a:xfrm flipH="1">
              <a:off x="1565" y="2750"/>
              <a:ext cx="1587" cy="0"/>
            </a:xfrm>
            <a:prstGeom prst="line">
              <a:avLst/>
            </a:prstGeom>
            <a:noFill/>
            <a:ln w="9525">
              <a:solidFill>
                <a:schemeClr val="tx1"/>
              </a:solidFill>
              <a:round/>
              <a:headEnd/>
              <a:tailEnd/>
            </a:ln>
          </p:spPr>
          <p:txBody>
            <a:bodyPr/>
            <a:lstStyle/>
            <a:p>
              <a:endParaRPr lang="en-US"/>
            </a:p>
          </p:txBody>
        </p:sp>
        <p:sp>
          <p:nvSpPr>
            <p:cNvPr id="44058" name="Line 45"/>
            <p:cNvSpPr>
              <a:spLocks noChangeShapeType="1"/>
            </p:cNvSpPr>
            <p:nvPr/>
          </p:nvSpPr>
          <p:spPr bwMode="auto">
            <a:xfrm>
              <a:off x="1565" y="2750"/>
              <a:ext cx="0" cy="317"/>
            </a:xfrm>
            <a:prstGeom prst="line">
              <a:avLst/>
            </a:prstGeom>
            <a:noFill/>
            <a:ln w="9525">
              <a:solidFill>
                <a:schemeClr val="tx1"/>
              </a:solidFill>
              <a:round/>
              <a:headEnd/>
              <a:tailEnd/>
            </a:ln>
          </p:spPr>
          <p:txBody>
            <a:bodyPr/>
            <a:lstStyle/>
            <a:p>
              <a:endParaRPr lang="en-US"/>
            </a:p>
          </p:txBody>
        </p:sp>
        <p:sp>
          <p:nvSpPr>
            <p:cNvPr id="44059" name="Line 46"/>
            <p:cNvSpPr>
              <a:spLocks noChangeShapeType="1"/>
            </p:cNvSpPr>
            <p:nvPr/>
          </p:nvSpPr>
          <p:spPr bwMode="auto">
            <a:xfrm>
              <a:off x="1519" y="1480"/>
              <a:ext cx="1633" cy="0"/>
            </a:xfrm>
            <a:prstGeom prst="line">
              <a:avLst/>
            </a:prstGeom>
            <a:noFill/>
            <a:ln w="9525">
              <a:solidFill>
                <a:schemeClr val="tx1"/>
              </a:solidFill>
              <a:round/>
              <a:headEnd/>
              <a:tailEnd/>
            </a:ln>
          </p:spPr>
          <p:txBody>
            <a:bodyPr/>
            <a:lstStyle/>
            <a:p>
              <a:endParaRPr lang="en-US"/>
            </a:p>
          </p:txBody>
        </p:sp>
      </p:grpSp>
      <p:sp>
        <p:nvSpPr>
          <p:cNvPr id="156720" name="Line 48"/>
          <p:cNvSpPr>
            <a:spLocks noChangeShapeType="1"/>
          </p:cNvSpPr>
          <p:nvPr/>
        </p:nvSpPr>
        <p:spPr bwMode="auto">
          <a:xfrm>
            <a:off x="2293938" y="5229225"/>
            <a:ext cx="1630362" cy="0"/>
          </a:xfrm>
          <a:prstGeom prst="line">
            <a:avLst/>
          </a:prstGeom>
          <a:noFill/>
          <a:ln w="19050">
            <a:solidFill>
              <a:schemeClr val="tx1"/>
            </a:solidFill>
            <a:round/>
            <a:headEn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67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67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72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p:txBody>
          <a:bodyPr/>
          <a:lstStyle/>
          <a:p>
            <a:pPr eaLnBrk="1" hangingPunct="1"/>
            <a:r>
              <a:rPr lang="en-GB" smtClean="0"/>
              <a:t>ER to Relations</a:t>
            </a:r>
          </a:p>
        </p:txBody>
      </p:sp>
      <p:sp>
        <p:nvSpPr>
          <p:cNvPr id="46082" name="Rectangle 3"/>
          <p:cNvSpPr>
            <a:spLocks noGrp="1" noChangeArrowheads="1"/>
          </p:cNvSpPr>
          <p:nvPr>
            <p:ph type="body" idx="1"/>
          </p:nvPr>
        </p:nvSpPr>
        <p:spPr>
          <a:xfrm>
            <a:off x="457200" y="1773238"/>
            <a:ext cx="8229600" cy="4256087"/>
          </a:xfrm>
        </p:spPr>
        <p:txBody>
          <a:bodyPr/>
          <a:lstStyle/>
          <a:p>
            <a:pPr eaLnBrk="1" hangingPunct="1">
              <a:lnSpc>
                <a:spcPct val="90000"/>
              </a:lnSpc>
              <a:buFont typeface="Wingdings" pitchFamily="2" charset="2"/>
              <a:buNone/>
            </a:pPr>
            <a:r>
              <a:rPr lang="en-GB" b="1" smtClean="0"/>
              <a:t>Step 2: Mapping Weak Entity Types</a:t>
            </a:r>
          </a:p>
          <a:p>
            <a:pPr eaLnBrk="1" hangingPunct="1">
              <a:lnSpc>
                <a:spcPct val="90000"/>
              </a:lnSpc>
              <a:buFont typeface="Wingdings" pitchFamily="2" charset="2"/>
              <a:buNone/>
            </a:pPr>
            <a:r>
              <a:rPr lang="en-GB" smtClean="0"/>
              <a:t>	For each weak entity type </a:t>
            </a:r>
            <a:r>
              <a:rPr lang="en-GB" b="1" i="1" smtClean="0"/>
              <a:t>W</a:t>
            </a:r>
            <a:r>
              <a:rPr lang="en-GB" smtClean="0"/>
              <a:t> with owner entity type </a:t>
            </a:r>
            <a:r>
              <a:rPr lang="en-GB" b="1" i="1" smtClean="0"/>
              <a:t>E</a:t>
            </a:r>
            <a:r>
              <a:rPr lang="en-GB" smtClean="0"/>
              <a:t>, create a relation </a:t>
            </a:r>
            <a:r>
              <a:rPr lang="en-GB" b="1" i="1" smtClean="0"/>
              <a:t>R</a:t>
            </a:r>
            <a:r>
              <a:rPr lang="en-GB" smtClean="0"/>
              <a:t> that has the same </a:t>
            </a:r>
            <a:r>
              <a:rPr lang="en-GB" u="sng" smtClean="0"/>
              <a:t>simple</a:t>
            </a:r>
            <a:r>
              <a:rPr lang="en-GB" smtClean="0"/>
              <a:t> attributes as </a:t>
            </a:r>
            <a:r>
              <a:rPr lang="en-GB" b="1" i="1" smtClean="0"/>
              <a:t>W</a:t>
            </a:r>
            <a:r>
              <a:rPr lang="en-GB" smtClean="0"/>
              <a:t>, also add (as a foreign key) the primary key attributes from the relation that corresponds to </a:t>
            </a:r>
            <a:r>
              <a:rPr lang="en-GB" b="1" i="1" smtClean="0"/>
              <a:t>E</a:t>
            </a:r>
            <a:r>
              <a:rPr lang="en-GB" smtClean="0"/>
              <a:t>. </a:t>
            </a:r>
          </a:p>
          <a:p>
            <a:pPr eaLnBrk="1" hangingPunct="1">
              <a:lnSpc>
                <a:spcPct val="90000"/>
              </a:lnSpc>
              <a:buFont typeface="Wingdings" pitchFamily="2" charset="2"/>
              <a:buNone/>
            </a:pPr>
            <a:r>
              <a:rPr lang="en-GB" sz="2400" smtClean="0"/>
              <a:t>    </a:t>
            </a:r>
            <a:r>
              <a:rPr lang="en-GB" sz="2000" smtClean="0"/>
              <a:t>Primary key attributes in R are composed of the primary key attributes from E </a:t>
            </a:r>
            <a:r>
              <a:rPr lang="en-GB" sz="2000" u="sng" smtClean="0"/>
              <a:t>and the partial key from W</a:t>
            </a:r>
            <a:r>
              <a:rPr lang="en-GB" sz="2400" smtClean="0"/>
              <a:t>.</a:t>
            </a:r>
          </a:p>
        </p:txBody>
      </p:sp>
      <p:sp>
        <p:nvSpPr>
          <p:cNvPr id="46083" name="AutoShape 4"/>
          <p:cNvSpPr>
            <a:spLocks noChangeArrowheads="1"/>
          </p:cNvSpPr>
          <p:nvPr/>
        </p:nvSpPr>
        <p:spPr bwMode="auto">
          <a:xfrm>
            <a:off x="7667625" y="3716338"/>
            <a:ext cx="1296988" cy="2070100"/>
          </a:xfrm>
          <a:prstGeom prst="cloudCallout">
            <a:avLst>
              <a:gd name="adj1" fmla="val 57528"/>
              <a:gd name="adj2" fmla="val 86634"/>
            </a:avLst>
          </a:prstGeom>
          <a:solidFill>
            <a:srgbClr val="FFFF00"/>
          </a:solidFill>
          <a:ln w="9525">
            <a:solidFill>
              <a:schemeClr val="tx1"/>
            </a:solidFill>
            <a:round/>
            <a:headEnd/>
            <a:tailEnd/>
          </a:ln>
        </p:spPr>
        <p:txBody>
          <a:bodyPr/>
          <a:lstStyle/>
          <a:p>
            <a:pPr algn="ctr"/>
            <a:r>
              <a:rPr lang="sv-SE" sz="1400"/>
              <a:t>What if the owner entity is also weak ?</a:t>
            </a:r>
            <a:endParaRPr lang="en-US" sz="1400"/>
          </a:p>
        </p:txBody>
      </p:sp>
      <p:sp>
        <p:nvSpPr>
          <p:cNvPr id="46084" name="Text Box 5"/>
          <p:cNvSpPr txBox="1">
            <a:spLocks noChangeArrowheads="1"/>
          </p:cNvSpPr>
          <p:nvPr/>
        </p:nvSpPr>
        <p:spPr bwMode="auto">
          <a:xfrm>
            <a:off x="3132138" y="6099175"/>
            <a:ext cx="3422650" cy="396875"/>
          </a:xfrm>
          <a:prstGeom prst="rect">
            <a:avLst/>
          </a:prstGeom>
          <a:noFill/>
          <a:ln w="9525">
            <a:noFill/>
            <a:miter lim="800000"/>
            <a:headEnd/>
            <a:tailEnd/>
          </a:ln>
        </p:spPr>
        <p:txBody>
          <a:bodyPr wrap="none">
            <a:spAutoFit/>
          </a:bodyPr>
          <a:lstStyle/>
          <a:p>
            <a:r>
              <a:rPr lang="sv-SE" sz="2000">
                <a:solidFill>
                  <a:srgbClr val="FF3300"/>
                </a:solidFill>
                <a:latin typeface="Times New Roman" pitchFamily="18" charset="0"/>
                <a:ea typeface="HYShortSamul-Medium" pitchFamily="18" charset="-127"/>
              </a:rPr>
              <a:t>On delete/update CASCADE ?!</a:t>
            </a:r>
            <a:endParaRPr lang="en-US" sz="2000">
              <a:solidFill>
                <a:srgbClr val="FF3300"/>
              </a:solidFill>
              <a:latin typeface="Times New Roman" pitchFamily="18" charset="0"/>
              <a:ea typeface="HYShortSamul-Medium" pitchFamily="18" charset="-127"/>
            </a:endParaRPr>
          </a:p>
        </p:txBody>
      </p:sp>
      <p:sp>
        <p:nvSpPr>
          <p:cNvPr id="46085" name="Line 6"/>
          <p:cNvSpPr>
            <a:spLocks noChangeShapeType="1"/>
          </p:cNvSpPr>
          <p:nvPr/>
        </p:nvSpPr>
        <p:spPr bwMode="auto">
          <a:xfrm>
            <a:off x="3132138" y="4084638"/>
            <a:ext cx="2663825" cy="2016125"/>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p:txBody>
          <a:bodyPr/>
          <a:lstStyle/>
          <a:p>
            <a:pPr eaLnBrk="1" hangingPunct="1"/>
            <a:r>
              <a:rPr lang="en-GB" smtClean="0"/>
              <a:t>ER to Relations</a:t>
            </a:r>
          </a:p>
        </p:txBody>
      </p:sp>
      <p:sp>
        <p:nvSpPr>
          <p:cNvPr id="48130" name="Rectangle 3"/>
          <p:cNvSpPr>
            <a:spLocks noGrp="1" noChangeArrowheads="1"/>
          </p:cNvSpPr>
          <p:nvPr>
            <p:ph type="body" idx="1"/>
          </p:nvPr>
        </p:nvSpPr>
        <p:spPr/>
        <p:txBody>
          <a:bodyPr/>
          <a:lstStyle/>
          <a:p>
            <a:pPr eaLnBrk="1" hangingPunct="1">
              <a:buFont typeface="Wingdings" pitchFamily="2" charset="2"/>
              <a:buNone/>
            </a:pPr>
            <a:r>
              <a:rPr lang="en-GB" sz="2800" b="1" smtClean="0"/>
              <a:t>Step 7: Mapping N-ary Relationship Types</a:t>
            </a:r>
          </a:p>
          <a:p>
            <a:pPr eaLnBrk="1" hangingPunct="1">
              <a:buFont typeface="Wingdings" pitchFamily="2" charset="2"/>
              <a:buNone/>
            </a:pPr>
            <a:endParaRPr lang="en-GB" sz="1000" b="1" smtClean="0"/>
          </a:p>
          <a:p>
            <a:pPr eaLnBrk="1" hangingPunct="1">
              <a:buFont typeface="Wingdings" pitchFamily="2" charset="2"/>
              <a:buNone/>
            </a:pPr>
            <a:r>
              <a:rPr lang="en-GB" sz="2800" smtClean="0"/>
              <a:t>	For each </a:t>
            </a:r>
            <a:r>
              <a:rPr lang="en-GB" sz="2800" u="sng" smtClean="0"/>
              <a:t>N-ary</a:t>
            </a:r>
            <a:r>
              <a:rPr lang="en-GB" sz="2800" smtClean="0"/>
              <a:t> relationship with N&gt;2, create a new relation S that contains the primary keys from the incoming relations as foreign keys. </a:t>
            </a:r>
            <a:r>
              <a:rPr lang="en-GB" sz="2800" u="sng" smtClean="0"/>
              <a:t>Primary key of S are those keys that come from cardinality constraints </a:t>
            </a:r>
            <a:r>
              <a:rPr lang="en-GB" sz="2800" u="sng" smtClean="0">
                <a:cs typeface="Times New Roman" pitchFamily="18" charset="0"/>
              </a:rPr>
              <a:t>≠ </a:t>
            </a:r>
            <a:r>
              <a:rPr lang="en-GB" sz="2800" u="sng" smtClean="0"/>
              <a:t>1</a:t>
            </a:r>
            <a:r>
              <a:rPr lang="en-GB" sz="2800" smtClean="0"/>
              <a:t>. Do not forget the attributes of the relationship type.</a:t>
            </a:r>
          </a:p>
        </p:txBody>
      </p:sp>
      <p:sp>
        <p:nvSpPr>
          <p:cNvPr id="48131" name="Text Box 4"/>
          <p:cNvSpPr txBox="1">
            <a:spLocks noChangeArrowheads="1"/>
          </p:cNvSpPr>
          <p:nvPr/>
        </p:nvSpPr>
        <p:spPr bwMode="auto">
          <a:xfrm>
            <a:off x="5076825" y="5603875"/>
            <a:ext cx="3422650" cy="396875"/>
          </a:xfrm>
          <a:prstGeom prst="rect">
            <a:avLst/>
          </a:prstGeom>
          <a:noFill/>
          <a:ln w="9525">
            <a:noFill/>
            <a:miter lim="800000"/>
            <a:headEnd/>
            <a:tailEnd/>
          </a:ln>
        </p:spPr>
        <p:txBody>
          <a:bodyPr wrap="none">
            <a:spAutoFit/>
          </a:bodyPr>
          <a:lstStyle/>
          <a:p>
            <a:r>
              <a:rPr lang="sv-SE" sz="2000">
                <a:solidFill>
                  <a:srgbClr val="FF3300"/>
                </a:solidFill>
                <a:latin typeface="Times New Roman" pitchFamily="18" charset="0"/>
                <a:ea typeface="HYShortSamul-Medium" pitchFamily="18" charset="-127"/>
              </a:rPr>
              <a:t>On delete/update CASCADE ?!</a:t>
            </a:r>
            <a:endParaRPr lang="en-US" sz="2000">
              <a:solidFill>
                <a:srgbClr val="FF3300"/>
              </a:solidFill>
              <a:latin typeface="Times New Roman" pitchFamily="18" charset="0"/>
              <a:ea typeface="HYShortSamul-Medium" pitchFamily="18" charset="-127"/>
            </a:endParaRPr>
          </a:p>
        </p:txBody>
      </p:sp>
      <p:sp>
        <p:nvSpPr>
          <p:cNvPr id="48133" name="Line 6"/>
          <p:cNvSpPr>
            <a:spLocks noChangeShapeType="1"/>
          </p:cNvSpPr>
          <p:nvPr/>
        </p:nvSpPr>
        <p:spPr bwMode="auto">
          <a:xfrm>
            <a:off x="6659563" y="4292600"/>
            <a:ext cx="144462" cy="1368425"/>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4"/>
          <p:cNvSpPr>
            <a:spLocks noGrp="1" noChangeArrowheads="1"/>
          </p:cNvSpPr>
          <p:nvPr>
            <p:ph type="title"/>
          </p:nvPr>
        </p:nvSpPr>
        <p:spPr>
          <a:xfrm>
            <a:off x="685800" y="260350"/>
            <a:ext cx="7772400" cy="1143000"/>
          </a:xfrm>
        </p:spPr>
        <p:txBody>
          <a:bodyPr/>
          <a:lstStyle/>
          <a:p>
            <a:pPr eaLnBrk="1" hangingPunct="1"/>
            <a:r>
              <a:rPr lang="sv-SE" smtClean="0"/>
              <a:t>Overview</a:t>
            </a:r>
            <a:endParaRPr lang="en-US" smtClean="0"/>
          </a:p>
        </p:txBody>
      </p:sp>
      <p:grpSp>
        <p:nvGrpSpPr>
          <p:cNvPr id="17410" name="Group 5"/>
          <p:cNvGrpSpPr>
            <a:grpSpLocks/>
          </p:cNvGrpSpPr>
          <p:nvPr/>
        </p:nvGrpSpPr>
        <p:grpSpPr bwMode="auto">
          <a:xfrm>
            <a:off x="477838" y="1490663"/>
            <a:ext cx="8186737" cy="4953000"/>
            <a:chOff x="144" y="1056"/>
            <a:chExt cx="5157" cy="3120"/>
          </a:xfrm>
        </p:grpSpPr>
        <p:sp>
          <p:nvSpPr>
            <p:cNvPr id="17412" name="Text Box 6"/>
            <p:cNvSpPr txBox="1">
              <a:spLocks noChangeArrowheads="1"/>
            </p:cNvSpPr>
            <p:nvPr/>
          </p:nvSpPr>
          <p:spPr bwMode="auto">
            <a:xfrm>
              <a:off x="144" y="1056"/>
              <a:ext cx="963" cy="288"/>
            </a:xfrm>
            <a:prstGeom prst="rect">
              <a:avLst/>
            </a:prstGeom>
            <a:noFill/>
            <a:ln w="9525">
              <a:noFill/>
              <a:miter lim="800000"/>
              <a:headEnd/>
              <a:tailEnd/>
            </a:ln>
          </p:spPr>
          <p:txBody>
            <a:bodyPr wrap="none">
              <a:spAutoFit/>
            </a:bodyPr>
            <a:lstStyle/>
            <a:p>
              <a:pPr eaLnBrk="0" hangingPunct="0"/>
              <a:r>
                <a:rPr lang="en-US" sz="2400">
                  <a:latin typeface="Times New Roman" pitchFamily="18" charset="0"/>
                </a:rPr>
                <a:t>Real world</a:t>
              </a:r>
            </a:p>
          </p:txBody>
        </p:sp>
        <p:sp>
          <p:nvSpPr>
            <p:cNvPr id="17413" name="Text Box 7"/>
            <p:cNvSpPr txBox="1">
              <a:spLocks noChangeArrowheads="1"/>
            </p:cNvSpPr>
            <p:nvPr/>
          </p:nvSpPr>
          <p:spPr bwMode="auto">
            <a:xfrm>
              <a:off x="2448" y="1344"/>
              <a:ext cx="617" cy="288"/>
            </a:xfrm>
            <a:prstGeom prst="rect">
              <a:avLst/>
            </a:prstGeom>
            <a:noFill/>
            <a:ln w="9525">
              <a:noFill/>
              <a:miter lim="800000"/>
              <a:headEnd/>
              <a:tailEnd/>
            </a:ln>
          </p:spPr>
          <p:txBody>
            <a:bodyPr wrap="none">
              <a:spAutoFit/>
            </a:bodyPr>
            <a:lstStyle/>
            <a:p>
              <a:pPr eaLnBrk="0" hangingPunct="0"/>
              <a:r>
                <a:rPr lang="en-US" sz="2400">
                  <a:latin typeface="Times New Roman" pitchFamily="18" charset="0"/>
                </a:rPr>
                <a:t>Model</a:t>
              </a:r>
            </a:p>
          </p:txBody>
        </p:sp>
        <p:sp>
          <p:nvSpPr>
            <p:cNvPr id="17414" name="Text Box 8"/>
            <p:cNvSpPr txBox="1">
              <a:spLocks noChangeArrowheads="1"/>
            </p:cNvSpPr>
            <p:nvPr/>
          </p:nvSpPr>
          <p:spPr bwMode="auto">
            <a:xfrm>
              <a:off x="3696" y="1200"/>
              <a:ext cx="713" cy="288"/>
            </a:xfrm>
            <a:prstGeom prst="rect">
              <a:avLst/>
            </a:prstGeom>
            <a:noFill/>
            <a:ln w="9525">
              <a:noFill/>
              <a:miter lim="800000"/>
              <a:headEnd/>
              <a:tailEnd/>
            </a:ln>
          </p:spPr>
          <p:txBody>
            <a:bodyPr wrap="none">
              <a:spAutoFit/>
            </a:bodyPr>
            <a:lstStyle/>
            <a:p>
              <a:pPr eaLnBrk="0" hangingPunct="0"/>
              <a:r>
                <a:rPr lang="en-US" sz="2400">
                  <a:latin typeface="Times New Roman" pitchFamily="18" charset="0"/>
                </a:rPr>
                <a:t>Queries</a:t>
              </a:r>
            </a:p>
          </p:txBody>
        </p:sp>
        <p:sp>
          <p:nvSpPr>
            <p:cNvPr id="17415" name="Text Box 9"/>
            <p:cNvSpPr txBox="1">
              <a:spLocks noChangeArrowheads="1"/>
            </p:cNvSpPr>
            <p:nvPr/>
          </p:nvSpPr>
          <p:spPr bwMode="auto">
            <a:xfrm>
              <a:off x="4512" y="1200"/>
              <a:ext cx="789" cy="288"/>
            </a:xfrm>
            <a:prstGeom prst="rect">
              <a:avLst/>
            </a:prstGeom>
            <a:noFill/>
            <a:ln w="9525">
              <a:noFill/>
              <a:miter lim="800000"/>
              <a:headEnd/>
              <a:tailEnd/>
            </a:ln>
          </p:spPr>
          <p:txBody>
            <a:bodyPr wrap="none">
              <a:spAutoFit/>
            </a:bodyPr>
            <a:lstStyle/>
            <a:p>
              <a:pPr eaLnBrk="0" hangingPunct="0"/>
              <a:r>
                <a:rPr lang="en-US" sz="2400">
                  <a:latin typeface="Times New Roman" pitchFamily="18" charset="0"/>
                </a:rPr>
                <a:t>Answers</a:t>
              </a:r>
            </a:p>
          </p:txBody>
        </p:sp>
        <p:sp>
          <p:nvSpPr>
            <p:cNvPr id="17416" name="Rectangle 10"/>
            <p:cNvSpPr>
              <a:spLocks noChangeArrowheads="1"/>
            </p:cNvSpPr>
            <p:nvPr/>
          </p:nvSpPr>
          <p:spPr bwMode="auto">
            <a:xfrm>
              <a:off x="1200" y="1968"/>
              <a:ext cx="3938" cy="2208"/>
            </a:xfrm>
            <a:prstGeom prst="rect">
              <a:avLst/>
            </a:prstGeom>
            <a:solidFill>
              <a:schemeClr val="accent2"/>
            </a:solidFill>
            <a:ln w="9525">
              <a:solidFill>
                <a:schemeClr val="tx1"/>
              </a:solidFill>
              <a:miter lim="800000"/>
              <a:headEnd/>
              <a:tailEnd/>
            </a:ln>
          </p:spPr>
          <p:txBody>
            <a:bodyPr wrap="none" anchor="ctr"/>
            <a:lstStyle/>
            <a:p>
              <a:endParaRPr lang="sv-SE"/>
            </a:p>
          </p:txBody>
        </p:sp>
        <p:sp>
          <p:nvSpPr>
            <p:cNvPr id="17417" name="Text Box 11"/>
            <p:cNvSpPr txBox="1">
              <a:spLocks noChangeArrowheads="1"/>
            </p:cNvSpPr>
            <p:nvPr/>
          </p:nvSpPr>
          <p:spPr bwMode="auto">
            <a:xfrm>
              <a:off x="336" y="2016"/>
              <a:ext cx="894" cy="288"/>
            </a:xfrm>
            <a:prstGeom prst="rect">
              <a:avLst/>
            </a:prstGeom>
            <a:noFill/>
            <a:ln w="9525">
              <a:noFill/>
              <a:miter lim="800000"/>
              <a:headEnd/>
              <a:tailEnd/>
            </a:ln>
          </p:spPr>
          <p:txBody>
            <a:bodyPr wrap="none">
              <a:spAutoFit/>
            </a:bodyPr>
            <a:lstStyle/>
            <a:p>
              <a:pPr eaLnBrk="0" hangingPunct="0"/>
              <a:r>
                <a:rPr lang="en-US" sz="2400">
                  <a:latin typeface="Times New Roman" pitchFamily="18" charset="0"/>
                </a:rPr>
                <a:t>Databases</a:t>
              </a:r>
            </a:p>
          </p:txBody>
        </p:sp>
        <p:sp>
          <p:nvSpPr>
            <p:cNvPr id="17418" name="AutoShape 12"/>
            <p:cNvSpPr>
              <a:spLocks noChangeArrowheads="1"/>
            </p:cNvSpPr>
            <p:nvPr/>
          </p:nvSpPr>
          <p:spPr bwMode="auto">
            <a:xfrm>
              <a:off x="2496" y="3312"/>
              <a:ext cx="1009" cy="813"/>
            </a:xfrm>
            <a:prstGeom prst="can">
              <a:avLst>
                <a:gd name="adj" fmla="val 25000"/>
              </a:avLst>
            </a:prstGeom>
            <a:solidFill>
              <a:srgbClr val="CC66FF"/>
            </a:solidFill>
            <a:ln w="9525">
              <a:solidFill>
                <a:schemeClr val="tx1"/>
              </a:solidFill>
              <a:round/>
              <a:headEnd/>
              <a:tailEnd/>
            </a:ln>
          </p:spPr>
          <p:txBody>
            <a:bodyPr wrap="none" anchor="ctr"/>
            <a:lstStyle/>
            <a:p>
              <a:pPr algn="ctr" eaLnBrk="0" hangingPunct="0"/>
              <a:r>
                <a:rPr lang="sv-SE" sz="2400">
                  <a:solidFill>
                    <a:schemeClr val="bg1"/>
                  </a:solidFill>
                  <a:latin typeface="Times New Roman" pitchFamily="18" charset="0"/>
                </a:rPr>
                <a:t>Physical </a:t>
              </a:r>
            </a:p>
            <a:p>
              <a:pPr algn="ctr" eaLnBrk="0" hangingPunct="0"/>
              <a:r>
                <a:rPr lang="sv-SE" sz="2400">
                  <a:solidFill>
                    <a:schemeClr val="bg1"/>
                  </a:solidFill>
                  <a:latin typeface="Times New Roman" pitchFamily="18" charset="0"/>
                </a:rPr>
                <a:t>database</a:t>
              </a:r>
              <a:r>
                <a:rPr lang="sv-SE" sz="2400">
                  <a:latin typeface="Times New Roman" pitchFamily="18" charset="0"/>
                </a:rPr>
                <a:t> </a:t>
              </a:r>
            </a:p>
          </p:txBody>
        </p:sp>
        <p:sp>
          <p:nvSpPr>
            <p:cNvPr id="17419" name="Rectangle 13"/>
            <p:cNvSpPr>
              <a:spLocks noChangeArrowheads="1"/>
            </p:cNvSpPr>
            <p:nvPr/>
          </p:nvSpPr>
          <p:spPr bwMode="auto">
            <a:xfrm>
              <a:off x="1296" y="2064"/>
              <a:ext cx="3746" cy="1152"/>
            </a:xfrm>
            <a:prstGeom prst="rect">
              <a:avLst/>
            </a:prstGeom>
            <a:solidFill>
              <a:schemeClr val="hlink"/>
            </a:solidFill>
            <a:ln w="9525">
              <a:solidFill>
                <a:schemeClr val="tx1"/>
              </a:solidFill>
              <a:miter lim="800000"/>
              <a:headEnd/>
              <a:tailEnd/>
            </a:ln>
          </p:spPr>
          <p:txBody>
            <a:bodyPr wrap="none" anchor="ctr"/>
            <a:lstStyle/>
            <a:p>
              <a:pPr algn="ctr" eaLnBrk="0" hangingPunct="0"/>
              <a:endParaRPr lang="sv-SE" sz="2400">
                <a:latin typeface="Times New Roman" pitchFamily="18" charset="0"/>
              </a:endParaRPr>
            </a:p>
          </p:txBody>
        </p:sp>
        <p:sp>
          <p:nvSpPr>
            <p:cNvPr id="17420" name="Text Box 14"/>
            <p:cNvSpPr txBox="1">
              <a:spLocks noChangeArrowheads="1"/>
            </p:cNvSpPr>
            <p:nvPr/>
          </p:nvSpPr>
          <p:spPr bwMode="auto">
            <a:xfrm>
              <a:off x="1392" y="2208"/>
              <a:ext cx="661" cy="288"/>
            </a:xfrm>
            <a:prstGeom prst="rect">
              <a:avLst/>
            </a:prstGeom>
            <a:noFill/>
            <a:ln w="9525">
              <a:noFill/>
              <a:miter lim="800000"/>
              <a:headEnd/>
              <a:tailEnd/>
            </a:ln>
          </p:spPr>
          <p:txBody>
            <a:bodyPr wrap="none">
              <a:spAutoFit/>
            </a:bodyPr>
            <a:lstStyle/>
            <a:p>
              <a:pPr eaLnBrk="0" hangingPunct="0"/>
              <a:r>
                <a:rPr lang="en-US" sz="2400">
                  <a:solidFill>
                    <a:schemeClr val="bg1"/>
                  </a:solidFill>
                  <a:latin typeface="Times New Roman" pitchFamily="18" charset="0"/>
                </a:rPr>
                <a:t>DBMS</a:t>
              </a:r>
            </a:p>
          </p:txBody>
        </p:sp>
        <p:sp>
          <p:nvSpPr>
            <p:cNvPr id="17421" name="Text Box 15"/>
            <p:cNvSpPr txBox="1">
              <a:spLocks noChangeArrowheads="1"/>
            </p:cNvSpPr>
            <p:nvPr/>
          </p:nvSpPr>
          <p:spPr bwMode="auto">
            <a:xfrm>
              <a:off x="2832" y="2112"/>
              <a:ext cx="2112" cy="542"/>
            </a:xfrm>
            <a:prstGeom prst="rect">
              <a:avLst/>
            </a:prstGeom>
            <a:noFill/>
            <a:ln w="38100">
              <a:solidFill>
                <a:srgbClr val="0000FF"/>
              </a:solidFill>
              <a:miter lim="800000"/>
              <a:headEnd/>
              <a:tailEnd/>
            </a:ln>
          </p:spPr>
          <p:txBody>
            <a:bodyPr>
              <a:spAutoFit/>
            </a:bodyPr>
            <a:lstStyle/>
            <a:p>
              <a:pPr eaLnBrk="0" hangingPunct="0"/>
              <a:r>
                <a:rPr lang="en-US" sz="2400">
                  <a:solidFill>
                    <a:schemeClr val="bg1"/>
                  </a:solidFill>
                  <a:latin typeface="Times New Roman" pitchFamily="18" charset="0"/>
                </a:rPr>
                <a:t>Processing of queries and </a:t>
              </a:r>
            </a:p>
            <a:p>
              <a:pPr eaLnBrk="0" hangingPunct="0"/>
              <a:r>
                <a:rPr lang="en-US" sz="2400">
                  <a:solidFill>
                    <a:schemeClr val="bg1"/>
                  </a:solidFill>
                  <a:latin typeface="Times New Roman" pitchFamily="18" charset="0"/>
                </a:rPr>
                <a:t>updates</a:t>
              </a:r>
            </a:p>
          </p:txBody>
        </p:sp>
        <p:sp>
          <p:nvSpPr>
            <p:cNvPr id="17422" name="Text Box 16"/>
            <p:cNvSpPr txBox="1">
              <a:spLocks noChangeArrowheads="1"/>
            </p:cNvSpPr>
            <p:nvPr/>
          </p:nvSpPr>
          <p:spPr bwMode="auto">
            <a:xfrm>
              <a:off x="2832" y="2832"/>
              <a:ext cx="2053" cy="312"/>
            </a:xfrm>
            <a:prstGeom prst="rect">
              <a:avLst/>
            </a:prstGeom>
            <a:noFill/>
            <a:ln w="38100">
              <a:solidFill>
                <a:srgbClr val="0000FF"/>
              </a:solidFill>
              <a:miter lim="800000"/>
              <a:headEnd/>
              <a:tailEnd/>
            </a:ln>
          </p:spPr>
          <p:txBody>
            <a:bodyPr wrap="none">
              <a:spAutoFit/>
            </a:bodyPr>
            <a:lstStyle/>
            <a:p>
              <a:pPr eaLnBrk="0" hangingPunct="0"/>
              <a:r>
                <a:rPr lang="en-US" sz="2400">
                  <a:solidFill>
                    <a:schemeClr val="bg1"/>
                  </a:solidFill>
                  <a:latin typeface="Times New Roman" pitchFamily="18" charset="0"/>
                </a:rPr>
                <a:t>Access to stored data</a:t>
              </a:r>
              <a:r>
                <a:rPr lang="en-US" sz="2400">
                  <a:latin typeface="Times New Roman" pitchFamily="18" charset="0"/>
                </a:rPr>
                <a:t>      </a:t>
              </a:r>
            </a:p>
          </p:txBody>
        </p:sp>
        <p:sp>
          <p:nvSpPr>
            <p:cNvPr id="17423" name="Line 17"/>
            <p:cNvSpPr>
              <a:spLocks noChangeShapeType="1"/>
            </p:cNvSpPr>
            <p:nvPr/>
          </p:nvSpPr>
          <p:spPr bwMode="auto">
            <a:xfrm>
              <a:off x="3888" y="2640"/>
              <a:ext cx="1" cy="240"/>
            </a:xfrm>
            <a:prstGeom prst="line">
              <a:avLst/>
            </a:prstGeom>
            <a:noFill/>
            <a:ln w="9525">
              <a:solidFill>
                <a:schemeClr val="bg1"/>
              </a:solidFill>
              <a:round/>
              <a:headEnd type="triangle" w="med" len="med"/>
              <a:tailEnd type="triangle" w="med" len="med"/>
            </a:ln>
          </p:spPr>
          <p:txBody>
            <a:bodyPr wrap="none" anchor="ctr"/>
            <a:lstStyle/>
            <a:p>
              <a:endParaRPr lang="en-US"/>
            </a:p>
          </p:txBody>
        </p:sp>
        <p:sp>
          <p:nvSpPr>
            <p:cNvPr id="17424" name="Line 18"/>
            <p:cNvSpPr>
              <a:spLocks noChangeShapeType="1"/>
            </p:cNvSpPr>
            <p:nvPr/>
          </p:nvSpPr>
          <p:spPr bwMode="auto">
            <a:xfrm flipH="1">
              <a:off x="2976" y="3120"/>
              <a:ext cx="865" cy="336"/>
            </a:xfrm>
            <a:prstGeom prst="line">
              <a:avLst/>
            </a:prstGeom>
            <a:noFill/>
            <a:ln w="9525">
              <a:solidFill>
                <a:schemeClr val="bg1"/>
              </a:solidFill>
              <a:round/>
              <a:headEnd type="triangle" w="med" len="med"/>
              <a:tailEnd type="triangle" w="med" len="med"/>
            </a:ln>
          </p:spPr>
          <p:txBody>
            <a:bodyPr wrap="none" anchor="ctr"/>
            <a:lstStyle/>
            <a:p>
              <a:endParaRPr lang="en-US"/>
            </a:p>
          </p:txBody>
        </p:sp>
        <p:sp>
          <p:nvSpPr>
            <p:cNvPr id="17425" name="Rectangle 19"/>
            <p:cNvSpPr>
              <a:spLocks noChangeArrowheads="1"/>
            </p:cNvSpPr>
            <p:nvPr/>
          </p:nvSpPr>
          <p:spPr bwMode="auto">
            <a:xfrm>
              <a:off x="1248" y="1296"/>
              <a:ext cx="1200" cy="432"/>
            </a:xfrm>
            <a:prstGeom prst="rect">
              <a:avLst/>
            </a:prstGeom>
            <a:solidFill>
              <a:schemeClr val="hlink"/>
            </a:solidFill>
            <a:ln w="9525">
              <a:solidFill>
                <a:schemeClr val="tx1"/>
              </a:solidFill>
              <a:miter lim="800000"/>
              <a:headEnd/>
              <a:tailEnd/>
            </a:ln>
          </p:spPr>
          <p:txBody>
            <a:bodyPr wrap="none" anchor="ctr"/>
            <a:lstStyle/>
            <a:p>
              <a:endParaRPr lang="sv-SE"/>
            </a:p>
          </p:txBody>
        </p:sp>
        <p:grpSp>
          <p:nvGrpSpPr>
            <p:cNvPr id="17426" name="Group 20"/>
            <p:cNvGrpSpPr>
              <a:grpSpLocks/>
            </p:cNvGrpSpPr>
            <p:nvPr/>
          </p:nvGrpSpPr>
          <p:grpSpPr bwMode="auto">
            <a:xfrm>
              <a:off x="1344" y="1440"/>
              <a:ext cx="1008" cy="192"/>
              <a:chOff x="1344" y="1440"/>
              <a:chExt cx="1008" cy="192"/>
            </a:xfrm>
          </p:grpSpPr>
          <p:sp>
            <p:nvSpPr>
              <p:cNvPr id="17433" name="Rectangle 21"/>
              <p:cNvSpPr>
                <a:spLocks noChangeArrowheads="1"/>
              </p:cNvSpPr>
              <p:nvPr/>
            </p:nvSpPr>
            <p:spPr bwMode="auto">
              <a:xfrm>
                <a:off x="2112" y="1440"/>
                <a:ext cx="240" cy="192"/>
              </a:xfrm>
              <a:prstGeom prst="rect">
                <a:avLst/>
              </a:prstGeom>
              <a:solidFill>
                <a:schemeClr val="bg1"/>
              </a:solidFill>
              <a:ln w="9525">
                <a:solidFill>
                  <a:schemeClr val="tx1"/>
                </a:solidFill>
                <a:miter lim="800000"/>
                <a:headEnd/>
                <a:tailEnd/>
              </a:ln>
            </p:spPr>
            <p:txBody>
              <a:bodyPr wrap="none" anchor="ctr"/>
              <a:lstStyle/>
              <a:p>
                <a:endParaRPr lang="sv-SE"/>
              </a:p>
            </p:txBody>
          </p:sp>
          <p:sp>
            <p:nvSpPr>
              <p:cNvPr id="17434" name="Rectangle 22"/>
              <p:cNvSpPr>
                <a:spLocks noChangeArrowheads="1"/>
              </p:cNvSpPr>
              <p:nvPr/>
            </p:nvSpPr>
            <p:spPr bwMode="auto">
              <a:xfrm>
                <a:off x="1344" y="1440"/>
                <a:ext cx="240" cy="192"/>
              </a:xfrm>
              <a:prstGeom prst="rect">
                <a:avLst/>
              </a:prstGeom>
              <a:solidFill>
                <a:schemeClr val="bg1"/>
              </a:solidFill>
              <a:ln w="9525">
                <a:solidFill>
                  <a:schemeClr val="tx1"/>
                </a:solidFill>
                <a:miter lim="800000"/>
                <a:headEnd/>
                <a:tailEnd/>
              </a:ln>
            </p:spPr>
            <p:txBody>
              <a:bodyPr wrap="none" anchor="ctr"/>
              <a:lstStyle/>
              <a:p>
                <a:endParaRPr lang="sv-SE"/>
              </a:p>
            </p:txBody>
          </p:sp>
          <p:sp>
            <p:nvSpPr>
              <p:cNvPr id="17435" name="AutoShape 23"/>
              <p:cNvSpPr>
                <a:spLocks noChangeArrowheads="1"/>
              </p:cNvSpPr>
              <p:nvPr/>
            </p:nvSpPr>
            <p:spPr bwMode="auto">
              <a:xfrm>
                <a:off x="1728" y="1440"/>
                <a:ext cx="240" cy="192"/>
              </a:xfrm>
              <a:prstGeom prst="flowChartDecision">
                <a:avLst/>
              </a:prstGeom>
              <a:solidFill>
                <a:schemeClr val="bg1"/>
              </a:solidFill>
              <a:ln w="9525">
                <a:solidFill>
                  <a:schemeClr val="tx1"/>
                </a:solidFill>
                <a:miter lim="800000"/>
                <a:headEnd/>
                <a:tailEnd/>
              </a:ln>
            </p:spPr>
            <p:txBody>
              <a:bodyPr wrap="none" anchor="ctr"/>
              <a:lstStyle/>
              <a:p>
                <a:endParaRPr lang="sv-SE"/>
              </a:p>
            </p:txBody>
          </p:sp>
        </p:grpSp>
        <p:sp>
          <p:nvSpPr>
            <p:cNvPr id="17427" name="Line 24"/>
            <p:cNvSpPr>
              <a:spLocks noChangeShapeType="1"/>
            </p:cNvSpPr>
            <p:nvPr/>
          </p:nvSpPr>
          <p:spPr bwMode="auto">
            <a:xfrm>
              <a:off x="1584" y="1536"/>
              <a:ext cx="144" cy="0"/>
            </a:xfrm>
            <a:prstGeom prst="line">
              <a:avLst/>
            </a:prstGeom>
            <a:noFill/>
            <a:ln w="9525">
              <a:solidFill>
                <a:schemeClr val="tx1"/>
              </a:solidFill>
              <a:round/>
              <a:headEnd/>
              <a:tailEnd/>
            </a:ln>
          </p:spPr>
          <p:txBody>
            <a:bodyPr wrap="none" anchor="ctr"/>
            <a:lstStyle/>
            <a:p>
              <a:endParaRPr lang="en-US"/>
            </a:p>
          </p:txBody>
        </p:sp>
        <p:sp>
          <p:nvSpPr>
            <p:cNvPr id="17428" name="Line 25"/>
            <p:cNvSpPr>
              <a:spLocks noChangeShapeType="1"/>
            </p:cNvSpPr>
            <p:nvPr/>
          </p:nvSpPr>
          <p:spPr bwMode="auto">
            <a:xfrm>
              <a:off x="1968" y="1536"/>
              <a:ext cx="144" cy="0"/>
            </a:xfrm>
            <a:prstGeom prst="line">
              <a:avLst/>
            </a:prstGeom>
            <a:noFill/>
            <a:ln w="9525">
              <a:solidFill>
                <a:schemeClr val="tx1"/>
              </a:solidFill>
              <a:round/>
              <a:headEnd/>
              <a:tailEnd/>
            </a:ln>
          </p:spPr>
          <p:txBody>
            <a:bodyPr wrap="none" anchor="ctr"/>
            <a:lstStyle/>
            <a:p>
              <a:endParaRPr lang="en-US"/>
            </a:p>
          </p:txBody>
        </p:sp>
        <p:sp>
          <p:nvSpPr>
            <p:cNvPr id="17429" name="Line 26"/>
            <p:cNvSpPr>
              <a:spLocks noChangeShapeType="1"/>
            </p:cNvSpPr>
            <p:nvPr/>
          </p:nvSpPr>
          <p:spPr bwMode="auto">
            <a:xfrm>
              <a:off x="3984" y="1440"/>
              <a:ext cx="0" cy="528"/>
            </a:xfrm>
            <a:prstGeom prst="line">
              <a:avLst/>
            </a:prstGeom>
            <a:noFill/>
            <a:ln w="9525">
              <a:solidFill>
                <a:schemeClr val="tx1"/>
              </a:solidFill>
              <a:round/>
              <a:headEnd/>
              <a:tailEnd type="triangle" w="med" len="med"/>
            </a:ln>
          </p:spPr>
          <p:txBody>
            <a:bodyPr wrap="none" anchor="ctr"/>
            <a:lstStyle/>
            <a:p>
              <a:endParaRPr lang="en-US"/>
            </a:p>
          </p:txBody>
        </p:sp>
        <p:sp>
          <p:nvSpPr>
            <p:cNvPr id="17430" name="Line 27"/>
            <p:cNvSpPr>
              <a:spLocks noChangeShapeType="1"/>
            </p:cNvSpPr>
            <p:nvPr/>
          </p:nvSpPr>
          <p:spPr bwMode="auto">
            <a:xfrm flipV="1">
              <a:off x="4752" y="1440"/>
              <a:ext cx="0" cy="528"/>
            </a:xfrm>
            <a:prstGeom prst="line">
              <a:avLst/>
            </a:prstGeom>
            <a:noFill/>
            <a:ln w="9525">
              <a:solidFill>
                <a:schemeClr val="tx1"/>
              </a:solidFill>
              <a:round/>
              <a:headEnd/>
              <a:tailEnd type="triangle" w="med" len="med"/>
            </a:ln>
          </p:spPr>
          <p:txBody>
            <a:bodyPr wrap="none" anchor="ctr"/>
            <a:lstStyle/>
            <a:p>
              <a:endParaRPr lang="en-US"/>
            </a:p>
          </p:txBody>
        </p:sp>
        <p:sp>
          <p:nvSpPr>
            <p:cNvPr id="17431" name="Line 28"/>
            <p:cNvSpPr>
              <a:spLocks noChangeShapeType="1"/>
            </p:cNvSpPr>
            <p:nvPr/>
          </p:nvSpPr>
          <p:spPr bwMode="auto">
            <a:xfrm>
              <a:off x="816" y="1344"/>
              <a:ext cx="432" cy="144"/>
            </a:xfrm>
            <a:prstGeom prst="line">
              <a:avLst/>
            </a:prstGeom>
            <a:noFill/>
            <a:ln w="9525">
              <a:solidFill>
                <a:schemeClr val="tx1"/>
              </a:solidFill>
              <a:round/>
              <a:headEnd/>
              <a:tailEnd type="triangle" w="med" len="med"/>
            </a:ln>
          </p:spPr>
          <p:txBody>
            <a:bodyPr wrap="none" anchor="ctr"/>
            <a:lstStyle/>
            <a:p>
              <a:endParaRPr lang="en-US"/>
            </a:p>
          </p:txBody>
        </p:sp>
        <p:sp>
          <p:nvSpPr>
            <p:cNvPr id="17432" name="Line 29"/>
            <p:cNvSpPr>
              <a:spLocks noChangeShapeType="1"/>
            </p:cNvSpPr>
            <p:nvPr/>
          </p:nvSpPr>
          <p:spPr bwMode="auto">
            <a:xfrm>
              <a:off x="1824" y="1728"/>
              <a:ext cx="0" cy="240"/>
            </a:xfrm>
            <a:prstGeom prst="line">
              <a:avLst/>
            </a:prstGeom>
            <a:noFill/>
            <a:ln w="9525">
              <a:solidFill>
                <a:schemeClr val="tx1"/>
              </a:solidFill>
              <a:round/>
              <a:headEnd/>
              <a:tailEnd type="triangle" w="med" len="med"/>
            </a:ln>
          </p:spPr>
          <p:txBody>
            <a:bodyPr wrap="none" anchor="ctr"/>
            <a:lstStyle/>
            <a:p>
              <a:endParaRPr lang="en-US"/>
            </a:p>
          </p:txBody>
        </p:sp>
      </p:grpSp>
      <p:sp>
        <p:nvSpPr>
          <p:cNvPr id="17411" name="Freeform 32"/>
          <p:cNvSpPr>
            <a:spLocks/>
          </p:cNvSpPr>
          <p:nvPr/>
        </p:nvSpPr>
        <p:spPr bwMode="auto">
          <a:xfrm>
            <a:off x="369888" y="1185863"/>
            <a:ext cx="5062537" cy="2917825"/>
          </a:xfrm>
          <a:custGeom>
            <a:avLst/>
            <a:gdLst>
              <a:gd name="T0" fmla="*/ 514111865 w 3189"/>
              <a:gd name="T1" fmla="*/ 365423452 h 1838"/>
              <a:gd name="T2" fmla="*/ 372983073 w 3189"/>
              <a:gd name="T3" fmla="*/ 1325602232 h 1838"/>
              <a:gd name="T4" fmla="*/ 2147483647 w 3189"/>
              <a:gd name="T5" fmla="*/ 1910278724 h 1838"/>
              <a:gd name="T6" fmla="*/ 2147483647 w 3189"/>
              <a:gd name="T7" fmla="*/ 2147483647 h 1838"/>
              <a:gd name="T8" fmla="*/ 2147483647 w 3189"/>
              <a:gd name="T9" fmla="*/ 2147483647 h 1838"/>
              <a:gd name="T10" fmla="*/ 2147483647 w 3189"/>
              <a:gd name="T11" fmla="*/ 2147483647 h 1838"/>
              <a:gd name="T12" fmla="*/ 2147483647 w 3189"/>
              <a:gd name="T13" fmla="*/ 2147483647 h 1838"/>
              <a:gd name="T14" fmla="*/ 2147483647 w 3189"/>
              <a:gd name="T15" fmla="*/ 2147483647 h 1838"/>
              <a:gd name="T16" fmla="*/ 2147483647 w 3189"/>
              <a:gd name="T17" fmla="*/ 2147483647 h 1838"/>
              <a:gd name="T18" fmla="*/ 2147483647 w 3189"/>
              <a:gd name="T19" fmla="*/ 2147483647 h 1838"/>
              <a:gd name="T20" fmla="*/ 2147483647 w 3189"/>
              <a:gd name="T21" fmla="*/ 1817033761 h 1838"/>
              <a:gd name="T22" fmla="*/ 2147483647 w 3189"/>
              <a:gd name="T23" fmla="*/ 1232355682 h 1838"/>
              <a:gd name="T24" fmla="*/ 2147483647 w 3189"/>
              <a:gd name="T25" fmla="*/ 418346025 h 1838"/>
              <a:gd name="T26" fmla="*/ 2147483647 w 3189"/>
              <a:gd name="T27" fmla="*/ 279738162 h 1838"/>
              <a:gd name="T28" fmla="*/ 2147483647 w 3189"/>
              <a:gd name="T29" fmla="*/ 131048140 h 1838"/>
              <a:gd name="T30" fmla="*/ 2147483647 w 3189"/>
              <a:gd name="T31" fmla="*/ 83165953 h 1838"/>
              <a:gd name="T32" fmla="*/ 514111865 w 3189"/>
              <a:gd name="T33" fmla="*/ 365423452 h 183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189"/>
              <a:gd name="T52" fmla="*/ 0 h 1838"/>
              <a:gd name="T53" fmla="*/ 3189 w 3189"/>
              <a:gd name="T54" fmla="*/ 1838 h 183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189" h="1838">
                <a:moveTo>
                  <a:pt x="204" y="145"/>
                </a:moveTo>
                <a:cubicBezTo>
                  <a:pt x="9" y="173"/>
                  <a:pt x="0" y="433"/>
                  <a:pt x="148" y="526"/>
                </a:cubicBezTo>
                <a:cubicBezTo>
                  <a:pt x="279" y="628"/>
                  <a:pt x="830" y="673"/>
                  <a:pt x="993" y="758"/>
                </a:cubicBezTo>
                <a:cubicBezTo>
                  <a:pt x="1156" y="843"/>
                  <a:pt x="1091" y="929"/>
                  <a:pt x="1123" y="1037"/>
                </a:cubicBezTo>
                <a:cubicBezTo>
                  <a:pt x="1110" y="1137"/>
                  <a:pt x="1151" y="1308"/>
                  <a:pt x="1188" y="1408"/>
                </a:cubicBezTo>
                <a:cubicBezTo>
                  <a:pt x="1263" y="1491"/>
                  <a:pt x="1250" y="1710"/>
                  <a:pt x="1365" y="1761"/>
                </a:cubicBezTo>
                <a:cubicBezTo>
                  <a:pt x="1439" y="1838"/>
                  <a:pt x="1619" y="1756"/>
                  <a:pt x="1718" y="1789"/>
                </a:cubicBezTo>
                <a:cubicBezTo>
                  <a:pt x="1861" y="1744"/>
                  <a:pt x="2115" y="1574"/>
                  <a:pt x="2220" y="1492"/>
                </a:cubicBezTo>
                <a:cubicBezTo>
                  <a:pt x="2325" y="1410"/>
                  <a:pt x="2304" y="1393"/>
                  <a:pt x="2350" y="1297"/>
                </a:cubicBezTo>
                <a:cubicBezTo>
                  <a:pt x="2396" y="1179"/>
                  <a:pt x="2429" y="1020"/>
                  <a:pt x="2498" y="916"/>
                </a:cubicBezTo>
                <a:cubicBezTo>
                  <a:pt x="2622" y="820"/>
                  <a:pt x="2997" y="792"/>
                  <a:pt x="3093" y="721"/>
                </a:cubicBezTo>
                <a:cubicBezTo>
                  <a:pt x="3189" y="650"/>
                  <a:pt x="3171" y="581"/>
                  <a:pt x="3074" y="489"/>
                </a:cubicBezTo>
                <a:cubicBezTo>
                  <a:pt x="3042" y="411"/>
                  <a:pt x="2577" y="214"/>
                  <a:pt x="2508" y="166"/>
                </a:cubicBezTo>
                <a:cubicBezTo>
                  <a:pt x="2368" y="103"/>
                  <a:pt x="2325" y="130"/>
                  <a:pt x="2233" y="111"/>
                </a:cubicBezTo>
                <a:cubicBezTo>
                  <a:pt x="2141" y="92"/>
                  <a:pt x="2105" y="65"/>
                  <a:pt x="1956" y="52"/>
                </a:cubicBezTo>
                <a:cubicBezTo>
                  <a:pt x="1846" y="90"/>
                  <a:pt x="1437" y="0"/>
                  <a:pt x="1337" y="33"/>
                </a:cubicBezTo>
                <a:cubicBezTo>
                  <a:pt x="1337" y="33"/>
                  <a:pt x="224" y="79"/>
                  <a:pt x="204" y="145"/>
                </a:cubicBezTo>
                <a:close/>
              </a:path>
            </a:pathLst>
          </a:custGeom>
          <a:noFill/>
          <a:ln w="127000">
            <a:solidFill>
              <a:srgbClr val="FF0000"/>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p:txBody>
          <a:bodyPr/>
          <a:lstStyle/>
          <a:p>
            <a:pPr eaLnBrk="1" hangingPunct="1"/>
            <a:r>
              <a:rPr lang="en-GB" sz="3200" smtClean="0"/>
              <a:t>N-ary relationships</a:t>
            </a:r>
          </a:p>
        </p:txBody>
      </p:sp>
      <p:sp>
        <p:nvSpPr>
          <p:cNvPr id="50178" name="Rectangle 3"/>
          <p:cNvSpPr>
            <a:spLocks noGrp="1" noChangeArrowheads="1"/>
          </p:cNvSpPr>
          <p:nvPr>
            <p:ph type="body" idx="1"/>
          </p:nvPr>
        </p:nvSpPr>
        <p:spPr>
          <a:xfrm>
            <a:off x="457200" y="1981200"/>
            <a:ext cx="8229600" cy="1295400"/>
          </a:xfrm>
        </p:spPr>
        <p:txBody>
          <a:bodyPr/>
          <a:lstStyle/>
          <a:p>
            <a:pPr eaLnBrk="1" hangingPunct="1">
              <a:lnSpc>
                <a:spcPct val="90000"/>
              </a:lnSpc>
            </a:pPr>
            <a:r>
              <a:rPr lang="en-GB" sz="2800" smtClean="0"/>
              <a:t>Example. A person works as an engineer at one company and as a gym instructor at another company.</a:t>
            </a:r>
          </a:p>
        </p:txBody>
      </p:sp>
      <p:grpSp>
        <p:nvGrpSpPr>
          <p:cNvPr id="50179" name="Group 56"/>
          <p:cNvGrpSpPr>
            <a:grpSpLocks/>
          </p:cNvGrpSpPr>
          <p:nvPr/>
        </p:nvGrpSpPr>
        <p:grpSpPr bwMode="auto">
          <a:xfrm>
            <a:off x="179388" y="3500438"/>
            <a:ext cx="4724400" cy="1676400"/>
            <a:chOff x="204" y="2341"/>
            <a:chExt cx="2976" cy="1056"/>
          </a:xfrm>
        </p:grpSpPr>
        <p:sp>
          <p:nvSpPr>
            <p:cNvPr id="50197" name="Rectangle 5"/>
            <p:cNvSpPr>
              <a:spLocks noChangeArrowheads="1"/>
            </p:cNvSpPr>
            <p:nvPr/>
          </p:nvSpPr>
          <p:spPr bwMode="auto">
            <a:xfrm>
              <a:off x="204" y="2341"/>
              <a:ext cx="1056" cy="192"/>
            </a:xfrm>
            <a:prstGeom prst="rect">
              <a:avLst/>
            </a:prstGeom>
            <a:solidFill>
              <a:schemeClr val="accent1"/>
            </a:solidFill>
            <a:ln w="9525">
              <a:solidFill>
                <a:schemeClr val="tx1"/>
              </a:solidFill>
              <a:miter lim="800000"/>
              <a:headEnd/>
              <a:tailEnd/>
            </a:ln>
          </p:spPr>
          <p:txBody>
            <a:bodyPr wrap="none" anchor="ctr"/>
            <a:lstStyle/>
            <a:p>
              <a:pPr algn="ctr"/>
              <a:r>
                <a:rPr lang="en-GB"/>
                <a:t>Employee</a:t>
              </a:r>
            </a:p>
          </p:txBody>
        </p:sp>
        <p:sp>
          <p:nvSpPr>
            <p:cNvPr id="50198" name="Rectangle 6"/>
            <p:cNvSpPr>
              <a:spLocks noChangeArrowheads="1"/>
            </p:cNvSpPr>
            <p:nvPr/>
          </p:nvSpPr>
          <p:spPr bwMode="auto">
            <a:xfrm>
              <a:off x="2124" y="2341"/>
              <a:ext cx="1056" cy="192"/>
            </a:xfrm>
            <a:prstGeom prst="rect">
              <a:avLst/>
            </a:prstGeom>
            <a:solidFill>
              <a:schemeClr val="accent1"/>
            </a:solidFill>
            <a:ln w="9525">
              <a:solidFill>
                <a:schemeClr val="tx1"/>
              </a:solidFill>
              <a:miter lim="800000"/>
              <a:headEnd/>
              <a:tailEnd/>
            </a:ln>
          </p:spPr>
          <p:txBody>
            <a:bodyPr wrap="none" anchor="ctr"/>
            <a:lstStyle/>
            <a:p>
              <a:pPr algn="ctr"/>
              <a:r>
                <a:rPr lang="en-GB"/>
                <a:t>JobType</a:t>
              </a:r>
            </a:p>
          </p:txBody>
        </p:sp>
        <p:sp>
          <p:nvSpPr>
            <p:cNvPr id="50199" name="Rectangle 7"/>
            <p:cNvSpPr>
              <a:spLocks noChangeArrowheads="1"/>
            </p:cNvSpPr>
            <p:nvPr/>
          </p:nvSpPr>
          <p:spPr bwMode="auto">
            <a:xfrm>
              <a:off x="1260" y="3205"/>
              <a:ext cx="1056" cy="192"/>
            </a:xfrm>
            <a:prstGeom prst="rect">
              <a:avLst/>
            </a:prstGeom>
            <a:solidFill>
              <a:schemeClr val="accent1"/>
            </a:solidFill>
            <a:ln w="9525">
              <a:solidFill>
                <a:schemeClr val="tx1"/>
              </a:solidFill>
              <a:miter lim="800000"/>
              <a:headEnd/>
              <a:tailEnd/>
            </a:ln>
          </p:spPr>
          <p:txBody>
            <a:bodyPr wrap="none" anchor="ctr"/>
            <a:lstStyle/>
            <a:p>
              <a:pPr algn="ctr"/>
              <a:r>
                <a:rPr lang="en-GB"/>
                <a:t>Company</a:t>
              </a:r>
            </a:p>
          </p:txBody>
        </p:sp>
        <p:sp>
          <p:nvSpPr>
            <p:cNvPr id="50200" name="AutoShape 8"/>
            <p:cNvSpPr>
              <a:spLocks noChangeArrowheads="1"/>
            </p:cNvSpPr>
            <p:nvPr/>
          </p:nvSpPr>
          <p:spPr bwMode="auto">
            <a:xfrm>
              <a:off x="1572" y="2629"/>
              <a:ext cx="432" cy="192"/>
            </a:xfrm>
            <a:prstGeom prst="diamond">
              <a:avLst/>
            </a:prstGeom>
            <a:solidFill>
              <a:schemeClr val="accent1"/>
            </a:solidFill>
            <a:ln w="9525">
              <a:noFill/>
              <a:miter lim="800000"/>
              <a:headEnd/>
              <a:tailEnd/>
            </a:ln>
          </p:spPr>
          <p:txBody>
            <a:bodyPr wrap="none" anchor="ctr"/>
            <a:lstStyle/>
            <a:p>
              <a:pPr algn="ctr"/>
              <a:r>
                <a:rPr lang="en-GB" sz="1400" b="1"/>
                <a:t>works as</a:t>
              </a:r>
            </a:p>
          </p:txBody>
        </p:sp>
        <p:cxnSp>
          <p:nvCxnSpPr>
            <p:cNvPr id="50201" name="AutoShape 9"/>
            <p:cNvCxnSpPr>
              <a:cxnSpLocks noChangeShapeType="1"/>
              <a:stCxn id="50197" idx="3"/>
              <a:endCxn id="50200" idx="1"/>
            </p:cNvCxnSpPr>
            <p:nvPr/>
          </p:nvCxnSpPr>
          <p:spPr bwMode="auto">
            <a:xfrm>
              <a:off x="1260" y="2437"/>
              <a:ext cx="312" cy="288"/>
            </a:xfrm>
            <a:prstGeom prst="bentConnector3">
              <a:avLst>
                <a:gd name="adj1" fmla="val 50000"/>
              </a:avLst>
            </a:prstGeom>
            <a:noFill/>
            <a:ln w="9525">
              <a:solidFill>
                <a:schemeClr val="tx1"/>
              </a:solidFill>
              <a:miter lim="800000"/>
              <a:headEnd/>
              <a:tailEnd/>
            </a:ln>
          </p:spPr>
        </p:cxnSp>
        <p:cxnSp>
          <p:nvCxnSpPr>
            <p:cNvPr id="50202" name="AutoShape 10"/>
            <p:cNvCxnSpPr>
              <a:cxnSpLocks noChangeShapeType="1"/>
              <a:stCxn id="50200" idx="3"/>
              <a:endCxn id="50198" idx="1"/>
            </p:cNvCxnSpPr>
            <p:nvPr/>
          </p:nvCxnSpPr>
          <p:spPr bwMode="auto">
            <a:xfrm flipV="1">
              <a:off x="2004" y="2437"/>
              <a:ext cx="120" cy="288"/>
            </a:xfrm>
            <a:prstGeom prst="bentConnector3">
              <a:avLst>
                <a:gd name="adj1" fmla="val 50000"/>
              </a:avLst>
            </a:prstGeom>
            <a:noFill/>
            <a:ln w="9525">
              <a:solidFill>
                <a:schemeClr val="tx1"/>
              </a:solidFill>
              <a:miter lim="800000"/>
              <a:headEnd/>
              <a:tailEnd/>
            </a:ln>
          </p:spPr>
        </p:cxnSp>
        <p:cxnSp>
          <p:nvCxnSpPr>
            <p:cNvPr id="50203" name="AutoShape 11"/>
            <p:cNvCxnSpPr>
              <a:cxnSpLocks noChangeShapeType="1"/>
              <a:stCxn id="50200" idx="2"/>
              <a:endCxn id="50199" idx="0"/>
            </p:cNvCxnSpPr>
            <p:nvPr/>
          </p:nvCxnSpPr>
          <p:spPr bwMode="auto">
            <a:xfrm rot="5400000">
              <a:off x="1596" y="3013"/>
              <a:ext cx="384" cy="0"/>
            </a:xfrm>
            <a:prstGeom prst="straightConnector1">
              <a:avLst/>
            </a:prstGeom>
            <a:noFill/>
            <a:ln w="9525">
              <a:solidFill>
                <a:schemeClr val="tx1"/>
              </a:solidFill>
              <a:round/>
              <a:headEnd/>
              <a:tailEnd/>
            </a:ln>
          </p:spPr>
        </p:cxnSp>
        <p:sp>
          <p:nvSpPr>
            <p:cNvPr id="50204" name="Text Box 12"/>
            <p:cNvSpPr txBox="1">
              <a:spLocks noChangeArrowheads="1"/>
            </p:cNvSpPr>
            <p:nvPr/>
          </p:nvSpPr>
          <p:spPr bwMode="auto">
            <a:xfrm>
              <a:off x="1452" y="2485"/>
              <a:ext cx="69" cy="115"/>
            </a:xfrm>
            <a:prstGeom prst="rect">
              <a:avLst/>
            </a:prstGeom>
            <a:noFill/>
            <a:ln w="9525">
              <a:noFill/>
              <a:miter lim="800000"/>
              <a:headEnd/>
              <a:tailEnd/>
            </a:ln>
          </p:spPr>
          <p:txBody>
            <a:bodyPr wrap="none" lIns="0" tIns="0" rIns="0" bIns="0">
              <a:spAutoFit/>
            </a:bodyPr>
            <a:lstStyle/>
            <a:p>
              <a:r>
                <a:rPr lang="en-GB" sz="1200"/>
                <a:t>N</a:t>
              </a:r>
            </a:p>
          </p:txBody>
        </p:sp>
        <p:sp>
          <p:nvSpPr>
            <p:cNvPr id="50205" name="Text Box 13"/>
            <p:cNvSpPr txBox="1">
              <a:spLocks noChangeArrowheads="1"/>
            </p:cNvSpPr>
            <p:nvPr/>
          </p:nvSpPr>
          <p:spPr bwMode="auto">
            <a:xfrm>
              <a:off x="1932" y="2485"/>
              <a:ext cx="80" cy="115"/>
            </a:xfrm>
            <a:prstGeom prst="rect">
              <a:avLst/>
            </a:prstGeom>
            <a:noFill/>
            <a:ln w="9525">
              <a:noFill/>
              <a:miter lim="800000"/>
              <a:headEnd/>
              <a:tailEnd/>
            </a:ln>
          </p:spPr>
          <p:txBody>
            <a:bodyPr wrap="none" lIns="0" tIns="0" rIns="0" bIns="0">
              <a:spAutoFit/>
            </a:bodyPr>
            <a:lstStyle/>
            <a:p>
              <a:r>
                <a:rPr lang="en-GB" sz="1200"/>
                <a:t>M</a:t>
              </a:r>
            </a:p>
          </p:txBody>
        </p:sp>
        <p:sp>
          <p:nvSpPr>
            <p:cNvPr id="50206" name="Text Box 14"/>
            <p:cNvSpPr txBox="1">
              <a:spLocks noChangeArrowheads="1"/>
            </p:cNvSpPr>
            <p:nvPr/>
          </p:nvSpPr>
          <p:spPr bwMode="auto">
            <a:xfrm>
              <a:off x="1836" y="2869"/>
              <a:ext cx="64" cy="115"/>
            </a:xfrm>
            <a:prstGeom prst="rect">
              <a:avLst/>
            </a:prstGeom>
            <a:noFill/>
            <a:ln w="9525">
              <a:noFill/>
              <a:miter lim="800000"/>
              <a:headEnd/>
              <a:tailEnd/>
            </a:ln>
          </p:spPr>
          <p:txBody>
            <a:bodyPr wrap="none" lIns="0" tIns="0" rIns="0" bIns="0">
              <a:spAutoFit/>
            </a:bodyPr>
            <a:lstStyle/>
            <a:p>
              <a:r>
                <a:rPr lang="en-GB" sz="1200"/>
                <a:t>K</a:t>
              </a:r>
            </a:p>
          </p:txBody>
        </p:sp>
        <p:sp>
          <p:nvSpPr>
            <p:cNvPr id="50207" name="Text Box 15"/>
            <p:cNvSpPr txBox="1">
              <a:spLocks noChangeArrowheads="1"/>
            </p:cNvSpPr>
            <p:nvPr/>
          </p:nvSpPr>
          <p:spPr bwMode="auto">
            <a:xfrm>
              <a:off x="1879" y="3061"/>
              <a:ext cx="1" cy="115"/>
            </a:xfrm>
            <a:prstGeom prst="rect">
              <a:avLst/>
            </a:prstGeom>
            <a:noFill/>
            <a:ln w="9525">
              <a:noFill/>
              <a:miter lim="800000"/>
              <a:headEnd/>
              <a:tailEnd/>
            </a:ln>
          </p:spPr>
          <p:txBody>
            <a:bodyPr wrap="none" lIns="0" tIns="0" rIns="0" bIns="0">
              <a:spAutoFit/>
            </a:bodyPr>
            <a:lstStyle/>
            <a:p>
              <a:endParaRPr lang="en-GB" sz="1200" b="1"/>
            </a:p>
          </p:txBody>
        </p:sp>
      </p:grpSp>
      <p:grpSp>
        <p:nvGrpSpPr>
          <p:cNvPr id="146490" name="Group 58"/>
          <p:cNvGrpSpPr>
            <a:grpSpLocks/>
          </p:cNvGrpSpPr>
          <p:nvPr/>
        </p:nvGrpSpPr>
        <p:grpSpPr bwMode="auto">
          <a:xfrm>
            <a:off x="4572000" y="3933825"/>
            <a:ext cx="3825875" cy="2160588"/>
            <a:chOff x="2653" y="2387"/>
            <a:chExt cx="2410" cy="1361"/>
          </a:xfrm>
        </p:grpSpPr>
        <p:sp>
          <p:nvSpPr>
            <p:cNvPr id="50181" name="Text Box 37"/>
            <p:cNvSpPr txBox="1">
              <a:spLocks noChangeArrowheads="1"/>
            </p:cNvSpPr>
            <p:nvPr/>
          </p:nvSpPr>
          <p:spPr bwMode="auto">
            <a:xfrm>
              <a:off x="3379" y="2387"/>
              <a:ext cx="1684" cy="1269"/>
            </a:xfrm>
            <a:prstGeom prst="rect">
              <a:avLst/>
            </a:prstGeom>
            <a:noFill/>
            <a:ln w="9525">
              <a:noFill/>
              <a:miter lim="800000"/>
              <a:headEnd/>
              <a:tailEnd/>
            </a:ln>
          </p:spPr>
          <p:txBody>
            <a:bodyPr wrap="none">
              <a:spAutoFit/>
            </a:bodyPr>
            <a:lstStyle/>
            <a:p>
              <a:r>
                <a:rPr lang="sv-SE" b="1"/>
                <a:t>Employee(</a:t>
              </a:r>
              <a:r>
                <a:rPr lang="sv-SE" b="1" u="sng"/>
                <a:t>PN</a:t>
              </a:r>
              <a:r>
                <a:rPr lang="sv-SE" b="1"/>
                <a:t>, …)</a:t>
              </a:r>
            </a:p>
            <a:p>
              <a:endParaRPr lang="sv-SE" b="1"/>
            </a:p>
            <a:p>
              <a:r>
                <a:rPr lang="sv-SE" b="1"/>
                <a:t>JobType(</a:t>
              </a:r>
              <a:r>
                <a:rPr lang="sv-SE" b="1" u="sng"/>
                <a:t>JID</a:t>
              </a:r>
              <a:r>
                <a:rPr lang="sv-SE" b="1"/>
                <a:t>, …)</a:t>
              </a:r>
            </a:p>
            <a:p>
              <a:endParaRPr lang="sv-SE" b="1"/>
            </a:p>
            <a:p>
              <a:r>
                <a:rPr lang="sv-SE" b="1"/>
                <a:t>Company(</a:t>
              </a:r>
              <a:r>
                <a:rPr lang="sv-SE" b="1" u="sng"/>
                <a:t>CID</a:t>
              </a:r>
              <a:r>
                <a:rPr lang="sv-SE" b="1"/>
                <a:t>, …)</a:t>
              </a:r>
            </a:p>
            <a:p>
              <a:endParaRPr lang="sv-SE" b="1"/>
            </a:p>
            <a:p>
              <a:r>
                <a:rPr lang="sv-SE" b="1"/>
                <a:t>Works_as(</a:t>
              </a:r>
              <a:r>
                <a:rPr lang="sv-SE" b="1" u="sng"/>
                <a:t>PN,JID, CID)</a:t>
              </a:r>
              <a:endParaRPr lang="en-US" b="1" u="sng"/>
            </a:p>
          </p:txBody>
        </p:sp>
        <p:sp>
          <p:nvSpPr>
            <p:cNvPr id="50182" name="Line 39"/>
            <p:cNvSpPr>
              <a:spLocks noChangeShapeType="1"/>
            </p:cNvSpPr>
            <p:nvPr/>
          </p:nvSpPr>
          <p:spPr bwMode="auto">
            <a:xfrm>
              <a:off x="4073" y="3656"/>
              <a:ext cx="227" cy="0"/>
            </a:xfrm>
            <a:prstGeom prst="line">
              <a:avLst/>
            </a:prstGeom>
            <a:noFill/>
            <a:ln w="9525">
              <a:solidFill>
                <a:schemeClr val="tx1"/>
              </a:solidFill>
              <a:prstDash val="dash"/>
              <a:round/>
              <a:headEnd/>
              <a:tailEnd/>
            </a:ln>
          </p:spPr>
          <p:txBody>
            <a:bodyPr/>
            <a:lstStyle/>
            <a:p>
              <a:endParaRPr lang="en-US"/>
            </a:p>
          </p:txBody>
        </p:sp>
        <p:sp>
          <p:nvSpPr>
            <p:cNvPr id="50183" name="Line 40"/>
            <p:cNvSpPr>
              <a:spLocks noChangeShapeType="1"/>
            </p:cNvSpPr>
            <p:nvPr/>
          </p:nvSpPr>
          <p:spPr bwMode="auto">
            <a:xfrm>
              <a:off x="4332" y="3651"/>
              <a:ext cx="227" cy="0"/>
            </a:xfrm>
            <a:prstGeom prst="line">
              <a:avLst/>
            </a:prstGeom>
            <a:noFill/>
            <a:ln w="9525">
              <a:solidFill>
                <a:schemeClr val="tx1"/>
              </a:solidFill>
              <a:prstDash val="dash"/>
              <a:round/>
              <a:headEnd/>
              <a:tailEnd/>
            </a:ln>
          </p:spPr>
          <p:txBody>
            <a:bodyPr/>
            <a:lstStyle/>
            <a:p>
              <a:endParaRPr lang="en-US"/>
            </a:p>
          </p:txBody>
        </p:sp>
        <p:sp>
          <p:nvSpPr>
            <p:cNvPr id="50184" name="Line 41"/>
            <p:cNvSpPr>
              <a:spLocks noChangeShapeType="1"/>
            </p:cNvSpPr>
            <p:nvPr/>
          </p:nvSpPr>
          <p:spPr bwMode="auto">
            <a:xfrm>
              <a:off x="4649" y="3656"/>
              <a:ext cx="227" cy="0"/>
            </a:xfrm>
            <a:prstGeom prst="line">
              <a:avLst/>
            </a:prstGeom>
            <a:noFill/>
            <a:ln w="9525">
              <a:solidFill>
                <a:schemeClr val="tx1"/>
              </a:solidFill>
              <a:prstDash val="dash"/>
              <a:round/>
              <a:headEnd/>
              <a:tailEnd/>
            </a:ln>
          </p:spPr>
          <p:txBody>
            <a:bodyPr/>
            <a:lstStyle/>
            <a:p>
              <a:endParaRPr lang="en-US"/>
            </a:p>
          </p:txBody>
        </p:sp>
        <p:sp>
          <p:nvSpPr>
            <p:cNvPr id="50185" name="Line 42"/>
            <p:cNvSpPr>
              <a:spLocks noChangeShapeType="1"/>
            </p:cNvSpPr>
            <p:nvPr/>
          </p:nvSpPr>
          <p:spPr bwMode="auto">
            <a:xfrm flipH="1" flipV="1">
              <a:off x="4286" y="3294"/>
              <a:ext cx="454" cy="137"/>
            </a:xfrm>
            <a:prstGeom prst="line">
              <a:avLst/>
            </a:prstGeom>
            <a:noFill/>
            <a:ln w="9525">
              <a:solidFill>
                <a:schemeClr val="tx1"/>
              </a:solidFill>
              <a:round/>
              <a:headEnd/>
              <a:tailEnd type="triangle" w="med" len="med"/>
            </a:ln>
          </p:spPr>
          <p:txBody>
            <a:bodyPr/>
            <a:lstStyle/>
            <a:p>
              <a:endParaRPr lang="en-US"/>
            </a:p>
          </p:txBody>
        </p:sp>
        <p:sp>
          <p:nvSpPr>
            <p:cNvPr id="50186" name="Line 44"/>
            <p:cNvSpPr>
              <a:spLocks noChangeShapeType="1"/>
            </p:cNvSpPr>
            <p:nvPr/>
          </p:nvSpPr>
          <p:spPr bwMode="auto">
            <a:xfrm>
              <a:off x="4422" y="3748"/>
              <a:ext cx="635" cy="0"/>
            </a:xfrm>
            <a:prstGeom prst="line">
              <a:avLst/>
            </a:prstGeom>
            <a:noFill/>
            <a:ln w="9525">
              <a:solidFill>
                <a:schemeClr val="tx1"/>
              </a:solidFill>
              <a:round/>
              <a:headEnd/>
              <a:tailEnd/>
            </a:ln>
          </p:spPr>
          <p:txBody>
            <a:bodyPr/>
            <a:lstStyle/>
            <a:p>
              <a:endParaRPr lang="en-US"/>
            </a:p>
          </p:txBody>
        </p:sp>
        <p:sp>
          <p:nvSpPr>
            <p:cNvPr id="50187" name="Line 45"/>
            <p:cNvSpPr>
              <a:spLocks noChangeShapeType="1"/>
            </p:cNvSpPr>
            <p:nvPr/>
          </p:nvSpPr>
          <p:spPr bwMode="auto">
            <a:xfrm>
              <a:off x="4422" y="3657"/>
              <a:ext cx="0" cy="91"/>
            </a:xfrm>
            <a:prstGeom prst="line">
              <a:avLst/>
            </a:prstGeom>
            <a:noFill/>
            <a:ln w="9525">
              <a:solidFill>
                <a:schemeClr val="tx1"/>
              </a:solidFill>
              <a:round/>
              <a:headEnd/>
              <a:tailEnd/>
            </a:ln>
          </p:spPr>
          <p:txBody>
            <a:bodyPr/>
            <a:lstStyle/>
            <a:p>
              <a:endParaRPr lang="en-US"/>
            </a:p>
          </p:txBody>
        </p:sp>
        <p:sp>
          <p:nvSpPr>
            <p:cNvPr id="50188" name="Line 47"/>
            <p:cNvSpPr>
              <a:spLocks noChangeShapeType="1"/>
            </p:cNvSpPr>
            <p:nvPr/>
          </p:nvSpPr>
          <p:spPr bwMode="auto">
            <a:xfrm flipV="1">
              <a:off x="5057" y="3067"/>
              <a:ext cx="0" cy="681"/>
            </a:xfrm>
            <a:prstGeom prst="line">
              <a:avLst/>
            </a:prstGeom>
            <a:noFill/>
            <a:ln w="9525">
              <a:solidFill>
                <a:schemeClr val="tx1"/>
              </a:solidFill>
              <a:round/>
              <a:headEnd/>
              <a:tailEnd/>
            </a:ln>
          </p:spPr>
          <p:txBody>
            <a:bodyPr/>
            <a:lstStyle/>
            <a:p>
              <a:endParaRPr lang="en-US"/>
            </a:p>
          </p:txBody>
        </p:sp>
        <p:sp>
          <p:nvSpPr>
            <p:cNvPr id="50189" name="Line 48"/>
            <p:cNvSpPr>
              <a:spLocks noChangeShapeType="1"/>
            </p:cNvSpPr>
            <p:nvPr/>
          </p:nvSpPr>
          <p:spPr bwMode="auto">
            <a:xfrm flipH="1">
              <a:off x="4150" y="3067"/>
              <a:ext cx="907" cy="0"/>
            </a:xfrm>
            <a:prstGeom prst="line">
              <a:avLst/>
            </a:prstGeom>
            <a:noFill/>
            <a:ln w="9525">
              <a:solidFill>
                <a:schemeClr val="tx1"/>
              </a:solidFill>
              <a:round/>
              <a:headEnd/>
              <a:tailEnd/>
            </a:ln>
          </p:spPr>
          <p:txBody>
            <a:bodyPr/>
            <a:lstStyle/>
            <a:p>
              <a:endParaRPr lang="en-US"/>
            </a:p>
          </p:txBody>
        </p:sp>
        <p:sp>
          <p:nvSpPr>
            <p:cNvPr id="50190" name="Line 49"/>
            <p:cNvSpPr>
              <a:spLocks noChangeShapeType="1"/>
            </p:cNvSpPr>
            <p:nvPr/>
          </p:nvSpPr>
          <p:spPr bwMode="auto">
            <a:xfrm flipV="1">
              <a:off x="4150" y="2976"/>
              <a:ext cx="0" cy="91"/>
            </a:xfrm>
            <a:prstGeom prst="line">
              <a:avLst/>
            </a:prstGeom>
            <a:noFill/>
            <a:ln w="9525">
              <a:solidFill>
                <a:schemeClr val="tx1"/>
              </a:solidFill>
              <a:round/>
              <a:headEnd/>
              <a:tailEnd type="triangle" w="med" len="med"/>
            </a:ln>
          </p:spPr>
          <p:txBody>
            <a:bodyPr/>
            <a:lstStyle/>
            <a:p>
              <a:endParaRPr lang="en-US"/>
            </a:p>
          </p:txBody>
        </p:sp>
        <p:sp>
          <p:nvSpPr>
            <p:cNvPr id="50191" name="Line 50"/>
            <p:cNvSpPr>
              <a:spLocks noChangeShapeType="1"/>
            </p:cNvSpPr>
            <p:nvPr/>
          </p:nvSpPr>
          <p:spPr bwMode="auto">
            <a:xfrm>
              <a:off x="4158" y="3657"/>
              <a:ext cx="0" cy="91"/>
            </a:xfrm>
            <a:prstGeom prst="line">
              <a:avLst/>
            </a:prstGeom>
            <a:noFill/>
            <a:ln w="9525">
              <a:solidFill>
                <a:schemeClr val="tx1"/>
              </a:solidFill>
              <a:round/>
              <a:headEnd/>
              <a:tailEnd/>
            </a:ln>
          </p:spPr>
          <p:txBody>
            <a:bodyPr/>
            <a:lstStyle/>
            <a:p>
              <a:endParaRPr lang="en-US"/>
            </a:p>
          </p:txBody>
        </p:sp>
        <p:sp>
          <p:nvSpPr>
            <p:cNvPr id="50192" name="Line 51"/>
            <p:cNvSpPr>
              <a:spLocks noChangeShapeType="1"/>
            </p:cNvSpPr>
            <p:nvPr/>
          </p:nvSpPr>
          <p:spPr bwMode="auto">
            <a:xfrm flipH="1">
              <a:off x="3334" y="3748"/>
              <a:ext cx="816" cy="0"/>
            </a:xfrm>
            <a:prstGeom prst="line">
              <a:avLst/>
            </a:prstGeom>
            <a:noFill/>
            <a:ln w="9525">
              <a:solidFill>
                <a:schemeClr val="tx1"/>
              </a:solidFill>
              <a:round/>
              <a:headEnd/>
              <a:tailEnd/>
            </a:ln>
          </p:spPr>
          <p:txBody>
            <a:bodyPr/>
            <a:lstStyle/>
            <a:p>
              <a:endParaRPr lang="en-US"/>
            </a:p>
          </p:txBody>
        </p:sp>
        <p:sp>
          <p:nvSpPr>
            <p:cNvPr id="50193" name="Line 52"/>
            <p:cNvSpPr>
              <a:spLocks noChangeShapeType="1"/>
            </p:cNvSpPr>
            <p:nvPr/>
          </p:nvSpPr>
          <p:spPr bwMode="auto">
            <a:xfrm flipV="1">
              <a:off x="3334" y="2704"/>
              <a:ext cx="0" cy="1044"/>
            </a:xfrm>
            <a:prstGeom prst="line">
              <a:avLst/>
            </a:prstGeom>
            <a:noFill/>
            <a:ln w="9525">
              <a:solidFill>
                <a:schemeClr val="tx1"/>
              </a:solidFill>
              <a:round/>
              <a:headEnd/>
              <a:tailEnd/>
            </a:ln>
          </p:spPr>
          <p:txBody>
            <a:bodyPr/>
            <a:lstStyle/>
            <a:p>
              <a:endParaRPr lang="en-US"/>
            </a:p>
          </p:txBody>
        </p:sp>
        <p:sp>
          <p:nvSpPr>
            <p:cNvPr id="50194" name="Line 53"/>
            <p:cNvSpPr>
              <a:spLocks noChangeShapeType="1"/>
            </p:cNvSpPr>
            <p:nvPr/>
          </p:nvSpPr>
          <p:spPr bwMode="auto">
            <a:xfrm>
              <a:off x="3334" y="2704"/>
              <a:ext cx="952" cy="0"/>
            </a:xfrm>
            <a:prstGeom prst="line">
              <a:avLst/>
            </a:prstGeom>
            <a:noFill/>
            <a:ln w="9525">
              <a:solidFill>
                <a:schemeClr val="tx1"/>
              </a:solidFill>
              <a:round/>
              <a:headEnd/>
              <a:tailEnd/>
            </a:ln>
          </p:spPr>
          <p:txBody>
            <a:bodyPr/>
            <a:lstStyle/>
            <a:p>
              <a:endParaRPr lang="en-US"/>
            </a:p>
          </p:txBody>
        </p:sp>
        <p:sp>
          <p:nvSpPr>
            <p:cNvPr id="50195" name="Line 54"/>
            <p:cNvSpPr>
              <a:spLocks noChangeShapeType="1"/>
            </p:cNvSpPr>
            <p:nvPr/>
          </p:nvSpPr>
          <p:spPr bwMode="auto">
            <a:xfrm flipV="1">
              <a:off x="4286" y="2614"/>
              <a:ext cx="0" cy="90"/>
            </a:xfrm>
            <a:prstGeom prst="line">
              <a:avLst/>
            </a:prstGeom>
            <a:noFill/>
            <a:ln w="9525">
              <a:solidFill>
                <a:schemeClr val="tx1"/>
              </a:solidFill>
              <a:round/>
              <a:headEnd/>
              <a:tailEnd type="triangle" w="med" len="med"/>
            </a:ln>
          </p:spPr>
          <p:txBody>
            <a:bodyPr/>
            <a:lstStyle/>
            <a:p>
              <a:endParaRPr lang="en-US"/>
            </a:p>
          </p:txBody>
        </p:sp>
        <p:sp>
          <p:nvSpPr>
            <p:cNvPr id="50196" name="AutoShape 57"/>
            <p:cNvSpPr>
              <a:spLocks noChangeArrowheads="1"/>
            </p:cNvSpPr>
            <p:nvPr/>
          </p:nvSpPr>
          <p:spPr bwMode="auto">
            <a:xfrm>
              <a:off x="2653" y="3022"/>
              <a:ext cx="499" cy="227"/>
            </a:xfrm>
            <a:prstGeom prst="rightArrow">
              <a:avLst>
                <a:gd name="adj1" fmla="val 50000"/>
                <a:gd name="adj2" fmla="val 54956"/>
              </a:avLst>
            </a:prstGeom>
            <a:solidFill>
              <a:schemeClr val="accent2"/>
            </a:solidFill>
            <a:ln w="9525">
              <a:solidFill>
                <a:schemeClr val="tx1"/>
              </a:solidFill>
              <a:miter lim="800000"/>
              <a:headEnd/>
              <a:tailEnd/>
            </a:ln>
          </p:spPr>
          <p:txBody>
            <a:bodyPr wrap="none" anchor="ctr"/>
            <a:lstStyle/>
            <a:p>
              <a:endParaRPr lang="sv-SE"/>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64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p:txBody>
          <a:bodyPr/>
          <a:lstStyle/>
          <a:p>
            <a:pPr eaLnBrk="1" hangingPunct="1"/>
            <a:r>
              <a:rPr lang="en-GB" smtClean="0"/>
              <a:t>ER to Relations</a:t>
            </a:r>
          </a:p>
        </p:txBody>
      </p:sp>
      <p:sp>
        <p:nvSpPr>
          <p:cNvPr id="52226" name="Rectangle 3"/>
          <p:cNvSpPr>
            <a:spLocks noGrp="1" noChangeArrowheads="1"/>
          </p:cNvSpPr>
          <p:nvPr>
            <p:ph type="body" idx="1"/>
          </p:nvPr>
        </p:nvSpPr>
        <p:spPr/>
        <p:txBody>
          <a:bodyPr/>
          <a:lstStyle/>
          <a:p>
            <a:pPr eaLnBrk="1" hangingPunct="1">
              <a:buFont typeface="Wingdings" pitchFamily="2" charset="2"/>
              <a:buNone/>
            </a:pPr>
            <a:r>
              <a:rPr lang="en-GB" b="1" smtClean="0"/>
              <a:t>Step 6: Mapping multivalued attributes</a:t>
            </a:r>
          </a:p>
          <a:p>
            <a:pPr eaLnBrk="1" hangingPunct="1">
              <a:buFont typeface="Wingdings" pitchFamily="2" charset="2"/>
              <a:buNone/>
            </a:pPr>
            <a:r>
              <a:rPr lang="en-GB" smtClean="0"/>
              <a:t>	</a:t>
            </a:r>
            <a:r>
              <a:rPr lang="en-GB" sz="2400" smtClean="0"/>
              <a:t>For each multivalued attribute A in R, create a new relation P that contains one attribute for each attribute in A and the primary key K of R as a foreign key. The primary key of P is the combination of K and </a:t>
            </a:r>
            <a:r>
              <a:rPr lang="en-GB" sz="2400" b="1" smtClean="0"/>
              <a:t>some suitable</a:t>
            </a:r>
            <a:r>
              <a:rPr lang="en-GB" sz="2400" smtClean="0"/>
              <a:t> simple attributes of A.</a:t>
            </a:r>
          </a:p>
          <a:p>
            <a:pPr eaLnBrk="1" hangingPunct="1">
              <a:buFont typeface="Wingdings" pitchFamily="2" charset="2"/>
              <a:buNone/>
            </a:pPr>
            <a:endParaRPr lang="en-GB" sz="2400" smtClean="0"/>
          </a:p>
        </p:txBody>
      </p:sp>
      <p:sp>
        <p:nvSpPr>
          <p:cNvPr id="52227" name="Line 12"/>
          <p:cNvSpPr>
            <a:spLocks noChangeShapeType="1"/>
          </p:cNvSpPr>
          <p:nvPr/>
        </p:nvSpPr>
        <p:spPr bwMode="auto">
          <a:xfrm>
            <a:off x="1619250" y="5445125"/>
            <a:ext cx="215900" cy="431800"/>
          </a:xfrm>
          <a:prstGeom prst="line">
            <a:avLst/>
          </a:prstGeom>
          <a:noFill/>
          <a:ln w="9525">
            <a:solidFill>
              <a:schemeClr val="tx1"/>
            </a:solidFill>
            <a:round/>
            <a:headEnd/>
            <a:tailEnd/>
          </a:ln>
        </p:spPr>
        <p:txBody>
          <a:bodyPr/>
          <a:lstStyle/>
          <a:p>
            <a:endParaRPr lang="en-US"/>
          </a:p>
        </p:txBody>
      </p:sp>
      <p:sp>
        <p:nvSpPr>
          <p:cNvPr id="52228" name="Line 13"/>
          <p:cNvSpPr>
            <a:spLocks noChangeShapeType="1"/>
          </p:cNvSpPr>
          <p:nvPr/>
        </p:nvSpPr>
        <p:spPr bwMode="auto">
          <a:xfrm>
            <a:off x="1403350" y="6092825"/>
            <a:ext cx="431800" cy="73025"/>
          </a:xfrm>
          <a:prstGeom prst="line">
            <a:avLst/>
          </a:prstGeom>
          <a:noFill/>
          <a:ln w="9525">
            <a:solidFill>
              <a:schemeClr val="tx1"/>
            </a:solidFill>
            <a:round/>
            <a:headEnd/>
            <a:tailEnd/>
          </a:ln>
        </p:spPr>
        <p:txBody>
          <a:bodyPr/>
          <a:lstStyle/>
          <a:p>
            <a:endParaRPr lang="en-US"/>
          </a:p>
        </p:txBody>
      </p:sp>
      <p:sp>
        <p:nvSpPr>
          <p:cNvPr id="52229" name="Line 14"/>
          <p:cNvSpPr>
            <a:spLocks noChangeShapeType="1"/>
          </p:cNvSpPr>
          <p:nvPr/>
        </p:nvSpPr>
        <p:spPr bwMode="auto">
          <a:xfrm flipH="1">
            <a:off x="2197100" y="5516563"/>
            <a:ext cx="431800" cy="433387"/>
          </a:xfrm>
          <a:prstGeom prst="line">
            <a:avLst/>
          </a:prstGeom>
          <a:noFill/>
          <a:ln w="9525">
            <a:solidFill>
              <a:schemeClr val="tx1"/>
            </a:solidFill>
            <a:round/>
            <a:headEnd/>
            <a:tailEnd/>
          </a:ln>
        </p:spPr>
        <p:txBody>
          <a:bodyPr/>
          <a:lstStyle/>
          <a:p>
            <a:endParaRPr lang="en-US"/>
          </a:p>
        </p:txBody>
      </p:sp>
      <p:sp>
        <p:nvSpPr>
          <p:cNvPr id="52230" name="Line 15"/>
          <p:cNvSpPr>
            <a:spLocks noChangeShapeType="1"/>
          </p:cNvSpPr>
          <p:nvPr/>
        </p:nvSpPr>
        <p:spPr bwMode="auto">
          <a:xfrm flipH="1">
            <a:off x="2844800" y="4797425"/>
            <a:ext cx="503238" cy="360363"/>
          </a:xfrm>
          <a:prstGeom prst="line">
            <a:avLst/>
          </a:prstGeom>
          <a:noFill/>
          <a:ln w="9525">
            <a:solidFill>
              <a:schemeClr val="tx1"/>
            </a:solidFill>
            <a:round/>
            <a:headEnd/>
            <a:tailEnd/>
          </a:ln>
        </p:spPr>
        <p:txBody>
          <a:bodyPr/>
          <a:lstStyle/>
          <a:p>
            <a:endParaRPr lang="en-US"/>
          </a:p>
        </p:txBody>
      </p:sp>
      <p:sp>
        <p:nvSpPr>
          <p:cNvPr id="52231" name="Line 16"/>
          <p:cNvSpPr>
            <a:spLocks noChangeShapeType="1"/>
          </p:cNvSpPr>
          <p:nvPr/>
        </p:nvSpPr>
        <p:spPr bwMode="auto">
          <a:xfrm flipH="1" flipV="1">
            <a:off x="3132138" y="5373688"/>
            <a:ext cx="792162" cy="71437"/>
          </a:xfrm>
          <a:prstGeom prst="line">
            <a:avLst/>
          </a:prstGeom>
          <a:noFill/>
          <a:ln w="9525">
            <a:solidFill>
              <a:schemeClr val="tx1"/>
            </a:solidFill>
            <a:round/>
            <a:headEnd/>
            <a:tailEnd/>
          </a:ln>
        </p:spPr>
        <p:txBody>
          <a:bodyPr/>
          <a:lstStyle/>
          <a:p>
            <a:endParaRPr lang="en-US"/>
          </a:p>
        </p:txBody>
      </p:sp>
      <p:sp>
        <p:nvSpPr>
          <p:cNvPr id="52232" name="Oval 9"/>
          <p:cNvSpPr>
            <a:spLocks noChangeArrowheads="1"/>
          </p:cNvSpPr>
          <p:nvPr/>
        </p:nvSpPr>
        <p:spPr bwMode="auto">
          <a:xfrm>
            <a:off x="1965325" y="5121275"/>
            <a:ext cx="1295400" cy="503238"/>
          </a:xfrm>
          <a:prstGeom prst="ellipse">
            <a:avLst/>
          </a:prstGeom>
          <a:solidFill>
            <a:schemeClr val="accent1"/>
          </a:solidFill>
          <a:ln w="9525">
            <a:solidFill>
              <a:schemeClr val="tx1"/>
            </a:solidFill>
            <a:round/>
            <a:headEnd/>
            <a:tailEnd/>
          </a:ln>
        </p:spPr>
        <p:txBody>
          <a:bodyPr wrap="none" anchor="ctr"/>
          <a:lstStyle/>
          <a:p>
            <a:endParaRPr lang="sv-SE"/>
          </a:p>
        </p:txBody>
      </p:sp>
      <p:sp>
        <p:nvSpPr>
          <p:cNvPr id="52233" name="Rectangle 4"/>
          <p:cNvSpPr>
            <a:spLocks noChangeArrowheads="1"/>
          </p:cNvSpPr>
          <p:nvPr/>
        </p:nvSpPr>
        <p:spPr bwMode="auto">
          <a:xfrm>
            <a:off x="1763713" y="5876925"/>
            <a:ext cx="1655762" cy="576263"/>
          </a:xfrm>
          <a:prstGeom prst="rect">
            <a:avLst/>
          </a:prstGeom>
          <a:solidFill>
            <a:schemeClr val="bg1"/>
          </a:solidFill>
          <a:ln w="9525">
            <a:solidFill>
              <a:schemeClr val="tx1"/>
            </a:solidFill>
            <a:miter lim="800000"/>
            <a:headEnd/>
            <a:tailEnd/>
          </a:ln>
        </p:spPr>
        <p:txBody>
          <a:bodyPr wrap="none" anchor="ctr"/>
          <a:lstStyle/>
          <a:p>
            <a:pPr algn="ctr"/>
            <a:r>
              <a:rPr lang="sv-SE"/>
              <a:t>Person</a:t>
            </a:r>
            <a:endParaRPr lang="en-US"/>
          </a:p>
        </p:txBody>
      </p:sp>
      <p:sp>
        <p:nvSpPr>
          <p:cNvPr id="52234" name="Oval 5"/>
          <p:cNvSpPr>
            <a:spLocks noChangeArrowheads="1"/>
          </p:cNvSpPr>
          <p:nvPr/>
        </p:nvSpPr>
        <p:spPr bwMode="auto">
          <a:xfrm>
            <a:off x="323850" y="5876925"/>
            <a:ext cx="1223963" cy="360363"/>
          </a:xfrm>
          <a:prstGeom prst="ellipse">
            <a:avLst/>
          </a:prstGeom>
          <a:solidFill>
            <a:schemeClr val="bg1"/>
          </a:solidFill>
          <a:ln w="9525">
            <a:solidFill>
              <a:schemeClr val="tx1"/>
            </a:solidFill>
            <a:round/>
            <a:headEnd/>
            <a:tailEnd/>
          </a:ln>
        </p:spPr>
        <p:txBody>
          <a:bodyPr wrap="none" anchor="ctr"/>
          <a:lstStyle/>
          <a:p>
            <a:pPr algn="ctr"/>
            <a:r>
              <a:rPr lang="sv-SE"/>
              <a:t>Name</a:t>
            </a:r>
            <a:endParaRPr lang="en-US"/>
          </a:p>
        </p:txBody>
      </p:sp>
      <p:sp>
        <p:nvSpPr>
          <p:cNvPr id="52235" name="Oval 6"/>
          <p:cNvSpPr>
            <a:spLocks noChangeArrowheads="1"/>
          </p:cNvSpPr>
          <p:nvPr/>
        </p:nvSpPr>
        <p:spPr bwMode="auto">
          <a:xfrm>
            <a:off x="395288" y="5157788"/>
            <a:ext cx="1368425" cy="360362"/>
          </a:xfrm>
          <a:prstGeom prst="ellipse">
            <a:avLst/>
          </a:prstGeom>
          <a:solidFill>
            <a:schemeClr val="bg1"/>
          </a:solidFill>
          <a:ln w="9525">
            <a:solidFill>
              <a:schemeClr val="tx1"/>
            </a:solidFill>
            <a:round/>
            <a:headEnd/>
            <a:tailEnd/>
          </a:ln>
        </p:spPr>
        <p:txBody>
          <a:bodyPr wrap="none" anchor="ctr"/>
          <a:lstStyle/>
          <a:p>
            <a:pPr algn="ctr"/>
            <a:r>
              <a:rPr lang="sv-SE" u="sng"/>
              <a:t>PN</a:t>
            </a:r>
            <a:endParaRPr lang="en-US" u="sng"/>
          </a:p>
        </p:txBody>
      </p:sp>
      <p:sp>
        <p:nvSpPr>
          <p:cNvPr id="52236" name="Text Box 7"/>
          <p:cNvSpPr txBox="1">
            <a:spLocks noChangeArrowheads="1"/>
          </p:cNvSpPr>
          <p:nvPr/>
        </p:nvSpPr>
        <p:spPr bwMode="auto">
          <a:xfrm>
            <a:off x="2111375" y="5178425"/>
            <a:ext cx="1020763" cy="366713"/>
          </a:xfrm>
          <a:prstGeom prst="rect">
            <a:avLst/>
          </a:prstGeom>
          <a:noFill/>
          <a:ln w="9525">
            <a:noFill/>
            <a:miter lim="800000"/>
            <a:headEnd/>
            <a:tailEnd/>
          </a:ln>
        </p:spPr>
        <p:txBody>
          <a:bodyPr wrap="none">
            <a:spAutoFit/>
          </a:bodyPr>
          <a:lstStyle/>
          <a:p>
            <a:r>
              <a:rPr lang="sv-SE"/>
              <a:t>Address</a:t>
            </a:r>
            <a:endParaRPr lang="en-US"/>
          </a:p>
        </p:txBody>
      </p:sp>
      <p:sp>
        <p:nvSpPr>
          <p:cNvPr id="52237" name="Oval 8"/>
          <p:cNvSpPr>
            <a:spLocks noChangeArrowheads="1"/>
          </p:cNvSpPr>
          <p:nvPr/>
        </p:nvSpPr>
        <p:spPr bwMode="auto">
          <a:xfrm>
            <a:off x="2052638" y="5157788"/>
            <a:ext cx="1120775" cy="431800"/>
          </a:xfrm>
          <a:prstGeom prst="ellipse">
            <a:avLst/>
          </a:prstGeom>
          <a:solidFill>
            <a:schemeClr val="accent1"/>
          </a:solidFill>
          <a:ln w="9525">
            <a:solidFill>
              <a:schemeClr val="tx1"/>
            </a:solidFill>
            <a:round/>
            <a:headEnd/>
            <a:tailEnd/>
          </a:ln>
        </p:spPr>
        <p:txBody>
          <a:bodyPr wrap="none" anchor="ctr"/>
          <a:lstStyle/>
          <a:p>
            <a:pPr algn="ctr"/>
            <a:r>
              <a:rPr lang="sv-SE"/>
              <a:t>Address</a:t>
            </a:r>
            <a:endParaRPr lang="en-US"/>
          </a:p>
        </p:txBody>
      </p:sp>
      <p:sp>
        <p:nvSpPr>
          <p:cNvPr id="52238" name="Oval 10"/>
          <p:cNvSpPr>
            <a:spLocks noChangeArrowheads="1"/>
          </p:cNvSpPr>
          <p:nvPr/>
        </p:nvSpPr>
        <p:spPr bwMode="auto">
          <a:xfrm>
            <a:off x="3563938" y="5157788"/>
            <a:ext cx="1368425" cy="431800"/>
          </a:xfrm>
          <a:prstGeom prst="ellipse">
            <a:avLst/>
          </a:prstGeom>
          <a:solidFill>
            <a:schemeClr val="bg1"/>
          </a:solidFill>
          <a:ln w="9525">
            <a:solidFill>
              <a:schemeClr val="tx1"/>
            </a:solidFill>
            <a:round/>
            <a:headEnd/>
            <a:tailEnd/>
          </a:ln>
        </p:spPr>
        <p:txBody>
          <a:bodyPr wrap="none" anchor="ctr"/>
          <a:lstStyle/>
          <a:p>
            <a:pPr algn="ctr"/>
            <a:r>
              <a:rPr lang="sv-SE"/>
              <a:t>Street</a:t>
            </a:r>
            <a:endParaRPr lang="en-US"/>
          </a:p>
        </p:txBody>
      </p:sp>
      <p:sp>
        <p:nvSpPr>
          <p:cNvPr id="52239" name="Oval 11"/>
          <p:cNvSpPr>
            <a:spLocks noChangeArrowheads="1"/>
          </p:cNvSpPr>
          <p:nvPr/>
        </p:nvSpPr>
        <p:spPr bwMode="auto">
          <a:xfrm>
            <a:off x="2916238" y="4508500"/>
            <a:ext cx="1368425" cy="431800"/>
          </a:xfrm>
          <a:prstGeom prst="ellipse">
            <a:avLst/>
          </a:prstGeom>
          <a:solidFill>
            <a:schemeClr val="bg1"/>
          </a:solidFill>
          <a:ln w="9525">
            <a:solidFill>
              <a:schemeClr val="tx1"/>
            </a:solidFill>
            <a:round/>
            <a:headEnd/>
            <a:tailEnd/>
          </a:ln>
        </p:spPr>
        <p:txBody>
          <a:bodyPr wrap="none" anchor="ctr"/>
          <a:lstStyle/>
          <a:p>
            <a:pPr algn="ctr"/>
            <a:r>
              <a:rPr lang="sv-SE"/>
              <a:t>PostNum</a:t>
            </a:r>
            <a:endParaRPr lang="en-US"/>
          </a:p>
        </p:txBody>
      </p:sp>
      <p:sp>
        <p:nvSpPr>
          <p:cNvPr id="93201" name="AutoShape 17"/>
          <p:cNvSpPr>
            <a:spLocks noChangeArrowheads="1"/>
          </p:cNvSpPr>
          <p:nvPr/>
        </p:nvSpPr>
        <p:spPr bwMode="auto">
          <a:xfrm>
            <a:off x="4859338" y="5373688"/>
            <a:ext cx="503237" cy="647700"/>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p>
            <a:endParaRPr lang="sv-SE"/>
          </a:p>
        </p:txBody>
      </p:sp>
      <p:sp>
        <p:nvSpPr>
          <p:cNvPr id="93202" name="Text Box 18"/>
          <p:cNvSpPr txBox="1">
            <a:spLocks noChangeArrowheads="1"/>
          </p:cNvSpPr>
          <p:nvPr/>
        </p:nvSpPr>
        <p:spPr bwMode="auto">
          <a:xfrm>
            <a:off x="5364163" y="5157788"/>
            <a:ext cx="3473450" cy="915987"/>
          </a:xfrm>
          <a:prstGeom prst="rect">
            <a:avLst/>
          </a:prstGeom>
          <a:noFill/>
          <a:ln w="9525">
            <a:noFill/>
            <a:miter lim="800000"/>
            <a:headEnd/>
            <a:tailEnd/>
          </a:ln>
        </p:spPr>
        <p:txBody>
          <a:bodyPr wrap="none">
            <a:spAutoFit/>
          </a:bodyPr>
          <a:lstStyle/>
          <a:p>
            <a:r>
              <a:rPr lang="sv-SE" b="1"/>
              <a:t>Person(</a:t>
            </a:r>
            <a:r>
              <a:rPr lang="sv-SE" b="1" u="sng"/>
              <a:t>PN</a:t>
            </a:r>
            <a:r>
              <a:rPr lang="sv-SE" b="1"/>
              <a:t>, Name)</a:t>
            </a:r>
          </a:p>
          <a:p>
            <a:endParaRPr lang="sv-SE" b="1"/>
          </a:p>
          <a:p>
            <a:r>
              <a:rPr lang="sv-SE" b="1"/>
              <a:t>Address(</a:t>
            </a:r>
            <a:r>
              <a:rPr lang="sv-SE" b="1" u="sng"/>
              <a:t>PN, PostNum, Street)</a:t>
            </a:r>
            <a:endParaRPr lang="en-US" b="1" u="sng"/>
          </a:p>
        </p:txBody>
      </p:sp>
      <p:sp>
        <p:nvSpPr>
          <p:cNvPr id="93203" name="Line 19"/>
          <p:cNvSpPr>
            <a:spLocks noChangeShapeType="1"/>
          </p:cNvSpPr>
          <p:nvPr/>
        </p:nvSpPr>
        <p:spPr bwMode="auto">
          <a:xfrm>
            <a:off x="6372225" y="6092825"/>
            <a:ext cx="504825" cy="0"/>
          </a:xfrm>
          <a:prstGeom prst="line">
            <a:avLst/>
          </a:prstGeom>
          <a:noFill/>
          <a:ln w="9525">
            <a:solidFill>
              <a:schemeClr val="tx1"/>
            </a:solidFill>
            <a:prstDash val="dash"/>
            <a:round/>
            <a:headEnd/>
            <a:tailEnd/>
          </a:ln>
        </p:spPr>
        <p:txBody>
          <a:bodyPr/>
          <a:lstStyle/>
          <a:p>
            <a:endParaRPr lang="en-US"/>
          </a:p>
        </p:txBody>
      </p:sp>
      <p:sp>
        <p:nvSpPr>
          <p:cNvPr id="93204" name="Freeform 20"/>
          <p:cNvSpPr>
            <a:spLocks/>
          </p:cNvSpPr>
          <p:nvPr/>
        </p:nvSpPr>
        <p:spPr bwMode="auto">
          <a:xfrm>
            <a:off x="6443663" y="5516563"/>
            <a:ext cx="215900" cy="217487"/>
          </a:xfrm>
          <a:custGeom>
            <a:avLst/>
            <a:gdLst>
              <a:gd name="T0" fmla="*/ 342741195 w 136"/>
              <a:gd name="T1" fmla="*/ 345259764 h 137"/>
              <a:gd name="T2" fmla="*/ 0 w 136"/>
              <a:gd name="T3" fmla="*/ 0 h 137"/>
              <a:gd name="T4" fmla="*/ 0 60000 65536"/>
              <a:gd name="T5" fmla="*/ 0 60000 65536"/>
              <a:gd name="T6" fmla="*/ 0 w 136"/>
              <a:gd name="T7" fmla="*/ 0 h 137"/>
              <a:gd name="T8" fmla="*/ 136 w 136"/>
              <a:gd name="T9" fmla="*/ 137 h 137"/>
            </a:gdLst>
            <a:ahLst/>
            <a:cxnLst>
              <a:cxn ang="T4">
                <a:pos x="T0" y="T1"/>
              </a:cxn>
              <a:cxn ang="T5">
                <a:pos x="T2" y="T3"/>
              </a:cxn>
            </a:cxnLst>
            <a:rect l="T6" t="T7" r="T8" b="T9"/>
            <a:pathLst>
              <a:path w="136" h="137">
                <a:moveTo>
                  <a:pt x="136" y="137"/>
                </a:moveTo>
                <a:cubicBezTo>
                  <a:pt x="136" y="137"/>
                  <a:pt x="68" y="68"/>
                  <a:pt x="0" y="0"/>
                </a:cubicBezTo>
              </a:path>
            </a:pathLst>
          </a:custGeom>
          <a:noFill/>
          <a:ln w="9525">
            <a:solidFill>
              <a:schemeClr val="tx1"/>
            </a:solidFill>
            <a:round/>
            <a:headEnd/>
            <a:tailEnd type="stealth" w="med" len="med"/>
          </a:ln>
        </p:spPr>
        <p:txBody>
          <a:bodyPr/>
          <a:lstStyle/>
          <a:p>
            <a:endParaRPr lang="en-US"/>
          </a:p>
        </p:txBody>
      </p:sp>
      <p:sp>
        <p:nvSpPr>
          <p:cNvPr id="52244" name="Text Box 21"/>
          <p:cNvSpPr txBox="1">
            <a:spLocks noChangeArrowheads="1"/>
          </p:cNvSpPr>
          <p:nvPr/>
        </p:nvSpPr>
        <p:spPr bwMode="auto">
          <a:xfrm>
            <a:off x="5580063" y="4581525"/>
            <a:ext cx="3422650" cy="396875"/>
          </a:xfrm>
          <a:prstGeom prst="rect">
            <a:avLst/>
          </a:prstGeom>
          <a:noFill/>
          <a:ln w="9525">
            <a:noFill/>
            <a:miter lim="800000"/>
            <a:headEnd/>
            <a:tailEnd/>
          </a:ln>
        </p:spPr>
        <p:txBody>
          <a:bodyPr wrap="none">
            <a:spAutoFit/>
          </a:bodyPr>
          <a:lstStyle/>
          <a:p>
            <a:r>
              <a:rPr lang="sv-SE" sz="2000">
                <a:solidFill>
                  <a:srgbClr val="FF3300"/>
                </a:solidFill>
                <a:latin typeface="Times New Roman" pitchFamily="18" charset="0"/>
                <a:ea typeface="HYShortSamul-Medium" pitchFamily="18" charset="-127"/>
              </a:rPr>
              <a:t>On delete/update CASCADE ?!</a:t>
            </a:r>
            <a:endParaRPr lang="en-US" sz="2000">
              <a:solidFill>
                <a:srgbClr val="FF3300"/>
              </a:solidFill>
              <a:latin typeface="Times New Roman" pitchFamily="18" charset="0"/>
              <a:ea typeface="HYShortSamul-Medium" pitchFamily="18" charset="-127"/>
            </a:endParaRPr>
          </a:p>
        </p:txBody>
      </p:sp>
      <p:sp>
        <p:nvSpPr>
          <p:cNvPr id="52245" name="Line 22"/>
          <p:cNvSpPr>
            <a:spLocks noChangeShapeType="1"/>
          </p:cNvSpPr>
          <p:nvPr/>
        </p:nvSpPr>
        <p:spPr bwMode="auto">
          <a:xfrm>
            <a:off x="6372225" y="3860800"/>
            <a:ext cx="1008063" cy="86360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320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320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320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32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201" grpId="0" animBg="1"/>
      <p:bldP spid="93202" grpId="0"/>
      <p:bldP spid="93203" grpId="0" animBg="1"/>
      <p:bldP spid="9320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p:txBody>
          <a:bodyPr/>
          <a:lstStyle/>
          <a:p>
            <a:pPr eaLnBrk="1" hangingPunct="1"/>
            <a:r>
              <a:rPr lang="en-GB" smtClean="0"/>
              <a:t>ER to Relations</a:t>
            </a:r>
            <a:endParaRPr lang="en-US" smtClean="0"/>
          </a:p>
        </p:txBody>
      </p:sp>
      <p:sp>
        <p:nvSpPr>
          <p:cNvPr id="54274" name="Rectangle 3"/>
          <p:cNvSpPr>
            <a:spLocks noGrp="1" noChangeArrowheads="1"/>
          </p:cNvSpPr>
          <p:nvPr>
            <p:ph type="body" idx="1"/>
          </p:nvPr>
        </p:nvSpPr>
        <p:spPr/>
        <p:txBody>
          <a:bodyPr/>
          <a:lstStyle/>
          <a:p>
            <a:pPr eaLnBrk="1" hangingPunct="1"/>
            <a:r>
              <a:rPr lang="sv-SE" smtClean="0"/>
              <a:t>Materializing the relationship:</a:t>
            </a:r>
          </a:p>
          <a:p>
            <a:pPr eaLnBrk="1" hangingPunct="1"/>
            <a:endParaRPr lang="sv-SE" sz="2000" smtClean="0"/>
          </a:p>
          <a:p>
            <a:pPr lvl="1" eaLnBrk="1" hangingPunct="1"/>
            <a:r>
              <a:rPr lang="sv-SE" sz="2400" smtClean="0"/>
              <a:t>M:N implies two joins</a:t>
            </a:r>
          </a:p>
          <a:p>
            <a:pPr lvl="1" eaLnBrk="1" hangingPunct="1"/>
            <a:r>
              <a:rPr lang="sv-SE" sz="2400" smtClean="0"/>
              <a:t>1:N implies one or two joins</a:t>
            </a:r>
          </a:p>
          <a:p>
            <a:pPr lvl="1" eaLnBrk="1" hangingPunct="1"/>
            <a:r>
              <a:rPr lang="sv-SE" sz="2400" smtClean="0"/>
              <a:t>1:1 implies zero, one or two joins</a:t>
            </a:r>
          </a:p>
          <a:p>
            <a:pPr lvl="1" eaLnBrk="1" hangingPunct="1"/>
            <a:r>
              <a:rPr lang="sv-SE" sz="2400" smtClean="0"/>
              <a:t>N-ary implies N joins.</a:t>
            </a:r>
            <a:endParaRPr lang="en-US" sz="240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ChangeArrowheads="1"/>
          </p:cNvSpPr>
          <p:nvPr/>
        </p:nvSpPr>
        <p:spPr bwMode="auto">
          <a:xfrm>
            <a:off x="468313" y="1341438"/>
            <a:ext cx="8893175" cy="3743325"/>
          </a:xfrm>
          <a:prstGeom prst="rect">
            <a:avLst/>
          </a:prstGeom>
          <a:noFill/>
          <a:ln w="9525">
            <a:noFill/>
            <a:miter lim="800000"/>
            <a:headEnd/>
            <a:tailEnd/>
          </a:ln>
        </p:spPr>
        <p:txBody>
          <a:bodyPr>
            <a:spAutoFit/>
          </a:bodyPr>
          <a:lstStyle/>
          <a:p>
            <a:pPr>
              <a:spcBef>
                <a:spcPct val="50000"/>
              </a:spcBef>
            </a:pPr>
            <a:r>
              <a:rPr lang="en-US" sz="2400" b="1">
                <a:solidFill>
                  <a:schemeClr val="bg2"/>
                </a:solidFill>
              </a:rPr>
              <a:t>DEPARTMENT</a:t>
            </a:r>
            <a:r>
              <a:rPr lang="en-US" sz="2400">
                <a:solidFill>
                  <a:schemeClr val="bg2"/>
                </a:solidFill>
              </a:rPr>
              <a:t>( </a:t>
            </a:r>
            <a:r>
              <a:rPr lang="en-US" sz="2400" u="sng">
                <a:solidFill>
                  <a:schemeClr val="bg2"/>
                </a:solidFill>
              </a:rPr>
              <a:t>Number</a:t>
            </a:r>
            <a:r>
              <a:rPr lang="en-US" sz="2400">
                <a:solidFill>
                  <a:schemeClr val="bg2"/>
                </a:solidFill>
              </a:rPr>
              <a:t>, Name)</a:t>
            </a:r>
            <a:endParaRPr lang="en-US" sz="2400" b="1">
              <a:solidFill>
                <a:schemeClr val="bg2"/>
              </a:solidFill>
            </a:endParaRPr>
          </a:p>
          <a:p>
            <a:pPr>
              <a:spcBef>
                <a:spcPct val="50000"/>
              </a:spcBef>
            </a:pPr>
            <a:r>
              <a:rPr lang="en-US" sz="2400" b="1">
                <a:solidFill>
                  <a:schemeClr val="bg2"/>
                </a:solidFill>
              </a:rPr>
              <a:t>EMPLOYEE</a:t>
            </a:r>
            <a:r>
              <a:rPr lang="en-US" sz="2400">
                <a:solidFill>
                  <a:schemeClr val="bg2"/>
                </a:solidFill>
              </a:rPr>
              <a:t>(</a:t>
            </a:r>
            <a:r>
              <a:rPr lang="en-US" sz="2400" u="sng">
                <a:solidFill>
                  <a:schemeClr val="bg2"/>
                </a:solidFill>
              </a:rPr>
              <a:t>Ssn</a:t>
            </a:r>
            <a:r>
              <a:rPr lang="en-US" sz="2400">
                <a:solidFill>
                  <a:schemeClr val="bg2"/>
                </a:solidFill>
              </a:rPr>
              <a:t>, Bdate, Fname, Minit, Lname, …)     </a:t>
            </a:r>
            <a:endParaRPr lang="en-US"/>
          </a:p>
          <a:p>
            <a:pPr>
              <a:spcBef>
                <a:spcPct val="50000"/>
              </a:spcBef>
            </a:pPr>
            <a:r>
              <a:rPr lang="en-US" sz="2400" b="1">
                <a:solidFill>
                  <a:schemeClr val="bg2"/>
                </a:solidFill>
              </a:rPr>
              <a:t>PROJECT</a:t>
            </a:r>
            <a:r>
              <a:rPr lang="en-US" sz="2400">
                <a:solidFill>
                  <a:schemeClr val="bg2"/>
                </a:solidFill>
              </a:rPr>
              <a:t>( </a:t>
            </a:r>
            <a:r>
              <a:rPr lang="en-US" sz="2400" u="sng">
                <a:solidFill>
                  <a:schemeClr val="bg2"/>
                </a:solidFill>
              </a:rPr>
              <a:t>Number</a:t>
            </a:r>
            <a:r>
              <a:rPr lang="en-US" sz="2400">
                <a:solidFill>
                  <a:schemeClr val="bg2"/>
                </a:solidFill>
              </a:rPr>
              <a:t>, Name, Location)</a:t>
            </a:r>
          </a:p>
          <a:p>
            <a:pPr>
              <a:spcBef>
                <a:spcPct val="50000"/>
              </a:spcBef>
            </a:pPr>
            <a:endParaRPr lang="sv-SE" sz="2400">
              <a:solidFill>
                <a:schemeClr val="bg2"/>
              </a:solidFill>
            </a:endParaRPr>
          </a:p>
          <a:p>
            <a:pPr>
              <a:spcBef>
                <a:spcPct val="50000"/>
              </a:spcBef>
            </a:pPr>
            <a:endParaRPr lang="en-US" sz="2400">
              <a:solidFill>
                <a:schemeClr val="bg2"/>
              </a:solidFill>
            </a:endParaRPr>
          </a:p>
          <a:p>
            <a:pPr>
              <a:spcBef>
                <a:spcPct val="50000"/>
              </a:spcBef>
            </a:pPr>
            <a:endParaRPr lang="sv-SE" sz="2400">
              <a:solidFill>
                <a:schemeClr val="bg2"/>
              </a:solidFill>
            </a:endParaRPr>
          </a:p>
          <a:p>
            <a:pPr>
              <a:spcBef>
                <a:spcPct val="50000"/>
              </a:spcBef>
            </a:pPr>
            <a:endParaRPr lang="en-US" sz="2400">
              <a:solidFill>
                <a:schemeClr val="bg2"/>
              </a:solidFill>
            </a:endParaRPr>
          </a:p>
        </p:txBody>
      </p:sp>
      <p:sp>
        <p:nvSpPr>
          <p:cNvPr id="56322" name="Rectangle 3"/>
          <p:cNvSpPr>
            <a:spLocks noChangeArrowheads="1"/>
          </p:cNvSpPr>
          <p:nvPr/>
        </p:nvSpPr>
        <p:spPr bwMode="auto">
          <a:xfrm>
            <a:off x="539750" y="3716338"/>
            <a:ext cx="1724025" cy="457200"/>
          </a:xfrm>
          <a:prstGeom prst="rect">
            <a:avLst/>
          </a:prstGeom>
          <a:noFill/>
          <a:ln w="9525">
            <a:noFill/>
            <a:miter lim="800000"/>
            <a:headEnd/>
            <a:tailEnd/>
          </a:ln>
        </p:spPr>
        <p:txBody>
          <a:bodyPr wrap="none">
            <a:spAutoFit/>
          </a:bodyPr>
          <a:lstStyle/>
          <a:p>
            <a:pPr>
              <a:spcBef>
                <a:spcPct val="50000"/>
              </a:spcBef>
            </a:pPr>
            <a:r>
              <a:rPr lang="en-US" sz="2400" b="1">
                <a:solidFill>
                  <a:schemeClr val="bg2"/>
                </a:solidFill>
              </a:rPr>
              <a:t>WorksOn</a:t>
            </a:r>
            <a:r>
              <a:rPr lang="en-US" sz="2400">
                <a:solidFill>
                  <a:schemeClr val="bg2"/>
                </a:solidFill>
              </a:rPr>
              <a:t>( </a:t>
            </a:r>
          </a:p>
        </p:txBody>
      </p:sp>
      <p:sp>
        <p:nvSpPr>
          <p:cNvPr id="56323" name="Rectangle 4"/>
          <p:cNvSpPr>
            <a:spLocks noChangeArrowheads="1"/>
          </p:cNvSpPr>
          <p:nvPr/>
        </p:nvSpPr>
        <p:spPr bwMode="auto">
          <a:xfrm>
            <a:off x="4140200" y="3703638"/>
            <a:ext cx="1100138" cy="457200"/>
          </a:xfrm>
          <a:prstGeom prst="rect">
            <a:avLst/>
          </a:prstGeom>
          <a:noFill/>
          <a:ln w="9525">
            <a:noFill/>
            <a:miter lim="800000"/>
            <a:headEnd/>
            <a:tailEnd/>
          </a:ln>
        </p:spPr>
        <p:txBody>
          <a:bodyPr wrap="none">
            <a:spAutoFit/>
          </a:bodyPr>
          <a:lstStyle/>
          <a:p>
            <a:r>
              <a:rPr lang="en-US" sz="2400">
                <a:solidFill>
                  <a:schemeClr val="bg2"/>
                </a:solidFill>
              </a:rPr>
              <a:t>Hours)</a:t>
            </a:r>
          </a:p>
        </p:txBody>
      </p:sp>
      <p:grpSp>
        <p:nvGrpSpPr>
          <p:cNvPr id="56324" name="Group 5"/>
          <p:cNvGrpSpPr>
            <a:grpSpLocks/>
          </p:cNvGrpSpPr>
          <p:nvPr/>
        </p:nvGrpSpPr>
        <p:grpSpPr bwMode="auto">
          <a:xfrm>
            <a:off x="2051050" y="3705225"/>
            <a:ext cx="877888" cy="457200"/>
            <a:chOff x="1338" y="2387"/>
            <a:chExt cx="553" cy="288"/>
          </a:xfrm>
        </p:grpSpPr>
        <p:sp>
          <p:nvSpPr>
            <p:cNvPr id="56337" name="Rectangle 6"/>
            <p:cNvSpPr>
              <a:spLocks noChangeArrowheads="1"/>
            </p:cNvSpPr>
            <p:nvPr/>
          </p:nvSpPr>
          <p:spPr bwMode="auto">
            <a:xfrm>
              <a:off x="1338" y="2387"/>
              <a:ext cx="553" cy="288"/>
            </a:xfrm>
            <a:prstGeom prst="rect">
              <a:avLst/>
            </a:prstGeom>
            <a:noFill/>
            <a:ln w="9525">
              <a:noFill/>
              <a:miter lim="800000"/>
              <a:headEnd/>
              <a:tailEnd/>
            </a:ln>
          </p:spPr>
          <p:txBody>
            <a:bodyPr wrap="none">
              <a:spAutoFit/>
            </a:bodyPr>
            <a:lstStyle/>
            <a:p>
              <a:r>
                <a:rPr lang="en-US" sz="2400">
                  <a:solidFill>
                    <a:schemeClr val="bg2"/>
                  </a:solidFill>
                </a:rPr>
                <a:t>Ssn, </a:t>
              </a:r>
            </a:p>
          </p:txBody>
        </p:sp>
        <p:sp>
          <p:nvSpPr>
            <p:cNvPr id="56338" name="Line 7"/>
            <p:cNvSpPr>
              <a:spLocks noChangeShapeType="1"/>
            </p:cNvSpPr>
            <p:nvPr/>
          </p:nvSpPr>
          <p:spPr bwMode="auto">
            <a:xfrm>
              <a:off x="1415" y="2643"/>
              <a:ext cx="318" cy="0"/>
            </a:xfrm>
            <a:prstGeom prst="line">
              <a:avLst/>
            </a:prstGeom>
            <a:noFill/>
            <a:ln w="19050">
              <a:solidFill>
                <a:schemeClr val="bg2"/>
              </a:solidFill>
              <a:prstDash val="dash"/>
              <a:round/>
              <a:headEnd/>
              <a:tailEnd/>
            </a:ln>
          </p:spPr>
          <p:txBody>
            <a:bodyPr/>
            <a:lstStyle/>
            <a:p>
              <a:endParaRPr lang="en-US"/>
            </a:p>
          </p:txBody>
        </p:sp>
      </p:grpSp>
      <p:grpSp>
        <p:nvGrpSpPr>
          <p:cNvPr id="56325" name="Group 8"/>
          <p:cNvGrpSpPr>
            <a:grpSpLocks/>
          </p:cNvGrpSpPr>
          <p:nvPr/>
        </p:nvGrpSpPr>
        <p:grpSpPr bwMode="auto">
          <a:xfrm>
            <a:off x="2805113" y="3690938"/>
            <a:ext cx="1354137" cy="457200"/>
            <a:chOff x="3152" y="2840"/>
            <a:chExt cx="853" cy="288"/>
          </a:xfrm>
        </p:grpSpPr>
        <p:sp>
          <p:nvSpPr>
            <p:cNvPr id="56335" name="Rectangle 9"/>
            <p:cNvSpPr>
              <a:spLocks noChangeArrowheads="1"/>
            </p:cNvSpPr>
            <p:nvPr/>
          </p:nvSpPr>
          <p:spPr bwMode="auto">
            <a:xfrm>
              <a:off x="3152" y="2840"/>
              <a:ext cx="853" cy="288"/>
            </a:xfrm>
            <a:prstGeom prst="rect">
              <a:avLst/>
            </a:prstGeom>
            <a:noFill/>
            <a:ln w="9525">
              <a:noFill/>
              <a:miter lim="800000"/>
              <a:headEnd/>
              <a:tailEnd/>
            </a:ln>
          </p:spPr>
          <p:txBody>
            <a:bodyPr wrap="none">
              <a:spAutoFit/>
            </a:bodyPr>
            <a:lstStyle/>
            <a:p>
              <a:r>
                <a:rPr lang="en-US" sz="2400">
                  <a:solidFill>
                    <a:schemeClr val="bg2"/>
                  </a:solidFill>
                </a:rPr>
                <a:t>Number,</a:t>
              </a:r>
            </a:p>
          </p:txBody>
        </p:sp>
        <p:sp>
          <p:nvSpPr>
            <p:cNvPr id="56336" name="Line 10"/>
            <p:cNvSpPr>
              <a:spLocks noChangeShapeType="1"/>
            </p:cNvSpPr>
            <p:nvPr/>
          </p:nvSpPr>
          <p:spPr bwMode="auto">
            <a:xfrm>
              <a:off x="3235" y="3105"/>
              <a:ext cx="635" cy="0"/>
            </a:xfrm>
            <a:prstGeom prst="line">
              <a:avLst/>
            </a:prstGeom>
            <a:noFill/>
            <a:ln w="19050">
              <a:solidFill>
                <a:schemeClr val="bg2"/>
              </a:solidFill>
              <a:prstDash val="dash"/>
              <a:round/>
              <a:headEnd/>
              <a:tailEnd/>
            </a:ln>
          </p:spPr>
          <p:txBody>
            <a:bodyPr/>
            <a:lstStyle/>
            <a:p>
              <a:endParaRPr lang="en-US"/>
            </a:p>
          </p:txBody>
        </p:sp>
      </p:grpSp>
      <p:grpSp>
        <p:nvGrpSpPr>
          <p:cNvPr id="56326" name="Group 11"/>
          <p:cNvGrpSpPr>
            <a:grpSpLocks/>
          </p:cNvGrpSpPr>
          <p:nvPr/>
        </p:nvGrpSpPr>
        <p:grpSpPr bwMode="auto">
          <a:xfrm>
            <a:off x="395288" y="2276475"/>
            <a:ext cx="2232025" cy="1944688"/>
            <a:chOff x="249" y="1434"/>
            <a:chExt cx="1406" cy="1225"/>
          </a:xfrm>
        </p:grpSpPr>
        <p:sp>
          <p:nvSpPr>
            <p:cNvPr id="56330" name="Line 12"/>
            <p:cNvSpPr>
              <a:spLocks noChangeShapeType="1"/>
            </p:cNvSpPr>
            <p:nvPr/>
          </p:nvSpPr>
          <p:spPr bwMode="auto">
            <a:xfrm>
              <a:off x="1655" y="1434"/>
              <a:ext cx="0" cy="91"/>
            </a:xfrm>
            <a:prstGeom prst="line">
              <a:avLst/>
            </a:prstGeom>
            <a:noFill/>
            <a:ln w="9525">
              <a:solidFill>
                <a:schemeClr val="tx1"/>
              </a:solidFill>
              <a:round/>
              <a:headEnd type="triangle" w="med" len="med"/>
              <a:tailEnd/>
            </a:ln>
          </p:spPr>
          <p:txBody>
            <a:bodyPr/>
            <a:lstStyle/>
            <a:p>
              <a:endParaRPr lang="en-US"/>
            </a:p>
          </p:txBody>
        </p:sp>
        <p:sp>
          <p:nvSpPr>
            <p:cNvPr id="56331" name="Line 13"/>
            <p:cNvSpPr>
              <a:spLocks noChangeShapeType="1"/>
            </p:cNvSpPr>
            <p:nvPr/>
          </p:nvSpPr>
          <p:spPr bwMode="auto">
            <a:xfrm flipH="1">
              <a:off x="249" y="1525"/>
              <a:ext cx="1406" cy="0"/>
            </a:xfrm>
            <a:prstGeom prst="line">
              <a:avLst/>
            </a:prstGeom>
            <a:noFill/>
            <a:ln w="9525">
              <a:solidFill>
                <a:schemeClr val="tx1"/>
              </a:solidFill>
              <a:round/>
              <a:headEnd/>
              <a:tailEnd/>
            </a:ln>
          </p:spPr>
          <p:txBody>
            <a:bodyPr/>
            <a:lstStyle/>
            <a:p>
              <a:endParaRPr lang="en-US"/>
            </a:p>
          </p:txBody>
        </p:sp>
        <p:sp>
          <p:nvSpPr>
            <p:cNvPr id="56332" name="Line 14"/>
            <p:cNvSpPr>
              <a:spLocks noChangeShapeType="1"/>
            </p:cNvSpPr>
            <p:nvPr/>
          </p:nvSpPr>
          <p:spPr bwMode="auto">
            <a:xfrm>
              <a:off x="249" y="1525"/>
              <a:ext cx="0" cy="1134"/>
            </a:xfrm>
            <a:prstGeom prst="line">
              <a:avLst/>
            </a:prstGeom>
            <a:noFill/>
            <a:ln w="9525">
              <a:solidFill>
                <a:schemeClr val="tx1"/>
              </a:solidFill>
              <a:round/>
              <a:headEnd/>
              <a:tailEnd/>
            </a:ln>
          </p:spPr>
          <p:txBody>
            <a:bodyPr/>
            <a:lstStyle/>
            <a:p>
              <a:endParaRPr lang="en-US"/>
            </a:p>
          </p:txBody>
        </p:sp>
        <p:sp>
          <p:nvSpPr>
            <p:cNvPr id="56333" name="Line 15"/>
            <p:cNvSpPr>
              <a:spLocks noChangeShapeType="1"/>
            </p:cNvSpPr>
            <p:nvPr/>
          </p:nvSpPr>
          <p:spPr bwMode="auto">
            <a:xfrm>
              <a:off x="249" y="2659"/>
              <a:ext cx="1270" cy="0"/>
            </a:xfrm>
            <a:prstGeom prst="line">
              <a:avLst/>
            </a:prstGeom>
            <a:noFill/>
            <a:ln w="9525">
              <a:solidFill>
                <a:schemeClr val="tx1"/>
              </a:solidFill>
              <a:round/>
              <a:headEnd/>
              <a:tailEnd/>
            </a:ln>
          </p:spPr>
          <p:txBody>
            <a:bodyPr/>
            <a:lstStyle/>
            <a:p>
              <a:endParaRPr lang="en-US"/>
            </a:p>
          </p:txBody>
        </p:sp>
        <p:sp>
          <p:nvSpPr>
            <p:cNvPr id="56334" name="Line 16"/>
            <p:cNvSpPr>
              <a:spLocks noChangeShapeType="1"/>
            </p:cNvSpPr>
            <p:nvPr/>
          </p:nvSpPr>
          <p:spPr bwMode="auto">
            <a:xfrm>
              <a:off x="1519" y="2614"/>
              <a:ext cx="0" cy="45"/>
            </a:xfrm>
            <a:prstGeom prst="line">
              <a:avLst/>
            </a:prstGeom>
            <a:noFill/>
            <a:ln w="9525">
              <a:solidFill>
                <a:schemeClr val="tx1"/>
              </a:solidFill>
              <a:round/>
              <a:headEnd/>
              <a:tailEnd/>
            </a:ln>
          </p:spPr>
          <p:txBody>
            <a:bodyPr/>
            <a:lstStyle/>
            <a:p>
              <a:endParaRPr lang="en-US"/>
            </a:p>
          </p:txBody>
        </p:sp>
      </p:grpSp>
      <p:sp>
        <p:nvSpPr>
          <p:cNvPr id="56327" name="Line 17"/>
          <p:cNvSpPr>
            <a:spLocks noChangeShapeType="1"/>
          </p:cNvSpPr>
          <p:nvPr/>
        </p:nvSpPr>
        <p:spPr bwMode="auto">
          <a:xfrm flipH="1" flipV="1">
            <a:off x="2843213" y="2852738"/>
            <a:ext cx="504825" cy="863600"/>
          </a:xfrm>
          <a:prstGeom prst="line">
            <a:avLst/>
          </a:prstGeom>
          <a:noFill/>
          <a:ln w="9525">
            <a:solidFill>
              <a:schemeClr val="tx1"/>
            </a:solidFill>
            <a:round/>
            <a:headEnd/>
            <a:tailEnd type="triangle" w="med" len="med"/>
          </a:ln>
        </p:spPr>
        <p:txBody>
          <a:bodyPr/>
          <a:lstStyle/>
          <a:p>
            <a:endParaRPr lang="en-US"/>
          </a:p>
        </p:txBody>
      </p:sp>
      <p:sp>
        <p:nvSpPr>
          <p:cNvPr id="56328" name="Line 18"/>
          <p:cNvSpPr>
            <a:spLocks noChangeShapeType="1"/>
          </p:cNvSpPr>
          <p:nvPr/>
        </p:nvSpPr>
        <p:spPr bwMode="auto">
          <a:xfrm>
            <a:off x="2149475" y="4149725"/>
            <a:ext cx="1800225" cy="0"/>
          </a:xfrm>
          <a:prstGeom prst="line">
            <a:avLst/>
          </a:prstGeom>
          <a:noFill/>
          <a:ln w="19050">
            <a:solidFill>
              <a:schemeClr val="tx1"/>
            </a:solidFill>
            <a:round/>
            <a:headEnd/>
            <a:tailEnd/>
          </a:ln>
        </p:spPr>
        <p:txBody>
          <a:bodyPr/>
          <a:lstStyle/>
          <a:p>
            <a:endParaRPr lang="en-US"/>
          </a:p>
        </p:txBody>
      </p:sp>
      <p:sp>
        <p:nvSpPr>
          <p:cNvPr id="165907" name="Rectangle 19"/>
          <p:cNvSpPr>
            <a:spLocks noChangeArrowheads="1"/>
          </p:cNvSpPr>
          <p:nvPr/>
        </p:nvSpPr>
        <p:spPr bwMode="auto">
          <a:xfrm>
            <a:off x="468313" y="4797425"/>
            <a:ext cx="7920037" cy="1187450"/>
          </a:xfrm>
          <a:prstGeom prst="rect">
            <a:avLst/>
          </a:prstGeom>
          <a:noFill/>
          <a:ln w="9525">
            <a:noFill/>
            <a:miter lim="800000"/>
            <a:headEnd/>
            <a:tailEnd/>
          </a:ln>
        </p:spPr>
        <p:txBody>
          <a:bodyPr>
            <a:spAutoFit/>
          </a:bodyPr>
          <a:lstStyle/>
          <a:p>
            <a:r>
              <a:rPr lang="en-GB" sz="2400" b="1">
                <a:solidFill>
                  <a:schemeClr val="bg2"/>
                </a:solidFill>
              </a:rPr>
              <a:t>SELECT</a:t>
            </a:r>
            <a:r>
              <a:rPr lang="en-GB" sz="2400"/>
              <a:t> </a:t>
            </a:r>
            <a:r>
              <a:rPr lang="en-GB" sz="2400" i="1"/>
              <a:t>E</a:t>
            </a:r>
            <a:r>
              <a:rPr lang="en-GB" sz="2400"/>
              <a:t>.</a:t>
            </a:r>
            <a:r>
              <a:rPr lang="en-GB" sz="2400" i="1"/>
              <a:t>Fname, P.Name, W.Hours</a:t>
            </a:r>
          </a:p>
          <a:p>
            <a:r>
              <a:rPr lang="en-GB" sz="2400" b="1">
                <a:solidFill>
                  <a:schemeClr val="bg2"/>
                </a:solidFill>
              </a:rPr>
              <a:t>FROM</a:t>
            </a:r>
            <a:r>
              <a:rPr lang="en-GB" sz="2400"/>
              <a:t> </a:t>
            </a:r>
            <a:r>
              <a:rPr lang="en-GB" sz="2400" i="1">
                <a:solidFill>
                  <a:schemeClr val="hlink"/>
                </a:solidFill>
                <a:ea typeface="宋体" pitchFamily="2" charset="-122"/>
              </a:rPr>
              <a:t>EMPLOYEE E, PROJECT P, WorksOn W</a:t>
            </a:r>
            <a:r>
              <a:rPr lang="en-GB" sz="2400" i="1"/>
              <a:t> </a:t>
            </a:r>
            <a:br>
              <a:rPr lang="en-GB" sz="2400" i="1"/>
            </a:br>
            <a:r>
              <a:rPr lang="en-GB" sz="2400" b="1">
                <a:solidFill>
                  <a:schemeClr val="bg2"/>
                </a:solidFill>
              </a:rPr>
              <a:t>WHERE</a:t>
            </a:r>
            <a:r>
              <a:rPr lang="en-GB" sz="2400"/>
              <a:t> </a:t>
            </a:r>
            <a:r>
              <a:rPr lang="en-GB" sz="2400" i="1"/>
              <a:t>W</a:t>
            </a:r>
            <a:r>
              <a:rPr lang="en-GB" sz="2400"/>
              <a:t>.</a:t>
            </a:r>
            <a:r>
              <a:rPr lang="en-GB" sz="2400" i="1"/>
              <a:t>SSN = E.SSN </a:t>
            </a:r>
            <a:r>
              <a:rPr lang="en-GB" sz="2400" b="1">
                <a:solidFill>
                  <a:schemeClr val="bg2"/>
                </a:solidFill>
              </a:rPr>
              <a:t>AND</a:t>
            </a:r>
            <a:r>
              <a:rPr lang="en-GB" sz="2400" i="1"/>
              <a:t> W.Number = P.Number</a:t>
            </a:r>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59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90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ChangeArrowheads="1"/>
          </p:cNvSpPr>
          <p:nvPr>
            <p:ph type="title"/>
          </p:nvPr>
        </p:nvSpPr>
        <p:spPr/>
        <p:txBody>
          <a:bodyPr/>
          <a:lstStyle/>
          <a:p>
            <a:pPr eaLnBrk="1" hangingPunct="1"/>
            <a:r>
              <a:rPr lang="en-GB" smtClean="0"/>
              <a:t>ER to Relations</a:t>
            </a:r>
            <a:endParaRPr lang="en-US" smtClean="0"/>
          </a:p>
        </p:txBody>
      </p:sp>
      <p:sp>
        <p:nvSpPr>
          <p:cNvPr id="58370" name="Rectangle 3"/>
          <p:cNvSpPr>
            <a:spLocks noGrp="1" noChangeArrowheads="1"/>
          </p:cNvSpPr>
          <p:nvPr>
            <p:ph type="body" idx="1"/>
          </p:nvPr>
        </p:nvSpPr>
        <p:spPr/>
        <p:txBody>
          <a:bodyPr/>
          <a:lstStyle/>
          <a:p>
            <a:pPr eaLnBrk="1" hangingPunct="1"/>
            <a:r>
              <a:rPr lang="sv-SE" smtClean="0"/>
              <a:t>Materializing the relationship:</a:t>
            </a:r>
          </a:p>
          <a:p>
            <a:pPr eaLnBrk="1" hangingPunct="1"/>
            <a:endParaRPr lang="sv-SE" sz="2000" smtClean="0"/>
          </a:p>
          <a:p>
            <a:pPr lvl="1" eaLnBrk="1" hangingPunct="1"/>
            <a:r>
              <a:rPr lang="sv-SE" sz="2400" smtClean="0"/>
              <a:t>M:N implies two joins</a:t>
            </a:r>
          </a:p>
          <a:p>
            <a:pPr lvl="1" eaLnBrk="1" hangingPunct="1"/>
            <a:r>
              <a:rPr lang="sv-SE" sz="2400" smtClean="0"/>
              <a:t>1:N implies one or two joins</a:t>
            </a:r>
          </a:p>
          <a:p>
            <a:pPr lvl="1" eaLnBrk="1" hangingPunct="1"/>
            <a:r>
              <a:rPr lang="sv-SE" sz="2400" smtClean="0"/>
              <a:t>1:1 implies zero, one or two joins</a:t>
            </a:r>
          </a:p>
          <a:p>
            <a:pPr lvl="1" eaLnBrk="1" hangingPunct="1"/>
            <a:r>
              <a:rPr lang="sv-SE" sz="2400" smtClean="0"/>
              <a:t>N-ary implies N joins.</a:t>
            </a:r>
            <a:endParaRPr lang="en-US" sz="240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ChangeArrowheads="1"/>
          </p:cNvSpPr>
          <p:nvPr/>
        </p:nvSpPr>
        <p:spPr bwMode="auto">
          <a:xfrm>
            <a:off x="468313" y="1341438"/>
            <a:ext cx="8893175" cy="2647950"/>
          </a:xfrm>
          <a:prstGeom prst="rect">
            <a:avLst/>
          </a:prstGeom>
          <a:noFill/>
          <a:ln w="9525">
            <a:noFill/>
            <a:miter lim="800000"/>
            <a:headEnd/>
            <a:tailEnd/>
          </a:ln>
        </p:spPr>
        <p:txBody>
          <a:bodyPr>
            <a:spAutoFit/>
          </a:bodyPr>
          <a:lstStyle/>
          <a:p>
            <a:pPr>
              <a:spcBef>
                <a:spcPct val="50000"/>
              </a:spcBef>
            </a:pPr>
            <a:r>
              <a:rPr lang="en-US" sz="2400" b="1">
                <a:solidFill>
                  <a:schemeClr val="bg2"/>
                </a:solidFill>
              </a:rPr>
              <a:t>PROJECT</a:t>
            </a:r>
            <a:r>
              <a:rPr lang="en-US" sz="2400">
                <a:solidFill>
                  <a:schemeClr val="bg2"/>
                </a:solidFill>
              </a:rPr>
              <a:t>( </a:t>
            </a:r>
            <a:r>
              <a:rPr lang="en-US" sz="2400" u="sng">
                <a:solidFill>
                  <a:schemeClr val="bg2"/>
                </a:solidFill>
              </a:rPr>
              <a:t>Number</a:t>
            </a:r>
            <a:r>
              <a:rPr lang="en-US" sz="2400">
                <a:solidFill>
                  <a:schemeClr val="bg2"/>
                </a:solidFill>
              </a:rPr>
              <a:t>, Name, Location)</a:t>
            </a:r>
            <a:endParaRPr lang="en-US" sz="2400" b="1">
              <a:solidFill>
                <a:schemeClr val="bg2"/>
              </a:solidFill>
            </a:endParaRPr>
          </a:p>
          <a:p>
            <a:pPr>
              <a:spcBef>
                <a:spcPct val="50000"/>
              </a:spcBef>
            </a:pPr>
            <a:r>
              <a:rPr lang="en-US" sz="2400" b="1">
                <a:solidFill>
                  <a:schemeClr val="bg2"/>
                </a:solidFill>
              </a:rPr>
              <a:t>EMPLOYEE</a:t>
            </a:r>
            <a:r>
              <a:rPr lang="en-US" sz="2400">
                <a:solidFill>
                  <a:schemeClr val="bg2"/>
                </a:solidFill>
              </a:rPr>
              <a:t>(</a:t>
            </a:r>
            <a:r>
              <a:rPr lang="en-US" sz="2400" u="sng">
                <a:solidFill>
                  <a:schemeClr val="bg2"/>
                </a:solidFill>
              </a:rPr>
              <a:t>Ssn</a:t>
            </a:r>
            <a:r>
              <a:rPr lang="en-US" sz="2400">
                <a:solidFill>
                  <a:schemeClr val="bg2"/>
                </a:solidFill>
              </a:rPr>
              <a:t>, Bdate, Fname, Minit, Lname, …) </a:t>
            </a:r>
          </a:p>
          <a:p>
            <a:pPr>
              <a:spcBef>
                <a:spcPct val="50000"/>
              </a:spcBef>
            </a:pPr>
            <a:r>
              <a:rPr lang="en-US" sz="2400">
                <a:solidFill>
                  <a:schemeClr val="bg2"/>
                </a:solidFill>
              </a:rPr>
              <a:t>           </a:t>
            </a:r>
            <a:endParaRPr lang="en-US"/>
          </a:p>
          <a:p>
            <a:pPr>
              <a:spcBef>
                <a:spcPct val="50000"/>
              </a:spcBef>
            </a:pPr>
            <a:endParaRPr lang="en-US" sz="2400" b="1">
              <a:solidFill>
                <a:schemeClr val="bg2"/>
              </a:solidFill>
            </a:endParaRPr>
          </a:p>
          <a:p>
            <a:pPr>
              <a:spcBef>
                <a:spcPct val="50000"/>
              </a:spcBef>
            </a:pPr>
            <a:r>
              <a:rPr lang="en-US" sz="2400" b="1">
                <a:solidFill>
                  <a:schemeClr val="bg2"/>
                </a:solidFill>
              </a:rPr>
              <a:t>DEPARTMENT</a:t>
            </a:r>
            <a:r>
              <a:rPr lang="en-US" sz="2400">
                <a:solidFill>
                  <a:schemeClr val="bg2"/>
                </a:solidFill>
              </a:rPr>
              <a:t> ( </a:t>
            </a:r>
            <a:r>
              <a:rPr lang="en-US" sz="2400" u="sng">
                <a:solidFill>
                  <a:schemeClr val="bg2"/>
                </a:solidFill>
              </a:rPr>
              <a:t>Number</a:t>
            </a:r>
            <a:r>
              <a:rPr lang="en-US" sz="2400">
                <a:solidFill>
                  <a:schemeClr val="bg2"/>
                </a:solidFill>
              </a:rPr>
              <a:t>, Name,</a:t>
            </a:r>
          </a:p>
        </p:txBody>
      </p:sp>
      <p:grpSp>
        <p:nvGrpSpPr>
          <p:cNvPr id="60418" name="Group 3"/>
          <p:cNvGrpSpPr>
            <a:grpSpLocks/>
          </p:cNvGrpSpPr>
          <p:nvPr/>
        </p:nvGrpSpPr>
        <p:grpSpPr bwMode="auto">
          <a:xfrm>
            <a:off x="2555875" y="2349500"/>
            <a:ext cx="4121150" cy="1643063"/>
            <a:chOff x="1610" y="1480"/>
            <a:chExt cx="2596" cy="1035"/>
          </a:xfrm>
        </p:grpSpPr>
        <p:sp>
          <p:nvSpPr>
            <p:cNvPr id="60420" name="Rectangle 4"/>
            <p:cNvSpPr>
              <a:spLocks noChangeArrowheads="1"/>
            </p:cNvSpPr>
            <p:nvPr/>
          </p:nvSpPr>
          <p:spPr bwMode="auto">
            <a:xfrm>
              <a:off x="3267" y="2227"/>
              <a:ext cx="939" cy="288"/>
            </a:xfrm>
            <a:prstGeom prst="rect">
              <a:avLst/>
            </a:prstGeom>
            <a:noFill/>
            <a:ln w="9525">
              <a:noFill/>
              <a:miter lim="800000"/>
              <a:headEnd/>
              <a:tailEnd/>
            </a:ln>
          </p:spPr>
          <p:txBody>
            <a:bodyPr wrap="none">
              <a:spAutoFit/>
            </a:bodyPr>
            <a:lstStyle/>
            <a:p>
              <a:r>
                <a:rPr lang="en-US" sz="2400">
                  <a:solidFill>
                    <a:schemeClr val="bg2"/>
                  </a:solidFill>
                </a:rPr>
                <a:t>Manager)</a:t>
              </a:r>
            </a:p>
          </p:txBody>
        </p:sp>
        <p:sp>
          <p:nvSpPr>
            <p:cNvPr id="60421" name="Line 5"/>
            <p:cNvSpPr>
              <a:spLocks noChangeShapeType="1"/>
            </p:cNvSpPr>
            <p:nvPr/>
          </p:nvSpPr>
          <p:spPr bwMode="auto">
            <a:xfrm>
              <a:off x="3334" y="2478"/>
              <a:ext cx="725" cy="0"/>
            </a:xfrm>
            <a:prstGeom prst="line">
              <a:avLst/>
            </a:prstGeom>
            <a:noFill/>
            <a:ln w="19050">
              <a:solidFill>
                <a:schemeClr val="bg2"/>
              </a:solidFill>
              <a:prstDash val="dash"/>
              <a:round/>
              <a:headEnd/>
              <a:tailEnd/>
            </a:ln>
          </p:spPr>
          <p:txBody>
            <a:bodyPr/>
            <a:lstStyle/>
            <a:p>
              <a:endParaRPr lang="en-US"/>
            </a:p>
          </p:txBody>
        </p:sp>
        <p:sp>
          <p:nvSpPr>
            <p:cNvPr id="60422" name="Line 6"/>
            <p:cNvSpPr>
              <a:spLocks noChangeShapeType="1"/>
            </p:cNvSpPr>
            <p:nvPr/>
          </p:nvSpPr>
          <p:spPr bwMode="auto">
            <a:xfrm flipV="1">
              <a:off x="3696" y="1888"/>
              <a:ext cx="0" cy="363"/>
            </a:xfrm>
            <a:prstGeom prst="line">
              <a:avLst/>
            </a:prstGeom>
            <a:noFill/>
            <a:ln w="9525">
              <a:solidFill>
                <a:schemeClr val="tx1"/>
              </a:solidFill>
              <a:round/>
              <a:headEnd/>
              <a:tailEnd/>
            </a:ln>
          </p:spPr>
          <p:txBody>
            <a:bodyPr/>
            <a:lstStyle/>
            <a:p>
              <a:endParaRPr lang="en-US"/>
            </a:p>
          </p:txBody>
        </p:sp>
        <p:sp>
          <p:nvSpPr>
            <p:cNvPr id="60423" name="Line 7"/>
            <p:cNvSpPr>
              <a:spLocks noChangeShapeType="1"/>
            </p:cNvSpPr>
            <p:nvPr/>
          </p:nvSpPr>
          <p:spPr bwMode="auto">
            <a:xfrm flipH="1">
              <a:off x="1610" y="1888"/>
              <a:ext cx="2086" cy="0"/>
            </a:xfrm>
            <a:prstGeom prst="line">
              <a:avLst/>
            </a:prstGeom>
            <a:noFill/>
            <a:ln w="9525">
              <a:solidFill>
                <a:schemeClr val="tx1"/>
              </a:solidFill>
              <a:round/>
              <a:headEnd/>
              <a:tailEnd/>
            </a:ln>
          </p:spPr>
          <p:txBody>
            <a:bodyPr/>
            <a:lstStyle/>
            <a:p>
              <a:endParaRPr lang="en-US"/>
            </a:p>
          </p:txBody>
        </p:sp>
        <p:sp>
          <p:nvSpPr>
            <p:cNvPr id="60424" name="Line 8"/>
            <p:cNvSpPr>
              <a:spLocks noChangeShapeType="1"/>
            </p:cNvSpPr>
            <p:nvPr/>
          </p:nvSpPr>
          <p:spPr bwMode="auto">
            <a:xfrm flipV="1">
              <a:off x="1610" y="1480"/>
              <a:ext cx="0" cy="408"/>
            </a:xfrm>
            <a:prstGeom prst="line">
              <a:avLst/>
            </a:prstGeom>
            <a:noFill/>
            <a:ln w="9525">
              <a:solidFill>
                <a:schemeClr val="tx1"/>
              </a:solidFill>
              <a:round/>
              <a:headEnd/>
              <a:tailEnd type="triangle" w="med" len="med"/>
            </a:ln>
          </p:spPr>
          <p:txBody>
            <a:bodyPr/>
            <a:lstStyle/>
            <a:p>
              <a:endParaRPr lang="en-US"/>
            </a:p>
          </p:txBody>
        </p:sp>
      </p:grpSp>
      <p:sp>
        <p:nvSpPr>
          <p:cNvPr id="166921" name="Text Box 9"/>
          <p:cNvSpPr txBox="1">
            <a:spLocks noChangeArrowheads="1"/>
          </p:cNvSpPr>
          <p:nvPr/>
        </p:nvSpPr>
        <p:spPr bwMode="auto">
          <a:xfrm>
            <a:off x="539750" y="4724400"/>
            <a:ext cx="5702300" cy="1608138"/>
          </a:xfrm>
          <a:prstGeom prst="rect">
            <a:avLst/>
          </a:prstGeom>
          <a:noFill/>
          <a:ln w="9525">
            <a:noFill/>
            <a:miter lim="800000"/>
            <a:headEnd/>
            <a:tailEnd/>
          </a:ln>
        </p:spPr>
        <p:txBody>
          <a:bodyPr wrap="none">
            <a:spAutoFit/>
          </a:bodyPr>
          <a:lstStyle/>
          <a:p>
            <a:pPr>
              <a:spcBef>
                <a:spcPct val="20000"/>
              </a:spcBef>
              <a:buClr>
                <a:schemeClr val="bg2"/>
              </a:buClr>
              <a:buSzPct val="75000"/>
              <a:buFont typeface="Wingdings" pitchFamily="2" charset="2"/>
              <a:buNone/>
            </a:pPr>
            <a:r>
              <a:rPr lang="en-US" altLang="zh-CN" sz="2400" b="1">
                <a:solidFill>
                  <a:schemeClr val="bg2"/>
                </a:solidFill>
                <a:ea typeface="宋体" pitchFamily="2" charset="-122"/>
              </a:rPr>
              <a:t>SELECT</a:t>
            </a:r>
            <a:r>
              <a:rPr lang="en-US" altLang="zh-CN" sz="2400">
                <a:ea typeface="宋体" pitchFamily="2" charset="-122"/>
              </a:rPr>
              <a:t> </a:t>
            </a:r>
            <a:r>
              <a:rPr lang="en-US" altLang="zh-CN" sz="2400" i="1">
                <a:ea typeface="宋体" pitchFamily="2" charset="-122"/>
              </a:rPr>
              <a:t>E.Fname, D.Name</a:t>
            </a:r>
          </a:p>
          <a:p>
            <a:pPr>
              <a:spcBef>
                <a:spcPct val="20000"/>
              </a:spcBef>
              <a:buClr>
                <a:schemeClr val="bg2"/>
              </a:buClr>
              <a:buSzPct val="75000"/>
              <a:buFont typeface="Wingdings" pitchFamily="2" charset="2"/>
              <a:buNone/>
            </a:pPr>
            <a:r>
              <a:rPr lang="en-US" altLang="zh-CN" sz="2400" b="1">
                <a:solidFill>
                  <a:schemeClr val="bg2"/>
                </a:solidFill>
                <a:ea typeface="宋体" pitchFamily="2" charset="-122"/>
              </a:rPr>
              <a:t>FROM</a:t>
            </a:r>
            <a:r>
              <a:rPr lang="en-US" altLang="zh-CN" sz="2400">
                <a:ea typeface="宋体" pitchFamily="2" charset="-122"/>
              </a:rPr>
              <a:t> </a:t>
            </a:r>
            <a:r>
              <a:rPr lang="en-US" altLang="zh-CN" sz="2400" i="1">
                <a:solidFill>
                  <a:schemeClr val="hlink"/>
                </a:solidFill>
                <a:ea typeface="宋体" pitchFamily="2" charset="-122"/>
              </a:rPr>
              <a:t>EMPLOYEE E, DEPARTMENT D</a:t>
            </a:r>
          </a:p>
          <a:p>
            <a:pPr>
              <a:spcBef>
                <a:spcPct val="20000"/>
              </a:spcBef>
              <a:buClr>
                <a:schemeClr val="bg2"/>
              </a:buClr>
              <a:buSzPct val="75000"/>
              <a:buFont typeface="Wingdings" pitchFamily="2" charset="2"/>
              <a:buNone/>
            </a:pPr>
            <a:r>
              <a:rPr lang="en-US" altLang="zh-CN" sz="2400" b="1">
                <a:solidFill>
                  <a:schemeClr val="bg2"/>
                </a:solidFill>
                <a:ea typeface="宋体" pitchFamily="2" charset="-122"/>
              </a:rPr>
              <a:t>WHERE </a:t>
            </a:r>
            <a:r>
              <a:rPr lang="en-US" altLang="zh-CN" sz="2400" i="1">
                <a:ea typeface="宋体" pitchFamily="2" charset="-122"/>
              </a:rPr>
              <a:t>D.Manager = E.Ssn</a:t>
            </a:r>
            <a:r>
              <a:rPr lang="en-US" altLang="zh-CN" sz="2400" b="1">
                <a:solidFill>
                  <a:schemeClr val="bg2"/>
                </a:solidFill>
                <a:ea typeface="宋体" pitchFamily="2" charset="-122"/>
              </a:rPr>
              <a:t>;</a:t>
            </a:r>
          </a:p>
          <a:p>
            <a:endParaRPr lang="zh-CN" altLang="en-US">
              <a:ea typeface="宋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69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ChangeArrowheads="1"/>
          </p:cNvSpPr>
          <p:nvPr>
            <p:ph type="title"/>
          </p:nvPr>
        </p:nvSpPr>
        <p:spPr/>
        <p:txBody>
          <a:bodyPr/>
          <a:lstStyle/>
          <a:p>
            <a:pPr eaLnBrk="1" hangingPunct="1">
              <a:lnSpc>
                <a:spcPct val="130000"/>
              </a:lnSpc>
            </a:pPr>
            <a:r>
              <a:rPr lang="en-GB" smtClean="0"/>
              <a:t>EER to Relations</a:t>
            </a:r>
            <a:r>
              <a:rPr lang="en-GB" sz="2800" smtClean="0"/>
              <a:t> </a:t>
            </a:r>
            <a:br>
              <a:rPr lang="en-GB" sz="2800" smtClean="0"/>
            </a:br>
            <a:r>
              <a:rPr lang="en-GB" sz="2800" smtClean="0"/>
              <a:t>Step 8: Mapping Specialization</a:t>
            </a:r>
          </a:p>
        </p:txBody>
      </p:sp>
      <p:sp>
        <p:nvSpPr>
          <p:cNvPr id="61442" name="Rectangle 3"/>
          <p:cNvSpPr>
            <a:spLocks noGrp="1" noChangeArrowheads="1"/>
          </p:cNvSpPr>
          <p:nvPr>
            <p:ph type="body" idx="1"/>
          </p:nvPr>
        </p:nvSpPr>
        <p:spPr>
          <a:xfrm>
            <a:off x="0" y="2130425"/>
            <a:ext cx="8229600" cy="914400"/>
          </a:xfrm>
        </p:spPr>
        <p:txBody>
          <a:bodyPr/>
          <a:lstStyle/>
          <a:p>
            <a:pPr marL="990600" lvl="1" indent="-533400" eaLnBrk="1" hangingPunct="1">
              <a:buFont typeface="Wingdings" pitchFamily="2" charset="2"/>
              <a:buAutoNum type="alphaLcParenR"/>
            </a:pPr>
            <a:r>
              <a:rPr lang="en-GB" smtClean="0"/>
              <a:t>create relations for each class (super+sub)</a:t>
            </a:r>
          </a:p>
        </p:txBody>
      </p:sp>
      <p:sp>
        <p:nvSpPr>
          <p:cNvPr id="61443" name="Line 4"/>
          <p:cNvSpPr>
            <a:spLocks noChangeShapeType="1"/>
          </p:cNvSpPr>
          <p:nvPr/>
        </p:nvSpPr>
        <p:spPr bwMode="auto">
          <a:xfrm>
            <a:off x="4343400" y="4568825"/>
            <a:ext cx="457200" cy="0"/>
          </a:xfrm>
          <a:prstGeom prst="line">
            <a:avLst/>
          </a:prstGeom>
          <a:noFill/>
          <a:ln w="76200">
            <a:solidFill>
              <a:schemeClr val="bg2"/>
            </a:solidFill>
            <a:round/>
            <a:headEnd/>
            <a:tailEnd type="triangle" w="med" len="med"/>
          </a:ln>
        </p:spPr>
        <p:txBody>
          <a:bodyPr/>
          <a:lstStyle/>
          <a:p>
            <a:endParaRPr lang="en-US"/>
          </a:p>
        </p:txBody>
      </p:sp>
      <p:sp>
        <p:nvSpPr>
          <p:cNvPr id="61444" name="Text Box 5"/>
          <p:cNvSpPr txBox="1">
            <a:spLocks noChangeArrowheads="1"/>
          </p:cNvSpPr>
          <p:nvPr/>
        </p:nvSpPr>
        <p:spPr bwMode="auto">
          <a:xfrm>
            <a:off x="5334000" y="3502025"/>
            <a:ext cx="2362200" cy="2227263"/>
          </a:xfrm>
          <a:prstGeom prst="rect">
            <a:avLst/>
          </a:prstGeom>
          <a:noFill/>
          <a:ln w="9525">
            <a:noFill/>
            <a:miter lim="800000"/>
            <a:headEnd/>
            <a:tailEnd/>
          </a:ln>
        </p:spPr>
        <p:txBody>
          <a:bodyPr>
            <a:spAutoFit/>
          </a:bodyPr>
          <a:lstStyle/>
          <a:p>
            <a:r>
              <a:rPr lang="en-GB" sz="2800" b="1"/>
              <a:t>X(</a:t>
            </a:r>
            <a:r>
              <a:rPr lang="en-GB" sz="2800" b="1" u="sng"/>
              <a:t>ID</a:t>
            </a:r>
            <a:r>
              <a:rPr lang="en-GB" sz="2800" b="1"/>
              <a:t>, A)</a:t>
            </a:r>
          </a:p>
          <a:p>
            <a:endParaRPr lang="en-GB" sz="2800" b="1"/>
          </a:p>
          <a:p>
            <a:r>
              <a:rPr lang="en-GB" sz="2800" b="1"/>
              <a:t>Y(</a:t>
            </a:r>
            <a:r>
              <a:rPr lang="en-GB" sz="2800" b="1" u="sng"/>
              <a:t>ID</a:t>
            </a:r>
            <a:r>
              <a:rPr lang="en-GB" sz="2800" b="1"/>
              <a:t>, B)</a:t>
            </a:r>
          </a:p>
          <a:p>
            <a:endParaRPr lang="en-GB" sz="2800" b="1"/>
          </a:p>
          <a:p>
            <a:r>
              <a:rPr lang="en-GB" sz="2800" b="1"/>
              <a:t>Z(</a:t>
            </a:r>
            <a:r>
              <a:rPr lang="en-GB" sz="2800" b="1" u="sng"/>
              <a:t>ID</a:t>
            </a:r>
            <a:r>
              <a:rPr lang="en-GB" sz="2800" b="1"/>
              <a:t>, C)</a:t>
            </a:r>
          </a:p>
        </p:txBody>
      </p:sp>
      <p:sp>
        <p:nvSpPr>
          <p:cNvPr id="61445" name="Rectangle 7"/>
          <p:cNvSpPr>
            <a:spLocks noChangeArrowheads="1"/>
          </p:cNvSpPr>
          <p:nvPr/>
        </p:nvSpPr>
        <p:spPr bwMode="auto">
          <a:xfrm>
            <a:off x="2430463" y="3560763"/>
            <a:ext cx="1036637" cy="363537"/>
          </a:xfrm>
          <a:prstGeom prst="rect">
            <a:avLst/>
          </a:prstGeom>
          <a:solidFill>
            <a:schemeClr val="accent1"/>
          </a:solidFill>
          <a:ln w="9525">
            <a:solidFill>
              <a:schemeClr val="tx1"/>
            </a:solidFill>
            <a:miter lim="800000"/>
            <a:headEnd/>
            <a:tailEnd/>
          </a:ln>
        </p:spPr>
        <p:txBody>
          <a:bodyPr wrap="none" anchor="ctr"/>
          <a:lstStyle/>
          <a:p>
            <a:pPr algn="ctr"/>
            <a:r>
              <a:rPr lang="en-GB" sz="1400" b="1"/>
              <a:t>X</a:t>
            </a:r>
          </a:p>
        </p:txBody>
      </p:sp>
      <p:sp>
        <p:nvSpPr>
          <p:cNvPr id="61446" name="Rectangle 8"/>
          <p:cNvSpPr>
            <a:spLocks noChangeArrowheads="1"/>
          </p:cNvSpPr>
          <p:nvPr/>
        </p:nvSpPr>
        <p:spPr bwMode="auto">
          <a:xfrm>
            <a:off x="3078163" y="5014913"/>
            <a:ext cx="1036637" cy="365125"/>
          </a:xfrm>
          <a:prstGeom prst="rect">
            <a:avLst/>
          </a:prstGeom>
          <a:solidFill>
            <a:schemeClr val="accent1"/>
          </a:solidFill>
          <a:ln w="9525">
            <a:solidFill>
              <a:schemeClr val="tx1"/>
            </a:solidFill>
            <a:miter lim="800000"/>
            <a:headEnd/>
            <a:tailEnd/>
          </a:ln>
        </p:spPr>
        <p:txBody>
          <a:bodyPr wrap="none" anchor="ctr"/>
          <a:lstStyle/>
          <a:p>
            <a:pPr algn="ctr"/>
            <a:r>
              <a:rPr lang="en-GB" sz="1400" b="1"/>
              <a:t>Z</a:t>
            </a:r>
          </a:p>
        </p:txBody>
      </p:sp>
      <p:sp>
        <p:nvSpPr>
          <p:cNvPr id="61447" name="Rectangle 9"/>
          <p:cNvSpPr>
            <a:spLocks noChangeArrowheads="1"/>
          </p:cNvSpPr>
          <p:nvPr/>
        </p:nvSpPr>
        <p:spPr bwMode="auto">
          <a:xfrm>
            <a:off x="1654175" y="5014913"/>
            <a:ext cx="1035050" cy="365125"/>
          </a:xfrm>
          <a:prstGeom prst="rect">
            <a:avLst/>
          </a:prstGeom>
          <a:solidFill>
            <a:schemeClr val="accent1"/>
          </a:solidFill>
          <a:ln w="9525">
            <a:solidFill>
              <a:schemeClr val="tx1"/>
            </a:solidFill>
            <a:miter lim="800000"/>
            <a:headEnd/>
            <a:tailEnd/>
          </a:ln>
        </p:spPr>
        <p:txBody>
          <a:bodyPr wrap="none" anchor="ctr"/>
          <a:lstStyle/>
          <a:p>
            <a:pPr algn="ctr"/>
            <a:r>
              <a:rPr lang="en-GB" sz="1400" b="1"/>
              <a:t>Y</a:t>
            </a:r>
          </a:p>
        </p:txBody>
      </p:sp>
      <p:sp>
        <p:nvSpPr>
          <p:cNvPr id="61448" name="Oval 10"/>
          <p:cNvSpPr>
            <a:spLocks noChangeArrowheads="1"/>
          </p:cNvSpPr>
          <p:nvPr/>
        </p:nvSpPr>
        <p:spPr bwMode="auto">
          <a:xfrm>
            <a:off x="2884488" y="4410075"/>
            <a:ext cx="128587" cy="120650"/>
          </a:xfrm>
          <a:prstGeom prst="ellipse">
            <a:avLst/>
          </a:prstGeom>
          <a:solidFill>
            <a:schemeClr val="bg1"/>
          </a:solidFill>
          <a:ln w="9525">
            <a:solidFill>
              <a:schemeClr val="tx1"/>
            </a:solidFill>
            <a:round/>
            <a:headEnd/>
            <a:tailEnd/>
          </a:ln>
        </p:spPr>
        <p:txBody>
          <a:bodyPr wrap="none" anchor="ctr"/>
          <a:lstStyle/>
          <a:p>
            <a:endParaRPr lang="sv-SE"/>
          </a:p>
        </p:txBody>
      </p:sp>
      <p:cxnSp>
        <p:nvCxnSpPr>
          <p:cNvPr id="61449" name="AutoShape 11"/>
          <p:cNvCxnSpPr>
            <a:cxnSpLocks noChangeShapeType="1"/>
            <a:stCxn id="61445" idx="2"/>
            <a:endCxn id="61448" idx="0"/>
          </p:cNvCxnSpPr>
          <p:nvPr/>
        </p:nvCxnSpPr>
        <p:spPr bwMode="auto">
          <a:xfrm>
            <a:off x="2949575" y="3924300"/>
            <a:ext cx="0" cy="485775"/>
          </a:xfrm>
          <a:prstGeom prst="straightConnector1">
            <a:avLst/>
          </a:prstGeom>
          <a:noFill/>
          <a:ln w="9525">
            <a:solidFill>
              <a:schemeClr val="tx1"/>
            </a:solidFill>
            <a:round/>
            <a:headEnd/>
            <a:tailEnd/>
          </a:ln>
        </p:spPr>
      </p:cxnSp>
      <p:cxnSp>
        <p:nvCxnSpPr>
          <p:cNvPr id="61450" name="AutoShape 12"/>
          <p:cNvCxnSpPr>
            <a:cxnSpLocks noChangeShapeType="1"/>
            <a:stCxn id="61448" idx="4"/>
            <a:endCxn id="61447" idx="0"/>
          </p:cNvCxnSpPr>
          <p:nvPr/>
        </p:nvCxnSpPr>
        <p:spPr bwMode="auto">
          <a:xfrm flipH="1">
            <a:off x="2171700" y="4530725"/>
            <a:ext cx="777875" cy="484188"/>
          </a:xfrm>
          <a:prstGeom prst="straightConnector1">
            <a:avLst/>
          </a:prstGeom>
          <a:noFill/>
          <a:ln w="9525">
            <a:solidFill>
              <a:schemeClr val="tx1"/>
            </a:solidFill>
            <a:round/>
            <a:headEnd/>
            <a:tailEnd/>
          </a:ln>
        </p:spPr>
      </p:cxnSp>
      <p:cxnSp>
        <p:nvCxnSpPr>
          <p:cNvPr id="61451" name="AutoShape 13"/>
          <p:cNvCxnSpPr>
            <a:cxnSpLocks noChangeShapeType="1"/>
            <a:stCxn id="61448" idx="4"/>
            <a:endCxn id="61446" idx="0"/>
          </p:cNvCxnSpPr>
          <p:nvPr/>
        </p:nvCxnSpPr>
        <p:spPr bwMode="auto">
          <a:xfrm>
            <a:off x="2949575" y="4530725"/>
            <a:ext cx="647700" cy="484188"/>
          </a:xfrm>
          <a:prstGeom prst="straightConnector1">
            <a:avLst/>
          </a:prstGeom>
          <a:noFill/>
          <a:ln w="9525">
            <a:solidFill>
              <a:schemeClr val="tx1"/>
            </a:solidFill>
            <a:round/>
            <a:headEnd/>
            <a:tailEnd/>
          </a:ln>
        </p:spPr>
      </p:cxnSp>
      <p:sp>
        <p:nvSpPr>
          <p:cNvPr id="61452" name="Oval 14"/>
          <p:cNvSpPr>
            <a:spLocks noChangeArrowheads="1"/>
          </p:cNvSpPr>
          <p:nvPr/>
        </p:nvSpPr>
        <p:spPr bwMode="auto">
          <a:xfrm>
            <a:off x="2041525" y="3197225"/>
            <a:ext cx="647700" cy="242888"/>
          </a:xfrm>
          <a:prstGeom prst="ellipse">
            <a:avLst/>
          </a:prstGeom>
          <a:solidFill>
            <a:schemeClr val="bg1"/>
          </a:solidFill>
          <a:ln w="9525">
            <a:solidFill>
              <a:schemeClr val="tx1"/>
            </a:solidFill>
            <a:round/>
            <a:headEnd/>
            <a:tailEnd/>
          </a:ln>
        </p:spPr>
        <p:txBody>
          <a:bodyPr wrap="none" anchor="ctr"/>
          <a:lstStyle/>
          <a:p>
            <a:pPr algn="ctr"/>
            <a:r>
              <a:rPr lang="en-GB" sz="1200" u="sng"/>
              <a:t>ID</a:t>
            </a:r>
          </a:p>
        </p:txBody>
      </p:sp>
      <p:sp>
        <p:nvSpPr>
          <p:cNvPr id="61453" name="Oval 15"/>
          <p:cNvSpPr>
            <a:spLocks noChangeArrowheads="1"/>
          </p:cNvSpPr>
          <p:nvPr/>
        </p:nvSpPr>
        <p:spPr bwMode="auto">
          <a:xfrm>
            <a:off x="2819400" y="3197225"/>
            <a:ext cx="647700" cy="242888"/>
          </a:xfrm>
          <a:prstGeom prst="ellipse">
            <a:avLst/>
          </a:prstGeom>
          <a:solidFill>
            <a:schemeClr val="bg1"/>
          </a:solidFill>
          <a:ln w="9525">
            <a:solidFill>
              <a:schemeClr val="tx1"/>
            </a:solidFill>
            <a:round/>
            <a:headEnd/>
            <a:tailEnd/>
          </a:ln>
        </p:spPr>
        <p:txBody>
          <a:bodyPr wrap="none" anchor="ctr"/>
          <a:lstStyle/>
          <a:p>
            <a:pPr algn="ctr"/>
            <a:r>
              <a:rPr lang="en-GB" sz="1200"/>
              <a:t>A</a:t>
            </a:r>
          </a:p>
        </p:txBody>
      </p:sp>
      <p:sp>
        <p:nvSpPr>
          <p:cNvPr id="61454" name="Oval 16"/>
          <p:cNvSpPr>
            <a:spLocks noChangeArrowheads="1"/>
          </p:cNvSpPr>
          <p:nvPr/>
        </p:nvSpPr>
        <p:spPr bwMode="auto">
          <a:xfrm>
            <a:off x="1524000" y="5500688"/>
            <a:ext cx="647700" cy="242887"/>
          </a:xfrm>
          <a:prstGeom prst="ellipse">
            <a:avLst/>
          </a:prstGeom>
          <a:solidFill>
            <a:schemeClr val="bg1"/>
          </a:solidFill>
          <a:ln w="9525">
            <a:solidFill>
              <a:schemeClr val="tx1"/>
            </a:solidFill>
            <a:round/>
            <a:headEnd/>
            <a:tailEnd/>
          </a:ln>
        </p:spPr>
        <p:txBody>
          <a:bodyPr wrap="none" anchor="ctr"/>
          <a:lstStyle/>
          <a:p>
            <a:pPr algn="ctr"/>
            <a:r>
              <a:rPr lang="en-GB" sz="1200"/>
              <a:t>B</a:t>
            </a:r>
          </a:p>
        </p:txBody>
      </p:sp>
      <p:sp>
        <p:nvSpPr>
          <p:cNvPr id="61455" name="Oval 17"/>
          <p:cNvSpPr>
            <a:spLocks noChangeArrowheads="1"/>
          </p:cNvSpPr>
          <p:nvPr/>
        </p:nvSpPr>
        <p:spPr bwMode="auto">
          <a:xfrm>
            <a:off x="3336925" y="5621338"/>
            <a:ext cx="647700" cy="242887"/>
          </a:xfrm>
          <a:prstGeom prst="ellipse">
            <a:avLst/>
          </a:prstGeom>
          <a:solidFill>
            <a:schemeClr val="bg1"/>
          </a:solidFill>
          <a:ln w="9525">
            <a:solidFill>
              <a:schemeClr val="tx1"/>
            </a:solidFill>
            <a:round/>
            <a:headEnd/>
            <a:tailEnd/>
          </a:ln>
        </p:spPr>
        <p:txBody>
          <a:bodyPr wrap="none" anchor="ctr"/>
          <a:lstStyle/>
          <a:p>
            <a:pPr algn="ctr"/>
            <a:r>
              <a:rPr lang="en-GB" sz="1200"/>
              <a:t>C</a:t>
            </a:r>
          </a:p>
        </p:txBody>
      </p:sp>
      <p:cxnSp>
        <p:nvCxnSpPr>
          <p:cNvPr id="61456" name="AutoShape 18"/>
          <p:cNvCxnSpPr>
            <a:cxnSpLocks noChangeShapeType="1"/>
            <a:stCxn id="61447" idx="2"/>
            <a:endCxn id="61454" idx="0"/>
          </p:cNvCxnSpPr>
          <p:nvPr/>
        </p:nvCxnSpPr>
        <p:spPr bwMode="auto">
          <a:xfrm flipH="1">
            <a:off x="1847850" y="5380038"/>
            <a:ext cx="323850" cy="120650"/>
          </a:xfrm>
          <a:prstGeom prst="straightConnector1">
            <a:avLst/>
          </a:prstGeom>
          <a:noFill/>
          <a:ln w="9525">
            <a:solidFill>
              <a:schemeClr val="tx1"/>
            </a:solidFill>
            <a:round/>
            <a:headEnd/>
            <a:tailEnd/>
          </a:ln>
        </p:spPr>
      </p:cxnSp>
      <p:cxnSp>
        <p:nvCxnSpPr>
          <p:cNvPr id="61457" name="AutoShape 19"/>
          <p:cNvCxnSpPr>
            <a:cxnSpLocks noChangeShapeType="1"/>
            <a:stCxn id="61446" idx="2"/>
            <a:endCxn id="61455" idx="0"/>
          </p:cNvCxnSpPr>
          <p:nvPr/>
        </p:nvCxnSpPr>
        <p:spPr bwMode="auto">
          <a:xfrm>
            <a:off x="3597275" y="5380038"/>
            <a:ext cx="63500" cy="241300"/>
          </a:xfrm>
          <a:prstGeom prst="straightConnector1">
            <a:avLst/>
          </a:prstGeom>
          <a:noFill/>
          <a:ln w="9525">
            <a:solidFill>
              <a:schemeClr val="tx1"/>
            </a:solidFill>
            <a:round/>
            <a:headEnd/>
            <a:tailEnd/>
          </a:ln>
        </p:spPr>
      </p:cxnSp>
      <p:cxnSp>
        <p:nvCxnSpPr>
          <p:cNvPr id="61458" name="AutoShape 20"/>
          <p:cNvCxnSpPr>
            <a:cxnSpLocks noChangeShapeType="1"/>
            <a:stCxn id="61453" idx="4"/>
            <a:endCxn id="61445" idx="0"/>
          </p:cNvCxnSpPr>
          <p:nvPr/>
        </p:nvCxnSpPr>
        <p:spPr bwMode="auto">
          <a:xfrm flipH="1">
            <a:off x="2949575" y="3440113"/>
            <a:ext cx="193675" cy="120650"/>
          </a:xfrm>
          <a:prstGeom prst="straightConnector1">
            <a:avLst/>
          </a:prstGeom>
          <a:noFill/>
          <a:ln w="9525">
            <a:solidFill>
              <a:schemeClr val="tx1"/>
            </a:solidFill>
            <a:round/>
            <a:headEnd/>
            <a:tailEnd/>
          </a:ln>
        </p:spPr>
      </p:cxnSp>
      <p:cxnSp>
        <p:nvCxnSpPr>
          <p:cNvPr id="61459" name="AutoShape 21"/>
          <p:cNvCxnSpPr>
            <a:cxnSpLocks noChangeShapeType="1"/>
            <a:stCxn id="61452" idx="4"/>
            <a:endCxn id="61445" idx="0"/>
          </p:cNvCxnSpPr>
          <p:nvPr/>
        </p:nvCxnSpPr>
        <p:spPr bwMode="auto">
          <a:xfrm>
            <a:off x="2365375" y="3440113"/>
            <a:ext cx="584200" cy="120650"/>
          </a:xfrm>
          <a:prstGeom prst="straightConnector1">
            <a:avLst/>
          </a:prstGeom>
          <a:noFill/>
          <a:ln w="9525">
            <a:solidFill>
              <a:schemeClr val="tx1"/>
            </a:solidFill>
            <a:round/>
            <a:headEnd/>
            <a:tailEnd/>
          </a:ln>
        </p:spPr>
      </p:cxnSp>
      <p:sp>
        <p:nvSpPr>
          <p:cNvPr id="61460" name="Text Box 22"/>
          <p:cNvSpPr txBox="1">
            <a:spLocks noChangeArrowheads="1"/>
          </p:cNvSpPr>
          <p:nvPr/>
        </p:nvSpPr>
        <p:spPr bwMode="auto">
          <a:xfrm rot="14198232" flipV="1">
            <a:off x="2510631" y="4564857"/>
            <a:ext cx="312737" cy="304800"/>
          </a:xfrm>
          <a:prstGeom prst="rect">
            <a:avLst/>
          </a:prstGeom>
          <a:noFill/>
          <a:ln w="9525">
            <a:noFill/>
            <a:miter lim="800000"/>
            <a:headEnd/>
            <a:tailEnd/>
          </a:ln>
        </p:spPr>
        <p:txBody>
          <a:bodyPr wrap="none">
            <a:spAutoFit/>
          </a:bodyPr>
          <a:lstStyle/>
          <a:p>
            <a:r>
              <a:rPr lang="en-GB" sz="1400"/>
              <a:t>U</a:t>
            </a:r>
          </a:p>
        </p:txBody>
      </p:sp>
      <p:sp>
        <p:nvSpPr>
          <p:cNvPr id="61461" name="Text Box 23"/>
          <p:cNvSpPr txBox="1">
            <a:spLocks noChangeArrowheads="1"/>
          </p:cNvSpPr>
          <p:nvPr/>
        </p:nvSpPr>
        <p:spPr bwMode="auto">
          <a:xfrm rot="7510116" flipV="1">
            <a:off x="3044031" y="4572794"/>
            <a:ext cx="312738" cy="304800"/>
          </a:xfrm>
          <a:prstGeom prst="rect">
            <a:avLst/>
          </a:prstGeom>
          <a:noFill/>
          <a:ln w="9525">
            <a:noFill/>
            <a:miter lim="800000"/>
            <a:headEnd/>
            <a:tailEnd/>
          </a:ln>
        </p:spPr>
        <p:txBody>
          <a:bodyPr wrap="none">
            <a:spAutoFit/>
          </a:bodyPr>
          <a:lstStyle/>
          <a:p>
            <a:r>
              <a:rPr lang="en-GB" sz="1400"/>
              <a:t>U</a:t>
            </a:r>
          </a:p>
        </p:txBody>
      </p:sp>
      <p:sp>
        <p:nvSpPr>
          <p:cNvPr id="61462" name="Line 24"/>
          <p:cNvSpPr>
            <a:spLocks noChangeShapeType="1"/>
          </p:cNvSpPr>
          <p:nvPr/>
        </p:nvSpPr>
        <p:spPr bwMode="auto">
          <a:xfrm>
            <a:off x="5724525" y="4862513"/>
            <a:ext cx="503238" cy="0"/>
          </a:xfrm>
          <a:prstGeom prst="line">
            <a:avLst/>
          </a:prstGeom>
          <a:noFill/>
          <a:ln w="9525">
            <a:solidFill>
              <a:schemeClr val="tx1"/>
            </a:solidFill>
            <a:prstDash val="dash"/>
            <a:round/>
            <a:headEnd/>
            <a:tailEnd/>
          </a:ln>
        </p:spPr>
        <p:txBody>
          <a:bodyPr/>
          <a:lstStyle/>
          <a:p>
            <a:endParaRPr lang="en-US"/>
          </a:p>
        </p:txBody>
      </p:sp>
      <p:sp>
        <p:nvSpPr>
          <p:cNvPr id="61463" name="Line 25"/>
          <p:cNvSpPr>
            <a:spLocks noChangeShapeType="1"/>
          </p:cNvSpPr>
          <p:nvPr/>
        </p:nvSpPr>
        <p:spPr bwMode="auto">
          <a:xfrm>
            <a:off x="5724525" y="5726113"/>
            <a:ext cx="503238" cy="0"/>
          </a:xfrm>
          <a:prstGeom prst="line">
            <a:avLst/>
          </a:prstGeom>
          <a:noFill/>
          <a:ln w="9525">
            <a:solidFill>
              <a:schemeClr val="tx1"/>
            </a:solidFill>
            <a:prstDash val="dash"/>
            <a:round/>
            <a:headEnd/>
            <a:tailEnd/>
          </a:ln>
        </p:spPr>
        <p:txBody>
          <a:bodyPr/>
          <a:lstStyle/>
          <a:p>
            <a:endParaRPr lang="en-US"/>
          </a:p>
        </p:txBody>
      </p:sp>
      <p:sp>
        <p:nvSpPr>
          <p:cNvPr id="61464" name="Freeform 27"/>
          <p:cNvSpPr>
            <a:spLocks/>
          </p:cNvSpPr>
          <p:nvPr/>
        </p:nvSpPr>
        <p:spPr bwMode="auto">
          <a:xfrm>
            <a:off x="5867400" y="3997325"/>
            <a:ext cx="144463" cy="431800"/>
          </a:xfrm>
          <a:custGeom>
            <a:avLst/>
            <a:gdLst>
              <a:gd name="T0" fmla="*/ 0 w 91"/>
              <a:gd name="T1" fmla="*/ 685482391 h 272"/>
              <a:gd name="T2" fmla="*/ 229335829 w 91"/>
              <a:gd name="T3" fmla="*/ 0 h 272"/>
              <a:gd name="T4" fmla="*/ 0 60000 65536"/>
              <a:gd name="T5" fmla="*/ 0 60000 65536"/>
              <a:gd name="T6" fmla="*/ 0 w 91"/>
              <a:gd name="T7" fmla="*/ 0 h 272"/>
              <a:gd name="T8" fmla="*/ 91 w 91"/>
              <a:gd name="T9" fmla="*/ 272 h 272"/>
            </a:gdLst>
            <a:ahLst/>
            <a:cxnLst>
              <a:cxn ang="T4">
                <a:pos x="T0" y="T1"/>
              </a:cxn>
              <a:cxn ang="T5">
                <a:pos x="T2" y="T3"/>
              </a:cxn>
            </a:cxnLst>
            <a:rect l="T6" t="T7" r="T8" b="T9"/>
            <a:pathLst>
              <a:path w="91" h="272">
                <a:moveTo>
                  <a:pt x="0" y="272"/>
                </a:moveTo>
                <a:cubicBezTo>
                  <a:pt x="0" y="272"/>
                  <a:pt x="45" y="136"/>
                  <a:pt x="91" y="0"/>
                </a:cubicBezTo>
              </a:path>
            </a:pathLst>
          </a:custGeom>
          <a:noFill/>
          <a:ln w="9525">
            <a:solidFill>
              <a:schemeClr val="tx1"/>
            </a:solidFill>
            <a:round/>
            <a:headEnd/>
            <a:tailEnd type="stealth" w="med" len="med"/>
          </a:ln>
        </p:spPr>
        <p:txBody>
          <a:bodyPr/>
          <a:lstStyle/>
          <a:p>
            <a:endParaRPr lang="en-US"/>
          </a:p>
        </p:txBody>
      </p:sp>
      <p:sp>
        <p:nvSpPr>
          <p:cNvPr id="61465" name="Freeform 28"/>
          <p:cNvSpPr>
            <a:spLocks/>
          </p:cNvSpPr>
          <p:nvPr/>
        </p:nvSpPr>
        <p:spPr bwMode="auto">
          <a:xfrm>
            <a:off x="6011863" y="3997325"/>
            <a:ext cx="1236662" cy="1296988"/>
          </a:xfrm>
          <a:custGeom>
            <a:avLst/>
            <a:gdLst>
              <a:gd name="T0" fmla="*/ 0 w 779"/>
              <a:gd name="T1" fmla="*/ 2058969422 h 817"/>
              <a:gd name="T2" fmla="*/ 1600297673 w 779"/>
              <a:gd name="T3" fmla="*/ 1600300548 h 817"/>
              <a:gd name="T4" fmla="*/ 1716225174 w 779"/>
              <a:gd name="T5" fmla="*/ 572076511 h 817"/>
              <a:gd name="T6" fmla="*/ 115927154 w 779"/>
              <a:gd name="T7" fmla="*/ 0 h 817"/>
              <a:gd name="T8" fmla="*/ 0 60000 65536"/>
              <a:gd name="T9" fmla="*/ 0 60000 65536"/>
              <a:gd name="T10" fmla="*/ 0 60000 65536"/>
              <a:gd name="T11" fmla="*/ 0 60000 65536"/>
              <a:gd name="T12" fmla="*/ 0 w 779"/>
              <a:gd name="T13" fmla="*/ 0 h 817"/>
              <a:gd name="T14" fmla="*/ 779 w 779"/>
              <a:gd name="T15" fmla="*/ 817 h 817"/>
            </a:gdLst>
            <a:ahLst/>
            <a:cxnLst>
              <a:cxn ang="T8">
                <a:pos x="T0" y="T1"/>
              </a:cxn>
              <a:cxn ang="T9">
                <a:pos x="T2" y="T3"/>
              </a:cxn>
              <a:cxn ang="T10">
                <a:pos x="T4" y="T5"/>
              </a:cxn>
              <a:cxn ang="T11">
                <a:pos x="T6" y="T7"/>
              </a:cxn>
            </a:cxnLst>
            <a:rect l="T12" t="T13" r="T14" b="T15"/>
            <a:pathLst>
              <a:path w="779" h="817">
                <a:moveTo>
                  <a:pt x="0" y="817"/>
                </a:moveTo>
                <a:cubicBezTo>
                  <a:pt x="260" y="775"/>
                  <a:pt x="521" y="733"/>
                  <a:pt x="635" y="635"/>
                </a:cubicBezTo>
                <a:cubicBezTo>
                  <a:pt x="749" y="537"/>
                  <a:pt x="779" y="333"/>
                  <a:pt x="681" y="227"/>
                </a:cubicBezTo>
                <a:cubicBezTo>
                  <a:pt x="583" y="121"/>
                  <a:pt x="314" y="60"/>
                  <a:pt x="46" y="0"/>
                </a:cubicBezTo>
              </a:path>
            </a:pathLst>
          </a:custGeom>
          <a:noFill/>
          <a:ln w="9525">
            <a:solidFill>
              <a:schemeClr val="tx1"/>
            </a:solidFill>
            <a:round/>
            <a:headEnd/>
            <a:tailEnd type="stealth" w="med" len="med"/>
          </a:ln>
        </p:spPr>
        <p:txBody>
          <a:bodyPr/>
          <a:lstStyle/>
          <a:p>
            <a:endParaRPr lang="en-US"/>
          </a:p>
        </p:txBody>
      </p:sp>
      <p:sp>
        <p:nvSpPr>
          <p:cNvPr id="61466" name="Text Box 29"/>
          <p:cNvSpPr txBox="1">
            <a:spLocks noChangeArrowheads="1"/>
          </p:cNvSpPr>
          <p:nvPr/>
        </p:nvSpPr>
        <p:spPr bwMode="auto">
          <a:xfrm>
            <a:off x="6948488" y="6157913"/>
            <a:ext cx="1911350" cy="366712"/>
          </a:xfrm>
          <a:prstGeom prst="rect">
            <a:avLst/>
          </a:prstGeom>
          <a:noFill/>
          <a:ln w="9525">
            <a:noFill/>
            <a:miter lim="800000"/>
            <a:headEnd/>
            <a:tailEnd/>
          </a:ln>
        </p:spPr>
        <p:txBody>
          <a:bodyPr wrap="none">
            <a:spAutoFit/>
          </a:bodyPr>
          <a:lstStyle/>
          <a:p>
            <a:r>
              <a:rPr lang="sv-SE" b="1">
                <a:solidFill>
                  <a:srgbClr val="FF3300"/>
                </a:solidFill>
              </a:rPr>
              <a:t>* Always works.</a:t>
            </a:r>
            <a:endParaRPr lang="en-US" b="1">
              <a:solidFill>
                <a:srgbClr val="FF330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Line 2"/>
          <p:cNvSpPr>
            <a:spLocks noChangeShapeType="1"/>
          </p:cNvSpPr>
          <p:nvPr/>
        </p:nvSpPr>
        <p:spPr bwMode="auto">
          <a:xfrm>
            <a:off x="2947988" y="3678238"/>
            <a:ext cx="0" cy="457200"/>
          </a:xfrm>
          <a:prstGeom prst="line">
            <a:avLst/>
          </a:prstGeom>
          <a:noFill/>
          <a:ln w="38100" cmpd="dbl">
            <a:solidFill>
              <a:schemeClr val="tx1"/>
            </a:solidFill>
            <a:round/>
            <a:headEnd/>
            <a:tailEnd/>
          </a:ln>
        </p:spPr>
        <p:txBody>
          <a:bodyPr/>
          <a:lstStyle/>
          <a:p>
            <a:endParaRPr lang="en-US"/>
          </a:p>
        </p:txBody>
      </p:sp>
      <p:sp>
        <p:nvSpPr>
          <p:cNvPr id="63490" name="Rectangle 3"/>
          <p:cNvSpPr>
            <a:spLocks noGrp="1" noChangeArrowheads="1"/>
          </p:cNvSpPr>
          <p:nvPr>
            <p:ph type="title"/>
          </p:nvPr>
        </p:nvSpPr>
        <p:spPr/>
        <p:txBody>
          <a:bodyPr/>
          <a:lstStyle/>
          <a:p>
            <a:pPr eaLnBrk="1" hangingPunct="1"/>
            <a:r>
              <a:rPr lang="en-GB" sz="4800" smtClean="0"/>
              <a:t>EER to Relations</a:t>
            </a:r>
            <a:r>
              <a:rPr lang="en-GB" sz="3200" smtClean="0"/>
              <a:t> </a:t>
            </a:r>
            <a:br>
              <a:rPr lang="en-GB" sz="3200" smtClean="0"/>
            </a:br>
            <a:r>
              <a:rPr lang="en-GB" sz="3200" smtClean="0"/>
              <a:t>Step 8: Mapping Specialization</a:t>
            </a:r>
          </a:p>
        </p:txBody>
      </p:sp>
      <p:sp>
        <p:nvSpPr>
          <p:cNvPr id="63491" name="Rectangle 4"/>
          <p:cNvSpPr>
            <a:spLocks noGrp="1" noChangeArrowheads="1"/>
          </p:cNvSpPr>
          <p:nvPr>
            <p:ph type="body" idx="1"/>
          </p:nvPr>
        </p:nvSpPr>
        <p:spPr/>
        <p:txBody>
          <a:bodyPr/>
          <a:lstStyle/>
          <a:p>
            <a:pPr marL="990600" lvl="1" indent="-533400" eaLnBrk="1" hangingPunct="1">
              <a:buFont typeface="Wingdings" pitchFamily="2" charset="2"/>
              <a:buAutoNum type="alphaLcParenR" startAt="2"/>
            </a:pPr>
            <a:r>
              <a:rPr lang="en-GB" smtClean="0"/>
              <a:t>subclass relations only</a:t>
            </a:r>
          </a:p>
        </p:txBody>
      </p:sp>
      <p:sp>
        <p:nvSpPr>
          <p:cNvPr id="63492" name="Text Box 5"/>
          <p:cNvSpPr txBox="1">
            <a:spLocks noChangeArrowheads="1"/>
          </p:cNvSpPr>
          <p:nvPr/>
        </p:nvSpPr>
        <p:spPr bwMode="auto">
          <a:xfrm>
            <a:off x="5105400" y="3754438"/>
            <a:ext cx="3581400" cy="1373187"/>
          </a:xfrm>
          <a:prstGeom prst="rect">
            <a:avLst/>
          </a:prstGeom>
          <a:noFill/>
          <a:ln w="9525">
            <a:noFill/>
            <a:miter lim="800000"/>
            <a:headEnd/>
            <a:tailEnd/>
          </a:ln>
        </p:spPr>
        <p:txBody>
          <a:bodyPr>
            <a:spAutoFit/>
          </a:bodyPr>
          <a:lstStyle/>
          <a:p>
            <a:r>
              <a:rPr lang="en-GB" sz="2800" b="1"/>
              <a:t>Y(</a:t>
            </a:r>
            <a:r>
              <a:rPr lang="en-GB" sz="2800" b="1" u="sng"/>
              <a:t>ID</a:t>
            </a:r>
            <a:r>
              <a:rPr lang="en-GB" sz="2800" b="1"/>
              <a:t>, A, B)</a:t>
            </a:r>
          </a:p>
          <a:p>
            <a:endParaRPr lang="en-GB" sz="2800" b="1"/>
          </a:p>
          <a:p>
            <a:r>
              <a:rPr lang="en-GB" sz="2800" b="1"/>
              <a:t>Z(</a:t>
            </a:r>
            <a:r>
              <a:rPr lang="en-GB" sz="2800" b="1" u="sng"/>
              <a:t>ID</a:t>
            </a:r>
            <a:r>
              <a:rPr lang="en-GB" sz="2800" b="1"/>
              <a:t>, A, C)</a:t>
            </a:r>
          </a:p>
        </p:txBody>
      </p:sp>
      <p:sp>
        <p:nvSpPr>
          <p:cNvPr id="63493" name="Line 6"/>
          <p:cNvSpPr>
            <a:spLocks noChangeShapeType="1"/>
          </p:cNvSpPr>
          <p:nvPr/>
        </p:nvSpPr>
        <p:spPr bwMode="auto">
          <a:xfrm>
            <a:off x="4343400" y="4440238"/>
            <a:ext cx="457200" cy="0"/>
          </a:xfrm>
          <a:prstGeom prst="line">
            <a:avLst/>
          </a:prstGeom>
          <a:noFill/>
          <a:ln w="76200">
            <a:solidFill>
              <a:schemeClr val="bg2"/>
            </a:solidFill>
            <a:round/>
            <a:headEnd/>
            <a:tailEnd type="triangle" w="med" len="med"/>
          </a:ln>
        </p:spPr>
        <p:txBody>
          <a:bodyPr/>
          <a:lstStyle/>
          <a:p>
            <a:endParaRPr lang="en-US"/>
          </a:p>
        </p:txBody>
      </p:sp>
      <p:sp>
        <p:nvSpPr>
          <p:cNvPr id="63494" name="Rectangle 7"/>
          <p:cNvSpPr>
            <a:spLocks noChangeArrowheads="1"/>
          </p:cNvSpPr>
          <p:nvPr/>
        </p:nvSpPr>
        <p:spPr bwMode="auto">
          <a:xfrm>
            <a:off x="2430463" y="3432175"/>
            <a:ext cx="1036637" cy="363538"/>
          </a:xfrm>
          <a:prstGeom prst="rect">
            <a:avLst/>
          </a:prstGeom>
          <a:solidFill>
            <a:schemeClr val="accent1"/>
          </a:solidFill>
          <a:ln w="9525">
            <a:solidFill>
              <a:schemeClr val="tx1"/>
            </a:solidFill>
            <a:miter lim="800000"/>
            <a:headEnd/>
            <a:tailEnd/>
          </a:ln>
        </p:spPr>
        <p:txBody>
          <a:bodyPr wrap="none" anchor="ctr"/>
          <a:lstStyle/>
          <a:p>
            <a:pPr algn="ctr"/>
            <a:r>
              <a:rPr lang="en-GB" sz="1400" b="1"/>
              <a:t>X</a:t>
            </a:r>
          </a:p>
        </p:txBody>
      </p:sp>
      <p:sp>
        <p:nvSpPr>
          <p:cNvPr id="63495" name="Rectangle 8"/>
          <p:cNvSpPr>
            <a:spLocks noChangeArrowheads="1"/>
          </p:cNvSpPr>
          <p:nvPr/>
        </p:nvSpPr>
        <p:spPr bwMode="auto">
          <a:xfrm>
            <a:off x="3078163" y="4886325"/>
            <a:ext cx="1036637" cy="365125"/>
          </a:xfrm>
          <a:prstGeom prst="rect">
            <a:avLst/>
          </a:prstGeom>
          <a:solidFill>
            <a:schemeClr val="accent1"/>
          </a:solidFill>
          <a:ln w="9525">
            <a:solidFill>
              <a:schemeClr val="tx1"/>
            </a:solidFill>
            <a:miter lim="800000"/>
            <a:headEnd/>
            <a:tailEnd/>
          </a:ln>
        </p:spPr>
        <p:txBody>
          <a:bodyPr wrap="none" anchor="ctr"/>
          <a:lstStyle/>
          <a:p>
            <a:pPr algn="ctr"/>
            <a:r>
              <a:rPr lang="en-GB" sz="1400" b="1"/>
              <a:t>Z</a:t>
            </a:r>
          </a:p>
        </p:txBody>
      </p:sp>
      <p:sp>
        <p:nvSpPr>
          <p:cNvPr id="63496" name="Rectangle 9"/>
          <p:cNvSpPr>
            <a:spLocks noChangeArrowheads="1"/>
          </p:cNvSpPr>
          <p:nvPr/>
        </p:nvSpPr>
        <p:spPr bwMode="auto">
          <a:xfrm>
            <a:off x="1654175" y="4886325"/>
            <a:ext cx="1035050" cy="365125"/>
          </a:xfrm>
          <a:prstGeom prst="rect">
            <a:avLst/>
          </a:prstGeom>
          <a:solidFill>
            <a:schemeClr val="accent1"/>
          </a:solidFill>
          <a:ln w="9525">
            <a:solidFill>
              <a:schemeClr val="tx1"/>
            </a:solidFill>
            <a:miter lim="800000"/>
            <a:headEnd/>
            <a:tailEnd/>
          </a:ln>
        </p:spPr>
        <p:txBody>
          <a:bodyPr wrap="none" anchor="ctr"/>
          <a:lstStyle/>
          <a:p>
            <a:pPr algn="ctr"/>
            <a:r>
              <a:rPr lang="en-GB" sz="1400" b="1"/>
              <a:t>Y</a:t>
            </a:r>
          </a:p>
        </p:txBody>
      </p:sp>
      <p:sp>
        <p:nvSpPr>
          <p:cNvPr id="63497" name="Oval 10"/>
          <p:cNvSpPr>
            <a:spLocks noChangeArrowheads="1"/>
          </p:cNvSpPr>
          <p:nvPr/>
        </p:nvSpPr>
        <p:spPr bwMode="auto">
          <a:xfrm>
            <a:off x="2790825" y="4105275"/>
            <a:ext cx="315913" cy="296863"/>
          </a:xfrm>
          <a:prstGeom prst="ellipse">
            <a:avLst/>
          </a:prstGeom>
          <a:solidFill>
            <a:schemeClr val="bg1"/>
          </a:solidFill>
          <a:ln w="9525">
            <a:solidFill>
              <a:schemeClr val="tx1"/>
            </a:solidFill>
            <a:round/>
            <a:headEnd/>
            <a:tailEnd/>
          </a:ln>
        </p:spPr>
        <p:txBody>
          <a:bodyPr wrap="none" anchor="ctr"/>
          <a:lstStyle/>
          <a:p>
            <a:pPr algn="ctr"/>
            <a:endParaRPr lang="en-GB"/>
          </a:p>
        </p:txBody>
      </p:sp>
      <p:cxnSp>
        <p:nvCxnSpPr>
          <p:cNvPr id="63498" name="AutoShape 11"/>
          <p:cNvCxnSpPr>
            <a:cxnSpLocks noChangeShapeType="1"/>
            <a:stCxn id="63497" idx="4"/>
            <a:endCxn id="63496" idx="0"/>
          </p:cNvCxnSpPr>
          <p:nvPr/>
        </p:nvCxnSpPr>
        <p:spPr bwMode="auto">
          <a:xfrm flipH="1">
            <a:off x="2171700" y="4402138"/>
            <a:ext cx="777875" cy="484187"/>
          </a:xfrm>
          <a:prstGeom prst="straightConnector1">
            <a:avLst/>
          </a:prstGeom>
          <a:noFill/>
          <a:ln w="9525">
            <a:solidFill>
              <a:schemeClr val="tx1"/>
            </a:solidFill>
            <a:round/>
            <a:headEnd/>
            <a:tailEnd/>
          </a:ln>
        </p:spPr>
      </p:cxnSp>
      <p:cxnSp>
        <p:nvCxnSpPr>
          <p:cNvPr id="63499" name="AutoShape 12"/>
          <p:cNvCxnSpPr>
            <a:cxnSpLocks noChangeShapeType="1"/>
            <a:stCxn id="63497" idx="4"/>
            <a:endCxn id="63495" idx="0"/>
          </p:cNvCxnSpPr>
          <p:nvPr/>
        </p:nvCxnSpPr>
        <p:spPr bwMode="auto">
          <a:xfrm>
            <a:off x="2949575" y="4402138"/>
            <a:ext cx="647700" cy="484187"/>
          </a:xfrm>
          <a:prstGeom prst="straightConnector1">
            <a:avLst/>
          </a:prstGeom>
          <a:noFill/>
          <a:ln w="9525">
            <a:solidFill>
              <a:schemeClr val="tx1"/>
            </a:solidFill>
            <a:round/>
            <a:headEnd/>
            <a:tailEnd/>
          </a:ln>
        </p:spPr>
      </p:cxnSp>
      <p:sp>
        <p:nvSpPr>
          <p:cNvPr id="63500" name="Oval 13"/>
          <p:cNvSpPr>
            <a:spLocks noChangeArrowheads="1"/>
          </p:cNvSpPr>
          <p:nvPr/>
        </p:nvSpPr>
        <p:spPr bwMode="auto">
          <a:xfrm>
            <a:off x="2041525" y="3068638"/>
            <a:ext cx="647700" cy="242887"/>
          </a:xfrm>
          <a:prstGeom prst="ellipse">
            <a:avLst/>
          </a:prstGeom>
          <a:solidFill>
            <a:schemeClr val="bg1"/>
          </a:solidFill>
          <a:ln w="9525">
            <a:solidFill>
              <a:schemeClr val="tx1"/>
            </a:solidFill>
            <a:round/>
            <a:headEnd/>
            <a:tailEnd/>
          </a:ln>
        </p:spPr>
        <p:txBody>
          <a:bodyPr wrap="none" anchor="ctr"/>
          <a:lstStyle/>
          <a:p>
            <a:pPr algn="ctr"/>
            <a:r>
              <a:rPr lang="en-GB" sz="1200" u="sng"/>
              <a:t>ID</a:t>
            </a:r>
          </a:p>
        </p:txBody>
      </p:sp>
      <p:sp>
        <p:nvSpPr>
          <p:cNvPr id="63501" name="Oval 14"/>
          <p:cNvSpPr>
            <a:spLocks noChangeArrowheads="1"/>
          </p:cNvSpPr>
          <p:nvPr/>
        </p:nvSpPr>
        <p:spPr bwMode="auto">
          <a:xfrm>
            <a:off x="2819400" y="3068638"/>
            <a:ext cx="647700" cy="242887"/>
          </a:xfrm>
          <a:prstGeom prst="ellipse">
            <a:avLst/>
          </a:prstGeom>
          <a:solidFill>
            <a:schemeClr val="bg1"/>
          </a:solidFill>
          <a:ln w="9525">
            <a:solidFill>
              <a:schemeClr val="tx1"/>
            </a:solidFill>
            <a:round/>
            <a:headEnd/>
            <a:tailEnd/>
          </a:ln>
        </p:spPr>
        <p:txBody>
          <a:bodyPr wrap="none" anchor="ctr"/>
          <a:lstStyle/>
          <a:p>
            <a:pPr algn="ctr"/>
            <a:r>
              <a:rPr lang="en-GB" sz="1200"/>
              <a:t>A</a:t>
            </a:r>
          </a:p>
        </p:txBody>
      </p:sp>
      <p:sp>
        <p:nvSpPr>
          <p:cNvPr id="63502" name="Oval 15"/>
          <p:cNvSpPr>
            <a:spLocks noChangeArrowheads="1"/>
          </p:cNvSpPr>
          <p:nvPr/>
        </p:nvSpPr>
        <p:spPr bwMode="auto">
          <a:xfrm>
            <a:off x="1524000" y="5372100"/>
            <a:ext cx="647700" cy="242888"/>
          </a:xfrm>
          <a:prstGeom prst="ellipse">
            <a:avLst/>
          </a:prstGeom>
          <a:solidFill>
            <a:schemeClr val="bg1"/>
          </a:solidFill>
          <a:ln w="9525">
            <a:solidFill>
              <a:schemeClr val="tx1"/>
            </a:solidFill>
            <a:round/>
            <a:headEnd/>
            <a:tailEnd/>
          </a:ln>
        </p:spPr>
        <p:txBody>
          <a:bodyPr wrap="none" anchor="ctr"/>
          <a:lstStyle/>
          <a:p>
            <a:pPr algn="ctr"/>
            <a:r>
              <a:rPr lang="en-GB" sz="1200"/>
              <a:t>B</a:t>
            </a:r>
          </a:p>
        </p:txBody>
      </p:sp>
      <p:sp>
        <p:nvSpPr>
          <p:cNvPr id="63503" name="Oval 16"/>
          <p:cNvSpPr>
            <a:spLocks noChangeArrowheads="1"/>
          </p:cNvSpPr>
          <p:nvPr/>
        </p:nvSpPr>
        <p:spPr bwMode="auto">
          <a:xfrm>
            <a:off x="3336925" y="5492750"/>
            <a:ext cx="647700" cy="242888"/>
          </a:xfrm>
          <a:prstGeom prst="ellipse">
            <a:avLst/>
          </a:prstGeom>
          <a:solidFill>
            <a:schemeClr val="bg1"/>
          </a:solidFill>
          <a:ln w="9525">
            <a:solidFill>
              <a:schemeClr val="tx1"/>
            </a:solidFill>
            <a:round/>
            <a:headEnd/>
            <a:tailEnd/>
          </a:ln>
        </p:spPr>
        <p:txBody>
          <a:bodyPr wrap="none" anchor="ctr"/>
          <a:lstStyle/>
          <a:p>
            <a:pPr algn="ctr"/>
            <a:r>
              <a:rPr lang="en-GB" sz="1200"/>
              <a:t>C</a:t>
            </a:r>
          </a:p>
        </p:txBody>
      </p:sp>
      <p:cxnSp>
        <p:nvCxnSpPr>
          <p:cNvPr id="63504" name="AutoShape 17"/>
          <p:cNvCxnSpPr>
            <a:cxnSpLocks noChangeShapeType="1"/>
            <a:stCxn id="63496" idx="2"/>
            <a:endCxn id="63502" idx="0"/>
          </p:cNvCxnSpPr>
          <p:nvPr/>
        </p:nvCxnSpPr>
        <p:spPr bwMode="auto">
          <a:xfrm flipH="1">
            <a:off x="1847850" y="5251450"/>
            <a:ext cx="323850" cy="120650"/>
          </a:xfrm>
          <a:prstGeom prst="straightConnector1">
            <a:avLst/>
          </a:prstGeom>
          <a:noFill/>
          <a:ln w="9525">
            <a:solidFill>
              <a:schemeClr val="tx1"/>
            </a:solidFill>
            <a:round/>
            <a:headEnd/>
            <a:tailEnd/>
          </a:ln>
        </p:spPr>
      </p:cxnSp>
      <p:cxnSp>
        <p:nvCxnSpPr>
          <p:cNvPr id="63505" name="AutoShape 18"/>
          <p:cNvCxnSpPr>
            <a:cxnSpLocks noChangeShapeType="1"/>
            <a:stCxn id="63495" idx="2"/>
            <a:endCxn id="63503" idx="0"/>
          </p:cNvCxnSpPr>
          <p:nvPr/>
        </p:nvCxnSpPr>
        <p:spPr bwMode="auto">
          <a:xfrm>
            <a:off x="3597275" y="5251450"/>
            <a:ext cx="63500" cy="241300"/>
          </a:xfrm>
          <a:prstGeom prst="straightConnector1">
            <a:avLst/>
          </a:prstGeom>
          <a:noFill/>
          <a:ln w="9525">
            <a:solidFill>
              <a:schemeClr val="tx1"/>
            </a:solidFill>
            <a:round/>
            <a:headEnd/>
            <a:tailEnd/>
          </a:ln>
        </p:spPr>
      </p:cxnSp>
      <p:cxnSp>
        <p:nvCxnSpPr>
          <p:cNvPr id="63506" name="AutoShape 19"/>
          <p:cNvCxnSpPr>
            <a:cxnSpLocks noChangeShapeType="1"/>
            <a:stCxn id="63501" idx="4"/>
            <a:endCxn id="63494" idx="0"/>
          </p:cNvCxnSpPr>
          <p:nvPr/>
        </p:nvCxnSpPr>
        <p:spPr bwMode="auto">
          <a:xfrm flipH="1">
            <a:off x="2949575" y="3311525"/>
            <a:ext cx="193675" cy="120650"/>
          </a:xfrm>
          <a:prstGeom prst="straightConnector1">
            <a:avLst/>
          </a:prstGeom>
          <a:noFill/>
          <a:ln w="9525">
            <a:solidFill>
              <a:schemeClr val="tx1"/>
            </a:solidFill>
            <a:round/>
            <a:headEnd/>
            <a:tailEnd/>
          </a:ln>
        </p:spPr>
      </p:cxnSp>
      <p:cxnSp>
        <p:nvCxnSpPr>
          <p:cNvPr id="63507" name="AutoShape 20"/>
          <p:cNvCxnSpPr>
            <a:cxnSpLocks noChangeShapeType="1"/>
            <a:stCxn id="63500" idx="4"/>
            <a:endCxn id="63494" idx="0"/>
          </p:cNvCxnSpPr>
          <p:nvPr/>
        </p:nvCxnSpPr>
        <p:spPr bwMode="auto">
          <a:xfrm>
            <a:off x="2365375" y="3311525"/>
            <a:ext cx="584200" cy="120650"/>
          </a:xfrm>
          <a:prstGeom prst="straightConnector1">
            <a:avLst/>
          </a:prstGeom>
          <a:noFill/>
          <a:ln w="9525">
            <a:solidFill>
              <a:schemeClr val="tx1"/>
            </a:solidFill>
            <a:round/>
            <a:headEnd/>
            <a:tailEnd/>
          </a:ln>
        </p:spPr>
      </p:cxnSp>
      <p:sp>
        <p:nvSpPr>
          <p:cNvPr id="63508" name="Text Box 21"/>
          <p:cNvSpPr txBox="1">
            <a:spLocks noChangeArrowheads="1"/>
          </p:cNvSpPr>
          <p:nvPr/>
        </p:nvSpPr>
        <p:spPr bwMode="auto">
          <a:xfrm rot="14198232" flipV="1">
            <a:off x="2510631" y="4436269"/>
            <a:ext cx="312738" cy="304800"/>
          </a:xfrm>
          <a:prstGeom prst="rect">
            <a:avLst/>
          </a:prstGeom>
          <a:noFill/>
          <a:ln w="9525">
            <a:noFill/>
            <a:miter lim="800000"/>
            <a:headEnd/>
            <a:tailEnd/>
          </a:ln>
        </p:spPr>
        <p:txBody>
          <a:bodyPr wrap="none">
            <a:spAutoFit/>
          </a:bodyPr>
          <a:lstStyle/>
          <a:p>
            <a:r>
              <a:rPr lang="en-GB" sz="1400"/>
              <a:t>U</a:t>
            </a:r>
          </a:p>
        </p:txBody>
      </p:sp>
      <p:sp>
        <p:nvSpPr>
          <p:cNvPr id="63509" name="Text Box 22"/>
          <p:cNvSpPr txBox="1">
            <a:spLocks noChangeArrowheads="1"/>
          </p:cNvSpPr>
          <p:nvPr/>
        </p:nvSpPr>
        <p:spPr bwMode="auto">
          <a:xfrm rot="7510116" flipV="1">
            <a:off x="3044031" y="4444207"/>
            <a:ext cx="312737" cy="304800"/>
          </a:xfrm>
          <a:prstGeom prst="rect">
            <a:avLst/>
          </a:prstGeom>
          <a:noFill/>
          <a:ln w="9525">
            <a:noFill/>
            <a:miter lim="800000"/>
            <a:headEnd/>
            <a:tailEnd/>
          </a:ln>
        </p:spPr>
        <p:txBody>
          <a:bodyPr wrap="none">
            <a:spAutoFit/>
          </a:bodyPr>
          <a:lstStyle/>
          <a:p>
            <a:r>
              <a:rPr lang="en-GB" sz="1400"/>
              <a:t>U</a:t>
            </a:r>
          </a:p>
        </p:txBody>
      </p:sp>
      <p:sp>
        <p:nvSpPr>
          <p:cNvPr id="63510" name="Text Box 23"/>
          <p:cNvSpPr txBox="1">
            <a:spLocks noChangeArrowheads="1"/>
          </p:cNvSpPr>
          <p:nvPr/>
        </p:nvSpPr>
        <p:spPr bwMode="auto">
          <a:xfrm>
            <a:off x="4643438" y="5813425"/>
            <a:ext cx="4249737" cy="641350"/>
          </a:xfrm>
          <a:prstGeom prst="rect">
            <a:avLst/>
          </a:prstGeom>
          <a:noFill/>
          <a:ln w="9525">
            <a:noFill/>
            <a:miter lim="800000"/>
            <a:headEnd/>
            <a:tailEnd/>
          </a:ln>
        </p:spPr>
        <p:txBody>
          <a:bodyPr>
            <a:spAutoFit/>
          </a:bodyPr>
          <a:lstStyle/>
          <a:p>
            <a:r>
              <a:rPr lang="sv-SE" b="1">
                <a:solidFill>
                  <a:srgbClr val="FF3300"/>
                </a:solidFill>
              </a:rPr>
              <a:t>* Works only for total participation.</a:t>
            </a:r>
          </a:p>
          <a:p>
            <a:r>
              <a:rPr lang="sv-SE" b="1">
                <a:solidFill>
                  <a:srgbClr val="FF3300"/>
                </a:solidFill>
              </a:rPr>
              <a:t>* Overlapping implies duplication.</a:t>
            </a:r>
            <a:endParaRPr lang="en-US" b="1">
              <a:solidFill>
                <a:srgbClr val="FF3300"/>
              </a:solidFill>
            </a:endParaRPr>
          </a:p>
        </p:txBody>
      </p:sp>
      <p:sp>
        <p:nvSpPr>
          <p:cNvPr id="63511" name="AutoShape 25"/>
          <p:cNvSpPr>
            <a:spLocks noChangeArrowheads="1"/>
          </p:cNvSpPr>
          <p:nvPr/>
        </p:nvSpPr>
        <p:spPr bwMode="auto">
          <a:xfrm>
            <a:off x="6084888" y="5092700"/>
            <a:ext cx="360362" cy="360363"/>
          </a:xfrm>
          <a:prstGeom prst="upArrow">
            <a:avLst>
              <a:gd name="adj1" fmla="val 50000"/>
              <a:gd name="adj2" fmla="val 25000"/>
            </a:avLst>
          </a:prstGeom>
          <a:solidFill>
            <a:srgbClr val="FF0000"/>
          </a:solidFill>
          <a:ln w="9525">
            <a:solidFill>
              <a:schemeClr val="tx1"/>
            </a:solidFill>
            <a:miter lim="800000"/>
            <a:headEnd/>
            <a:tailEnd/>
          </a:ln>
        </p:spPr>
        <p:txBody>
          <a:bodyPr vert="eaVert" wrap="none" anchor="ctr"/>
          <a:lstStyle/>
          <a:p>
            <a:endParaRPr lang="sv-SE"/>
          </a:p>
        </p:txBody>
      </p:sp>
      <p:sp>
        <p:nvSpPr>
          <p:cNvPr id="63512" name="AutoShape 26"/>
          <p:cNvSpPr>
            <a:spLocks noChangeArrowheads="1"/>
          </p:cNvSpPr>
          <p:nvPr/>
        </p:nvSpPr>
        <p:spPr bwMode="auto">
          <a:xfrm rot="10800000">
            <a:off x="6084888" y="3436938"/>
            <a:ext cx="360362" cy="360362"/>
          </a:xfrm>
          <a:prstGeom prst="upArrow">
            <a:avLst>
              <a:gd name="adj1" fmla="val 50000"/>
              <a:gd name="adj2" fmla="val 25000"/>
            </a:avLst>
          </a:prstGeom>
          <a:solidFill>
            <a:srgbClr val="FF0000"/>
          </a:solidFill>
          <a:ln w="9525">
            <a:solidFill>
              <a:schemeClr val="tx1"/>
            </a:solidFill>
            <a:miter lim="800000"/>
            <a:headEnd/>
            <a:tailEnd/>
          </a:ln>
        </p:spPr>
        <p:txBody>
          <a:bodyPr rot="10800000" vert="eaVert" wrap="none" anchor="ctr"/>
          <a:lstStyle/>
          <a:p>
            <a:pPr algn="ctr"/>
            <a:endParaRPr lang="sv-SE">
              <a:solidFill>
                <a:srgbClr val="FF3300"/>
              </a:solidFill>
            </a:endParaRPr>
          </a:p>
        </p:txBody>
      </p:sp>
      <p:sp>
        <p:nvSpPr>
          <p:cNvPr id="63513" name="AutoShape 27"/>
          <p:cNvSpPr>
            <a:spLocks noChangeArrowheads="1"/>
          </p:cNvSpPr>
          <p:nvPr/>
        </p:nvSpPr>
        <p:spPr bwMode="auto">
          <a:xfrm rot="5400000">
            <a:off x="1835944" y="3436144"/>
            <a:ext cx="287337" cy="1152525"/>
          </a:xfrm>
          <a:prstGeom prst="upArrow">
            <a:avLst>
              <a:gd name="adj1" fmla="val 50000"/>
              <a:gd name="adj2" fmla="val 100276"/>
            </a:avLst>
          </a:prstGeom>
          <a:solidFill>
            <a:srgbClr val="FF0000"/>
          </a:solidFill>
          <a:ln w="9525">
            <a:solidFill>
              <a:schemeClr val="tx1"/>
            </a:solidFill>
            <a:miter lim="800000"/>
            <a:headEnd/>
            <a:tailEnd/>
          </a:ln>
        </p:spPr>
        <p:txBody>
          <a:bodyPr wrap="none" anchor="ctr"/>
          <a:lstStyle/>
          <a:p>
            <a:pPr algn="ctr"/>
            <a:endParaRPr lang="sv-SE">
              <a:solidFill>
                <a:srgbClr val="FF330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ChangeArrowheads="1"/>
          </p:cNvSpPr>
          <p:nvPr>
            <p:ph type="title"/>
          </p:nvPr>
        </p:nvSpPr>
        <p:spPr/>
        <p:txBody>
          <a:bodyPr/>
          <a:lstStyle/>
          <a:p>
            <a:pPr eaLnBrk="1" hangingPunct="1"/>
            <a:r>
              <a:rPr lang="en-GB" sz="4800" smtClean="0"/>
              <a:t>EER to Relations</a:t>
            </a:r>
            <a:r>
              <a:rPr lang="en-GB" sz="3200" smtClean="0"/>
              <a:t> </a:t>
            </a:r>
            <a:br>
              <a:rPr lang="en-GB" sz="3200" smtClean="0"/>
            </a:br>
            <a:r>
              <a:rPr lang="en-GB" sz="3200" smtClean="0"/>
              <a:t>Step 8: Mapping Specialization</a:t>
            </a:r>
          </a:p>
        </p:txBody>
      </p:sp>
      <p:sp>
        <p:nvSpPr>
          <p:cNvPr id="65538" name="Rectangle 3"/>
          <p:cNvSpPr>
            <a:spLocks noGrp="1" noChangeArrowheads="1"/>
          </p:cNvSpPr>
          <p:nvPr>
            <p:ph type="body" idx="1"/>
          </p:nvPr>
        </p:nvSpPr>
        <p:spPr>
          <a:xfrm>
            <a:off x="188913" y="2060575"/>
            <a:ext cx="8229600" cy="1295400"/>
          </a:xfrm>
        </p:spPr>
        <p:txBody>
          <a:bodyPr/>
          <a:lstStyle/>
          <a:p>
            <a:pPr marL="990600" lvl="1" indent="-533400" eaLnBrk="1" hangingPunct="1">
              <a:buFont typeface="Wingdings" pitchFamily="2" charset="2"/>
              <a:buAutoNum type="alphaLcParenR" startAt="3"/>
            </a:pPr>
            <a:r>
              <a:rPr lang="en-GB" smtClean="0"/>
              <a:t>single relation with one type attribute and all subclass attributes</a:t>
            </a:r>
          </a:p>
        </p:txBody>
      </p:sp>
      <p:sp>
        <p:nvSpPr>
          <p:cNvPr id="65539" name="Line 4"/>
          <p:cNvSpPr>
            <a:spLocks noChangeShapeType="1"/>
          </p:cNvSpPr>
          <p:nvPr/>
        </p:nvSpPr>
        <p:spPr bwMode="auto">
          <a:xfrm>
            <a:off x="4075113" y="4575175"/>
            <a:ext cx="457200" cy="0"/>
          </a:xfrm>
          <a:prstGeom prst="line">
            <a:avLst/>
          </a:prstGeom>
          <a:noFill/>
          <a:ln w="76200">
            <a:solidFill>
              <a:schemeClr val="bg2"/>
            </a:solidFill>
            <a:round/>
            <a:headEnd/>
            <a:tailEnd type="triangle" w="med" len="med"/>
          </a:ln>
        </p:spPr>
        <p:txBody>
          <a:bodyPr/>
          <a:lstStyle/>
          <a:p>
            <a:endParaRPr lang="en-US"/>
          </a:p>
        </p:txBody>
      </p:sp>
      <p:sp>
        <p:nvSpPr>
          <p:cNvPr id="65540" name="Text Box 5"/>
          <p:cNvSpPr txBox="1">
            <a:spLocks noChangeArrowheads="1"/>
          </p:cNvSpPr>
          <p:nvPr/>
        </p:nvSpPr>
        <p:spPr bwMode="auto">
          <a:xfrm>
            <a:off x="4760913" y="4270375"/>
            <a:ext cx="3581400" cy="519113"/>
          </a:xfrm>
          <a:prstGeom prst="rect">
            <a:avLst/>
          </a:prstGeom>
          <a:noFill/>
          <a:ln w="9525">
            <a:noFill/>
            <a:miter lim="800000"/>
            <a:headEnd/>
            <a:tailEnd/>
          </a:ln>
        </p:spPr>
        <p:txBody>
          <a:bodyPr>
            <a:spAutoFit/>
          </a:bodyPr>
          <a:lstStyle/>
          <a:p>
            <a:r>
              <a:rPr lang="en-GB" sz="2800" b="1"/>
              <a:t>X(</a:t>
            </a:r>
            <a:r>
              <a:rPr lang="en-GB" sz="2800" b="1" u="sng"/>
              <a:t>ID</a:t>
            </a:r>
            <a:r>
              <a:rPr lang="en-GB" sz="2800" b="1"/>
              <a:t>, A, Type, B, C)</a:t>
            </a:r>
          </a:p>
        </p:txBody>
      </p:sp>
      <p:sp>
        <p:nvSpPr>
          <p:cNvPr id="65541" name="Rectangle 6"/>
          <p:cNvSpPr>
            <a:spLocks noChangeArrowheads="1"/>
          </p:cNvSpPr>
          <p:nvPr/>
        </p:nvSpPr>
        <p:spPr bwMode="auto">
          <a:xfrm>
            <a:off x="2162175" y="3719513"/>
            <a:ext cx="1036638" cy="363537"/>
          </a:xfrm>
          <a:prstGeom prst="rect">
            <a:avLst/>
          </a:prstGeom>
          <a:solidFill>
            <a:schemeClr val="accent1"/>
          </a:solidFill>
          <a:ln w="9525">
            <a:solidFill>
              <a:schemeClr val="tx1"/>
            </a:solidFill>
            <a:miter lim="800000"/>
            <a:headEnd/>
            <a:tailEnd/>
          </a:ln>
        </p:spPr>
        <p:txBody>
          <a:bodyPr wrap="none" anchor="ctr"/>
          <a:lstStyle/>
          <a:p>
            <a:pPr algn="ctr"/>
            <a:r>
              <a:rPr lang="en-GB" sz="1400" b="1"/>
              <a:t>X</a:t>
            </a:r>
          </a:p>
        </p:txBody>
      </p:sp>
      <p:sp>
        <p:nvSpPr>
          <p:cNvPr id="65542" name="Rectangle 7"/>
          <p:cNvSpPr>
            <a:spLocks noChangeArrowheads="1"/>
          </p:cNvSpPr>
          <p:nvPr/>
        </p:nvSpPr>
        <p:spPr bwMode="auto">
          <a:xfrm>
            <a:off x="2809875" y="5173663"/>
            <a:ext cx="1036638" cy="365125"/>
          </a:xfrm>
          <a:prstGeom prst="rect">
            <a:avLst/>
          </a:prstGeom>
          <a:solidFill>
            <a:schemeClr val="accent1"/>
          </a:solidFill>
          <a:ln w="9525">
            <a:solidFill>
              <a:schemeClr val="tx1"/>
            </a:solidFill>
            <a:miter lim="800000"/>
            <a:headEnd/>
            <a:tailEnd/>
          </a:ln>
        </p:spPr>
        <p:txBody>
          <a:bodyPr wrap="none" anchor="ctr"/>
          <a:lstStyle/>
          <a:p>
            <a:pPr algn="ctr"/>
            <a:r>
              <a:rPr lang="en-GB" sz="1400" b="1"/>
              <a:t>Z</a:t>
            </a:r>
          </a:p>
        </p:txBody>
      </p:sp>
      <p:sp>
        <p:nvSpPr>
          <p:cNvPr id="65543" name="Rectangle 8"/>
          <p:cNvSpPr>
            <a:spLocks noChangeArrowheads="1"/>
          </p:cNvSpPr>
          <p:nvPr/>
        </p:nvSpPr>
        <p:spPr bwMode="auto">
          <a:xfrm>
            <a:off x="1385888" y="5173663"/>
            <a:ext cx="1035050" cy="365125"/>
          </a:xfrm>
          <a:prstGeom prst="rect">
            <a:avLst/>
          </a:prstGeom>
          <a:solidFill>
            <a:schemeClr val="accent1"/>
          </a:solidFill>
          <a:ln w="9525">
            <a:solidFill>
              <a:schemeClr val="tx1"/>
            </a:solidFill>
            <a:miter lim="800000"/>
            <a:headEnd/>
            <a:tailEnd/>
          </a:ln>
        </p:spPr>
        <p:txBody>
          <a:bodyPr wrap="none" anchor="ctr"/>
          <a:lstStyle/>
          <a:p>
            <a:pPr algn="ctr"/>
            <a:r>
              <a:rPr lang="en-GB" sz="1400" b="1"/>
              <a:t>Y</a:t>
            </a:r>
          </a:p>
        </p:txBody>
      </p:sp>
      <p:sp>
        <p:nvSpPr>
          <p:cNvPr id="65544" name="Oval 9"/>
          <p:cNvSpPr>
            <a:spLocks noChangeArrowheads="1"/>
          </p:cNvSpPr>
          <p:nvPr/>
        </p:nvSpPr>
        <p:spPr bwMode="auto">
          <a:xfrm>
            <a:off x="2522538" y="4392613"/>
            <a:ext cx="315912" cy="296862"/>
          </a:xfrm>
          <a:prstGeom prst="ellipse">
            <a:avLst/>
          </a:prstGeom>
          <a:solidFill>
            <a:schemeClr val="bg1"/>
          </a:solidFill>
          <a:ln w="9525">
            <a:solidFill>
              <a:schemeClr val="tx1"/>
            </a:solidFill>
            <a:round/>
            <a:headEnd/>
            <a:tailEnd/>
          </a:ln>
        </p:spPr>
        <p:txBody>
          <a:bodyPr wrap="none" anchor="ctr"/>
          <a:lstStyle/>
          <a:p>
            <a:pPr algn="ctr"/>
            <a:r>
              <a:rPr lang="en-GB"/>
              <a:t>d</a:t>
            </a:r>
          </a:p>
        </p:txBody>
      </p:sp>
      <p:cxnSp>
        <p:nvCxnSpPr>
          <p:cNvPr id="65545" name="AutoShape 10"/>
          <p:cNvCxnSpPr>
            <a:cxnSpLocks noChangeShapeType="1"/>
            <a:stCxn id="65541" idx="2"/>
            <a:endCxn id="65544" idx="0"/>
          </p:cNvCxnSpPr>
          <p:nvPr/>
        </p:nvCxnSpPr>
        <p:spPr bwMode="auto">
          <a:xfrm>
            <a:off x="2681288" y="4083050"/>
            <a:ext cx="0" cy="309563"/>
          </a:xfrm>
          <a:prstGeom prst="straightConnector1">
            <a:avLst/>
          </a:prstGeom>
          <a:noFill/>
          <a:ln w="9525">
            <a:solidFill>
              <a:schemeClr val="tx1"/>
            </a:solidFill>
            <a:round/>
            <a:headEnd/>
            <a:tailEnd/>
          </a:ln>
        </p:spPr>
      </p:cxnSp>
      <p:cxnSp>
        <p:nvCxnSpPr>
          <p:cNvPr id="65546" name="AutoShape 11"/>
          <p:cNvCxnSpPr>
            <a:cxnSpLocks noChangeShapeType="1"/>
            <a:stCxn id="65544" idx="4"/>
            <a:endCxn id="65543" idx="0"/>
          </p:cNvCxnSpPr>
          <p:nvPr/>
        </p:nvCxnSpPr>
        <p:spPr bwMode="auto">
          <a:xfrm flipH="1">
            <a:off x="1903413" y="4689475"/>
            <a:ext cx="777875" cy="484188"/>
          </a:xfrm>
          <a:prstGeom prst="straightConnector1">
            <a:avLst/>
          </a:prstGeom>
          <a:noFill/>
          <a:ln w="9525">
            <a:solidFill>
              <a:schemeClr val="tx1"/>
            </a:solidFill>
            <a:round/>
            <a:headEnd/>
            <a:tailEnd/>
          </a:ln>
        </p:spPr>
      </p:cxnSp>
      <p:cxnSp>
        <p:nvCxnSpPr>
          <p:cNvPr id="65547" name="AutoShape 12"/>
          <p:cNvCxnSpPr>
            <a:cxnSpLocks noChangeShapeType="1"/>
            <a:stCxn id="65544" idx="4"/>
            <a:endCxn id="65542" idx="0"/>
          </p:cNvCxnSpPr>
          <p:nvPr/>
        </p:nvCxnSpPr>
        <p:spPr bwMode="auto">
          <a:xfrm>
            <a:off x="2681288" y="4689475"/>
            <a:ext cx="647700" cy="484188"/>
          </a:xfrm>
          <a:prstGeom prst="straightConnector1">
            <a:avLst/>
          </a:prstGeom>
          <a:noFill/>
          <a:ln w="9525">
            <a:solidFill>
              <a:schemeClr val="tx1"/>
            </a:solidFill>
            <a:round/>
            <a:headEnd/>
            <a:tailEnd/>
          </a:ln>
        </p:spPr>
      </p:cxnSp>
      <p:sp>
        <p:nvSpPr>
          <p:cNvPr id="65548" name="Oval 13"/>
          <p:cNvSpPr>
            <a:spLocks noChangeArrowheads="1"/>
          </p:cNvSpPr>
          <p:nvPr/>
        </p:nvSpPr>
        <p:spPr bwMode="auto">
          <a:xfrm>
            <a:off x="1773238" y="3355975"/>
            <a:ext cx="647700" cy="242888"/>
          </a:xfrm>
          <a:prstGeom prst="ellipse">
            <a:avLst/>
          </a:prstGeom>
          <a:solidFill>
            <a:schemeClr val="bg1"/>
          </a:solidFill>
          <a:ln w="9525">
            <a:solidFill>
              <a:schemeClr val="tx1"/>
            </a:solidFill>
            <a:round/>
            <a:headEnd/>
            <a:tailEnd/>
          </a:ln>
        </p:spPr>
        <p:txBody>
          <a:bodyPr wrap="none" anchor="ctr"/>
          <a:lstStyle/>
          <a:p>
            <a:pPr algn="ctr"/>
            <a:r>
              <a:rPr lang="en-GB" sz="1200" u="sng"/>
              <a:t>ID</a:t>
            </a:r>
          </a:p>
        </p:txBody>
      </p:sp>
      <p:sp>
        <p:nvSpPr>
          <p:cNvPr id="65549" name="Oval 14"/>
          <p:cNvSpPr>
            <a:spLocks noChangeArrowheads="1"/>
          </p:cNvSpPr>
          <p:nvPr/>
        </p:nvSpPr>
        <p:spPr bwMode="auto">
          <a:xfrm>
            <a:off x="2551113" y="3355975"/>
            <a:ext cx="647700" cy="242888"/>
          </a:xfrm>
          <a:prstGeom prst="ellipse">
            <a:avLst/>
          </a:prstGeom>
          <a:solidFill>
            <a:schemeClr val="bg1"/>
          </a:solidFill>
          <a:ln w="9525">
            <a:solidFill>
              <a:schemeClr val="tx1"/>
            </a:solidFill>
            <a:round/>
            <a:headEnd/>
            <a:tailEnd/>
          </a:ln>
        </p:spPr>
        <p:txBody>
          <a:bodyPr wrap="none" anchor="ctr"/>
          <a:lstStyle/>
          <a:p>
            <a:pPr algn="ctr"/>
            <a:r>
              <a:rPr lang="en-GB" sz="1200"/>
              <a:t>A</a:t>
            </a:r>
          </a:p>
        </p:txBody>
      </p:sp>
      <p:sp>
        <p:nvSpPr>
          <p:cNvPr id="65550" name="Oval 15"/>
          <p:cNvSpPr>
            <a:spLocks noChangeArrowheads="1"/>
          </p:cNvSpPr>
          <p:nvPr/>
        </p:nvSpPr>
        <p:spPr bwMode="auto">
          <a:xfrm>
            <a:off x="1255713" y="5659438"/>
            <a:ext cx="647700" cy="242887"/>
          </a:xfrm>
          <a:prstGeom prst="ellipse">
            <a:avLst/>
          </a:prstGeom>
          <a:solidFill>
            <a:schemeClr val="bg1"/>
          </a:solidFill>
          <a:ln w="9525">
            <a:solidFill>
              <a:schemeClr val="tx1"/>
            </a:solidFill>
            <a:round/>
            <a:headEnd/>
            <a:tailEnd/>
          </a:ln>
        </p:spPr>
        <p:txBody>
          <a:bodyPr wrap="none" anchor="ctr"/>
          <a:lstStyle/>
          <a:p>
            <a:pPr algn="ctr"/>
            <a:r>
              <a:rPr lang="en-GB" sz="1200"/>
              <a:t>B</a:t>
            </a:r>
          </a:p>
        </p:txBody>
      </p:sp>
      <p:sp>
        <p:nvSpPr>
          <p:cNvPr id="65551" name="Oval 16"/>
          <p:cNvSpPr>
            <a:spLocks noChangeArrowheads="1"/>
          </p:cNvSpPr>
          <p:nvPr/>
        </p:nvSpPr>
        <p:spPr bwMode="auto">
          <a:xfrm>
            <a:off x="3068638" y="5780088"/>
            <a:ext cx="647700" cy="242887"/>
          </a:xfrm>
          <a:prstGeom prst="ellipse">
            <a:avLst/>
          </a:prstGeom>
          <a:solidFill>
            <a:schemeClr val="bg1"/>
          </a:solidFill>
          <a:ln w="9525">
            <a:solidFill>
              <a:schemeClr val="tx1"/>
            </a:solidFill>
            <a:round/>
            <a:headEnd/>
            <a:tailEnd/>
          </a:ln>
        </p:spPr>
        <p:txBody>
          <a:bodyPr wrap="none" anchor="ctr"/>
          <a:lstStyle/>
          <a:p>
            <a:pPr algn="ctr"/>
            <a:r>
              <a:rPr lang="en-GB" sz="1200"/>
              <a:t>C</a:t>
            </a:r>
          </a:p>
        </p:txBody>
      </p:sp>
      <p:cxnSp>
        <p:nvCxnSpPr>
          <p:cNvPr id="65552" name="AutoShape 17"/>
          <p:cNvCxnSpPr>
            <a:cxnSpLocks noChangeShapeType="1"/>
            <a:stCxn id="65543" idx="2"/>
            <a:endCxn id="65550" idx="0"/>
          </p:cNvCxnSpPr>
          <p:nvPr/>
        </p:nvCxnSpPr>
        <p:spPr bwMode="auto">
          <a:xfrm flipH="1">
            <a:off x="1579563" y="5538788"/>
            <a:ext cx="323850" cy="120650"/>
          </a:xfrm>
          <a:prstGeom prst="straightConnector1">
            <a:avLst/>
          </a:prstGeom>
          <a:noFill/>
          <a:ln w="9525">
            <a:solidFill>
              <a:schemeClr val="tx1"/>
            </a:solidFill>
            <a:round/>
            <a:headEnd/>
            <a:tailEnd/>
          </a:ln>
        </p:spPr>
      </p:cxnSp>
      <p:cxnSp>
        <p:nvCxnSpPr>
          <p:cNvPr id="65553" name="AutoShape 18"/>
          <p:cNvCxnSpPr>
            <a:cxnSpLocks noChangeShapeType="1"/>
            <a:stCxn id="65542" idx="2"/>
            <a:endCxn id="65551" idx="0"/>
          </p:cNvCxnSpPr>
          <p:nvPr/>
        </p:nvCxnSpPr>
        <p:spPr bwMode="auto">
          <a:xfrm>
            <a:off x="3328988" y="5538788"/>
            <a:ext cx="63500" cy="241300"/>
          </a:xfrm>
          <a:prstGeom prst="straightConnector1">
            <a:avLst/>
          </a:prstGeom>
          <a:noFill/>
          <a:ln w="9525">
            <a:solidFill>
              <a:schemeClr val="tx1"/>
            </a:solidFill>
            <a:round/>
            <a:headEnd/>
            <a:tailEnd/>
          </a:ln>
        </p:spPr>
      </p:cxnSp>
      <p:cxnSp>
        <p:nvCxnSpPr>
          <p:cNvPr id="65554" name="AutoShape 19"/>
          <p:cNvCxnSpPr>
            <a:cxnSpLocks noChangeShapeType="1"/>
            <a:stCxn id="65549" idx="4"/>
            <a:endCxn id="65541" idx="0"/>
          </p:cNvCxnSpPr>
          <p:nvPr/>
        </p:nvCxnSpPr>
        <p:spPr bwMode="auto">
          <a:xfrm flipH="1">
            <a:off x="2681288" y="3598863"/>
            <a:ext cx="193675" cy="120650"/>
          </a:xfrm>
          <a:prstGeom prst="straightConnector1">
            <a:avLst/>
          </a:prstGeom>
          <a:noFill/>
          <a:ln w="9525">
            <a:solidFill>
              <a:schemeClr val="tx1"/>
            </a:solidFill>
            <a:round/>
            <a:headEnd/>
            <a:tailEnd/>
          </a:ln>
        </p:spPr>
      </p:cxnSp>
      <p:cxnSp>
        <p:nvCxnSpPr>
          <p:cNvPr id="65555" name="AutoShape 20"/>
          <p:cNvCxnSpPr>
            <a:cxnSpLocks noChangeShapeType="1"/>
            <a:stCxn id="65548" idx="4"/>
            <a:endCxn id="65541" idx="0"/>
          </p:cNvCxnSpPr>
          <p:nvPr/>
        </p:nvCxnSpPr>
        <p:spPr bwMode="auto">
          <a:xfrm>
            <a:off x="2097088" y="3598863"/>
            <a:ext cx="584200" cy="120650"/>
          </a:xfrm>
          <a:prstGeom prst="straightConnector1">
            <a:avLst/>
          </a:prstGeom>
          <a:noFill/>
          <a:ln w="9525">
            <a:solidFill>
              <a:schemeClr val="tx1"/>
            </a:solidFill>
            <a:round/>
            <a:headEnd/>
            <a:tailEnd/>
          </a:ln>
        </p:spPr>
      </p:cxnSp>
      <p:sp>
        <p:nvSpPr>
          <p:cNvPr id="65556" name="Text Box 21"/>
          <p:cNvSpPr txBox="1">
            <a:spLocks noChangeArrowheads="1"/>
          </p:cNvSpPr>
          <p:nvPr/>
        </p:nvSpPr>
        <p:spPr bwMode="auto">
          <a:xfrm rot="14198232" flipV="1">
            <a:off x="2242344" y="4723607"/>
            <a:ext cx="312737" cy="304800"/>
          </a:xfrm>
          <a:prstGeom prst="rect">
            <a:avLst/>
          </a:prstGeom>
          <a:noFill/>
          <a:ln w="9525">
            <a:noFill/>
            <a:miter lim="800000"/>
            <a:headEnd/>
            <a:tailEnd/>
          </a:ln>
        </p:spPr>
        <p:txBody>
          <a:bodyPr wrap="none">
            <a:spAutoFit/>
          </a:bodyPr>
          <a:lstStyle/>
          <a:p>
            <a:r>
              <a:rPr lang="en-GB" sz="1400"/>
              <a:t>U</a:t>
            </a:r>
          </a:p>
        </p:txBody>
      </p:sp>
      <p:sp>
        <p:nvSpPr>
          <p:cNvPr id="65557" name="Text Box 22"/>
          <p:cNvSpPr txBox="1">
            <a:spLocks noChangeArrowheads="1"/>
          </p:cNvSpPr>
          <p:nvPr/>
        </p:nvSpPr>
        <p:spPr bwMode="auto">
          <a:xfrm rot="7510116" flipV="1">
            <a:off x="2775744" y="4731544"/>
            <a:ext cx="312738" cy="304800"/>
          </a:xfrm>
          <a:prstGeom prst="rect">
            <a:avLst/>
          </a:prstGeom>
          <a:noFill/>
          <a:ln w="9525">
            <a:noFill/>
            <a:miter lim="800000"/>
            <a:headEnd/>
            <a:tailEnd/>
          </a:ln>
        </p:spPr>
        <p:txBody>
          <a:bodyPr wrap="none">
            <a:spAutoFit/>
          </a:bodyPr>
          <a:lstStyle/>
          <a:p>
            <a:r>
              <a:rPr lang="en-GB" sz="1400"/>
              <a:t>U</a:t>
            </a:r>
          </a:p>
        </p:txBody>
      </p:sp>
      <p:sp>
        <p:nvSpPr>
          <p:cNvPr id="65558" name="Text Box 23"/>
          <p:cNvSpPr txBox="1">
            <a:spLocks noChangeArrowheads="1"/>
          </p:cNvSpPr>
          <p:nvPr/>
        </p:nvSpPr>
        <p:spPr bwMode="auto">
          <a:xfrm>
            <a:off x="4500563" y="5300663"/>
            <a:ext cx="4319587" cy="923925"/>
          </a:xfrm>
          <a:prstGeom prst="rect">
            <a:avLst/>
          </a:prstGeom>
          <a:noFill/>
          <a:ln w="9525">
            <a:noFill/>
            <a:miter lim="800000"/>
            <a:headEnd/>
            <a:tailEnd/>
          </a:ln>
        </p:spPr>
        <p:txBody>
          <a:bodyPr>
            <a:spAutoFit/>
          </a:bodyPr>
          <a:lstStyle/>
          <a:p>
            <a:r>
              <a:rPr lang="sv-SE" b="1">
                <a:solidFill>
                  <a:srgbClr val="FF3300"/>
                </a:solidFill>
              </a:rPr>
              <a:t>* Works only for disjoint subclasses.</a:t>
            </a:r>
          </a:p>
          <a:p>
            <a:r>
              <a:rPr lang="sv-SE" b="1">
                <a:solidFill>
                  <a:srgbClr val="FF3300"/>
                </a:solidFill>
              </a:rPr>
              <a:t>* May produce many NULLs if many subclass-specific attributes exist.</a:t>
            </a:r>
            <a:endParaRPr lang="en-US" b="1">
              <a:solidFill>
                <a:srgbClr val="FF3300"/>
              </a:solidFill>
            </a:endParaRPr>
          </a:p>
        </p:txBody>
      </p:sp>
      <p:sp>
        <p:nvSpPr>
          <p:cNvPr id="65559" name="AutoShape 24"/>
          <p:cNvSpPr>
            <a:spLocks/>
          </p:cNvSpPr>
          <p:nvPr/>
        </p:nvSpPr>
        <p:spPr bwMode="auto">
          <a:xfrm>
            <a:off x="6951663" y="2998788"/>
            <a:ext cx="1724025" cy="906462"/>
          </a:xfrm>
          <a:prstGeom prst="borderCallout1">
            <a:avLst>
              <a:gd name="adj1" fmla="val 12611"/>
              <a:gd name="adj2" fmla="val -4421"/>
              <a:gd name="adj3" fmla="val 149389"/>
              <a:gd name="adj4" fmla="val -28912"/>
            </a:avLst>
          </a:prstGeom>
          <a:solidFill>
            <a:srgbClr val="FFFF99"/>
          </a:solidFill>
          <a:ln w="9525">
            <a:solidFill>
              <a:schemeClr val="tx1"/>
            </a:solidFill>
            <a:miter lim="800000"/>
            <a:headEnd/>
            <a:tailEnd/>
          </a:ln>
        </p:spPr>
        <p:txBody>
          <a:bodyPr/>
          <a:lstStyle/>
          <a:p>
            <a:pPr algn="ctr"/>
            <a:r>
              <a:rPr lang="sv-SE" sz="1600"/>
              <a:t>No needed if specialization is attribute-defined.</a:t>
            </a:r>
            <a:endParaRPr lang="en-US" sz="1600"/>
          </a:p>
        </p:txBody>
      </p:sp>
      <p:sp>
        <p:nvSpPr>
          <p:cNvPr id="65560" name="AutoShape 25"/>
          <p:cNvSpPr>
            <a:spLocks noChangeArrowheads="1"/>
          </p:cNvSpPr>
          <p:nvPr/>
        </p:nvSpPr>
        <p:spPr bwMode="auto">
          <a:xfrm rot="5400000">
            <a:off x="1629569" y="4002881"/>
            <a:ext cx="287338" cy="1152525"/>
          </a:xfrm>
          <a:prstGeom prst="upArrow">
            <a:avLst>
              <a:gd name="adj1" fmla="val 50000"/>
              <a:gd name="adj2" fmla="val 100276"/>
            </a:avLst>
          </a:prstGeom>
          <a:solidFill>
            <a:srgbClr val="FF0000"/>
          </a:solidFill>
          <a:ln w="9525">
            <a:solidFill>
              <a:schemeClr val="tx1"/>
            </a:solidFill>
            <a:miter lim="800000"/>
            <a:headEnd/>
            <a:tailEnd/>
          </a:ln>
        </p:spPr>
        <p:txBody>
          <a:bodyPr wrap="none" anchor="ctr"/>
          <a:lstStyle/>
          <a:p>
            <a:pPr algn="ctr"/>
            <a:endParaRPr lang="sv-SE">
              <a:solidFill>
                <a:srgbClr val="FF3300"/>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ChangeArrowheads="1"/>
          </p:cNvSpPr>
          <p:nvPr>
            <p:ph type="title"/>
          </p:nvPr>
        </p:nvSpPr>
        <p:spPr/>
        <p:txBody>
          <a:bodyPr/>
          <a:lstStyle/>
          <a:p>
            <a:pPr eaLnBrk="1" hangingPunct="1"/>
            <a:r>
              <a:rPr lang="en-GB" sz="4800" smtClean="0"/>
              <a:t>EER to Relations</a:t>
            </a:r>
            <a:r>
              <a:rPr lang="en-GB" sz="3200" smtClean="0"/>
              <a:t> </a:t>
            </a:r>
            <a:br>
              <a:rPr lang="en-GB" sz="3200" smtClean="0"/>
            </a:br>
            <a:r>
              <a:rPr lang="en-GB" sz="3200" smtClean="0"/>
              <a:t>Step 8: Mapping Specialization</a:t>
            </a:r>
          </a:p>
        </p:txBody>
      </p:sp>
      <p:sp>
        <p:nvSpPr>
          <p:cNvPr id="67586" name="Rectangle 3"/>
          <p:cNvSpPr>
            <a:spLocks noGrp="1" noChangeArrowheads="1"/>
          </p:cNvSpPr>
          <p:nvPr>
            <p:ph type="body" idx="1"/>
          </p:nvPr>
        </p:nvSpPr>
        <p:spPr>
          <a:xfrm>
            <a:off x="179388" y="2060575"/>
            <a:ext cx="8229600" cy="1219200"/>
          </a:xfrm>
        </p:spPr>
        <p:txBody>
          <a:bodyPr/>
          <a:lstStyle/>
          <a:p>
            <a:pPr marL="990600" lvl="1" indent="-533400" eaLnBrk="1" hangingPunct="1">
              <a:buFont typeface="Wingdings" pitchFamily="2" charset="2"/>
              <a:buAutoNum type="alphaLcParenR" startAt="4"/>
            </a:pPr>
            <a:r>
              <a:rPr lang="en-GB" smtClean="0"/>
              <a:t>single relation with multiple type attributes and all subclass attributes</a:t>
            </a:r>
          </a:p>
        </p:txBody>
      </p:sp>
      <p:sp>
        <p:nvSpPr>
          <p:cNvPr id="67587" name="Line 4"/>
          <p:cNvSpPr>
            <a:spLocks noChangeShapeType="1"/>
          </p:cNvSpPr>
          <p:nvPr/>
        </p:nvSpPr>
        <p:spPr bwMode="auto">
          <a:xfrm>
            <a:off x="3989388" y="4956175"/>
            <a:ext cx="457200" cy="0"/>
          </a:xfrm>
          <a:prstGeom prst="line">
            <a:avLst/>
          </a:prstGeom>
          <a:noFill/>
          <a:ln w="76200">
            <a:solidFill>
              <a:schemeClr val="bg2"/>
            </a:solidFill>
            <a:round/>
            <a:headEnd/>
            <a:tailEnd type="triangle" w="med" len="med"/>
          </a:ln>
        </p:spPr>
        <p:txBody>
          <a:bodyPr/>
          <a:lstStyle/>
          <a:p>
            <a:endParaRPr lang="en-US"/>
          </a:p>
        </p:txBody>
      </p:sp>
      <p:sp>
        <p:nvSpPr>
          <p:cNvPr id="67588" name="Text Box 5"/>
          <p:cNvSpPr txBox="1">
            <a:spLocks noChangeArrowheads="1"/>
          </p:cNvSpPr>
          <p:nvPr/>
        </p:nvSpPr>
        <p:spPr bwMode="auto">
          <a:xfrm>
            <a:off x="4598988" y="4651375"/>
            <a:ext cx="4038600" cy="519113"/>
          </a:xfrm>
          <a:prstGeom prst="rect">
            <a:avLst/>
          </a:prstGeom>
          <a:noFill/>
          <a:ln w="9525">
            <a:noFill/>
            <a:miter lim="800000"/>
            <a:headEnd/>
            <a:tailEnd/>
          </a:ln>
        </p:spPr>
        <p:txBody>
          <a:bodyPr>
            <a:spAutoFit/>
          </a:bodyPr>
          <a:lstStyle/>
          <a:p>
            <a:r>
              <a:rPr lang="en-GB" sz="2800" b="1"/>
              <a:t>X(</a:t>
            </a:r>
            <a:r>
              <a:rPr lang="en-GB" sz="2800" b="1" u="sng"/>
              <a:t>ID</a:t>
            </a:r>
            <a:r>
              <a:rPr lang="en-GB" sz="2800" b="1"/>
              <a:t>, A, IsY, B, IsZ, C)</a:t>
            </a:r>
          </a:p>
        </p:txBody>
      </p:sp>
      <p:sp>
        <p:nvSpPr>
          <p:cNvPr id="67589" name="Rectangle 6"/>
          <p:cNvSpPr>
            <a:spLocks noChangeArrowheads="1"/>
          </p:cNvSpPr>
          <p:nvPr/>
        </p:nvSpPr>
        <p:spPr bwMode="auto">
          <a:xfrm>
            <a:off x="2152650" y="3719513"/>
            <a:ext cx="1036638" cy="363537"/>
          </a:xfrm>
          <a:prstGeom prst="rect">
            <a:avLst/>
          </a:prstGeom>
          <a:solidFill>
            <a:schemeClr val="accent1"/>
          </a:solidFill>
          <a:ln w="9525">
            <a:solidFill>
              <a:schemeClr val="tx1"/>
            </a:solidFill>
            <a:miter lim="800000"/>
            <a:headEnd/>
            <a:tailEnd/>
          </a:ln>
        </p:spPr>
        <p:txBody>
          <a:bodyPr wrap="none" anchor="ctr"/>
          <a:lstStyle/>
          <a:p>
            <a:pPr algn="ctr"/>
            <a:r>
              <a:rPr lang="en-GB" sz="1400" b="1"/>
              <a:t>X</a:t>
            </a:r>
          </a:p>
        </p:txBody>
      </p:sp>
      <p:sp>
        <p:nvSpPr>
          <p:cNvPr id="67590" name="Rectangle 7"/>
          <p:cNvSpPr>
            <a:spLocks noChangeArrowheads="1"/>
          </p:cNvSpPr>
          <p:nvPr/>
        </p:nvSpPr>
        <p:spPr bwMode="auto">
          <a:xfrm>
            <a:off x="2800350" y="5173663"/>
            <a:ext cx="1036638" cy="365125"/>
          </a:xfrm>
          <a:prstGeom prst="rect">
            <a:avLst/>
          </a:prstGeom>
          <a:solidFill>
            <a:schemeClr val="accent1"/>
          </a:solidFill>
          <a:ln w="9525">
            <a:solidFill>
              <a:schemeClr val="tx1"/>
            </a:solidFill>
            <a:miter lim="800000"/>
            <a:headEnd/>
            <a:tailEnd/>
          </a:ln>
        </p:spPr>
        <p:txBody>
          <a:bodyPr wrap="none" anchor="ctr"/>
          <a:lstStyle/>
          <a:p>
            <a:pPr algn="ctr"/>
            <a:r>
              <a:rPr lang="en-GB" sz="1400" b="1"/>
              <a:t>Z</a:t>
            </a:r>
          </a:p>
        </p:txBody>
      </p:sp>
      <p:sp>
        <p:nvSpPr>
          <p:cNvPr id="67591" name="Rectangle 8"/>
          <p:cNvSpPr>
            <a:spLocks noChangeArrowheads="1"/>
          </p:cNvSpPr>
          <p:nvPr/>
        </p:nvSpPr>
        <p:spPr bwMode="auto">
          <a:xfrm>
            <a:off x="1376363" y="5173663"/>
            <a:ext cx="1035050" cy="365125"/>
          </a:xfrm>
          <a:prstGeom prst="rect">
            <a:avLst/>
          </a:prstGeom>
          <a:solidFill>
            <a:schemeClr val="accent1"/>
          </a:solidFill>
          <a:ln w="9525">
            <a:solidFill>
              <a:schemeClr val="tx1"/>
            </a:solidFill>
            <a:miter lim="800000"/>
            <a:headEnd/>
            <a:tailEnd/>
          </a:ln>
        </p:spPr>
        <p:txBody>
          <a:bodyPr wrap="none" anchor="ctr"/>
          <a:lstStyle/>
          <a:p>
            <a:pPr algn="ctr"/>
            <a:r>
              <a:rPr lang="en-GB" sz="1400" b="1"/>
              <a:t>Y</a:t>
            </a:r>
          </a:p>
        </p:txBody>
      </p:sp>
      <p:sp>
        <p:nvSpPr>
          <p:cNvPr id="67592" name="Oval 9"/>
          <p:cNvSpPr>
            <a:spLocks noChangeArrowheads="1"/>
          </p:cNvSpPr>
          <p:nvPr/>
        </p:nvSpPr>
        <p:spPr bwMode="auto">
          <a:xfrm>
            <a:off x="2513013" y="4392613"/>
            <a:ext cx="315912" cy="296862"/>
          </a:xfrm>
          <a:prstGeom prst="ellipse">
            <a:avLst/>
          </a:prstGeom>
          <a:solidFill>
            <a:schemeClr val="bg1"/>
          </a:solidFill>
          <a:ln w="9525">
            <a:solidFill>
              <a:schemeClr val="tx1"/>
            </a:solidFill>
            <a:round/>
            <a:headEnd/>
            <a:tailEnd/>
          </a:ln>
        </p:spPr>
        <p:txBody>
          <a:bodyPr wrap="none" anchor="ctr"/>
          <a:lstStyle/>
          <a:p>
            <a:pPr algn="ctr"/>
            <a:endParaRPr lang="en-GB"/>
          </a:p>
        </p:txBody>
      </p:sp>
      <p:cxnSp>
        <p:nvCxnSpPr>
          <p:cNvPr id="67593" name="AutoShape 10"/>
          <p:cNvCxnSpPr>
            <a:cxnSpLocks noChangeShapeType="1"/>
            <a:stCxn id="67589" idx="2"/>
            <a:endCxn id="67592" idx="0"/>
          </p:cNvCxnSpPr>
          <p:nvPr/>
        </p:nvCxnSpPr>
        <p:spPr bwMode="auto">
          <a:xfrm>
            <a:off x="2671763" y="4083050"/>
            <a:ext cx="0" cy="309563"/>
          </a:xfrm>
          <a:prstGeom prst="straightConnector1">
            <a:avLst/>
          </a:prstGeom>
          <a:noFill/>
          <a:ln w="9525">
            <a:solidFill>
              <a:schemeClr val="tx1"/>
            </a:solidFill>
            <a:round/>
            <a:headEnd/>
            <a:tailEnd/>
          </a:ln>
        </p:spPr>
      </p:cxnSp>
      <p:cxnSp>
        <p:nvCxnSpPr>
          <p:cNvPr id="67594" name="AutoShape 11"/>
          <p:cNvCxnSpPr>
            <a:cxnSpLocks noChangeShapeType="1"/>
            <a:stCxn id="67592" idx="4"/>
            <a:endCxn id="67591" idx="0"/>
          </p:cNvCxnSpPr>
          <p:nvPr/>
        </p:nvCxnSpPr>
        <p:spPr bwMode="auto">
          <a:xfrm flipH="1">
            <a:off x="1893888" y="4689475"/>
            <a:ext cx="777875" cy="484188"/>
          </a:xfrm>
          <a:prstGeom prst="straightConnector1">
            <a:avLst/>
          </a:prstGeom>
          <a:noFill/>
          <a:ln w="9525">
            <a:solidFill>
              <a:schemeClr val="tx1"/>
            </a:solidFill>
            <a:round/>
            <a:headEnd/>
            <a:tailEnd/>
          </a:ln>
        </p:spPr>
      </p:cxnSp>
      <p:cxnSp>
        <p:nvCxnSpPr>
          <p:cNvPr id="67595" name="AutoShape 12"/>
          <p:cNvCxnSpPr>
            <a:cxnSpLocks noChangeShapeType="1"/>
            <a:stCxn id="67592" idx="4"/>
            <a:endCxn id="67590" idx="0"/>
          </p:cNvCxnSpPr>
          <p:nvPr/>
        </p:nvCxnSpPr>
        <p:spPr bwMode="auto">
          <a:xfrm>
            <a:off x="2671763" y="4689475"/>
            <a:ext cx="647700" cy="484188"/>
          </a:xfrm>
          <a:prstGeom prst="straightConnector1">
            <a:avLst/>
          </a:prstGeom>
          <a:noFill/>
          <a:ln w="9525">
            <a:solidFill>
              <a:schemeClr val="tx1"/>
            </a:solidFill>
            <a:round/>
            <a:headEnd/>
            <a:tailEnd/>
          </a:ln>
        </p:spPr>
      </p:cxnSp>
      <p:sp>
        <p:nvSpPr>
          <p:cNvPr id="67596" name="Oval 13"/>
          <p:cNvSpPr>
            <a:spLocks noChangeArrowheads="1"/>
          </p:cNvSpPr>
          <p:nvPr/>
        </p:nvSpPr>
        <p:spPr bwMode="auto">
          <a:xfrm>
            <a:off x="1763713" y="3355975"/>
            <a:ext cx="647700" cy="242888"/>
          </a:xfrm>
          <a:prstGeom prst="ellipse">
            <a:avLst/>
          </a:prstGeom>
          <a:solidFill>
            <a:schemeClr val="bg1"/>
          </a:solidFill>
          <a:ln w="9525">
            <a:solidFill>
              <a:schemeClr val="tx1"/>
            </a:solidFill>
            <a:round/>
            <a:headEnd/>
            <a:tailEnd/>
          </a:ln>
        </p:spPr>
        <p:txBody>
          <a:bodyPr wrap="none" anchor="ctr"/>
          <a:lstStyle/>
          <a:p>
            <a:pPr algn="ctr"/>
            <a:r>
              <a:rPr lang="en-GB" sz="1200" u="sng"/>
              <a:t>ID</a:t>
            </a:r>
          </a:p>
        </p:txBody>
      </p:sp>
      <p:sp>
        <p:nvSpPr>
          <p:cNvPr id="67597" name="Oval 14"/>
          <p:cNvSpPr>
            <a:spLocks noChangeArrowheads="1"/>
          </p:cNvSpPr>
          <p:nvPr/>
        </p:nvSpPr>
        <p:spPr bwMode="auto">
          <a:xfrm>
            <a:off x="2541588" y="3355975"/>
            <a:ext cx="647700" cy="242888"/>
          </a:xfrm>
          <a:prstGeom prst="ellipse">
            <a:avLst/>
          </a:prstGeom>
          <a:solidFill>
            <a:schemeClr val="bg1"/>
          </a:solidFill>
          <a:ln w="9525">
            <a:solidFill>
              <a:schemeClr val="tx1"/>
            </a:solidFill>
            <a:round/>
            <a:headEnd/>
            <a:tailEnd/>
          </a:ln>
        </p:spPr>
        <p:txBody>
          <a:bodyPr wrap="none" anchor="ctr"/>
          <a:lstStyle/>
          <a:p>
            <a:pPr algn="ctr"/>
            <a:r>
              <a:rPr lang="en-GB" sz="1200"/>
              <a:t>A</a:t>
            </a:r>
          </a:p>
        </p:txBody>
      </p:sp>
      <p:sp>
        <p:nvSpPr>
          <p:cNvPr id="67598" name="Oval 15"/>
          <p:cNvSpPr>
            <a:spLocks noChangeArrowheads="1"/>
          </p:cNvSpPr>
          <p:nvPr/>
        </p:nvSpPr>
        <p:spPr bwMode="auto">
          <a:xfrm>
            <a:off x="1246188" y="5659438"/>
            <a:ext cx="647700" cy="242887"/>
          </a:xfrm>
          <a:prstGeom prst="ellipse">
            <a:avLst/>
          </a:prstGeom>
          <a:solidFill>
            <a:schemeClr val="bg1"/>
          </a:solidFill>
          <a:ln w="9525">
            <a:solidFill>
              <a:schemeClr val="tx1"/>
            </a:solidFill>
            <a:round/>
            <a:headEnd/>
            <a:tailEnd/>
          </a:ln>
        </p:spPr>
        <p:txBody>
          <a:bodyPr wrap="none" anchor="ctr"/>
          <a:lstStyle/>
          <a:p>
            <a:pPr algn="ctr"/>
            <a:r>
              <a:rPr lang="en-GB" sz="1200"/>
              <a:t>B</a:t>
            </a:r>
          </a:p>
        </p:txBody>
      </p:sp>
      <p:sp>
        <p:nvSpPr>
          <p:cNvPr id="67599" name="Oval 16"/>
          <p:cNvSpPr>
            <a:spLocks noChangeArrowheads="1"/>
          </p:cNvSpPr>
          <p:nvPr/>
        </p:nvSpPr>
        <p:spPr bwMode="auto">
          <a:xfrm>
            <a:off x="3059113" y="5780088"/>
            <a:ext cx="647700" cy="242887"/>
          </a:xfrm>
          <a:prstGeom prst="ellipse">
            <a:avLst/>
          </a:prstGeom>
          <a:solidFill>
            <a:schemeClr val="bg1"/>
          </a:solidFill>
          <a:ln w="9525">
            <a:solidFill>
              <a:schemeClr val="tx1"/>
            </a:solidFill>
            <a:round/>
            <a:headEnd/>
            <a:tailEnd/>
          </a:ln>
        </p:spPr>
        <p:txBody>
          <a:bodyPr wrap="none" anchor="ctr"/>
          <a:lstStyle/>
          <a:p>
            <a:pPr algn="ctr"/>
            <a:r>
              <a:rPr lang="en-GB" sz="1200"/>
              <a:t>C</a:t>
            </a:r>
          </a:p>
        </p:txBody>
      </p:sp>
      <p:cxnSp>
        <p:nvCxnSpPr>
          <p:cNvPr id="67600" name="AutoShape 17"/>
          <p:cNvCxnSpPr>
            <a:cxnSpLocks noChangeShapeType="1"/>
            <a:stCxn id="67591" idx="2"/>
            <a:endCxn id="67598" idx="0"/>
          </p:cNvCxnSpPr>
          <p:nvPr/>
        </p:nvCxnSpPr>
        <p:spPr bwMode="auto">
          <a:xfrm flipH="1">
            <a:off x="1570038" y="5538788"/>
            <a:ext cx="323850" cy="120650"/>
          </a:xfrm>
          <a:prstGeom prst="straightConnector1">
            <a:avLst/>
          </a:prstGeom>
          <a:noFill/>
          <a:ln w="9525">
            <a:solidFill>
              <a:schemeClr val="tx1"/>
            </a:solidFill>
            <a:round/>
            <a:headEnd/>
            <a:tailEnd/>
          </a:ln>
        </p:spPr>
      </p:cxnSp>
      <p:cxnSp>
        <p:nvCxnSpPr>
          <p:cNvPr id="67601" name="AutoShape 18"/>
          <p:cNvCxnSpPr>
            <a:cxnSpLocks noChangeShapeType="1"/>
            <a:stCxn id="67590" idx="2"/>
            <a:endCxn id="67599" idx="0"/>
          </p:cNvCxnSpPr>
          <p:nvPr/>
        </p:nvCxnSpPr>
        <p:spPr bwMode="auto">
          <a:xfrm>
            <a:off x="3319463" y="5538788"/>
            <a:ext cx="63500" cy="241300"/>
          </a:xfrm>
          <a:prstGeom prst="straightConnector1">
            <a:avLst/>
          </a:prstGeom>
          <a:noFill/>
          <a:ln w="9525">
            <a:solidFill>
              <a:schemeClr val="tx1"/>
            </a:solidFill>
            <a:round/>
            <a:headEnd/>
            <a:tailEnd/>
          </a:ln>
        </p:spPr>
      </p:cxnSp>
      <p:cxnSp>
        <p:nvCxnSpPr>
          <p:cNvPr id="67602" name="AutoShape 19"/>
          <p:cNvCxnSpPr>
            <a:cxnSpLocks noChangeShapeType="1"/>
            <a:stCxn id="67597" idx="4"/>
            <a:endCxn id="67589" idx="0"/>
          </p:cNvCxnSpPr>
          <p:nvPr/>
        </p:nvCxnSpPr>
        <p:spPr bwMode="auto">
          <a:xfrm flipH="1">
            <a:off x="2671763" y="3598863"/>
            <a:ext cx="193675" cy="120650"/>
          </a:xfrm>
          <a:prstGeom prst="straightConnector1">
            <a:avLst/>
          </a:prstGeom>
          <a:noFill/>
          <a:ln w="9525">
            <a:solidFill>
              <a:schemeClr val="tx1"/>
            </a:solidFill>
            <a:round/>
            <a:headEnd/>
            <a:tailEnd/>
          </a:ln>
        </p:spPr>
      </p:cxnSp>
      <p:cxnSp>
        <p:nvCxnSpPr>
          <p:cNvPr id="67603" name="AutoShape 20"/>
          <p:cNvCxnSpPr>
            <a:cxnSpLocks noChangeShapeType="1"/>
            <a:stCxn id="67596" idx="4"/>
            <a:endCxn id="67589" idx="0"/>
          </p:cNvCxnSpPr>
          <p:nvPr/>
        </p:nvCxnSpPr>
        <p:spPr bwMode="auto">
          <a:xfrm>
            <a:off x="2087563" y="3598863"/>
            <a:ext cx="584200" cy="120650"/>
          </a:xfrm>
          <a:prstGeom prst="straightConnector1">
            <a:avLst/>
          </a:prstGeom>
          <a:noFill/>
          <a:ln w="9525">
            <a:solidFill>
              <a:schemeClr val="tx1"/>
            </a:solidFill>
            <a:round/>
            <a:headEnd/>
            <a:tailEnd/>
          </a:ln>
        </p:spPr>
      </p:cxnSp>
      <p:sp>
        <p:nvSpPr>
          <p:cNvPr id="67604" name="Text Box 21"/>
          <p:cNvSpPr txBox="1">
            <a:spLocks noChangeArrowheads="1"/>
          </p:cNvSpPr>
          <p:nvPr/>
        </p:nvSpPr>
        <p:spPr bwMode="auto">
          <a:xfrm rot="14198232" flipV="1">
            <a:off x="2232819" y="4723607"/>
            <a:ext cx="312737" cy="304800"/>
          </a:xfrm>
          <a:prstGeom prst="rect">
            <a:avLst/>
          </a:prstGeom>
          <a:noFill/>
          <a:ln w="9525">
            <a:noFill/>
            <a:miter lim="800000"/>
            <a:headEnd/>
            <a:tailEnd/>
          </a:ln>
        </p:spPr>
        <p:txBody>
          <a:bodyPr wrap="none">
            <a:spAutoFit/>
          </a:bodyPr>
          <a:lstStyle/>
          <a:p>
            <a:r>
              <a:rPr lang="en-GB" sz="1400"/>
              <a:t>U</a:t>
            </a:r>
          </a:p>
        </p:txBody>
      </p:sp>
      <p:sp>
        <p:nvSpPr>
          <p:cNvPr id="67605" name="Text Box 22"/>
          <p:cNvSpPr txBox="1">
            <a:spLocks noChangeArrowheads="1"/>
          </p:cNvSpPr>
          <p:nvPr/>
        </p:nvSpPr>
        <p:spPr bwMode="auto">
          <a:xfrm rot="7510116" flipV="1">
            <a:off x="2766219" y="4731544"/>
            <a:ext cx="312738" cy="304800"/>
          </a:xfrm>
          <a:prstGeom prst="rect">
            <a:avLst/>
          </a:prstGeom>
          <a:noFill/>
          <a:ln w="9525">
            <a:noFill/>
            <a:miter lim="800000"/>
            <a:headEnd/>
            <a:tailEnd/>
          </a:ln>
        </p:spPr>
        <p:txBody>
          <a:bodyPr wrap="none">
            <a:spAutoFit/>
          </a:bodyPr>
          <a:lstStyle/>
          <a:p>
            <a:r>
              <a:rPr lang="en-GB" sz="1400"/>
              <a:t>U</a:t>
            </a:r>
          </a:p>
        </p:txBody>
      </p:sp>
      <p:sp>
        <p:nvSpPr>
          <p:cNvPr id="67606" name="Text Box 23"/>
          <p:cNvSpPr txBox="1">
            <a:spLocks noChangeArrowheads="1"/>
          </p:cNvSpPr>
          <p:nvPr/>
        </p:nvSpPr>
        <p:spPr bwMode="auto">
          <a:xfrm>
            <a:off x="4456113" y="5372100"/>
            <a:ext cx="4176712" cy="915988"/>
          </a:xfrm>
          <a:prstGeom prst="rect">
            <a:avLst/>
          </a:prstGeom>
          <a:noFill/>
          <a:ln w="9525">
            <a:noFill/>
            <a:miter lim="800000"/>
            <a:headEnd/>
            <a:tailEnd/>
          </a:ln>
        </p:spPr>
        <p:txBody>
          <a:bodyPr>
            <a:spAutoFit/>
          </a:bodyPr>
          <a:lstStyle/>
          <a:p>
            <a:r>
              <a:rPr lang="sv-SE" b="1">
                <a:solidFill>
                  <a:srgbClr val="FF3300"/>
                </a:solidFill>
              </a:rPr>
              <a:t>* Always works.</a:t>
            </a:r>
          </a:p>
          <a:p>
            <a:r>
              <a:rPr lang="sv-SE" b="1">
                <a:solidFill>
                  <a:srgbClr val="FF3300"/>
                </a:solidFill>
              </a:rPr>
              <a:t>* May produce many NULLs if many subclass-specific attributes exist.</a:t>
            </a:r>
            <a:endParaRPr lang="en-US" b="1">
              <a:solidFill>
                <a:srgbClr val="FF33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pPr eaLnBrk="1" hangingPunct="1"/>
            <a:r>
              <a:rPr lang="sv-SE" sz="4000" smtClean="0"/>
              <a:t>Translation ER/EER to Relational</a:t>
            </a:r>
            <a:endParaRPr lang="en-US" sz="4000" smtClean="0"/>
          </a:p>
        </p:txBody>
      </p:sp>
      <p:sp>
        <p:nvSpPr>
          <p:cNvPr id="19458" name="Rectangle 3"/>
          <p:cNvSpPr>
            <a:spLocks noGrp="1" noChangeArrowheads="1"/>
          </p:cNvSpPr>
          <p:nvPr>
            <p:ph type="body" idx="1"/>
          </p:nvPr>
        </p:nvSpPr>
        <p:spPr/>
        <p:txBody>
          <a:bodyPr/>
          <a:lstStyle/>
          <a:p>
            <a:pPr eaLnBrk="1" hangingPunct="1"/>
            <a:r>
              <a:rPr lang="sv-SE" smtClean="0"/>
              <a:t>Migrate from mini world model to a model understandable to a DBMS</a:t>
            </a:r>
            <a:endParaRPr lang="en-US" smtClean="0"/>
          </a:p>
        </p:txBody>
      </p:sp>
      <p:grpSp>
        <p:nvGrpSpPr>
          <p:cNvPr id="19459" name="Group 55"/>
          <p:cNvGrpSpPr>
            <a:grpSpLocks/>
          </p:cNvGrpSpPr>
          <p:nvPr/>
        </p:nvGrpSpPr>
        <p:grpSpPr bwMode="auto">
          <a:xfrm>
            <a:off x="790575" y="3352800"/>
            <a:ext cx="7561263" cy="2663825"/>
            <a:chOff x="385" y="1797"/>
            <a:chExt cx="4763" cy="1678"/>
          </a:xfrm>
        </p:grpSpPr>
        <p:sp>
          <p:nvSpPr>
            <p:cNvPr id="19460" name="AutoShape 4"/>
            <p:cNvSpPr>
              <a:spLocks noChangeArrowheads="1"/>
            </p:cNvSpPr>
            <p:nvPr/>
          </p:nvSpPr>
          <p:spPr bwMode="auto">
            <a:xfrm>
              <a:off x="2789" y="2523"/>
              <a:ext cx="363" cy="363"/>
            </a:xfrm>
            <a:prstGeom prst="rightArrow">
              <a:avLst>
                <a:gd name="adj1" fmla="val 50000"/>
                <a:gd name="adj2" fmla="val 25000"/>
              </a:avLst>
            </a:prstGeom>
            <a:solidFill>
              <a:schemeClr val="accent1"/>
            </a:solidFill>
            <a:ln w="25400">
              <a:solidFill>
                <a:schemeClr val="tx1"/>
              </a:solidFill>
              <a:miter lim="800000"/>
              <a:headEnd/>
              <a:tailEnd/>
            </a:ln>
          </p:spPr>
          <p:txBody>
            <a:bodyPr wrap="none" anchor="ctr"/>
            <a:lstStyle/>
            <a:p>
              <a:endParaRPr lang="sv-SE"/>
            </a:p>
          </p:txBody>
        </p:sp>
        <p:sp>
          <p:nvSpPr>
            <p:cNvPr id="19461" name="Rectangle 5"/>
            <p:cNvSpPr>
              <a:spLocks noChangeArrowheads="1"/>
            </p:cNvSpPr>
            <p:nvPr/>
          </p:nvSpPr>
          <p:spPr bwMode="auto">
            <a:xfrm>
              <a:off x="702" y="1978"/>
              <a:ext cx="272" cy="181"/>
            </a:xfrm>
            <a:prstGeom prst="rect">
              <a:avLst/>
            </a:prstGeom>
            <a:solidFill>
              <a:schemeClr val="accent1"/>
            </a:solidFill>
            <a:ln w="25400">
              <a:solidFill>
                <a:schemeClr val="tx1"/>
              </a:solidFill>
              <a:miter lim="800000"/>
              <a:headEnd/>
              <a:tailEnd/>
            </a:ln>
          </p:spPr>
          <p:txBody>
            <a:bodyPr wrap="none" anchor="ctr"/>
            <a:lstStyle/>
            <a:p>
              <a:endParaRPr lang="sv-SE"/>
            </a:p>
          </p:txBody>
        </p:sp>
        <p:sp>
          <p:nvSpPr>
            <p:cNvPr id="19462" name="Rectangle 6"/>
            <p:cNvSpPr>
              <a:spLocks noChangeArrowheads="1"/>
            </p:cNvSpPr>
            <p:nvPr/>
          </p:nvSpPr>
          <p:spPr bwMode="auto">
            <a:xfrm>
              <a:off x="1156" y="2432"/>
              <a:ext cx="272" cy="181"/>
            </a:xfrm>
            <a:prstGeom prst="rect">
              <a:avLst/>
            </a:prstGeom>
            <a:solidFill>
              <a:schemeClr val="accent1"/>
            </a:solidFill>
            <a:ln w="25400">
              <a:solidFill>
                <a:schemeClr val="tx1"/>
              </a:solidFill>
              <a:miter lim="800000"/>
              <a:headEnd/>
              <a:tailEnd/>
            </a:ln>
          </p:spPr>
          <p:txBody>
            <a:bodyPr wrap="none" anchor="ctr"/>
            <a:lstStyle/>
            <a:p>
              <a:endParaRPr lang="sv-SE"/>
            </a:p>
          </p:txBody>
        </p:sp>
        <p:sp>
          <p:nvSpPr>
            <p:cNvPr id="19463" name="Rectangle 7"/>
            <p:cNvSpPr>
              <a:spLocks noChangeArrowheads="1"/>
            </p:cNvSpPr>
            <p:nvPr/>
          </p:nvSpPr>
          <p:spPr bwMode="auto">
            <a:xfrm>
              <a:off x="1746" y="3112"/>
              <a:ext cx="272" cy="181"/>
            </a:xfrm>
            <a:prstGeom prst="rect">
              <a:avLst/>
            </a:prstGeom>
            <a:solidFill>
              <a:schemeClr val="accent1"/>
            </a:solidFill>
            <a:ln w="25400">
              <a:solidFill>
                <a:schemeClr val="tx1"/>
              </a:solidFill>
              <a:miter lim="800000"/>
              <a:headEnd/>
              <a:tailEnd/>
            </a:ln>
          </p:spPr>
          <p:txBody>
            <a:bodyPr wrap="none" anchor="ctr"/>
            <a:lstStyle/>
            <a:p>
              <a:endParaRPr lang="sv-SE"/>
            </a:p>
          </p:txBody>
        </p:sp>
        <p:sp>
          <p:nvSpPr>
            <p:cNvPr id="19464" name="Rectangle 8"/>
            <p:cNvSpPr>
              <a:spLocks noChangeArrowheads="1"/>
            </p:cNvSpPr>
            <p:nvPr/>
          </p:nvSpPr>
          <p:spPr bwMode="auto">
            <a:xfrm>
              <a:off x="657" y="3112"/>
              <a:ext cx="272" cy="181"/>
            </a:xfrm>
            <a:prstGeom prst="rect">
              <a:avLst/>
            </a:prstGeom>
            <a:solidFill>
              <a:schemeClr val="accent1"/>
            </a:solidFill>
            <a:ln w="25400">
              <a:solidFill>
                <a:schemeClr val="tx1"/>
              </a:solidFill>
              <a:miter lim="800000"/>
              <a:headEnd/>
              <a:tailEnd/>
            </a:ln>
          </p:spPr>
          <p:txBody>
            <a:bodyPr wrap="none" anchor="ctr"/>
            <a:lstStyle/>
            <a:p>
              <a:endParaRPr lang="sv-SE"/>
            </a:p>
          </p:txBody>
        </p:sp>
        <p:sp>
          <p:nvSpPr>
            <p:cNvPr id="19465" name="Oval 9"/>
            <p:cNvSpPr>
              <a:spLocks noChangeArrowheads="1"/>
            </p:cNvSpPr>
            <p:nvPr/>
          </p:nvSpPr>
          <p:spPr bwMode="auto">
            <a:xfrm>
              <a:off x="566" y="1797"/>
              <a:ext cx="182" cy="91"/>
            </a:xfrm>
            <a:prstGeom prst="ellipse">
              <a:avLst/>
            </a:prstGeom>
            <a:solidFill>
              <a:schemeClr val="accent1"/>
            </a:solidFill>
            <a:ln w="25400">
              <a:solidFill>
                <a:schemeClr val="tx1"/>
              </a:solidFill>
              <a:round/>
              <a:headEnd/>
              <a:tailEnd/>
            </a:ln>
          </p:spPr>
          <p:txBody>
            <a:bodyPr wrap="none" anchor="ctr"/>
            <a:lstStyle/>
            <a:p>
              <a:endParaRPr lang="sv-SE"/>
            </a:p>
          </p:txBody>
        </p:sp>
        <p:sp>
          <p:nvSpPr>
            <p:cNvPr id="19466" name="Oval 10"/>
            <p:cNvSpPr>
              <a:spLocks noChangeArrowheads="1"/>
            </p:cNvSpPr>
            <p:nvPr/>
          </p:nvSpPr>
          <p:spPr bwMode="auto">
            <a:xfrm>
              <a:off x="430" y="1933"/>
              <a:ext cx="182" cy="91"/>
            </a:xfrm>
            <a:prstGeom prst="ellipse">
              <a:avLst/>
            </a:prstGeom>
            <a:solidFill>
              <a:schemeClr val="accent1"/>
            </a:solidFill>
            <a:ln w="25400">
              <a:solidFill>
                <a:schemeClr val="tx1"/>
              </a:solidFill>
              <a:round/>
              <a:headEnd/>
              <a:tailEnd/>
            </a:ln>
          </p:spPr>
          <p:txBody>
            <a:bodyPr wrap="none" anchor="ctr"/>
            <a:lstStyle/>
            <a:p>
              <a:endParaRPr lang="sv-SE"/>
            </a:p>
          </p:txBody>
        </p:sp>
        <p:sp>
          <p:nvSpPr>
            <p:cNvPr id="19467" name="Oval 11"/>
            <p:cNvSpPr>
              <a:spLocks noChangeArrowheads="1"/>
            </p:cNvSpPr>
            <p:nvPr/>
          </p:nvSpPr>
          <p:spPr bwMode="auto">
            <a:xfrm>
              <a:off x="838" y="1797"/>
              <a:ext cx="182" cy="91"/>
            </a:xfrm>
            <a:prstGeom prst="ellipse">
              <a:avLst/>
            </a:prstGeom>
            <a:solidFill>
              <a:schemeClr val="accent1"/>
            </a:solidFill>
            <a:ln w="25400">
              <a:solidFill>
                <a:schemeClr val="tx1"/>
              </a:solidFill>
              <a:round/>
              <a:headEnd/>
              <a:tailEnd/>
            </a:ln>
          </p:spPr>
          <p:txBody>
            <a:bodyPr wrap="none" anchor="ctr"/>
            <a:lstStyle/>
            <a:p>
              <a:endParaRPr lang="sv-SE"/>
            </a:p>
          </p:txBody>
        </p:sp>
        <p:sp>
          <p:nvSpPr>
            <p:cNvPr id="19468" name="Oval 12"/>
            <p:cNvSpPr>
              <a:spLocks noChangeArrowheads="1"/>
            </p:cNvSpPr>
            <p:nvPr/>
          </p:nvSpPr>
          <p:spPr bwMode="auto">
            <a:xfrm>
              <a:off x="385" y="3202"/>
              <a:ext cx="182" cy="91"/>
            </a:xfrm>
            <a:prstGeom prst="ellipse">
              <a:avLst/>
            </a:prstGeom>
            <a:solidFill>
              <a:schemeClr val="accent1"/>
            </a:solidFill>
            <a:ln w="25400">
              <a:solidFill>
                <a:schemeClr val="tx1"/>
              </a:solidFill>
              <a:round/>
              <a:headEnd/>
              <a:tailEnd/>
            </a:ln>
          </p:spPr>
          <p:txBody>
            <a:bodyPr wrap="none" anchor="ctr"/>
            <a:lstStyle/>
            <a:p>
              <a:endParaRPr lang="sv-SE"/>
            </a:p>
          </p:txBody>
        </p:sp>
        <p:sp>
          <p:nvSpPr>
            <p:cNvPr id="19469" name="Oval 13"/>
            <p:cNvSpPr>
              <a:spLocks noChangeArrowheads="1"/>
            </p:cNvSpPr>
            <p:nvPr/>
          </p:nvSpPr>
          <p:spPr bwMode="auto">
            <a:xfrm>
              <a:off x="476" y="3384"/>
              <a:ext cx="182" cy="91"/>
            </a:xfrm>
            <a:prstGeom prst="ellipse">
              <a:avLst/>
            </a:prstGeom>
            <a:solidFill>
              <a:schemeClr val="accent1"/>
            </a:solidFill>
            <a:ln w="25400">
              <a:solidFill>
                <a:schemeClr val="tx1"/>
              </a:solidFill>
              <a:round/>
              <a:headEnd/>
              <a:tailEnd/>
            </a:ln>
          </p:spPr>
          <p:txBody>
            <a:bodyPr wrap="none" anchor="ctr"/>
            <a:lstStyle/>
            <a:p>
              <a:endParaRPr lang="sv-SE"/>
            </a:p>
          </p:txBody>
        </p:sp>
        <p:sp>
          <p:nvSpPr>
            <p:cNvPr id="19470" name="Oval 14"/>
            <p:cNvSpPr>
              <a:spLocks noChangeArrowheads="1"/>
            </p:cNvSpPr>
            <p:nvPr/>
          </p:nvSpPr>
          <p:spPr bwMode="auto">
            <a:xfrm>
              <a:off x="702" y="3384"/>
              <a:ext cx="182" cy="91"/>
            </a:xfrm>
            <a:prstGeom prst="ellipse">
              <a:avLst/>
            </a:prstGeom>
            <a:solidFill>
              <a:schemeClr val="accent1"/>
            </a:solidFill>
            <a:ln w="25400">
              <a:solidFill>
                <a:schemeClr val="tx1"/>
              </a:solidFill>
              <a:round/>
              <a:headEnd/>
              <a:tailEnd/>
            </a:ln>
          </p:spPr>
          <p:txBody>
            <a:bodyPr wrap="none" anchor="ctr"/>
            <a:lstStyle/>
            <a:p>
              <a:endParaRPr lang="sv-SE"/>
            </a:p>
          </p:txBody>
        </p:sp>
        <p:sp>
          <p:nvSpPr>
            <p:cNvPr id="19471" name="Oval 15"/>
            <p:cNvSpPr>
              <a:spLocks noChangeArrowheads="1"/>
            </p:cNvSpPr>
            <p:nvPr/>
          </p:nvSpPr>
          <p:spPr bwMode="auto">
            <a:xfrm>
              <a:off x="1746" y="3384"/>
              <a:ext cx="182" cy="91"/>
            </a:xfrm>
            <a:prstGeom prst="ellipse">
              <a:avLst/>
            </a:prstGeom>
            <a:solidFill>
              <a:schemeClr val="accent1"/>
            </a:solidFill>
            <a:ln w="25400">
              <a:solidFill>
                <a:schemeClr val="tx1"/>
              </a:solidFill>
              <a:round/>
              <a:headEnd/>
              <a:tailEnd/>
            </a:ln>
          </p:spPr>
          <p:txBody>
            <a:bodyPr wrap="none" anchor="ctr"/>
            <a:lstStyle/>
            <a:p>
              <a:endParaRPr lang="sv-SE"/>
            </a:p>
          </p:txBody>
        </p:sp>
        <p:sp>
          <p:nvSpPr>
            <p:cNvPr id="19472" name="Oval 16"/>
            <p:cNvSpPr>
              <a:spLocks noChangeArrowheads="1"/>
            </p:cNvSpPr>
            <p:nvPr/>
          </p:nvSpPr>
          <p:spPr bwMode="auto">
            <a:xfrm>
              <a:off x="1973" y="3384"/>
              <a:ext cx="182" cy="91"/>
            </a:xfrm>
            <a:prstGeom prst="ellipse">
              <a:avLst/>
            </a:prstGeom>
            <a:solidFill>
              <a:schemeClr val="accent1"/>
            </a:solidFill>
            <a:ln w="25400">
              <a:solidFill>
                <a:schemeClr val="tx1"/>
              </a:solidFill>
              <a:round/>
              <a:headEnd/>
              <a:tailEnd/>
            </a:ln>
          </p:spPr>
          <p:txBody>
            <a:bodyPr wrap="none" anchor="ctr"/>
            <a:lstStyle/>
            <a:p>
              <a:endParaRPr lang="sv-SE"/>
            </a:p>
          </p:txBody>
        </p:sp>
        <p:sp>
          <p:nvSpPr>
            <p:cNvPr id="19473" name="Oval 17"/>
            <p:cNvSpPr>
              <a:spLocks noChangeArrowheads="1"/>
            </p:cNvSpPr>
            <p:nvPr/>
          </p:nvSpPr>
          <p:spPr bwMode="auto">
            <a:xfrm>
              <a:off x="1201" y="2251"/>
              <a:ext cx="182" cy="91"/>
            </a:xfrm>
            <a:prstGeom prst="ellipse">
              <a:avLst/>
            </a:prstGeom>
            <a:solidFill>
              <a:schemeClr val="accent1"/>
            </a:solidFill>
            <a:ln w="25400">
              <a:solidFill>
                <a:schemeClr val="tx1"/>
              </a:solidFill>
              <a:round/>
              <a:headEnd/>
              <a:tailEnd/>
            </a:ln>
          </p:spPr>
          <p:txBody>
            <a:bodyPr wrap="none" anchor="ctr"/>
            <a:lstStyle/>
            <a:p>
              <a:endParaRPr lang="sv-SE"/>
            </a:p>
          </p:txBody>
        </p:sp>
        <p:sp>
          <p:nvSpPr>
            <p:cNvPr id="19474" name="Oval 18"/>
            <p:cNvSpPr>
              <a:spLocks noChangeArrowheads="1"/>
            </p:cNvSpPr>
            <p:nvPr/>
          </p:nvSpPr>
          <p:spPr bwMode="auto">
            <a:xfrm>
              <a:off x="1474" y="2296"/>
              <a:ext cx="182" cy="91"/>
            </a:xfrm>
            <a:prstGeom prst="ellipse">
              <a:avLst/>
            </a:prstGeom>
            <a:solidFill>
              <a:schemeClr val="accent1"/>
            </a:solidFill>
            <a:ln w="25400">
              <a:solidFill>
                <a:schemeClr val="tx1"/>
              </a:solidFill>
              <a:round/>
              <a:headEnd/>
              <a:tailEnd/>
            </a:ln>
          </p:spPr>
          <p:txBody>
            <a:bodyPr wrap="none" anchor="ctr"/>
            <a:lstStyle/>
            <a:p>
              <a:endParaRPr lang="sv-SE"/>
            </a:p>
          </p:txBody>
        </p:sp>
        <p:sp>
          <p:nvSpPr>
            <p:cNvPr id="19475" name="Rectangle 19"/>
            <p:cNvSpPr>
              <a:spLocks noChangeArrowheads="1"/>
            </p:cNvSpPr>
            <p:nvPr/>
          </p:nvSpPr>
          <p:spPr bwMode="auto">
            <a:xfrm rot="2700000">
              <a:off x="748" y="2432"/>
              <a:ext cx="181" cy="182"/>
            </a:xfrm>
            <a:prstGeom prst="rect">
              <a:avLst/>
            </a:prstGeom>
            <a:solidFill>
              <a:schemeClr val="accent1"/>
            </a:solidFill>
            <a:ln w="25400">
              <a:solidFill>
                <a:schemeClr val="tx1"/>
              </a:solidFill>
              <a:miter lim="800000"/>
              <a:headEnd/>
              <a:tailEnd/>
            </a:ln>
          </p:spPr>
          <p:txBody>
            <a:bodyPr wrap="none" anchor="ctr"/>
            <a:lstStyle/>
            <a:p>
              <a:endParaRPr lang="sv-SE"/>
            </a:p>
          </p:txBody>
        </p:sp>
        <p:sp>
          <p:nvSpPr>
            <p:cNvPr id="19476" name="Rectangle 20"/>
            <p:cNvSpPr>
              <a:spLocks noChangeArrowheads="1"/>
            </p:cNvSpPr>
            <p:nvPr/>
          </p:nvSpPr>
          <p:spPr bwMode="auto">
            <a:xfrm rot="2700000">
              <a:off x="1247" y="3112"/>
              <a:ext cx="181" cy="182"/>
            </a:xfrm>
            <a:prstGeom prst="rect">
              <a:avLst/>
            </a:prstGeom>
            <a:solidFill>
              <a:schemeClr val="accent1"/>
            </a:solidFill>
            <a:ln w="25400">
              <a:solidFill>
                <a:schemeClr val="tx1"/>
              </a:solidFill>
              <a:miter lim="800000"/>
              <a:headEnd/>
              <a:tailEnd/>
            </a:ln>
          </p:spPr>
          <p:txBody>
            <a:bodyPr wrap="none" anchor="ctr"/>
            <a:lstStyle/>
            <a:p>
              <a:endParaRPr lang="sv-SE"/>
            </a:p>
          </p:txBody>
        </p:sp>
        <p:sp>
          <p:nvSpPr>
            <p:cNvPr id="19477" name="Rectangle 21"/>
            <p:cNvSpPr>
              <a:spLocks noChangeArrowheads="1"/>
            </p:cNvSpPr>
            <p:nvPr/>
          </p:nvSpPr>
          <p:spPr bwMode="auto">
            <a:xfrm rot="2700000">
              <a:off x="1791" y="2704"/>
              <a:ext cx="181" cy="182"/>
            </a:xfrm>
            <a:prstGeom prst="rect">
              <a:avLst/>
            </a:prstGeom>
            <a:solidFill>
              <a:schemeClr val="accent1"/>
            </a:solidFill>
            <a:ln w="25400">
              <a:solidFill>
                <a:schemeClr val="tx1"/>
              </a:solidFill>
              <a:miter lim="800000"/>
              <a:headEnd/>
              <a:tailEnd/>
            </a:ln>
          </p:spPr>
          <p:txBody>
            <a:bodyPr wrap="none" anchor="ctr"/>
            <a:lstStyle/>
            <a:p>
              <a:endParaRPr lang="sv-SE"/>
            </a:p>
          </p:txBody>
        </p:sp>
        <p:cxnSp>
          <p:nvCxnSpPr>
            <p:cNvPr id="19478" name="AutoShape 22"/>
            <p:cNvCxnSpPr>
              <a:cxnSpLocks noChangeShapeType="1"/>
              <a:stCxn id="19468" idx="6"/>
              <a:endCxn id="19464" idx="1"/>
            </p:cNvCxnSpPr>
            <p:nvPr/>
          </p:nvCxnSpPr>
          <p:spPr bwMode="auto">
            <a:xfrm flipV="1">
              <a:off x="575" y="3203"/>
              <a:ext cx="74" cy="45"/>
            </a:xfrm>
            <a:prstGeom prst="straightConnector1">
              <a:avLst/>
            </a:prstGeom>
            <a:noFill/>
            <a:ln w="25400">
              <a:solidFill>
                <a:schemeClr val="tx1"/>
              </a:solidFill>
              <a:round/>
              <a:headEnd/>
              <a:tailEnd/>
            </a:ln>
          </p:spPr>
        </p:cxnSp>
        <p:cxnSp>
          <p:nvCxnSpPr>
            <p:cNvPr id="19479" name="AutoShape 23"/>
            <p:cNvCxnSpPr>
              <a:cxnSpLocks noChangeShapeType="1"/>
              <a:stCxn id="19469" idx="0"/>
              <a:endCxn id="19464" idx="2"/>
            </p:cNvCxnSpPr>
            <p:nvPr/>
          </p:nvCxnSpPr>
          <p:spPr bwMode="auto">
            <a:xfrm flipV="1">
              <a:off x="567" y="3301"/>
              <a:ext cx="226" cy="75"/>
            </a:xfrm>
            <a:prstGeom prst="straightConnector1">
              <a:avLst/>
            </a:prstGeom>
            <a:noFill/>
            <a:ln w="25400">
              <a:solidFill>
                <a:schemeClr val="tx1"/>
              </a:solidFill>
              <a:round/>
              <a:headEnd/>
              <a:tailEnd/>
            </a:ln>
          </p:spPr>
        </p:cxnSp>
        <p:cxnSp>
          <p:nvCxnSpPr>
            <p:cNvPr id="19480" name="AutoShape 24"/>
            <p:cNvCxnSpPr>
              <a:cxnSpLocks noChangeShapeType="1"/>
              <a:stCxn id="19470" idx="0"/>
              <a:endCxn id="19464" idx="2"/>
            </p:cNvCxnSpPr>
            <p:nvPr/>
          </p:nvCxnSpPr>
          <p:spPr bwMode="auto">
            <a:xfrm flipV="1">
              <a:off x="793" y="3301"/>
              <a:ext cx="0" cy="75"/>
            </a:xfrm>
            <a:prstGeom prst="straightConnector1">
              <a:avLst/>
            </a:prstGeom>
            <a:noFill/>
            <a:ln w="25400">
              <a:solidFill>
                <a:schemeClr val="tx1"/>
              </a:solidFill>
              <a:round/>
              <a:headEnd/>
              <a:tailEnd/>
            </a:ln>
          </p:spPr>
        </p:cxnSp>
        <p:cxnSp>
          <p:nvCxnSpPr>
            <p:cNvPr id="19481" name="AutoShape 25"/>
            <p:cNvCxnSpPr>
              <a:cxnSpLocks noChangeShapeType="1"/>
              <a:stCxn id="19466" idx="5"/>
              <a:endCxn id="19461" idx="1"/>
            </p:cNvCxnSpPr>
            <p:nvPr/>
          </p:nvCxnSpPr>
          <p:spPr bwMode="auto">
            <a:xfrm>
              <a:off x="585" y="2019"/>
              <a:ext cx="109" cy="50"/>
            </a:xfrm>
            <a:prstGeom prst="straightConnector1">
              <a:avLst/>
            </a:prstGeom>
            <a:noFill/>
            <a:ln w="25400">
              <a:solidFill>
                <a:schemeClr val="tx1"/>
              </a:solidFill>
              <a:round/>
              <a:headEnd/>
              <a:tailEnd/>
            </a:ln>
          </p:spPr>
        </p:cxnSp>
        <p:cxnSp>
          <p:nvCxnSpPr>
            <p:cNvPr id="19482" name="AutoShape 26"/>
            <p:cNvCxnSpPr>
              <a:cxnSpLocks noChangeShapeType="1"/>
              <a:stCxn id="19465" idx="5"/>
              <a:endCxn id="19461" idx="0"/>
            </p:cNvCxnSpPr>
            <p:nvPr/>
          </p:nvCxnSpPr>
          <p:spPr bwMode="auto">
            <a:xfrm>
              <a:off x="721" y="1883"/>
              <a:ext cx="117" cy="87"/>
            </a:xfrm>
            <a:prstGeom prst="straightConnector1">
              <a:avLst/>
            </a:prstGeom>
            <a:noFill/>
            <a:ln w="25400">
              <a:solidFill>
                <a:schemeClr val="tx1"/>
              </a:solidFill>
              <a:round/>
              <a:headEnd/>
              <a:tailEnd/>
            </a:ln>
          </p:spPr>
        </p:cxnSp>
        <p:cxnSp>
          <p:nvCxnSpPr>
            <p:cNvPr id="19483" name="AutoShape 27"/>
            <p:cNvCxnSpPr>
              <a:cxnSpLocks noChangeShapeType="1"/>
              <a:stCxn id="19467" idx="4"/>
              <a:endCxn id="19461" idx="0"/>
            </p:cNvCxnSpPr>
            <p:nvPr/>
          </p:nvCxnSpPr>
          <p:spPr bwMode="auto">
            <a:xfrm flipH="1">
              <a:off x="838" y="1896"/>
              <a:ext cx="91" cy="74"/>
            </a:xfrm>
            <a:prstGeom prst="straightConnector1">
              <a:avLst/>
            </a:prstGeom>
            <a:noFill/>
            <a:ln w="25400">
              <a:solidFill>
                <a:schemeClr val="tx1"/>
              </a:solidFill>
              <a:round/>
              <a:headEnd/>
              <a:tailEnd/>
            </a:ln>
          </p:spPr>
        </p:cxnSp>
        <p:cxnSp>
          <p:nvCxnSpPr>
            <p:cNvPr id="19484" name="AutoShape 28"/>
            <p:cNvCxnSpPr>
              <a:cxnSpLocks noChangeShapeType="1"/>
              <a:stCxn id="19473" idx="4"/>
              <a:endCxn id="19462" idx="0"/>
            </p:cNvCxnSpPr>
            <p:nvPr/>
          </p:nvCxnSpPr>
          <p:spPr bwMode="auto">
            <a:xfrm>
              <a:off x="1292" y="2350"/>
              <a:ext cx="0" cy="74"/>
            </a:xfrm>
            <a:prstGeom prst="straightConnector1">
              <a:avLst/>
            </a:prstGeom>
            <a:noFill/>
            <a:ln w="25400">
              <a:solidFill>
                <a:schemeClr val="tx1"/>
              </a:solidFill>
              <a:round/>
              <a:headEnd/>
              <a:tailEnd/>
            </a:ln>
          </p:spPr>
        </p:cxnSp>
        <p:cxnSp>
          <p:nvCxnSpPr>
            <p:cNvPr id="19485" name="AutoShape 29"/>
            <p:cNvCxnSpPr>
              <a:cxnSpLocks noChangeShapeType="1"/>
              <a:stCxn id="19474" idx="3"/>
              <a:endCxn id="19462" idx="0"/>
            </p:cNvCxnSpPr>
            <p:nvPr/>
          </p:nvCxnSpPr>
          <p:spPr bwMode="auto">
            <a:xfrm flipH="1">
              <a:off x="1292" y="2382"/>
              <a:ext cx="209" cy="42"/>
            </a:xfrm>
            <a:prstGeom prst="straightConnector1">
              <a:avLst/>
            </a:prstGeom>
            <a:noFill/>
            <a:ln w="25400">
              <a:solidFill>
                <a:schemeClr val="tx1"/>
              </a:solidFill>
              <a:round/>
              <a:headEnd/>
              <a:tailEnd/>
            </a:ln>
          </p:spPr>
        </p:cxnSp>
        <p:cxnSp>
          <p:nvCxnSpPr>
            <p:cNvPr id="19486" name="AutoShape 30"/>
            <p:cNvCxnSpPr>
              <a:cxnSpLocks noChangeShapeType="1"/>
              <a:stCxn id="19471" idx="0"/>
              <a:endCxn id="19463" idx="2"/>
            </p:cNvCxnSpPr>
            <p:nvPr/>
          </p:nvCxnSpPr>
          <p:spPr bwMode="auto">
            <a:xfrm flipV="1">
              <a:off x="1837" y="3301"/>
              <a:ext cx="45" cy="75"/>
            </a:xfrm>
            <a:prstGeom prst="straightConnector1">
              <a:avLst/>
            </a:prstGeom>
            <a:noFill/>
            <a:ln w="25400">
              <a:solidFill>
                <a:schemeClr val="tx1"/>
              </a:solidFill>
              <a:round/>
              <a:headEnd/>
              <a:tailEnd/>
            </a:ln>
          </p:spPr>
        </p:cxnSp>
        <p:cxnSp>
          <p:nvCxnSpPr>
            <p:cNvPr id="19487" name="AutoShape 31"/>
            <p:cNvCxnSpPr>
              <a:cxnSpLocks noChangeShapeType="1"/>
              <a:stCxn id="19472" idx="0"/>
              <a:endCxn id="19463" idx="2"/>
            </p:cNvCxnSpPr>
            <p:nvPr/>
          </p:nvCxnSpPr>
          <p:spPr bwMode="auto">
            <a:xfrm flipH="1" flipV="1">
              <a:off x="1882" y="3301"/>
              <a:ext cx="182" cy="75"/>
            </a:xfrm>
            <a:prstGeom prst="straightConnector1">
              <a:avLst/>
            </a:prstGeom>
            <a:noFill/>
            <a:ln w="25400">
              <a:solidFill>
                <a:schemeClr val="tx1"/>
              </a:solidFill>
              <a:round/>
              <a:headEnd/>
              <a:tailEnd/>
            </a:ln>
          </p:spPr>
        </p:cxnSp>
        <p:sp>
          <p:nvSpPr>
            <p:cNvPr id="19488" name="Line 32"/>
            <p:cNvSpPr>
              <a:spLocks noChangeShapeType="1"/>
            </p:cNvSpPr>
            <p:nvPr/>
          </p:nvSpPr>
          <p:spPr bwMode="auto">
            <a:xfrm flipV="1">
              <a:off x="838" y="2160"/>
              <a:ext cx="0" cy="227"/>
            </a:xfrm>
            <a:prstGeom prst="line">
              <a:avLst/>
            </a:prstGeom>
            <a:noFill/>
            <a:ln w="25400">
              <a:solidFill>
                <a:schemeClr val="tx1"/>
              </a:solidFill>
              <a:round/>
              <a:headEnd/>
              <a:tailEnd/>
            </a:ln>
          </p:spPr>
          <p:txBody>
            <a:bodyPr/>
            <a:lstStyle/>
            <a:p>
              <a:endParaRPr lang="en-US"/>
            </a:p>
          </p:txBody>
        </p:sp>
        <p:sp>
          <p:nvSpPr>
            <p:cNvPr id="19489" name="Line 33"/>
            <p:cNvSpPr>
              <a:spLocks noChangeShapeType="1"/>
            </p:cNvSpPr>
            <p:nvPr/>
          </p:nvSpPr>
          <p:spPr bwMode="auto">
            <a:xfrm>
              <a:off x="975" y="2523"/>
              <a:ext cx="181" cy="0"/>
            </a:xfrm>
            <a:prstGeom prst="line">
              <a:avLst/>
            </a:prstGeom>
            <a:noFill/>
            <a:ln w="25400">
              <a:solidFill>
                <a:schemeClr val="tx1"/>
              </a:solidFill>
              <a:round/>
              <a:headEnd/>
              <a:tailEnd/>
            </a:ln>
          </p:spPr>
          <p:txBody>
            <a:bodyPr/>
            <a:lstStyle/>
            <a:p>
              <a:endParaRPr lang="en-US"/>
            </a:p>
          </p:txBody>
        </p:sp>
        <p:sp>
          <p:nvSpPr>
            <p:cNvPr id="19490" name="Line 34"/>
            <p:cNvSpPr>
              <a:spLocks noChangeShapeType="1"/>
            </p:cNvSpPr>
            <p:nvPr/>
          </p:nvSpPr>
          <p:spPr bwMode="auto">
            <a:xfrm flipH="1">
              <a:off x="929" y="3203"/>
              <a:ext cx="272" cy="0"/>
            </a:xfrm>
            <a:prstGeom prst="line">
              <a:avLst/>
            </a:prstGeom>
            <a:noFill/>
            <a:ln w="25400">
              <a:solidFill>
                <a:schemeClr val="tx1"/>
              </a:solidFill>
              <a:round/>
              <a:headEnd/>
              <a:tailEnd/>
            </a:ln>
          </p:spPr>
          <p:txBody>
            <a:bodyPr/>
            <a:lstStyle/>
            <a:p>
              <a:endParaRPr lang="en-US"/>
            </a:p>
          </p:txBody>
        </p:sp>
        <p:sp>
          <p:nvSpPr>
            <p:cNvPr id="19491" name="Line 35"/>
            <p:cNvSpPr>
              <a:spLocks noChangeShapeType="1"/>
            </p:cNvSpPr>
            <p:nvPr/>
          </p:nvSpPr>
          <p:spPr bwMode="auto">
            <a:xfrm>
              <a:off x="1474" y="3203"/>
              <a:ext cx="272" cy="0"/>
            </a:xfrm>
            <a:prstGeom prst="line">
              <a:avLst/>
            </a:prstGeom>
            <a:noFill/>
            <a:ln w="25400">
              <a:solidFill>
                <a:schemeClr val="tx1"/>
              </a:solidFill>
              <a:round/>
              <a:headEnd/>
              <a:tailEnd/>
            </a:ln>
          </p:spPr>
          <p:txBody>
            <a:bodyPr/>
            <a:lstStyle/>
            <a:p>
              <a:endParaRPr lang="en-US"/>
            </a:p>
          </p:txBody>
        </p:sp>
        <p:sp>
          <p:nvSpPr>
            <p:cNvPr id="19492" name="Line 36"/>
            <p:cNvSpPr>
              <a:spLocks noChangeShapeType="1"/>
            </p:cNvSpPr>
            <p:nvPr/>
          </p:nvSpPr>
          <p:spPr bwMode="auto">
            <a:xfrm>
              <a:off x="1882" y="2931"/>
              <a:ext cx="0" cy="181"/>
            </a:xfrm>
            <a:prstGeom prst="line">
              <a:avLst/>
            </a:prstGeom>
            <a:noFill/>
            <a:ln w="25400">
              <a:solidFill>
                <a:schemeClr val="tx1"/>
              </a:solidFill>
              <a:round/>
              <a:headEnd/>
              <a:tailEnd/>
            </a:ln>
          </p:spPr>
          <p:txBody>
            <a:bodyPr/>
            <a:lstStyle/>
            <a:p>
              <a:endParaRPr lang="en-US"/>
            </a:p>
          </p:txBody>
        </p:sp>
        <p:sp>
          <p:nvSpPr>
            <p:cNvPr id="19493" name="Line 37"/>
            <p:cNvSpPr>
              <a:spLocks noChangeShapeType="1"/>
            </p:cNvSpPr>
            <p:nvPr/>
          </p:nvSpPr>
          <p:spPr bwMode="auto">
            <a:xfrm flipH="1" flipV="1">
              <a:off x="1428" y="2523"/>
              <a:ext cx="454" cy="136"/>
            </a:xfrm>
            <a:prstGeom prst="line">
              <a:avLst/>
            </a:prstGeom>
            <a:noFill/>
            <a:ln w="25400">
              <a:solidFill>
                <a:schemeClr val="tx1"/>
              </a:solidFill>
              <a:round/>
              <a:headEnd/>
              <a:tailEnd/>
            </a:ln>
          </p:spPr>
          <p:txBody>
            <a:bodyPr/>
            <a:lstStyle/>
            <a:p>
              <a:endParaRPr lang="en-US"/>
            </a:p>
          </p:txBody>
        </p:sp>
        <p:sp>
          <p:nvSpPr>
            <p:cNvPr id="19494" name="Rectangle 38"/>
            <p:cNvSpPr>
              <a:spLocks noChangeArrowheads="1"/>
            </p:cNvSpPr>
            <p:nvPr/>
          </p:nvSpPr>
          <p:spPr bwMode="auto">
            <a:xfrm>
              <a:off x="3514" y="2250"/>
              <a:ext cx="409" cy="91"/>
            </a:xfrm>
            <a:prstGeom prst="rect">
              <a:avLst/>
            </a:prstGeom>
            <a:solidFill>
              <a:schemeClr val="accent1"/>
            </a:solidFill>
            <a:ln w="25400">
              <a:solidFill>
                <a:schemeClr val="tx1"/>
              </a:solidFill>
              <a:miter lim="800000"/>
              <a:headEnd/>
              <a:tailEnd/>
            </a:ln>
          </p:spPr>
          <p:txBody>
            <a:bodyPr wrap="none" anchor="ctr"/>
            <a:lstStyle/>
            <a:p>
              <a:endParaRPr lang="sv-SE"/>
            </a:p>
          </p:txBody>
        </p:sp>
        <p:sp>
          <p:nvSpPr>
            <p:cNvPr id="19495" name="Rectangle 39"/>
            <p:cNvSpPr>
              <a:spLocks noChangeArrowheads="1"/>
            </p:cNvSpPr>
            <p:nvPr/>
          </p:nvSpPr>
          <p:spPr bwMode="auto">
            <a:xfrm>
              <a:off x="3923" y="2250"/>
              <a:ext cx="409" cy="91"/>
            </a:xfrm>
            <a:prstGeom prst="rect">
              <a:avLst/>
            </a:prstGeom>
            <a:solidFill>
              <a:schemeClr val="accent1"/>
            </a:solidFill>
            <a:ln w="25400">
              <a:solidFill>
                <a:schemeClr val="tx1"/>
              </a:solidFill>
              <a:miter lim="800000"/>
              <a:headEnd/>
              <a:tailEnd/>
            </a:ln>
          </p:spPr>
          <p:txBody>
            <a:bodyPr wrap="none" anchor="ctr"/>
            <a:lstStyle/>
            <a:p>
              <a:endParaRPr lang="sv-SE"/>
            </a:p>
          </p:txBody>
        </p:sp>
        <p:sp>
          <p:nvSpPr>
            <p:cNvPr id="19496" name="Rectangle 40"/>
            <p:cNvSpPr>
              <a:spLocks noChangeArrowheads="1"/>
            </p:cNvSpPr>
            <p:nvPr/>
          </p:nvSpPr>
          <p:spPr bwMode="auto">
            <a:xfrm>
              <a:off x="4331" y="2250"/>
              <a:ext cx="409" cy="91"/>
            </a:xfrm>
            <a:prstGeom prst="rect">
              <a:avLst/>
            </a:prstGeom>
            <a:solidFill>
              <a:schemeClr val="accent1"/>
            </a:solidFill>
            <a:ln w="25400">
              <a:solidFill>
                <a:schemeClr val="tx1"/>
              </a:solidFill>
              <a:miter lim="800000"/>
              <a:headEnd/>
              <a:tailEnd/>
            </a:ln>
          </p:spPr>
          <p:txBody>
            <a:bodyPr wrap="none" anchor="ctr"/>
            <a:lstStyle/>
            <a:p>
              <a:endParaRPr lang="sv-SE"/>
            </a:p>
          </p:txBody>
        </p:sp>
        <p:sp>
          <p:nvSpPr>
            <p:cNvPr id="19497" name="Rectangle 41"/>
            <p:cNvSpPr>
              <a:spLocks noChangeArrowheads="1"/>
            </p:cNvSpPr>
            <p:nvPr/>
          </p:nvSpPr>
          <p:spPr bwMode="auto">
            <a:xfrm>
              <a:off x="4739" y="2250"/>
              <a:ext cx="409" cy="91"/>
            </a:xfrm>
            <a:prstGeom prst="rect">
              <a:avLst/>
            </a:prstGeom>
            <a:solidFill>
              <a:schemeClr val="accent1"/>
            </a:solidFill>
            <a:ln w="25400">
              <a:solidFill>
                <a:schemeClr val="tx1"/>
              </a:solidFill>
              <a:miter lim="800000"/>
              <a:headEnd/>
              <a:tailEnd/>
            </a:ln>
          </p:spPr>
          <p:txBody>
            <a:bodyPr wrap="none" anchor="ctr"/>
            <a:lstStyle/>
            <a:p>
              <a:endParaRPr lang="sv-SE"/>
            </a:p>
          </p:txBody>
        </p:sp>
        <p:sp>
          <p:nvSpPr>
            <p:cNvPr id="19498" name="Rectangle 42"/>
            <p:cNvSpPr>
              <a:spLocks noChangeArrowheads="1"/>
            </p:cNvSpPr>
            <p:nvPr/>
          </p:nvSpPr>
          <p:spPr bwMode="auto">
            <a:xfrm>
              <a:off x="3514" y="2522"/>
              <a:ext cx="409" cy="91"/>
            </a:xfrm>
            <a:prstGeom prst="rect">
              <a:avLst/>
            </a:prstGeom>
            <a:solidFill>
              <a:schemeClr val="accent1"/>
            </a:solidFill>
            <a:ln w="25400">
              <a:solidFill>
                <a:schemeClr val="tx1"/>
              </a:solidFill>
              <a:miter lim="800000"/>
              <a:headEnd/>
              <a:tailEnd/>
            </a:ln>
          </p:spPr>
          <p:txBody>
            <a:bodyPr wrap="none" anchor="ctr"/>
            <a:lstStyle/>
            <a:p>
              <a:endParaRPr lang="sv-SE"/>
            </a:p>
          </p:txBody>
        </p:sp>
        <p:sp>
          <p:nvSpPr>
            <p:cNvPr id="19499" name="Rectangle 43"/>
            <p:cNvSpPr>
              <a:spLocks noChangeArrowheads="1"/>
            </p:cNvSpPr>
            <p:nvPr/>
          </p:nvSpPr>
          <p:spPr bwMode="auto">
            <a:xfrm>
              <a:off x="3923" y="2522"/>
              <a:ext cx="409" cy="91"/>
            </a:xfrm>
            <a:prstGeom prst="rect">
              <a:avLst/>
            </a:prstGeom>
            <a:solidFill>
              <a:schemeClr val="accent1"/>
            </a:solidFill>
            <a:ln w="25400">
              <a:solidFill>
                <a:schemeClr val="tx1"/>
              </a:solidFill>
              <a:miter lim="800000"/>
              <a:headEnd/>
              <a:tailEnd/>
            </a:ln>
          </p:spPr>
          <p:txBody>
            <a:bodyPr wrap="none" anchor="ctr"/>
            <a:lstStyle/>
            <a:p>
              <a:endParaRPr lang="sv-SE"/>
            </a:p>
          </p:txBody>
        </p:sp>
        <p:sp>
          <p:nvSpPr>
            <p:cNvPr id="19500" name="Rectangle 44"/>
            <p:cNvSpPr>
              <a:spLocks noChangeArrowheads="1"/>
            </p:cNvSpPr>
            <p:nvPr/>
          </p:nvSpPr>
          <p:spPr bwMode="auto">
            <a:xfrm>
              <a:off x="4331" y="2522"/>
              <a:ext cx="409" cy="91"/>
            </a:xfrm>
            <a:prstGeom prst="rect">
              <a:avLst/>
            </a:prstGeom>
            <a:solidFill>
              <a:schemeClr val="accent1"/>
            </a:solidFill>
            <a:ln w="25400">
              <a:solidFill>
                <a:schemeClr val="tx1"/>
              </a:solidFill>
              <a:miter lim="800000"/>
              <a:headEnd/>
              <a:tailEnd/>
            </a:ln>
          </p:spPr>
          <p:txBody>
            <a:bodyPr wrap="none" anchor="ctr"/>
            <a:lstStyle/>
            <a:p>
              <a:endParaRPr lang="sv-SE"/>
            </a:p>
          </p:txBody>
        </p:sp>
        <p:sp>
          <p:nvSpPr>
            <p:cNvPr id="19501" name="Rectangle 45"/>
            <p:cNvSpPr>
              <a:spLocks noChangeArrowheads="1"/>
            </p:cNvSpPr>
            <p:nvPr/>
          </p:nvSpPr>
          <p:spPr bwMode="auto">
            <a:xfrm>
              <a:off x="4739" y="2522"/>
              <a:ext cx="409" cy="91"/>
            </a:xfrm>
            <a:prstGeom prst="rect">
              <a:avLst/>
            </a:prstGeom>
            <a:solidFill>
              <a:schemeClr val="accent1"/>
            </a:solidFill>
            <a:ln w="25400">
              <a:solidFill>
                <a:schemeClr val="tx1"/>
              </a:solidFill>
              <a:miter lim="800000"/>
              <a:headEnd/>
              <a:tailEnd/>
            </a:ln>
          </p:spPr>
          <p:txBody>
            <a:bodyPr wrap="none" anchor="ctr"/>
            <a:lstStyle/>
            <a:p>
              <a:endParaRPr lang="sv-SE"/>
            </a:p>
          </p:txBody>
        </p:sp>
        <p:sp>
          <p:nvSpPr>
            <p:cNvPr id="19502" name="Rectangle 46"/>
            <p:cNvSpPr>
              <a:spLocks noChangeArrowheads="1"/>
            </p:cNvSpPr>
            <p:nvPr/>
          </p:nvSpPr>
          <p:spPr bwMode="auto">
            <a:xfrm>
              <a:off x="3514" y="2795"/>
              <a:ext cx="409" cy="91"/>
            </a:xfrm>
            <a:prstGeom prst="rect">
              <a:avLst/>
            </a:prstGeom>
            <a:solidFill>
              <a:schemeClr val="accent1"/>
            </a:solidFill>
            <a:ln w="25400">
              <a:solidFill>
                <a:schemeClr val="tx1"/>
              </a:solidFill>
              <a:miter lim="800000"/>
              <a:headEnd/>
              <a:tailEnd/>
            </a:ln>
          </p:spPr>
          <p:txBody>
            <a:bodyPr wrap="none" anchor="ctr"/>
            <a:lstStyle/>
            <a:p>
              <a:endParaRPr lang="sv-SE"/>
            </a:p>
          </p:txBody>
        </p:sp>
        <p:sp>
          <p:nvSpPr>
            <p:cNvPr id="19503" name="Rectangle 47"/>
            <p:cNvSpPr>
              <a:spLocks noChangeArrowheads="1"/>
            </p:cNvSpPr>
            <p:nvPr/>
          </p:nvSpPr>
          <p:spPr bwMode="auto">
            <a:xfrm>
              <a:off x="3923" y="2795"/>
              <a:ext cx="409" cy="91"/>
            </a:xfrm>
            <a:prstGeom prst="rect">
              <a:avLst/>
            </a:prstGeom>
            <a:solidFill>
              <a:schemeClr val="accent1"/>
            </a:solidFill>
            <a:ln w="25400">
              <a:solidFill>
                <a:schemeClr val="tx1"/>
              </a:solidFill>
              <a:miter lim="800000"/>
              <a:headEnd/>
              <a:tailEnd/>
            </a:ln>
          </p:spPr>
          <p:txBody>
            <a:bodyPr wrap="none" anchor="ctr"/>
            <a:lstStyle/>
            <a:p>
              <a:endParaRPr lang="sv-SE"/>
            </a:p>
          </p:txBody>
        </p:sp>
        <p:sp>
          <p:nvSpPr>
            <p:cNvPr id="19504" name="Rectangle 48"/>
            <p:cNvSpPr>
              <a:spLocks noChangeArrowheads="1"/>
            </p:cNvSpPr>
            <p:nvPr/>
          </p:nvSpPr>
          <p:spPr bwMode="auto">
            <a:xfrm>
              <a:off x="4331" y="2795"/>
              <a:ext cx="409" cy="91"/>
            </a:xfrm>
            <a:prstGeom prst="rect">
              <a:avLst/>
            </a:prstGeom>
            <a:solidFill>
              <a:schemeClr val="accent1"/>
            </a:solidFill>
            <a:ln w="25400">
              <a:solidFill>
                <a:schemeClr val="tx1"/>
              </a:solidFill>
              <a:miter lim="800000"/>
              <a:headEnd/>
              <a:tailEnd/>
            </a:ln>
          </p:spPr>
          <p:txBody>
            <a:bodyPr wrap="none" anchor="ctr"/>
            <a:lstStyle/>
            <a:p>
              <a:endParaRPr lang="sv-SE"/>
            </a:p>
          </p:txBody>
        </p:sp>
        <p:sp>
          <p:nvSpPr>
            <p:cNvPr id="19505" name="Rectangle 49"/>
            <p:cNvSpPr>
              <a:spLocks noChangeArrowheads="1"/>
            </p:cNvSpPr>
            <p:nvPr/>
          </p:nvSpPr>
          <p:spPr bwMode="auto">
            <a:xfrm>
              <a:off x="4739" y="2795"/>
              <a:ext cx="409" cy="91"/>
            </a:xfrm>
            <a:prstGeom prst="rect">
              <a:avLst/>
            </a:prstGeom>
            <a:solidFill>
              <a:schemeClr val="accent1"/>
            </a:solidFill>
            <a:ln w="25400">
              <a:solidFill>
                <a:schemeClr val="tx1"/>
              </a:solidFill>
              <a:miter lim="800000"/>
              <a:headEnd/>
              <a:tailEnd/>
            </a:ln>
          </p:spPr>
          <p:txBody>
            <a:bodyPr wrap="none" anchor="ctr"/>
            <a:lstStyle/>
            <a:p>
              <a:endParaRPr lang="sv-SE"/>
            </a:p>
          </p:txBody>
        </p:sp>
        <p:sp>
          <p:nvSpPr>
            <p:cNvPr id="19506" name="Rectangle 50"/>
            <p:cNvSpPr>
              <a:spLocks noChangeArrowheads="1"/>
            </p:cNvSpPr>
            <p:nvPr/>
          </p:nvSpPr>
          <p:spPr bwMode="auto">
            <a:xfrm>
              <a:off x="3514" y="3067"/>
              <a:ext cx="409" cy="91"/>
            </a:xfrm>
            <a:prstGeom prst="rect">
              <a:avLst/>
            </a:prstGeom>
            <a:solidFill>
              <a:schemeClr val="accent1"/>
            </a:solidFill>
            <a:ln w="25400">
              <a:solidFill>
                <a:schemeClr val="tx1"/>
              </a:solidFill>
              <a:miter lim="800000"/>
              <a:headEnd/>
              <a:tailEnd/>
            </a:ln>
          </p:spPr>
          <p:txBody>
            <a:bodyPr wrap="none" anchor="ctr"/>
            <a:lstStyle/>
            <a:p>
              <a:endParaRPr lang="sv-SE"/>
            </a:p>
          </p:txBody>
        </p:sp>
        <p:sp>
          <p:nvSpPr>
            <p:cNvPr id="19507" name="Rectangle 51"/>
            <p:cNvSpPr>
              <a:spLocks noChangeArrowheads="1"/>
            </p:cNvSpPr>
            <p:nvPr/>
          </p:nvSpPr>
          <p:spPr bwMode="auto">
            <a:xfrm>
              <a:off x="3923" y="3067"/>
              <a:ext cx="409" cy="91"/>
            </a:xfrm>
            <a:prstGeom prst="rect">
              <a:avLst/>
            </a:prstGeom>
            <a:solidFill>
              <a:schemeClr val="accent1"/>
            </a:solidFill>
            <a:ln w="25400">
              <a:solidFill>
                <a:schemeClr val="tx1"/>
              </a:solidFill>
              <a:miter lim="800000"/>
              <a:headEnd/>
              <a:tailEnd/>
            </a:ln>
          </p:spPr>
          <p:txBody>
            <a:bodyPr wrap="none" anchor="ctr"/>
            <a:lstStyle/>
            <a:p>
              <a:endParaRPr lang="sv-SE"/>
            </a:p>
          </p:txBody>
        </p:sp>
        <p:sp>
          <p:nvSpPr>
            <p:cNvPr id="19508" name="Rectangle 52"/>
            <p:cNvSpPr>
              <a:spLocks noChangeArrowheads="1"/>
            </p:cNvSpPr>
            <p:nvPr/>
          </p:nvSpPr>
          <p:spPr bwMode="auto">
            <a:xfrm>
              <a:off x="4331" y="3067"/>
              <a:ext cx="409" cy="91"/>
            </a:xfrm>
            <a:prstGeom prst="rect">
              <a:avLst/>
            </a:prstGeom>
            <a:solidFill>
              <a:schemeClr val="accent1"/>
            </a:solidFill>
            <a:ln w="25400">
              <a:solidFill>
                <a:schemeClr val="tx1"/>
              </a:solidFill>
              <a:miter lim="800000"/>
              <a:headEnd/>
              <a:tailEnd/>
            </a:ln>
          </p:spPr>
          <p:txBody>
            <a:bodyPr wrap="none" anchor="ctr"/>
            <a:lstStyle/>
            <a:p>
              <a:endParaRPr lang="sv-SE"/>
            </a:p>
          </p:txBody>
        </p:sp>
        <p:sp>
          <p:nvSpPr>
            <p:cNvPr id="19509" name="Rectangle 53"/>
            <p:cNvSpPr>
              <a:spLocks noChangeArrowheads="1"/>
            </p:cNvSpPr>
            <p:nvPr/>
          </p:nvSpPr>
          <p:spPr bwMode="auto">
            <a:xfrm>
              <a:off x="4739" y="3067"/>
              <a:ext cx="409" cy="91"/>
            </a:xfrm>
            <a:prstGeom prst="rect">
              <a:avLst/>
            </a:prstGeom>
            <a:solidFill>
              <a:schemeClr val="accent1"/>
            </a:solidFill>
            <a:ln w="25400">
              <a:solidFill>
                <a:schemeClr val="tx1"/>
              </a:solidFill>
              <a:miter lim="800000"/>
              <a:headEnd/>
              <a:tailEnd/>
            </a:ln>
          </p:spPr>
          <p:txBody>
            <a:bodyPr wrap="none" anchor="ctr"/>
            <a:lstStyle/>
            <a:p>
              <a:endParaRPr lang="sv-SE"/>
            </a:p>
          </p:txBody>
        </p:sp>
      </p:gr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noChangeArrowheads="1"/>
          </p:cNvSpPr>
          <p:nvPr>
            <p:ph type="title"/>
          </p:nvPr>
        </p:nvSpPr>
        <p:spPr/>
        <p:txBody>
          <a:bodyPr/>
          <a:lstStyle/>
          <a:p>
            <a:pPr eaLnBrk="1" hangingPunct="1"/>
            <a:r>
              <a:rPr lang="en-GB" sz="4800" smtClean="0"/>
              <a:t>EER to Relations</a:t>
            </a:r>
            <a:r>
              <a:rPr lang="en-GB" sz="3200" smtClean="0"/>
              <a:t> </a:t>
            </a:r>
            <a:br>
              <a:rPr lang="en-GB" sz="3200" smtClean="0"/>
            </a:br>
            <a:endParaRPr lang="en-US" sz="3200" smtClean="0"/>
          </a:p>
        </p:txBody>
      </p:sp>
      <p:sp>
        <p:nvSpPr>
          <p:cNvPr id="69634" name="Rectangle 3"/>
          <p:cNvSpPr>
            <a:spLocks noGrp="1" noChangeArrowheads="1"/>
          </p:cNvSpPr>
          <p:nvPr>
            <p:ph type="body" idx="1"/>
          </p:nvPr>
        </p:nvSpPr>
        <p:spPr/>
        <p:txBody>
          <a:bodyPr/>
          <a:lstStyle/>
          <a:p>
            <a:pPr eaLnBrk="1" hangingPunct="1"/>
            <a:r>
              <a:rPr lang="sv-SE" smtClean="0"/>
              <a:t>Materializing the superclass/subclasses </a:t>
            </a:r>
          </a:p>
          <a:p>
            <a:pPr lvl="1" eaLnBrk="1" hangingPunct="1"/>
            <a:r>
              <a:rPr lang="sv-SE" smtClean="0"/>
              <a:t>Option a, inner/outer join.</a:t>
            </a:r>
          </a:p>
          <a:p>
            <a:pPr lvl="1" eaLnBrk="1" hangingPunct="1"/>
            <a:r>
              <a:rPr lang="sv-SE" smtClean="0"/>
              <a:t>Option b, outer join (against theory…).</a:t>
            </a:r>
          </a:p>
          <a:p>
            <a:pPr lvl="1" eaLnBrk="1" hangingPunct="1"/>
            <a:r>
              <a:rPr lang="sv-SE" smtClean="0"/>
              <a:t>Option c, done.</a:t>
            </a:r>
          </a:p>
          <a:p>
            <a:pPr lvl="1" eaLnBrk="1" hangingPunct="1"/>
            <a:r>
              <a:rPr lang="sv-SE" smtClean="0"/>
              <a:t>Option d, done.</a:t>
            </a:r>
            <a:endParaRPr lang="en-US" smtClean="0"/>
          </a:p>
        </p:txBody>
      </p:sp>
      <p:sp>
        <p:nvSpPr>
          <p:cNvPr id="69635" name="AutoShape 4"/>
          <p:cNvSpPr>
            <a:spLocks/>
          </p:cNvSpPr>
          <p:nvPr/>
        </p:nvSpPr>
        <p:spPr bwMode="auto">
          <a:xfrm>
            <a:off x="3924300" y="3717925"/>
            <a:ext cx="71438" cy="863600"/>
          </a:xfrm>
          <a:prstGeom prst="rightBrace">
            <a:avLst>
              <a:gd name="adj1" fmla="val 100740"/>
              <a:gd name="adj2" fmla="val 50000"/>
            </a:avLst>
          </a:prstGeom>
          <a:noFill/>
          <a:ln w="9525">
            <a:solidFill>
              <a:schemeClr val="tx1"/>
            </a:solidFill>
            <a:round/>
            <a:headEnd/>
            <a:tailEnd/>
          </a:ln>
        </p:spPr>
        <p:txBody>
          <a:bodyPr wrap="none" anchor="ctr"/>
          <a:lstStyle/>
          <a:p>
            <a:endParaRPr lang="sv-SE"/>
          </a:p>
        </p:txBody>
      </p:sp>
      <p:sp>
        <p:nvSpPr>
          <p:cNvPr id="69636" name="Text Box 5"/>
          <p:cNvSpPr txBox="1">
            <a:spLocks noChangeArrowheads="1"/>
          </p:cNvSpPr>
          <p:nvPr/>
        </p:nvSpPr>
        <p:spPr bwMode="auto">
          <a:xfrm>
            <a:off x="4140200" y="3862388"/>
            <a:ext cx="3600450" cy="641350"/>
          </a:xfrm>
          <a:prstGeom prst="rect">
            <a:avLst/>
          </a:prstGeom>
          <a:noFill/>
          <a:ln w="9525">
            <a:noFill/>
            <a:miter lim="800000"/>
            <a:headEnd/>
            <a:tailEnd/>
          </a:ln>
        </p:spPr>
        <p:txBody>
          <a:bodyPr>
            <a:spAutoFit/>
          </a:bodyPr>
          <a:lstStyle/>
          <a:p>
            <a:r>
              <a:rPr lang="sv-SE"/>
              <a:t>May be more space inefficient but more time efficient.</a:t>
            </a: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p:txBody>
          <a:bodyPr/>
          <a:lstStyle/>
          <a:p>
            <a:pPr eaLnBrk="1" hangingPunct="1">
              <a:lnSpc>
                <a:spcPct val="130000"/>
              </a:lnSpc>
            </a:pPr>
            <a:r>
              <a:rPr lang="en-GB" smtClean="0"/>
              <a:t>EER to Relations</a:t>
            </a:r>
            <a:r>
              <a:rPr lang="en-GB" sz="2800" smtClean="0"/>
              <a:t/>
            </a:r>
            <a:br>
              <a:rPr lang="en-GB" sz="2800" smtClean="0"/>
            </a:br>
            <a:endParaRPr lang="en-GB" sz="2800" smtClean="0"/>
          </a:p>
        </p:txBody>
      </p:sp>
      <p:sp>
        <p:nvSpPr>
          <p:cNvPr id="71682" name="Rectangle 3"/>
          <p:cNvSpPr>
            <a:spLocks noGrp="1" noChangeArrowheads="1"/>
          </p:cNvSpPr>
          <p:nvPr>
            <p:ph type="body" idx="1"/>
          </p:nvPr>
        </p:nvSpPr>
        <p:spPr>
          <a:xfrm>
            <a:off x="-252413" y="1412875"/>
            <a:ext cx="8229601" cy="914400"/>
          </a:xfrm>
        </p:spPr>
        <p:txBody>
          <a:bodyPr/>
          <a:lstStyle/>
          <a:p>
            <a:pPr marL="990600" lvl="1" indent="-533400" eaLnBrk="1" hangingPunct="1">
              <a:buFont typeface="Wingdings" pitchFamily="2" charset="2"/>
              <a:buAutoNum type="alphaLcParenR"/>
            </a:pPr>
            <a:r>
              <a:rPr lang="en-GB" smtClean="0"/>
              <a:t>create relations for each class (super+sub)</a:t>
            </a:r>
          </a:p>
        </p:txBody>
      </p:sp>
      <p:sp>
        <p:nvSpPr>
          <p:cNvPr id="71683" name="Line 4"/>
          <p:cNvSpPr>
            <a:spLocks noChangeShapeType="1"/>
          </p:cNvSpPr>
          <p:nvPr/>
        </p:nvSpPr>
        <p:spPr bwMode="auto">
          <a:xfrm>
            <a:off x="3671888" y="3394075"/>
            <a:ext cx="457200" cy="0"/>
          </a:xfrm>
          <a:prstGeom prst="line">
            <a:avLst/>
          </a:prstGeom>
          <a:noFill/>
          <a:ln w="76200">
            <a:solidFill>
              <a:schemeClr val="bg2"/>
            </a:solidFill>
            <a:round/>
            <a:headEnd/>
            <a:tailEnd type="triangle" w="med" len="med"/>
          </a:ln>
        </p:spPr>
        <p:txBody>
          <a:bodyPr/>
          <a:lstStyle/>
          <a:p>
            <a:endParaRPr lang="en-US"/>
          </a:p>
        </p:txBody>
      </p:sp>
      <p:sp>
        <p:nvSpPr>
          <p:cNvPr id="71684" name="Text Box 5"/>
          <p:cNvSpPr txBox="1">
            <a:spLocks noChangeArrowheads="1"/>
          </p:cNvSpPr>
          <p:nvPr/>
        </p:nvSpPr>
        <p:spPr bwMode="auto">
          <a:xfrm>
            <a:off x="4662488" y="2327275"/>
            <a:ext cx="2362200" cy="2227263"/>
          </a:xfrm>
          <a:prstGeom prst="rect">
            <a:avLst/>
          </a:prstGeom>
          <a:noFill/>
          <a:ln w="9525">
            <a:noFill/>
            <a:miter lim="800000"/>
            <a:headEnd/>
            <a:tailEnd/>
          </a:ln>
        </p:spPr>
        <p:txBody>
          <a:bodyPr>
            <a:spAutoFit/>
          </a:bodyPr>
          <a:lstStyle/>
          <a:p>
            <a:r>
              <a:rPr lang="en-GB" sz="2800" b="1"/>
              <a:t>X(</a:t>
            </a:r>
            <a:r>
              <a:rPr lang="en-GB" sz="2800" b="1" u="sng"/>
              <a:t>ID</a:t>
            </a:r>
            <a:r>
              <a:rPr lang="en-GB" sz="2800" b="1"/>
              <a:t>, A)</a:t>
            </a:r>
          </a:p>
          <a:p>
            <a:endParaRPr lang="en-GB" sz="2800" b="1"/>
          </a:p>
          <a:p>
            <a:r>
              <a:rPr lang="en-GB" sz="2800" b="1"/>
              <a:t>Y(</a:t>
            </a:r>
            <a:r>
              <a:rPr lang="en-GB" sz="2800" b="1" u="sng"/>
              <a:t>ID</a:t>
            </a:r>
            <a:r>
              <a:rPr lang="en-GB" sz="2800" b="1"/>
              <a:t>, B)</a:t>
            </a:r>
          </a:p>
          <a:p>
            <a:endParaRPr lang="en-GB" sz="2800" b="1"/>
          </a:p>
          <a:p>
            <a:r>
              <a:rPr lang="en-GB" sz="2800" b="1"/>
              <a:t>Z(</a:t>
            </a:r>
            <a:r>
              <a:rPr lang="en-GB" sz="2800" b="1" u="sng"/>
              <a:t>ID</a:t>
            </a:r>
            <a:r>
              <a:rPr lang="en-GB" sz="2800" b="1"/>
              <a:t>, C)</a:t>
            </a:r>
          </a:p>
        </p:txBody>
      </p:sp>
      <p:sp>
        <p:nvSpPr>
          <p:cNvPr id="71685" name="Rectangle 6"/>
          <p:cNvSpPr>
            <a:spLocks noChangeArrowheads="1"/>
          </p:cNvSpPr>
          <p:nvPr/>
        </p:nvSpPr>
        <p:spPr bwMode="auto">
          <a:xfrm>
            <a:off x="1758950" y="2386013"/>
            <a:ext cx="1036638" cy="363537"/>
          </a:xfrm>
          <a:prstGeom prst="rect">
            <a:avLst/>
          </a:prstGeom>
          <a:solidFill>
            <a:schemeClr val="accent1"/>
          </a:solidFill>
          <a:ln w="9525">
            <a:solidFill>
              <a:schemeClr val="tx1"/>
            </a:solidFill>
            <a:miter lim="800000"/>
            <a:headEnd/>
            <a:tailEnd/>
          </a:ln>
        </p:spPr>
        <p:txBody>
          <a:bodyPr wrap="none" anchor="ctr"/>
          <a:lstStyle/>
          <a:p>
            <a:pPr algn="ctr"/>
            <a:r>
              <a:rPr lang="en-GB" sz="1400" b="1"/>
              <a:t>X</a:t>
            </a:r>
          </a:p>
        </p:txBody>
      </p:sp>
      <p:sp>
        <p:nvSpPr>
          <p:cNvPr id="71686" name="Rectangle 7"/>
          <p:cNvSpPr>
            <a:spLocks noChangeArrowheads="1"/>
          </p:cNvSpPr>
          <p:nvPr/>
        </p:nvSpPr>
        <p:spPr bwMode="auto">
          <a:xfrm>
            <a:off x="2406650" y="3840163"/>
            <a:ext cx="1036638" cy="365125"/>
          </a:xfrm>
          <a:prstGeom prst="rect">
            <a:avLst/>
          </a:prstGeom>
          <a:solidFill>
            <a:schemeClr val="accent1"/>
          </a:solidFill>
          <a:ln w="9525">
            <a:solidFill>
              <a:schemeClr val="tx1"/>
            </a:solidFill>
            <a:miter lim="800000"/>
            <a:headEnd/>
            <a:tailEnd/>
          </a:ln>
        </p:spPr>
        <p:txBody>
          <a:bodyPr wrap="none" anchor="ctr"/>
          <a:lstStyle/>
          <a:p>
            <a:pPr algn="ctr"/>
            <a:r>
              <a:rPr lang="en-GB" sz="1400" b="1"/>
              <a:t>Z</a:t>
            </a:r>
          </a:p>
        </p:txBody>
      </p:sp>
      <p:sp>
        <p:nvSpPr>
          <p:cNvPr id="71687" name="Rectangle 8"/>
          <p:cNvSpPr>
            <a:spLocks noChangeArrowheads="1"/>
          </p:cNvSpPr>
          <p:nvPr/>
        </p:nvSpPr>
        <p:spPr bwMode="auto">
          <a:xfrm>
            <a:off x="982663" y="3840163"/>
            <a:ext cx="1035050" cy="365125"/>
          </a:xfrm>
          <a:prstGeom prst="rect">
            <a:avLst/>
          </a:prstGeom>
          <a:solidFill>
            <a:schemeClr val="accent1"/>
          </a:solidFill>
          <a:ln w="9525">
            <a:solidFill>
              <a:schemeClr val="tx1"/>
            </a:solidFill>
            <a:miter lim="800000"/>
            <a:headEnd/>
            <a:tailEnd/>
          </a:ln>
        </p:spPr>
        <p:txBody>
          <a:bodyPr wrap="none" anchor="ctr"/>
          <a:lstStyle/>
          <a:p>
            <a:pPr algn="ctr"/>
            <a:r>
              <a:rPr lang="en-GB" sz="1400" b="1"/>
              <a:t>Y</a:t>
            </a:r>
          </a:p>
        </p:txBody>
      </p:sp>
      <p:sp>
        <p:nvSpPr>
          <p:cNvPr id="71688" name="Oval 9"/>
          <p:cNvSpPr>
            <a:spLocks noChangeArrowheads="1"/>
          </p:cNvSpPr>
          <p:nvPr/>
        </p:nvSpPr>
        <p:spPr bwMode="auto">
          <a:xfrm>
            <a:off x="2212975" y="3235325"/>
            <a:ext cx="128588" cy="120650"/>
          </a:xfrm>
          <a:prstGeom prst="ellipse">
            <a:avLst/>
          </a:prstGeom>
          <a:solidFill>
            <a:schemeClr val="bg1"/>
          </a:solidFill>
          <a:ln w="9525">
            <a:solidFill>
              <a:schemeClr val="tx1"/>
            </a:solidFill>
            <a:round/>
            <a:headEnd/>
            <a:tailEnd/>
          </a:ln>
        </p:spPr>
        <p:txBody>
          <a:bodyPr wrap="none" anchor="ctr"/>
          <a:lstStyle/>
          <a:p>
            <a:endParaRPr lang="sv-SE"/>
          </a:p>
        </p:txBody>
      </p:sp>
      <p:cxnSp>
        <p:nvCxnSpPr>
          <p:cNvPr id="71689" name="AutoShape 10"/>
          <p:cNvCxnSpPr>
            <a:cxnSpLocks noChangeShapeType="1"/>
            <a:stCxn id="71685" idx="2"/>
            <a:endCxn id="71688" idx="0"/>
          </p:cNvCxnSpPr>
          <p:nvPr/>
        </p:nvCxnSpPr>
        <p:spPr bwMode="auto">
          <a:xfrm>
            <a:off x="2278063" y="2749550"/>
            <a:ext cx="0" cy="485775"/>
          </a:xfrm>
          <a:prstGeom prst="straightConnector1">
            <a:avLst/>
          </a:prstGeom>
          <a:noFill/>
          <a:ln w="9525">
            <a:solidFill>
              <a:schemeClr val="tx1"/>
            </a:solidFill>
            <a:round/>
            <a:headEnd/>
            <a:tailEnd/>
          </a:ln>
        </p:spPr>
      </p:cxnSp>
      <p:cxnSp>
        <p:nvCxnSpPr>
          <p:cNvPr id="71690" name="AutoShape 11"/>
          <p:cNvCxnSpPr>
            <a:cxnSpLocks noChangeShapeType="1"/>
            <a:stCxn id="71688" idx="4"/>
            <a:endCxn id="71687" idx="0"/>
          </p:cNvCxnSpPr>
          <p:nvPr/>
        </p:nvCxnSpPr>
        <p:spPr bwMode="auto">
          <a:xfrm flipH="1">
            <a:off x="1500188" y="3355975"/>
            <a:ext cx="777875" cy="484188"/>
          </a:xfrm>
          <a:prstGeom prst="straightConnector1">
            <a:avLst/>
          </a:prstGeom>
          <a:noFill/>
          <a:ln w="9525">
            <a:solidFill>
              <a:schemeClr val="tx1"/>
            </a:solidFill>
            <a:round/>
            <a:headEnd/>
            <a:tailEnd/>
          </a:ln>
        </p:spPr>
      </p:cxnSp>
      <p:cxnSp>
        <p:nvCxnSpPr>
          <p:cNvPr id="71691" name="AutoShape 12"/>
          <p:cNvCxnSpPr>
            <a:cxnSpLocks noChangeShapeType="1"/>
            <a:stCxn id="71688" idx="4"/>
            <a:endCxn id="71686" idx="0"/>
          </p:cNvCxnSpPr>
          <p:nvPr/>
        </p:nvCxnSpPr>
        <p:spPr bwMode="auto">
          <a:xfrm>
            <a:off x="2278063" y="3355975"/>
            <a:ext cx="647700" cy="484188"/>
          </a:xfrm>
          <a:prstGeom prst="straightConnector1">
            <a:avLst/>
          </a:prstGeom>
          <a:noFill/>
          <a:ln w="9525">
            <a:solidFill>
              <a:schemeClr val="tx1"/>
            </a:solidFill>
            <a:round/>
            <a:headEnd/>
            <a:tailEnd/>
          </a:ln>
        </p:spPr>
      </p:cxnSp>
      <p:sp>
        <p:nvSpPr>
          <p:cNvPr id="71692" name="Oval 13"/>
          <p:cNvSpPr>
            <a:spLocks noChangeArrowheads="1"/>
          </p:cNvSpPr>
          <p:nvPr/>
        </p:nvSpPr>
        <p:spPr bwMode="auto">
          <a:xfrm>
            <a:off x="1370013" y="2022475"/>
            <a:ext cx="647700" cy="242888"/>
          </a:xfrm>
          <a:prstGeom prst="ellipse">
            <a:avLst/>
          </a:prstGeom>
          <a:solidFill>
            <a:schemeClr val="bg1"/>
          </a:solidFill>
          <a:ln w="9525">
            <a:solidFill>
              <a:schemeClr val="tx1"/>
            </a:solidFill>
            <a:round/>
            <a:headEnd/>
            <a:tailEnd/>
          </a:ln>
        </p:spPr>
        <p:txBody>
          <a:bodyPr wrap="none" anchor="ctr"/>
          <a:lstStyle/>
          <a:p>
            <a:pPr algn="ctr"/>
            <a:r>
              <a:rPr lang="en-GB" sz="1200" u="sng"/>
              <a:t>ID</a:t>
            </a:r>
          </a:p>
        </p:txBody>
      </p:sp>
      <p:sp>
        <p:nvSpPr>
          <p:cNvPr id="71693" name="Oval 14"/>
          <p:cNvSpPr>
            <a:spLocks noChangeArrowheads="1"/>
          </p:cNvSpPr>
          <p:nvPr/>
        </p:nvSpPr>
        <p:spPr bwMode="auto">
          <a:xfrm>
            <a:off x="2147888" y="2022475"/>
            <a:ext cx="647700" cy="242888"/>
          </a:xfrm>
          <a:prstGeom prst="ellipse">
            <a:avLst/>
          </a:prstGeom>
          <a:solidFill>
            <a:schemeClr val="bg1"/>
          </a:solidFill>
          <a:ln w="9525">
            <a:solidFill>
              <a:schemeClr val="tx1"/>
            </a:solidFill>
            <a:round/>
            <a:headEnd/>
            <a:tailEnd/>
          </a:ln>
        </p:spPr>
        <p:txBody>
          <a:bodyPr wrap="none" anchor="ctr"/>
          <a:lstStyle/>
          <a:p>
            <a:pPr algn="ctr"/>
            <a:r>
              <a:rPr lang="en-GB" sz="1200"/>
              <a:t>A</a:t>
            </a:r>
          </a:p>
        </p:txBody>
      </p:sp>
      <p:sp>
        <p:nvSpPr>
          <p:cNvPr id="71694" name="Oval 15"/>
          <p:cNvSpPr>
            <a:spLocks noChangeArrowheads="1"/>
          </p:cNvSpPr>
          <p:nvPr/>
        </p:nvSpPr>
        <p:spPr bwMode="auto">
          <a:xfrm>
            <a:off x="852488" y="4325938"/>
            <a:ext cx="647700" cy="242887"/>
          </a:xfrm>
          <a:prstGeom prst="ellipse">
            <a:avLst/>
          </a:prstGeom>
          <a:solidFill>
            <a:schemeClr val="bg1"/>
          </a:solidFill>
          <a:ln w="9525">
            <a:solidFill>
              <a:schemeClr val="tx1"/>
            </a:solidFill>
            <a:round/>
            <a:headEnd/>
            <a:tailEnd/>
          </a:ln>
        </p:spPr>
        <p:txBody>
          <a:bodyPr wrap="none" anchor="ctr"/>
          <a:lstStyle/>
          <a:p>
            <a:pPr algn="ctr"/>
            <a:r>
              <a:rPr lang="en-GB" sz="1200"/>
              <a:t>B</a:t>
            </a:r>
          </a:p>
        </p:txBody>
      </p:sp>
      <p:sp>
        <p:nvSpPr>
          <p:cNvPr id="71695" name="Oval 16"/>
          <p:cNvSpPr>
            <a:spLocks noChangeArrowheads="1"/>
          </p:cNvSpPr>
          <p:nvPr/>
        </p:nvSpPr>
        <p:spPr bwMode="auto">
          <a:xfrm>
            <a:off x="2665413" y="4446588"/>
            <a:ext cx="647700" cy="242887"/>
          </a:xfrm>
          <a:prstGeom prst="ellipse">
            <a:avLst/>
          </a:prstGeom>
          <a:solidFill>
            <a:schemeClr val="bg1"/>
          </a:solidFill>
          <a:ln w="9525">
            <a:solidFill>
              <a:schemeClr val="tx1"/>
            </a:solidFill>
            <a:round/>
            <a:headEnd/>
            <a:tailEnd/>
          </a:ln>
        </p:spPr>
        <p:txBody>
          <a:bodyPr wrap="none" anchor="ctr"/>
          <a:lstStyle/>
          <a:p>
            <a:pPr algn="ctr"/>
            <a:r>
              <a:rPr lang="en-GB" sz="1200"/>
              <a:t>C</a:t>
            </a:r>
          </a:p>
        </p:txBody>
      </p:sp>
      <p:cxnSp>
        <p:nvCxnSpPr>
          <p:cNvPr id="71696" name="AutoShape 17"/>
          <p:cNvCxnSpPr>
            <a:cxnSpLocks noChangeShapeType="1"/>
            <a:stCxn id="71687" idx="2"/>
            <a:endCxn id="71694" idx="0"/>
          </p:cNvCxnSpPr>
          <p:nvPr/>
        </p:nvCxnSpPr>
        <p:spPr bwMode="auto">
          <a:xfrm flipH="1">
            <a:off x="1176338" y="4205288"/>
            <a:ext cx="323850" cy="120650"/>
          </a:xfrm>
          <a:prstGeom prst="straightConnector1">
            <a:avLst/>
          </a:prstGeom>
          <a:noFill/>
          <a:ln w="9525">
            <a:solidFill>
              <a:schemeClr val="tx1"/>
            </a:solidFill>
            <a:round/>
            <a:headEnd/>
            <a:tailEnd/>
          </a:ln>
        </p:spPr>
      </p:cxnSp>
      <p:cxnSp>
        <p:nvCxnSpPr>
          <p:cNvPr id="71697" name="AutoShape 18"/>
          <p:cNvCxnSpPr>
            <a:cxnSpLocks noChangeShapeType="1"/>
            <a:stCxn id="71686" idx="2"/>
            <a:endCxn id="71695" idx="0"/>
          </p:cNvCxnSpPr>
          <p:nvPr/>
        </p:nvCxnSpPr>
        <p:spPr bwMode="auto">
          <a:xfrm>
            <a:off x="2925763" y="4205288"/>
            <a:ext cx="63500" cy="241300"/>
          </a:xfrm>
          <a:prstGeom prst="straightConnector1">
            <a:avLst/>
          </a:prstGeom>
          <a:noFill/>
          <a:ln w="9525">
            <a:solidFill>
              <a:schemeClr val="tx1"/>
            </a:solidFill>
            <a:round/>
            <a:headEnd/>
            <a:tailEnd/>
          </a:ln>
        </p:spPr>
      </p:cxnSp>
      <p:cxnSp>
        <p:nvCxnSpPr>
          <p:cNvPr id="71698" name="AutoShape 19"/>
          <p:cNvCxnSpPr>
            <a:cxnSpLocks noChangeShapeType="1"/>
            <a:stCxn id="71693" idx="4"/>
            <a:endCxn id="71685" idx="0"/>
          </p:cNvCxnSpPr>
          <p:nvPr/>
        </p:nvCxnSpPr>
        <p:spPr bwMode="auto">
          <a:xfrm flipH="1">
            <a:off x="2278063" y="2265363"/>
            <a:ext cx="193675" cy="120650"/>
          </a:xfrm>
          <a:prstGeom prst="straightConnector1">
            <a:avLst/>
          </a:prstGeom>
          <a:noFill/>
          <a:ln w="9525">
            <a:solidFill>
              <a:schemeClr val="tx1"/>
            </a:solidFill>
            <a:round/>
            <a:headEnd/>
            <a:tailEnd/>
          </a:ln>
        </p:spPr>
      </p:cxnSp>
      <p:cxnSp>
        <p:nvCxnSpPr>
          <p:cNvPr id="71699" name="AutoShape 20"/>
          <p:cNvCxnSpPr>
            <a:cxnSpLocks noChangeShapeType="1"/>
            <a:stCxn id="71692" idx="4"/>
            <a:endCxn id="71685" idx="0"/>
          </p:cNvCxnSpPr>
          <p:nvPr/>
        </p:nvCxnSpPr>
        <p:spPr bwMode="auto">
          <a:xfrm>
            <a:off x="1693863" y="2265363"/>
            <a:ext cx="584200" cy="120650"/>
          </a:xfrm>
          <a:prstGeom prst="straightConnector1">
            <a:avLst/>
          </a:prstGeom>
          <a:noFill/>
          <a:ln w="9525">
            <a:solidFill>
              <a:schemeClr val="tx1"/>
            </a:solidFill>
            <a:round/>
            <a:headEnd/>
            <a:tailEnd/>
          </a:ln>
        </p:spPr>
      </p:cxnSp>
      <p:sp>
        <p:nvSpPr>
          <p:cNvPr id="71700" name="Text Box 21"/>
          <p:cNvSpPr txBox="1">
            <a:spLocks noChangeArrowheads="1"/>
          </p:cNvSpPr>
          <p:nvPr/>
        </p:nvSpPr>
        <p:spPr bwMode="auto">
          <a:xfrm rot="14198232" flipV="1">
            <a:off x="1839119" y="3390107"/>
            <a:ext cx="312737" cy="304800"/>
          </a:xfrm>
          <a:prstGeom prst="rect">
            <a:avLst/>
          </a:prstGeom>
          <a:noFill/>
          <a:ln w="9525">
            <a:noFill/>
            <a:miter lim="800000"/>
            <a:headEnd/>
            <a:tailEnd/>
          </a:ln>
        </p:spPr>
        <p:txBody>
          <a:bodyPr wrap="none">
            <a:spAutoFit/>
          </a:bodyPr>
          <a:lstStyle/>
          <a:p>
            <a:r>
              <a:rPr lang="en-GB" sz="1400"/>
              <a:t>U</a:t>
            </a:r>
          </a:p>
        </p:txBody>
      </p:sp>
      <p:sp>
        <p:nvSpPr>
          <p:cNvPr id="71701" name="Text Box 22"/>
          <p:cNvSpPr txBox="1">
            <a:spLocks noChangeArrowheads="1"/>
          </p:cNvSpPr>
          <p:nvPr/>
        </p:nvSpPr>
        <p:spPr bwMode="auto">
          <a:xfrm rot="7510116" flipV="1">
            <a:off x="2372519" y="3398044"/>
            <a:ext cx="312738" cy="304800"/>
          </a:xfrm>
          <a:prstGeom prst="rect">
            <a:avLst/>
          </a:prstGeom>
          <a:noFill/>
          <a:ln w="9525">
            <a:noFill/>
            <a:miter lim="800000"/>
            <a:headEnd/>
            <a:tailEnd/>
          </a:ln>
        </p:spPr>
        <p:txBody>
          <a:bodyPr wrap="none">
            <a:spAutoFit/>
          </a:bodyPr>
          <a:lstStyle/>
          <a:p>
            <a:r>
              <a:rPr lang="en-GB" sz="1400"/>
              <a:t>U</a:t>
            </a:r>
          </a:p>
        </p:txBody>
      </p:sp>
      <p:sp>
        <p:nvSpPr>
          <p:cNvPr id="71702" name="Line 23"/>
          <p:cNvSpPr>
            <a:spLocks noChangeShapeType="1"/>
          </p:cNvSpPr>
          <p:nvPr/>
        </p:nvSpPr>
        <p:spPr bwMode="auto">
          <a:xfrm>
            <a:off x="5053013" y="3687763"/>
            <a:ext cx="503237" cy="0"/>
          </a:xfrm>
          <a:prstGeom prst="line">
            <a:avLst/>
          </a:prstGeom>
          <a:noFill/>
          <a:ln w="9525">
            <a:solidFill>
              <a:schemeClr val="tx1"/>
            </a:solidFill>
            <a:prstDash val="dash"/>
            <a:round/>
            <a:headEnd/>
            <a:tailEnd/>
          </a:ln>
        </p:spPr>
        <p:txBody>
          <a:bodyPr/>
          <a:lstStyle/>
          <a:p>
            <a:endParaRPr lang="en-US"/>
          </a:p>
        </p:txBody>
      </p:sp>
      <p:sp>
        <p:nvSpPr>
          <p:cNvPr id="71703" name="Line 24"/>
          <p:cNvSpPr>
            <a:spLocks noChangeShapeType="1"/>
          </p:cNvSpPr>
          <p:nvPr/>
        </p:nvSpPr>
        <p:spPr bwMode="auto">
          <a:xfrm>
            <a:off x="5053013" y="4551363"/>
            <a:ext cx="503237" cy="0"/>
          </a:xfrm>
          <a:prstGeom prst="line">
            <a:avLst/>
          </a:prstGeom>
          <a:noFill/>
          <a:ln w="9525">
            <a:solidFill>
              <a:schemeClr val="tx1"/>
            </a:solidFill>
            <a:prstDash val="dash"/>
            <a:round/>
            <a:headEnd/>
            <a:tailEnd/>
          </a:ln>
        </p:spPr>
        <p:txBody>
          <a:bodyPr/>
          <a:lstStyle/>
          <a:p>
            <a:endParaRPr lang="en-US"/>
          </a:p>
        </p:txBody>
      </p:sp>
      <p:sp>
        <p:nvSpPr>
          <p:cNvPr id="71704" name="Freeform 25"/>
          <p:cNvSpPr>
            <a:spLocks/>
          </p:cNvSpPr>
          <p:nvPr/>
        </p:nvSpPr>
        <p:spPr bwMode="auto">
          <a:xfrm>
            <a:off x="5195888" y="2822575"/>
            <a:ext cx="144462" cy="431800"/>
          </a:xfrm>
          <a:custGeom>
            <a:avLst/>
            <a:gdLst>
              <a:gd name="T0" fmla="*/ 0 w 91"/>
              <a:gd name="T1" fmla="*/ 685482391 h 272"/>
              <a:gd name="T2" fmla="*/ 229332654 w 91"/>
              <a:gd name="T3" fmla="*/ 0 h 272"/>
              <a:gd name="T4" fmla="*/ 0 60000 65536"/>
              <a:gd name="T5" fmla="*/ 0 60000 65536"/>
              <a:gd name="T6" fmla="*/ 0 w 91"/>
              <a:gd name="T7" fmla="*/ 0 h 272"/>
              <a:gd name="T8" fmla="*/ 91 w 91"/>
              <a:gd name="T9" fmla="*/ 272 h 272"/>
            </a:gdLst>
            <a:ahLst/>
            <a:cxnLst>
              <a:cxn ang="T4">
                <a:pos x="T0" y="T1"/>
              </a:cxn>
              <a:cxn ang="T5">
                <a:pos x="T2" y="T3"/>
              </a:cxn>
            </a:cxnLst>
            <a:rect l="T6" t="T7" r="T8" b="T9"/>
            <a:pathLst>
              <a:path w="91" h="272">
                <a:moveTo>
                  <a:pt x="0" y="272"/>
                </a:moveTo>
                <a:cubicBezTo>
                  <a:pt x="0" y="272"/>
                  <a:pt x="45" y="136"/>
                  <a:pt x="91" y="0"/>
                </a:cubicBezTo>
              </a:path>
            </a:pathLst>
          </a:custGeom>
          <a:noFill/>
          <a:ln w="9525">
            <a:solidFill>
              <a:schemeClr val="tx1"/>
            </a:solidFill>
            <a:round/>
            <a:headEnd/>
            <a:tailEnd type="stealth" w="med" len="med"/>
          </a:ln>
        </p:spPr>
        <p:txBody>
          <a:bodyPr/>
          <a:lstStyle/>
          <a:p>
            <a:endParaRPr lang="en-US"/>
          </a:p>
        </p:txBody>
      </p:sp>
      <p:sp>
        <p:nvSpPr>
          <p:cNvPr id="71705" name="Freeform 26"/>
          <p:cNvSpPr>
            <a:spLocks/>
          </p:cNvSpPr>
          <p:nvPr/>
        </p:nvSpPr>
        <p:spPr bwMode="auto">
          <a:xfrm>
            <a:off x="5340350" y="2822575"/>
            <a:ext cx="1236663" cy="1296988"/>
          </a:xfrm>
          <a:custGeom>
            <a:avLst/>
            <a:gdLst>
              <a:gd name="T0" fmla="*/ 0 w 779"/>
              <a:gd name="T1" fmla="*/ 2058969422 h 817"/>
              <a:gd name="T2" fmla="*/ 1600300555 w 779"/>
              <a:gd name="T3" fmla="*/ 1600300548 h 817"/>
              <a:gd name="T4" fmla="*/ 1716228150 w 779"/>
              <a:gd name="T5" fmla="*/ 572076511 h 817"/>
              <a:gd name="T6" fmla="*/ 115927248 w 779"/>
              <a:gd name="T7" fmla="*/ 0 h 817"/>
              <a:gd name="T8" fmla="*/ 0 60000 65536"/>
              <a:gd name="T9" fmla="*/ 0 60000 65536"/>
              <a:gd name="T10" fmla="*/ 0 60000 65536"/>
              <a:gd name="T11" fmla="*/ 0 60000 65536"/>
              <a:gd name="T12" fmla="*/ 0 w 779"/>
              <a:gd name="T13" fmla="*/ 0 h 817"/>
              <a:gd name="T14" fmla="*/ 779 w 779"/>
              <a:gd name="T15" fmla="*/ 817 h 817"/>
            </a:gdLst>
            <a:ahLst/>
            <a:cxnLst>
              <a:cxn ang="T8">
                <a:pos x="T0" y="T1"/>
              </a:cxn>
              <a:cxn ang="T9">
                <a:pos x="T2" y="T3"/>
              </a:cxn>
              <a:cxn ang="T10">
                <a:pos x="T4" y="T5"/>
              </a:cxn>
              <a:cxn ang="T11">
                <a:pos x="T6" y="T7"/>
              </a:cxn>
            </a:cxnLst>
            <a:rect l="T12" t="T13" r="T14" b="T15"/>
            <a:pathLst>
              <a:path w="779" h="817">
                <a:moveTo>
                  <a:pt x="0" y="817"/>
                </a:moveTo>
                <a:cubicBezTo>
                  <a:pt x="260" y="775"/>
                  <a:pt x="521" y="733"/>
                  <a:pt x="635" y="635"/>
                </a:cubicBezTo>
                <a:cubicBezTo>
                  <a:pt x="749" y="537"/>
                  <a:pt x="779" y="333"/>
                  <a:pt x="681" y="227"/>
                </a:cubicBezTo>
                <a:cubicBezTo>
                  <a:pt x="583" y="121"/>
                  <a:pt x="314" y="60"/>
                  <a:pt x="46" y="0"/>
                </a:cubicBezTo>
              </a:path>
            </a:pathLst>
          </a:custGeom>
          <a:noFill/>
          <a:ln w="9525">
            <a:solidFill>
              <a:schemeClr val="tx1"/>
            </a:solidFill>
            <a:round/>
            <a:headEnd/>
            <a:tailEnd type="stealth" w="med" len="med"/>
          </a:ln>
        </p:spPr>
        <p:txBody>
          <a:bodyPr/>
          <a:lstStyle/>
          <a:p>
            <a:endParaRPr lang="en-US"/>
          </a:p>
        </p:txBody>
      </p:sp>
      <p:sp>
        <p:nvSpPr>
          <p:cNvPr id="171037" name="Text Box 29"/>
          <p:cNvSpPr txBox="1">
            <a:spLocks noChangeArrowheads="1"/>
          </p:cNvSpPr>
          <p:nvPr/>
        </p:nvSpPr>
        <p:spPr bwMode="auto">
          <a:xfrm>
            <a:off x="971550" y="5229225"/>
            <a:ext cx="6121400" cy="1169988"/>
          </a:xfrm>
          <a:prstGeom prst="rect">
            <a:avLst/>
          </a:prstGeom>
          <a:noFill/>
          <a:ln w="9525">
            <a:noFill/>
            <a:miter lim="800000"/>
            <a:headEnd/>
            <a:tailEnd/>
          </a:ln>
        </p:spPr>
        <p:txBody>
          <a:bodyPr>
            <a:spAutoFit/>
          </a:bodyPr>
          <a:lstStyle/>
          <a:p>
            <a:pPr>
              <a:spcBef>
                <a:spcPct val="20000"/>
              </a:spcBef>
              <a:buClr>
                <a:schemeClr val="bg2"/>
              </a:buClr>
              <a:buSzPct val="75000"/>
              <a:buFont typeface="Wingdings" pitchFamily="2" charset="2"/>
              <a:buNone/>
            </a:pPr>
            <a:r>
              <a:rPr lang="en-US" altLang="zh-CN" sz="2400" b="1">
                <a:solidFill>
                  <a:schemeClr val="bg2"/>
                </a:solidFill>
                <a:ea typeface="宋体" pitchFamily="2" charset="-122"/>
              </a:rPr>
              <a:t>SELECT</a:t>
            </a:r>
            <a:r>
              <a:rPr lang="en-US" altLang="zh-CN" sz="2400">
                <a:ea typeface="宋体" pitchFamily="2" charset="-122"/>
              </a:rPr>
              <a:t> </a:t>
            </a:r>
            <a:r>
              <a:rPr lang="en-US" altLang="zh-CN" sz="2400" i="1">
                <a:ea typeface="宋体" pitchFamily="2" charset="-122"/>
              </a:rPr>
              <a:t>X.ID, X.A, Y.B</a:t>
            </a:r>
          </a:p>
          <a:p>
            <a:pPr>
              <a:spcBef>
                <a:spcPct val="20000"/>
              </a:spcBef>
              <a:buClr>
                <a:schemeClr val="bg2"/>
              </a:buClr>
              <a:buSzPct val="75000"/>
              <a:buFont typeface="Wingdings" pitchFamily="2" charset="2"/>
              <a:buNone/>
            </a:pPr>
            <a:r>
              <a:rPr lang="en-US" altLang="zh-CN" sz="2400" b="1">
                <a:solidFill>
                  <a:schemeClr val="bg2"/>
                </a:solidFill>
                <a:ea typeface="宋体" pitchFamily="2" charset="-122"/>
              </a:rPr>
              <a:t>FROM</a:t>
            </a:r>
            <a:r>
              <a:rPr lang="en-US" altLang="zh-CN" sz="2400">
                <a:ea typeface="宋体" pitchFamily="2" charset="-122"/>
              </a:rPr>
              <a:t> </a:t>
            </a:r>
            <a:r>
              <a:rPr lang="en-US" altLang="zh-CN" sz="2400" i="1">
                <a:solidFill>
                  <a:schemeClr val="hlink"/>
                </a:solidFill>
                <a:ea typeface="宋体" pitchFamily="2" charset="-122"/>
              </a:rPr>
              <a:t> X </a:t>
            </a:r>
            <a:r>
              <a:rPr lang="en-US" altLang="zh-CN" sz="2400" b="1">
                <a:solidFill>
                  <a:schemeClr val="bg2"/>
                </a:solidFill>
                <a:ea typeface="宋体" pitchFamily="2" charset="-122"/>
              </a:rPr>
              <a:t>LEFT JOIN </a:t>
            </a:r>
            <a:r>
              <a:rPr lang="en-US" altLang="zh-CN" sz="2400" i="1">
                <a:solidFill>
                  <a:schemeClr val="hlink"/>
                </a:solidFill>
                <a:ea typeface="宋体" pitchFamily="2" charset="-122"/>
              </a:rPr>
              <a:t>Y </a:t>
            </a:r>
            <a:r>
              <a:rPr lang="en-US" altLang="zh-CN" sz="2400" b="1">
                <a:solidFill>
                  <a:schemeClr val="bg2"/>
                </a:solidFill>
                <a:ea typeface="宋体" pitchFamily="2" charset="-122"/>
              </a:rPr>
              <a:t>ON </a:t>
            </a:r>
            <a:r>
              <a:rPr lang="en-US" altLang="zh-CN" sz="2400" i="1">
                <a:ea typeface="宋体" pitchFamily="2" charset="-122"/>
              </a:rPr>
              <a:t>X.ID = Y.ID</a:t>
            </a:r>
            <a:r>
              <a:rPr lang="en-US" altLang="zh-CN" sz="2400" b="1">
                <a:solidFill>
                  <a:schemeClr val="bg2"/>
                </a:solidFill>
                <a:ea typeface="宋体" pitchFamily="2" charset="-122"/>
              </a:rPr>
              <a:t>;</a:t>
            </a:r>
          </a:p>
          <a:p>
            <a:endParaRPr lang="zh-CN" altLang="en-US">
              <a:ea typeface="宋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10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Line 2"/>
          <p:cNvSpPr>
            <a:spLocks noChangeShapeType="1"/>
          </p:cNvSpPr>
          <p:nvPr/>
        </p:nvSpPr>
        <p:spPr bwMode="auto">
          <a:xfrm>
            <a:off x="2136775" y="2595563"/>
            <a:ext cx="0" cy="457200"/>
          </a:xfrm>
          <a:prstGeom prst="line">
            <a:avLst/>
          </a:prstGeom>
          <a:noFill/>
          <a:ln w="38100" cmpd="dbl">
            <a:solidFill>
              <a:schemeClr val="tx1"/>
            </a:solidFill>
            <a:round/>
            <a:headEnd/>
            <a:tailEnd/>
          </a:ln>
        </p:spPr>
        <p:txBody>
          <a:bodyPr/>
          <a:lstStyle/>
          <a:p>
            <a:endParaRPr lang="en-US"/>
          </a:p>
        </p:txBody>
      </p:sp>
      <p:sp>
        <p:nvSpPr>
          <p:cNvPr id="73730" name="Rectangle 3"/>
          <p:cNvSpPr>
            <a:spLocks noGrp="1" noChangeArrowheads="1"/>
          </p:cNvSpPr>
          <p:nvPr>
            <p:ph type="title"/>
          </p:nvPr>
        </p:nvSpPr>
        <p:spPr/>
        <p:txBody>
          <a:bodyPr/>
          <a:lstStyle/>
          <a:p>
            <a:pPr eaLnBrk="1" hangingPunct="1"/>
            <a:r>
              <a:rPr lang="en-GB" sz="4800" smtClean="0"/>
              <a:t>EER to Relations</a:t>
            </a:r>
            <a:r>
              <a:rPr lang="en-GB" sz="3200" smtClean="0"/>
              <a:t/>
            </a:r>
            <a:br>
              <a:rPr lang="en-GB" sz="3200" smtClean="0"/>
            </a:br>
            <a:endParaRPr lang="en-GB" sz="3200" smtClean="0"/>
          </a:p>
        </p:txBody>
      </p:sp>
      <p:sp>
        <p:nvSpPr>
          <p:cNvPr id="73731" name="Rectangle 4"/>
          <p:cNvSpPr>
            <a:spLocks noGrp="1" noChangeArrowheads="1"/>
          </p:cNvSpPr>
          <p:nvPr>
            <p:ph type="body" idx="1"/>
          </p:nvPr>
        </p:nvSpPr>
        <p:spPr>
          <a:xfrm>
            <a:off x="0" y="1341438"/>
            <a:ext cx="8229600" cy="3886200"/>
          </a:xfrm>
        </p:spPr>
        <p:txBody>
          <a:bodyPr/>
          <a:lstStyle/>
          <a:p>
            <a:pPr marL="990600" lvl="1" indent="-533400" eaLnBrk="1" hangingPunct="1">
              <a:buFont typeface="Wingdings" pitchFamily="2" charset="2"/>
              <a:buAutoNum type="alphaLcParenR" startAt="2"/>
            </a:pPr>
            <a:r>
              <a:rPr lang="en-GB" smtClean="0"/>
              <a:t>subclass relations only</a:t>
            </a:r>
          </a:p>
        </p:txBody>
      </p:sp>
      <p:sp>
        <p:nvSpPr>
          <p:cNvPr id="73732" name="Text Box 5"/>
          <p:cNvSpPr txBox="1">
            <a:spLocks noChangeArrowheads="1"/>
          </p:cNvSpPr>
          <p:nvPr/>
        </p:nvSpPr>
        <p:spPr bwMode="auto">
          <a:xfrm>
            <a:off x="4294188" y="2671763"/>
            <a:ext cx="3581400" cy="1373187"/>
          </a:xfrm>
          <a:prstGeom prst="rect">
            <a:avLst/>
          </a:prstGeom>
          <a:noFill/>
          <a:ln w="9525">
            <a:noFill/>
            <a:miter lim="800000"/>
            <a:headEnd/>
            <a:tailEnd/>
          </a:ln>
        </p:spPr>
        <p:txBody>
          <a:bodyPr>
            <a:spAutoFit/>
          </a:bodyPr>
          <a:lstStyle/>
          <a:p>
            <a:r>
              <a:rPr lang="en-GB" sz="2800" b="1"/>
              <a:t>Y(</a:t>
            </a:r>
            <a:r>
              <a:rPr lang="en-GB" sz="2800" b="1" u="sng"/>
              <a:t>ID</a:t>
            </a:r>
            <a:r>
              <a:rPr lang="en-GB" sz="2800" b="1"/>
              <a:t>, A, B)</a:t>
            </a:r>
          </a:p>
          <a:p>
            <a:endParaRPr lang="en-GB" sz="2800" b="1"/>
          </a:p>
          <a:p>
            <a:r>
              <a:rPr lang="en-GB" sz="2800" b="1"/>
              <a:t>Z(</a:t>
            </a:r>
            <a:r>
              <a:rPr lang="en-GB" sz="2800" b="1" u="sng"/>
              <a:t>ID</a:t>
            </a:r>
            <a:r>
              <a:rPr lang="en-GB" sz="2800" b="1"/>
              <a:t>, A, C)</a:t>
            </a:r>
          </a:p>
        </p:txBody>
      </p:sp>
      <p:sp>
        <p:nvSpPr>
          <p:cNvPr id="73733" name="Line 6"/>
          <p:cNvSpPr>
            <a:spLocks noChangeShapeType="1"/>
          </p:cNvSpPr>
          <p:nvPr/>
        </p:nvSpPr>
        <p:spPr bwMode="auto">
          <a:xfrm>
            <a:off x="3532188" y="3357563"/>
            <a:ext cx="457200" cy="0"/>
          </a:xfrm>
          <a:prstGeom prst="line">
            <a:avLst/>
          </a:prstGeom>
          <a:noFill/>
          <a:ln w="76200">
            <a:solidFill>
              <a:schemeClr val="bg2"/>
            </a:solidFill>
            <a:round/>
            <a:headEnd/>
            <a:tailEnd type="triangle" w="med" len="med"/>
          </a:ln>
        </p:spPr>
        <p:txBody>
          <a:bodyPr/>
          <a:lstStyle/>
          <a:p>
            <a:endParaRPr lang="en-US"/>
          </a:p>
        </p:txBody>
      </p:sp>
      <p:sp>
        <p:nvSpPr>
          <p:cNvPr id="73734" name="Rectangle 7"/>
          <p:cNvSpPr>
            <a:spLocks noChangeArrowheads="1"/>
          </p:cNvSpPr>
          <p:nvPr/>
        </p:nvSpPr>
        <p:spPr bwMode="auto">
          <a:xfrm>
            <a:off x="1619250" y="2349500"/>
            <a:ext cx="1036638" cy="363538"/>
          </a:xfrm>
          <a:prstGeom prst="rect">
            <a:avLst/>
          </a:prstGeom>
          <a:solidFill>
            <a:schemeClr val="accent1"/>
          </a:solidFill>
          <a:ln w="9525">
            <a:solidFill>
              <a:schemeClr val="tx1"/>
            </a:solidFill>
            <a:miter lim="800000"/>
            <a:headEnd/>
            <a:tailEnd/>
          </a:ln>
        </p:spPr>
        <p:txBody>
          <a:bodyPr wrap="none" anchor="ctr"/>
          <a:lstStyle/>
          <a:p>
            <a:pPr algn="ctr"/>
            <a:r>
              <a:rPr lang="en-GB" sz="1400" b="1"/>
              <a:t>X</a:t>
            </a:r>
          </a:p>
        </p:txBody>
      </p:sp>
      <p:sp>
        <p:nvSpPr>
          <p:cNvPr id="73735" name="Rectangle 8"/>
          <p:cNvSpPr>
            <a:spLocks noChangeArrowheads="1"/>
          </p:cNvSpPr>
          <p:nvPr/>
        </p:nvSpPr>
        <p:spPr bwMode="auto">
          <a:xfrm>
            <a:off x="2266950" y="3803650"/>
            <a:ext cx="1036638" cy="365125"/>
          </a:xfrm>
          <a:prstGeom prst="rect">
            <a:avLst/>
          </a:prstGeom>
          <a:solidFill>
            <a:schemeClr val="accent1"/>
          </a:solidFill>
          <a:ln w="9525">
            <a:solidFill>
              <a:schemeClr val="tx1"/>
            </a:solidFill>
            <a:miter lim="800000"/>
            <a:headEnd/>
            <a:tailEnd/>
          </a:ln>
        </p:spPr>
        <p:txBody>
          <a:bodyPr wrap="none" anchor="ctr"/>
          <a:lstStyle/>
          <a:p>
            <a:pPr algn="ctr"/>
            <a:r>
              <a:rPr lang="en-GB" sz="1400" b="1"/>
              <a:t>Z</a:t>
            </a:r>
          </a:p>
        </p:txBody>
      </p:sp>
      <p:sp>
        <p:nvSpPr>
          <p:cNvPr id="73736" name="Rectangle 9"/>
          <p:cNvSpPr>
            <a:spLocks noChangeArrowheads="1"/>
          </p:cNvSpPr>
          <p:nvPr/>
        </p:nvSpPr>
        <p:spPr bwMode="auto">
          <a:xfrm>
            <a:off x="842963" y="3803650"/>
            <a:ext cx="1035050" cy="365125"/>
          </a:xfrm>
          <a:prstGeom prst="rect">
            <a:avLst/>
          </a:prstGeom>
          <a:solidFill>
            <a:schemeClr val="accent1"/>
          </a:solidFill>
          <a:ln w="9525">
            <a:solidFill>
              <a:schemeClr val="tx1"/>
            </a:solidFill>
            <a:miter lim="800000"/>
            <a:headEnd/>
            <a:tailEnd/>
          </a:ln>
        </p:spPr>
        <p:txBody>
          <a:bodyPr wrap="none" anchor="ctr"/>
          <a:lstStyle/>
          <a:p>
            <a:pPr algn="ctr"/>
            <a:r>
              <a:rPr lang="en-GB" sz="1400" b="1"/>
              <a:t>Y</a:t>
            </a:r>
          </a:p>
        </p:txBody>
      </p:sp>
      <p:sp>
        <p:nvSpPr>
          <p:cNvPr id="73737" name="Oval 10"/>
          <p:cNvSpPr>
            <a:spLocks noChangeArrowheads="1"/>
          </p:cNvSpPr>
          <p:nvPr/>
        </p:nvSpPr>
        <p:spPr bwMode="auto">
          <a:xfrm>
            <a:off x="1979613" y="3022600"/>
            <a:ext cx="315912" cy="296863"/>
          </a:xfrm>
          <a:prstGeom prst="ellipse">
            <a:avLst/>
          </a:prstGeom>
          <a:solidFill>
            <a:schemeClr val="bg1"/>
          </a:solidFill>
          <a:ln w="9525">
            <a:solidFill>
              <a:schemeClr val="tx1"/>
            </a:solidFill>
            <a:round/>
            <a:headEnd/>
            <a:tailEnd/>
          </a:ln>
        </p:spPr>
        <p:txBody>
          <a:bodyPr wrap="none" anchor="ctr"/>
          <a:lstStyle/>
          <a:p>
            <a:pPr algn="ctr"/>
            <a:endParaRPr lang="en-GB"/>
          </a:p>
        </p:txBody>
      </p:sp>
      <p:cxnSp>
        <p:nvCxnSpPr>
          <p:cNvPr id="73738" name="AutoShape 11"/>
          <p:cNvCxnSpPr>
            <a:cxnSpLocks noChangeShapeType="1"/>
            <a:stCxn id="73737" idx="4"/>
            <a:endCxn id="73736" idx="0"/>
          </p:cNvCxnSpPr>
          <p:nvPr/>
        </p:nvCxnSpPr>
        <p:spPr bwMode="auto">
          <a:xfrm flipH="1">
            <a:off x="1360488" y="3319463"/>
            <a:ext cx="777875" cy="484187"/>
          </a:xfrm>
          <a:prstGeom prst="straightConnector1">
            <a:avLst/>
          </a:prstGeom>
          <a:noFill/>
          <a:ln w="9525">
            <a:solidFill>
              <a:schemeClr val="tx1"/>
            </a:solidFill>
            <a:round/>
            <a:headEnd/>
            <a:tailEnd/>
          </a:ln>
        </p:spPr>
      </p:cxnSp>
      <p:cxnSp>
        <p:nvCxnSpPr>
          <p:cNvPr id="73739" name="AutoShape 12"/>
          <p:cNvCxnSpPr>
            <a:cxnSpLocks noChangeShapeType="1"/>
            <a:stCxn id="73737" idx="4"/>
            <a:endCxn id="73735" idx="0"/>
          </p:cNvCxnSpPr>
          <p:nvPr/>
        </p:nvCxnSpPr>
        <p:spPr bwMode="auto">
          <a:xfrm>
            <a:off x="2138363" y="3319463"/>
            <a:ext cx="647700" cy="484187"/>
          </a:xfrm>
          <a:prstGeom prst="straightConnector1">
            <a:avLst/>
          </a:prstGeom>
          <a:noFill/>
          <a:ln w="9525">
            <a:solidFill>
              <a:schemeClr val="tx1"/>
            </a:solidFill>
            <a:round/>
            <a:headEnd/>
            <a:tailEnd/>
          </a:ln>
        </p:spPr>
      </p:cxnSp>
      <p:sp>
        <p:nvSpPr>
          <p:cNvPr id="73740" name="Oval 13"/>
          <p:cNvSpPr>
            <a:spLocks noChangeArrowheads="1"/>
          </p:cNvSpPr>
          <p:nvPr/>
        </p:nvSpPr>
        <p:spPr bwMode="auto">
          <a:xfrm>
            <a:off x="1230313" y="1985963"/>
            <a:ext cx="647700" cy="242887"/>
          </a:xfrm>
          <a:prstGeom prst="ellipse">
            <a:avLst/>
          </a:prstGeom>
          <a:solidFill>
            <a:schemeClr val="bg1"/>
          </a:solidFill>
          <a:ln w="9525">
            <a:solidFill>
              <a:schemeClr val="tx1"/>
            </a:solidFill>
            <a:round/>
            <a:headEnd/>
            <a:tailEnd/>
          </a:ln>
        </p:spPr>
        <p:txBody>
          <a:bodyPr wrap="none" anchor="ctr"/>
          <a:lstStyle/>
          <a:p>
            <a:pPr algn="ctr"/>
            <a:r>
              <a:rPr lang="en-GB" sz="1200" u="sng"/>
              <a:t>ID</a:t>
            </a:r>
          </a:p>
        </p:txBody>
      </p:sp>
      <p:sp>
        <p:nvSpPr>
          <p:cNvPr id="73741" name="Oval 14"/>
          <p:cNvSpPr>
            <a:spLocks noChangeArrowheads="1"/>
          </p:cNvSpPr>
          <p:nvPr/>
        </p:nvSpPr>
        <p:spPr bwMode="auto">
          <a:xfrm>
            <a:off x="2008188" y="1985963"/>
            <a:ext cx="647700" cy="242887"/>
          </a:xfrm>
          <a:prstGeom prst="ellipse">
            <a:avLst/>
          </a:prstGeom>
          <a:solidFill>
            <a:schemeClr val="bg1"/>
          </a:solidFill>
          <a:ln w="9525">
            <a:solidFill>
              <a:schemeClr val="tx1"/>
            </a:solidFill>
            <a:round/>
            <a:headEnd/>
            <a:tailEnd/>
          </a:ln>
        </p:spPr>
        <p:txBody>
          <a:bodyPr wrap="none" anchor="ctr"/>
          <a:lstStyle/>
          <a:p>
            <a:pPr algn="ctr"/>
            <a:r>
              <a:rPr lang="en-GB" sz="1200"/>
              <a:t>A</a:t>
            </a:r>
          </a:p>
        </p:txBody>
      </p:sp>
      <p:sp>
        <p:nvSpPr>
          <p:cNvPr id="73742" name="Oval 15"/>
          <p:cNvSpPr>
            <a:spLocks noChangeArrowheads="1"/>
          </p:cNvSpPr>
          <p:nvPr/>
        </p:nvSpPr>
        <p:spPr bwMode="auto">
          <a:xfrm>
            <a:off x="712788" y="4289425"/>
            <a:ext cx="647700" cy="242888"/>
          </a:xfrm>
          <a:prstGeom prst="ellipse">
            <a:avLst/>
          </a:prstGeom>
          <a:solidFill>
            <a:schemeClr val="bg1"/>
          </a:solidFill>
          <a:ln w="9525">
            <a:solidFill>
              <a:schemeClr val="tx1"/>
            </a:solidFill>
            <a:round/>
            <a:headEnd/>
            <a:tailEnd/>
          </a:ln>
        </p:spPr>
        <p:txBody>
          <a:bodyPr wrap="none" anchor="ctr"/>
          <a:lstStyle/>
          <a:p>
            <a:pPr algn="ctr"/>
            <a:r>
              <a:rPr lang="en-GB" sz="1200"/>
              <a:t>B</a:t>
            </a:r>
          </a:p>
        </p:txBody>
      </p:sp>
      <p:sp>
        <p:nvSpPr>
          <p:cNvPr id="73743" name="Oval 16"/>
          <p:cNvSpPr>
            <a:spLocks noChangeArrowheads="1"/>
          </p:cNvSpPr>
          <p:nvPr/>
        </p:nvSpPr>
        <p:spPr bwMode="auto">
          <a:xfrm>
            <a:off x="2525713" y="4410075"/>
            <a:ext cx="647700" cy="242888"/>
          </a:xfrm>
          <a:prstGeom prst="ellipse">
            <a:avLst/>
          </a:prstGeom>
          <a:solidFill>
            <a:schemeClr val="bg1"/>
          </a:solidFill>
          <a:ln w="9525">
            <a:solidFill>
              <a:schemeClr val="tx1"/>
            </a:solidFill>
            <a:round/>
            <a:headEnd/>
            <a:tailEnd/>
          </a:ln>
        </p:spPr>
        <p:txBody>
          <a:bodyPr wrap="none" anchor="ctr"/>
          <a:lstStyle/>
          <a:p>
            <a:pPr algn="ctr"/>
            <a:r>
              <a:rPr lang="en-GB" sz="1200"/>
              <a:t>C</a:t>
            </a:r>
          </a:p>
        </p:txBody>
      </p:sp>
      <p:cxnSp>
        <p:nvCxnSpPr>
          <p:cNvPr id="73744" name="AutoShape 17"/>
          <p:cNvCxnSpPr>
            <a:cxnSpLocks noChangeShapeType="1"/>
            <a:stCxn id="73736" idx="2"/>
            <a:endCxn id="73742" idx="0"/>
          </p:cNvCxnSpPr>
          <p:nvPr/>
        </p:nvCxnSpPr>
        <p:spPr bwMode="auto">
          <a:xfrm flipH="1">
            <a:off x="1036638" y="4168775"/>
            <a:ext cx="323850" cy="120650"/>
          </a:xfrm>
          <a:prstGeom prst="straightConnector1">
            <a:avLst/>
          </a:prstGeom>
          <a:noFill/>
          <a:ln w="9525">
            <a:solidFill>
              <a:schemeClr val="tx1"/>
            </a:solidFill>
            <a:round/>
            <a:headEnd/>
            <a:tailEnd/>
          </a:ln>
        </p:spPr>
      </p:cxnSp>
      <p:cxnSp>
        <p:nvCxnSpPr>
          <p:cNvPr id="73745" name="AutoShape 18"/>
          <p:cNvCxnSpPr>
            <a:cxnSpLocks noChangeShapeType="1"/>
            <a:stCxn id="73735" idx="2"/>
            <a:endCxn id="73743" idx="0"/>
          </p:cNvCxnSpPr>
          <p:nvPr/>
        </p:nvCxnSpPr>
        <p:spPr bwMode="auto">
          <a:xfrm>
            <a:off x="2786063" y="4168775"/>
            <a:ext cx="63500" cy="241300"/>
          </a:xfrm>
          <a:prstGeom prst="straightConnector1">
            <a:avLst/>
          </a:prstGeom>
          <a:noFill/>
          <a:ln w="9525">
            <a:solidFill>
              <a:schemeClr val="tx1"/>
            </a:solidFill>
            <a:round/>
            <a:headEnd/>
            <a:tailEnd/>
          </a:ln>
        </p:spPr>
      </p:cxnSp>
      <p:cxnSp>
        <p:nvCxnSpPr>
          <p:cNvPr id="73746" name="AutoShape 19"/>
          <p:cNvCxnSpPr>
            <a:cxnSpLocks noChangeShapeType="1"/>
            <a:stCxn id="73741" idx="4"/>
            <a:endCxn id="73734" idx="0"/>
          </p:cNvCxnSpPr>
          <p:nvPr/>
        </p:nvCxnSpPr>
        <p:spPr bwMode="auto">
          <a:xfrm flipH="1">
            <a:off x="2138363" y="2228850"/>
            <a:ext cx="193675" cy="120650"/>
          </a:xfrm>
          <a:prstGeom prst="straightConnector1">
            <a:avLst/>
          </a:prstGeom>
          <a:noFill/>
          <a:ln w="9525">
            <a:solidFill>
              <a:schemeClr val="tx1"/>
            </a:solidFill>
            <a:round/>
            <a:headEnd/>
            <a:tailEnd/>
          </a:ln>
        </p:spPr>
      </p:cxnSp>
      <p:cxnSp>
        <p:nvCxnSpPr>
          <p:cNvPr id="73747" name="AutoShape 20"/>
          <p:cNvCxnSpPr>
            <a:cxnSpLocks noChangeShapeType="1"/>
            <a:stCxn id="73740" idx="4"/>
            <a:endCxn id="73734" idx="0"/>
          </p:cNvCxnSpPr>
          <p:nvPr/>
        </p:nvCxnSpPr>
        <p:spPr bwMode="auto">
          <a:xfrm>
            <a:off x="1554163" y="2228850"/>
            <a:ext cx="584200" cy="120650"/>
          </a:xfrm>
          <a:prstGeom prst="straightConnector1">
            <a:avLst/>
          </a:prstGeom>
          <a:noFill/>
          <a:ln w="9525">
            <a:solidFill>
              <a:schemeClr val="tx1"/>
            </a:solidFill>
            <a:round/>
            <a:headEnd/>
            <a:tailEnd/>
          </a:ln>
        </p:spPr>
      </p:cxnSp>
      <p:sp>
        <p:nvSpPr>
          <p:cNvPr id="73748" name="Text Box 21"/>
          <p:cNvSpPr txBox="1">
            <a:spLocks noChangeArrowheads="1"/>
          </p:cNvSpPr>
          <p:nvPr/>
        </p:nvSpPr>
        <p:spPr bwMode="auto">
          <a:xfrm rot="14198232" flipV="1">
            <a:off x="1699419" y="3353594"/>
            <a:ext cx="312738" cy="304800"/>
          </a:xfrm>
          <a:prstGeom prst="rect">
            <a:avLst/>
          </a:prstGeom>
          <a:noFill/>
          <a:ln w="9525">
            <a:noFill/>
            <a:miter lim="800000"/>
            <a:headEnd/>
            <a:tailEnd/>
          </a:ln>
        </p:spPr>
        <p:txBody>
          <a:bodyPr wrap="none">
            <a:spAutoFit/>
          </a:bodyPr>
          <a:lstStyle/>
          <a:p>
            <a:r>
              <a:rPr lang="en-GB" sz="1400"/>
              <a:t>U</a:t>
            </a:r>
          </a:p>
        </p:txBody>
      </p:sp>
      <p:sp>
        <p:nvSpPr>
          <p:cNvPr id="73749" name="Text Box 22"/>
          <p:cNvSpPr txBox="1">
            <a:spLocks noChangeArrowheads="1"/>
          </p:cNvSpPr>
          <p:nvPr/>
        </p:nvSpPr>
        <p:spPr bwMode="auto">
          <a:xfrm rot="7510116" flipV="1">
            <a:off x="2232819" y="3361532"/>
            <a:ext cx="312737" cy="304800"/>
          </a:xfrm>
          <a:prstGeom prst="rect">
            <a:avLst/>
          </a:prstGeom>
          <a:noFill/>
          <a:ln w="9525">
            <a:noFill/>
            <a:miter lim="800000"/>
            <a:headEnd/>
            <a:tailEnd/>
          </a:ln>
        </p:spPr>
        <p:txBody>
          <a:bodyPr wrap="none">
            <a:spAutoFit/>
          </a:bodyPr>
          <a:lstStyle/>
          <a:p>
            <a:r>
              <a:rPr lang="en-GB" sz="1400"/>
              <a:t>U</a:t>
            </a:r>
          </a:p>
        </p:txBody>
      </p:sp>
      <p:sp>
        <p:nvSpPr>
          <p:cNvPr id="73750" name="AutoShape 24"/>
          <p:cNvSpPr>
            <a:spLocks noChangeArrowheads="1"/>
          </p:cNvSpPr>
          <p:nvPr/>
        </p:nvSpPr>
        <p:spPr bwMode="auto">
          <a:xfrm>
            <a:off x="5273675" y="4010025"/>
            <a:ext cx="360363" cy="360363"/>
          </a:xfrm>
          <a:prstGeom prst="upArrow">
            <a:avLst>
              <a:gd name="adj1" fmla="val 50000"/>
              <a:gd name="adj2" fmla="val 25000"/>
            </a:avLst>
          </a:prstGeom>
          <a:solidFill>
            <a:srgbClr val="FF0000"/>
          </a:solidFill>
          <a:ln w="9525">
            <a:solidFill>
              <a:schemeClr val="tx1"/>
            </a:solidFill>
            <a:miter lim="800000"/>
            <a:headEnd/>
            <a:tailEnd/>
          </a:ln>
        </p:spPr>
        <p:txBody>
          <a:bodyPr vert="eaVert" wrap="none" anchor="ctr"/>
          <a:lstStyle/>
          <a:p>
            <a:endParaRPr lang="sv-SE"/>
          </a:p>
        </p:txBody>
      </p:sp>
      <p:sp>
        <p:nvSpPr>
          <p:cNvPr id="73751" name="AutoShape 25"/>
          <p:cNvSpPr>
            <a:spLocks noChangeArrowheads="1"/>
          </p:cNvSpPr>
          <p:nvPr/>
        </p:nvSpPr>
        <p:spPr bwMode="auto">
          <a:xfrm rot="10800000">
            <a:off x="5273675" y="2354263"/>
            <a:ext cx="360363" cy="360362"/>
          </a:xfrm>
          <a:prstGeom prst="upArrow">
            <a:avLst>
              <a:gd name="adj1" fmla="val 50000"/>
              <a:gd name="adj2" fmla="val 25000"/>
            </a:avLst>
          </a:prstGeom>
          <a:solidFill>
            <a:srgbClr val="FF0000"/>
          </a:solidFill>
          <a:ln w="9525">
            <a:solidFill>
              <a:schemeClr val="tx1"/>
            </a:solidFill>
            <a:miter lim="800000"/>
            <a:headEnd/>
            <a:tailEnd/>
          </a:ln>
        </p:spPr>
        <p:txBody>
          <a:bodyPr rot="10800000" vert="eaVert" wrap="none" anchor="ctr"/>
          <a:lstStyle/>
          <a:p>
            <a:pPr algn="ctr"/>
            <a:endParaRPr lang="sv-SE">
              <a:solidFill>
                <a:srgbClr val="FF3300"/>
              </a:solidFill>
            </a:endParaRPr>
          </a:p>
        </p:txBody>
      </p:sp>
      <p:sp>
        <p:nvSpPr>
          <p:cNvPr id="73752" name="AutoShape 26"/>
          <p:cNvSpPr>
            <a:spLocks noChangeArrowheads="1"/>
          </p:cNvSpPr>
          <p:nvPr/>
        </p:nvSpPr>
        <p:spPr bwMode="auto">
          <a:xfrm rot="5400000">
            <a:off x="1024732" y="2353469"/>
            <a:ext cx="287337" cy="1152525"/>
          </a:xfrm>
          <a:prstGeom prst="upArrow">
            <a:avLst>
              <a:gd name="adj1" fmla="val 50000"/>
              <a:gd name="adj2" fmla="val 100276"/>
            </a:avLst>
          </a:prstGeom>
          <a:solidFill>
            <a:srgbClr val="FF0000"/>
          </a:solidFill>
          <a:ln w="9525">
            <a:solidFill>
              <a:schemeClr val="tx1"/>
            </a:solidFill>
            <a:miter lim="800000"/>
            <a:headEnd/>
            <a:tailEnd/>
          </a:ln>
        </p:spPr>
        <p:txBody>
          <a:bodyPr wrap="none" anchor="ctr"/>
          <a:lstStyle/>
          <a:p>
            <a:pPr algn="ctr"/>
            <a:endParaRPr lang="sv-SE">
              <a:solidFill>
                <a:srgbClr val="FF3300"/>
              </a:solidFill>
            </a:endParaRPr>
          </a:p>
        </p:txBody>
      </p:sp>
      <p:sp>
        <p:nvSpPr>
          <p:cNvPr id="173083" name="Text Box 27"/>
          <p:cNvSpPr txBox="1">
            <a:spLocks noChangeArrowheads="1"/>
          </p:cNvSpPr>
          <p:nvPr/>
        </p:nvSpPr>
        <p:spPr bwMode="auto">
          <a:xfrm>
            <a:off x="900113" y="5157788"/>
            <a:ext cx="7200900" cy="1169987"/>
          </a:xfrm>
          <a:prstGeom prst="rect">
            <a:avLst/>
          </a:prstGeom>
          <a:noFill/>
          <a:ln w="9525">
            <a:noFill/>
            <a:miter lim="800000"/>
            <a:headEnd/>
            <a:tailEnd/>
          </a:ln>
        </p:spPr>
        <p:txBody>
          <a:bodyPr>
            <a:spAutoFit/>
          </a:bodyPr>
          <a:lstStyle/>
          <a:p>
            <a:pPr>
              <a:spcBef>
                <a:spcPct val="20000"/>
              </a:spcBef>
              <a:buClr>
                <a:schemeClr val="bg2"/>
              </a:buClr>
              <a:buSzPct val="75000"/>
              <a:buFont typeface="Wingdings" pitchFamily="2" charset="2"/>
              <a:buNone/>
            </a:pPr>
            <a:r>
              <a:rPr lang="en-US" altLang="zh-CN" sz="2400" b="1">
                <a:solidFill>
                  <a:schemeClr val="bg2"/>
                </a:solidFill>
                <a:ea typeface="宋体" pitchFamily="2" charset="-122"/>
              </a:rPr>
              <a:t>SELECT</a:t>
            </a:r>
            <a:r>
              <a:rPr lang="en-US" altLang="zh-CN" sz="2400">
                <a:ea typeface="宋体" pitchFamily="2" charset="-122"/>
              </a:rPr>
              <a:t> </a:t>
            </a:r>
            <a:r>
              <a:rPr lang="en-US" altLang="zh-CN" sz="2400" i="1">
                <a:ea typeface="宋体" pitchFamily="2" charset="-122"/>
              </a:rPr>
              <a:t>Y.ID, Z.ID, Y.A, Z.A,Y.B, Z.C</a:t>
            </a:r>
          </a:p>
          <a:p>
            <a:pPr>
              <a:spcBef>
                <a:spcPct val="20000"/>
              </a:spcBef>
              <a:buClr>
                <a:schemeClr val="bg2"/>
              </a:buClr>
              <a:buSzPct val="75000"/>
              <a:buFont typeface="Wingdings" pitchFamily="2" charset="2"/>
              <a:buNone/>
            </a:pPr>
            <a:r>
              <a:rPr lang="en-US" altLang="zh-CN" sz="2400" b="1">
                <a:solidFill>
                  <a:schemeClr val="bg2"/>
                </a:solidFill>
                <a:ea typeface="宋体" pitchFamily="2" charset="-122"/>
              </a:rPr>
              <a:t>FROM</a:t>
            </a:r>
            <a:r>
              <a:rPr lang="en-US" altLang="zh-CN" sz="2400">
                <a:ea typeface="宋体" pitchFamily="2" charset="-122"/>
              </a:rPr>
              <a:t> </a:t>
            </a:r>
            <a:r>
              <a:rPr lang="en-US" altLang="zh-CN" sz="2400" i="1">
                <a:solidFill>
                  <a:schemeClr val="hlink"/>
                </a:solidFill>
                <a:ea typeface="宋体" pitchFamily="2" charset="-122"/>
              </a:rPr>
              <a:t> Y </a:t>
            </a:r>
            <a:r>
              <a:rPr lang="en-US" altLang="zh-CN" sz="2400" b="1">
                <a:solidFill>
                  <a:schemeClr val="bg2"/>
                </a:solidFill>
                <a:ea typeface="宋体" pitchFamily="2" charset="-122"/>
              </a:rPr>
              <a:t>FULL OUTER JOIN </a:t>
            </a:r>
            <a:r>
              <a:rPr lang="en-US" altLang="zh-CN" sz="2400" i="1">
                <a:solidFill>
                  <a:schemeClr val="hlink"/>
                </a:solidFill>
                <a:ea typeface="宋体" pitchFamily="2" charset="-122"/>
              </a:rPr>
              <a:t>Z </a:t>
            </a:r>
            <a:r>
              <a:rPr lang="en-US" altLang="zh-CN" sz="2400" b="1">
                <a:solidFill>
                  <a:schemeClr val="bg2"/>
                </a:solidFill>
                <a:ea typeface="宋体" pitchFamily="2" charset="-122"/>
              </a:rPr>
              <a:t>ON </a:t>
            </a:r>
            <a:r>
              <a:rPr lang="en-US" altLang="zh-CN" sz="2400" i="1">
                <a:ea typeface="宋体" pitchFamily="2" charset="-122"/>
              </a:rPr>
              <a:t>Y.ID = Z.ID</a:t>
            </a:r>
            <a:r>
              <a:rPr lang="en-US" altLang="zh-CN" sz="2400" b="1">
                <a:solidFill>
                  <a:schemeClr val="bg2"/>
                </a:solidFill>
                <a:ea typeface="宋体" pitchFamily="2" charset="-122"/>
              </a:rPr>
              <a:t>;</a:t>
            </a:r>
          </a:p>
          <a:p>
            <a:endParaRPr lang="zh-CN" altLang="en-US">
              <a:ea typeface="宋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30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p:cNvSpPr>
            <a:spLocks noGrp="1" noChangeArrowheads="1"/>
          </p:cNvSpPr>
          <p:nvPr>
            <p:ph type="title"/>
          </p:nvPr>
        </p:nvSpPr>
        <p:spPr/>
        <p:txBody>
          <a:bodyPr/>
          <a:lstStyle/>
          <a:p>
            <a:pPr eaLnBrk="1" hangingPunct="1"/>
            <a:r>
              <a:rPr lang="en-GB" smtClean="0"/>
              <a:t>EER to Relations</a:t>
            </a:r>
            <a:r>
              <a:rPr lang="en-GB" sz="2800" smtClean="0"/>
              <a:t> </a:t>
            </a:r>
            <a:br>
              <a:rPr lang="en-GB" sz="2800" smtClean="0"/>
            </a:br>
            <a:r>
              <a:rPr lang="en-GB" sz="2800" smtClean="0"/>
              <a:t>Step 9: Mapping of Union Types</a:t>
            </a:r>
          </a:p>
        </p:txBody>
      </p:sp>
      <p:sp>
        <p:nvSpPr>
          <p:cNvPr id="75778" name="Rectangle 3"/>
          <p:cNvSpPr>
            <a:spLocks noGrp="1" noChangeArrowheads="1"/>
          </p:cNvSpPr>
          <p:nvPr>
            <p:ph type="body" idx="1"/>
          </p:nvPr>
        </p:nvSpPr>
        <p:spPr>
          <a:xfrm>
            <a:off x="323850" y="1773238"/>
            <a:ext cx="8351838" cy="1219200"/>
          </a:xfrm>
        </p:spPr>
        <p:txBody>
          <a:bodyPr/>
          <a:lstStyle/>
          <a:p>
            <a:pPr marL="990600" lvl="1" indent="-533400" eaLnBrk="1" hangingPunct="1">
              <a:buFont typeface="Wingdings" pitchFamily="2" charset="2"/>
              <a:buAutoNum type="alphaLcParenR"/>
            </a:pPr>
            <a:r>
              <a:rPr lang="en-GB" smtClean="0"/>
              <a:t>If the defining superclasses have different primary keys, introduce a surrogate key in the union relation and use it as a foreign key in the superclasses.</a:t>
            </a:r>
          </a:p>
        </p:txBody>
      </p:sp>
      <p:sp>
        <p:nvSpPr>
          <p:cNvPr id="75779" name="Oval 4"/>
          <p:cNvSpPr>
            <a:spLocks noChangeArrowheads="1"/>
          </p:cNvSpPr>
          <p:nvPr/>
        </p:nvSpPr>
        <p:spPr bwMode="auto">
          <a:xfrm>
            <a:off x="1684338" y="3657600"/>
            <a:ext cx="1219200" cy="381000"/>
          </a:xfrm>
          <a:prstGeom prst="ellipse">
            <a:avLst/>
          </a:prstGeom>
          <a:solidFill>
            <a:schemeClr val="bg1"/>
          </a:solidFill>
          <a:ln w="9525">
            <a:solidFill>
              <a:schemeClr val="tx1"/>
            </a:solidFill>
            <a:round/>
            <a:headEnd/>
            <a:tailEnd/>
          </a:ln>
        </p:spPr>
        <p:txBody>
          <a:bodyPr wrap="none" anchor="ctr"/>
          <a:lstStyle/>
          <a:p>
            <a:pPr algn="ctr"/>
            <a:r>
              <a:rPr lang="en-GB" sz="1400" u="sng"/>
              <a:t>CompanyID</a:t>
            </a:r>
          </a:p>
        </p:txBody>
      </p:sp>
      <p:sp>
        <p:nvSpPr>
          <p:cNvPr id="75780" name="Oval 5"/>
          <p:cNvSpPr>
            <a:spLocks noChangeArrowheads="1"/>
          </p:cNvSpPr>
          <p:nvPr/>
        </p:nvSpPr>
        <p:spPr bwMode="auto">
          <a:xfrm>
            <a:off x="4427538" y="4038600"/>
            <a:ext cx="1219200" cy="381000"/>
          </a:xfrm>
          <a:prstGeom prst="ellipse">
            <a:avLst/>
          </a:prstGeom>
          <a:solidFill>
            <a:schemeClr val="bg1"/>
          </a:solidFill>
          <a:ln w="9525">
            <a:solidFill>
              <a:schemeClr val="tx1"/>
            </a:solidFill>
            <a:round/>
            <a:headEnd/>
            <a:tailEnd/>
          </a:ln>
        </p:spPr>
        <p:txBody>
          <a:bodyPr wrap="none" anchor="ctr"/>
          <a:lstStyle/>
          <a:p>
            <a:pPr algn="ctr"/>
            <a:r>
              <a:rPr lang="en-GB" sz="1400" u="sng"/>
              <a:t>PersonID</a:t>
            </a:r>
          </a:p>
        </p:txBody>
      </p:sp>
      <p:sp>
        <p:nvSpPr>
          <p:cNvPr id="75781" name="Line 6"/>
          <p:cNvSpPr>
            <a:spLocks noChangeShapeType="1"/>
          </p:cNvSpPr>
          <p:nvPr/>
        </p:nvSpPr>
        <p:spPr bwMode="auto">
          <a:xfrm>
            <a:off x="4198938" y="5562600"/>
            <a:ext cx="457200" cy="0"/>
          </a:xfrm>
          <a:prstGeom prst="line">
            <a:avLst/>
          </a:prstGeom>
          <a:noFill/>
          <a:ln w="76200">
            <a:solidFill>
              <a:schemeClr val="bg2"/>
            </a:solidFill>
            <a:round/>
            <a:headEnd/>
            <a:tailEnd type="triangle" w="med" len="med"/>
          </a:ln>
        </p:spPr>
        <p:txBody>
          <a:bodyPr/>
          <a:lstStyle/>
          <a:p>
            <a:endParaRPr lang="en-US"/>
          </a:p>
        </p:txBody>
      </p:sp>
      <p:sp>
        <p:nvSpPr>
          <p:cNvPr id="75782" name="Text Box 7"/>
          <p:cNvSpPr txBox="1">
            <a:spLocks noChangeArrowheads="1"/>
          </p:cNvSpPr>
          <p:nvPr/>
        </p:nvSpPr>
        <p:spPr bwMode="auto">
          <a:xfrm>
            <a:off x="5418138" y="4510088"/>
            <a:ext cx="3581400" cy="1917700"/>
          </a:xfrm>
          <a:prstGeom prst="rect">
            <a:avLst/>
          </a:prstGeom>
          <a:noFill/>
          <a:ln w="9525">
            <a:noFill/>
            <a:miter lim="800000"/>
            <a:headEnd/>
            <a:tailEnd/>
          </a:ln>
        </p:spPr>
        <p:txBody>
          <a:bodyPr>
            <a:spAutoFit/>
          </a:bodyPr>
          <a:lstStyle/>
          <a:p>
            <a:r>
              <a:rPr lang="en-GB" sz="2400" b="1"/>
              <a:t>Y(</a:t>
            </a:r>
            <a:r>
              <a:rPr lang="en-GB" sz="2400" b="1" u="sng"/>
              <a:t>CompanyID</a:t>
            </a:r>
            <a:r>
              <a:rPr lang="en-GB" sz="2400" b="1"/>
              <a:t>, B, XID)</a:t>
            </a:r>
          </a:p>
          <a:p>
            <a:endParaRPr lang="en-GB" sz="2400" b="1"/>
          </a:p>
          <a:p>
            <a:r>
              <a:rPr lang="en-GB" sz="2400" b="1"/>
              <a:t>Z(</a:t>
            </a:r>
            <a:r>
              <a:rPr lang="en-GB" sz="2400" b="1" u="sng"/>
              <a:t>PersonID</a:t>
            </a:r>
            <a:r>
              <a:rPr lang="en-GB" sz="2400" b="1"/>
              <a:t>, C,</a:t>
            </a:r>
            <a:r>
              <a:rPr lang="en-GB" sz="2400" b="1" i="1"/>
              <a:t> </a:t>
            </a:r>
            <a:r>
              <a:rPr lang="en-GB" sz="2400" b="1"/>
              <a:t>XID</a:t>
            </a:r>
            <a:r>
              <a:rPr lang="en-GB" sz="2400" b="1" i="1"/>
              <a:t>)</a:t>
            </a:r>
          </a:p>
          <a:p>
            <a:endParaRPr lang="en-GB" sz="2400" b="1" i="1"/>
          </a:p>
          <a:p>
            <a:r>
              <a:rPr lang="en-GB" sz="2400" b="1"/>
              <a:t>X(</a:t>
            </a:r>
            <a:r>
              <a:rPr lang="en-GB" sz="2400" b="1" u="sng"/>
              <a:t>XID</a:t>
            </a:r>
            <a:r>
              <a:rPr lang="en-GB" sz="2400" b="1"/>
              <a:t>, A)</a:t>
            </a:r>
          </a:p>
        </p:txBody>
      </p:sp>
      <p:sp>
        <p:nvSpPr>
          <p:cNvPr id="75783" name="Rectangle 8"/>
          <p:cNvSpPr>
            <a:spLocks noChangeArrowheads="1"/>
          </p:cNvSpPr>
          <p:nvPr/>
        </p:nvSpPr>
        <p:spPr bwMode="auto">
          <a:xfrm>
            <a:off x="2324100" y="5943600"/>
            <a:ext cx="1036638" cy="363538"/>
          </a:xfrm>
          <a:prstGeom prst="rect">
            <a:avLst/>
          </a:prstGeom>
          <a:solidFill>
            <a:schemeClr val="accent1"/>
          </a:solidFill>
          <a:ln w="9525">
            <a:solidFill>
              <a:schemeClr val="tx1"/>
            </a:solidFill>
            <a:miter lim="800000"/>
            <a:headEnd/>
            <a:tailEnd/>
          </a:ln>
        </p:spPr>
        <p:txBody>
          <a:bodyPr wrap="none" anchor="ctr"/>
          <a:lstStyle/>
          <a:p>
            <a:pPr algn="ctr"/>
            <a:r>
              <a:rPr lang="en-GB" sz="1400" b="1"/>
              <a:t>X</a:t>
            </a:r>
          </a:p>
        </p:txBody>
      </p:sp>
      <p:sp>
        <p:nvSpPr>
          <p:cNvPr id="75784" name="Rectangle 9"/>
          <p:cNvSpPr>
            <a:spLocks noChangeArrowheads="1"/>
          </p:cNvSpPr>
          <p:nvPr/>
        </p:nvSpPr>
        <p:spPr bwMode="auto">
          <a:xfrm>
            <a:off x="2979738" y="4191000"/>
            <a:ext cx="1036637" cy="365125"/>
          </a:xfrm>
          <a:prstGeom prst="rect">
            <a:avLst/>
          </a:prstGeom>
          <a:solidFill>
            <a:schemeClr val="accent1"/>
          </a:solidFill>
          <a:ln w="9525">
            <a:solidFill>
              <a:schemeClr val="tx1"/>
            </a:solidFill>
            <a:miter lim="800000"/>
            <a:headEnd/>
            <a:tailEnd/>
          </a:ln>
        </p:spPr>
        <p:txBody>
          <a:bodyPr wrap="none" anchor="ctr"/>
          <a:lstStyle/>
          <a:p>
            <a:pPr algn="ctr"/>
            <a:r>
              <a:rPr lang="en-GB" sz="1400" b="1"/>
              <a:t>Z</a:t>
            </a:r>
          </a:p>
        </p:txBody>
      </p:sp>
      <p:sp>
        <p:nvSpPr>
          <p:cNvPr id="75785" name="Rectangle 10"/>
          <p:cNvSpPr>
            <a:spLocks noChangeArrowheads="1"/>
          </p:cNvSpPr>
          <p:nvPr/>
        </p:nvSpPr>
        <p:spPr bwMode="auto">
          <a:xfrm>
            <a:off x="1455738" y="4191000"/>
            <a:ext cx="1035050" cy="365125"/>
          </a:xfrm>
          <a:prstGeom prst="rect">
            <a:avLst/>
          </a:prstGeom>
          <a:solidFill>
            <a:schemeClr val="accent1"/>
          </a:solidFill>
          <a:ln w="9525">
            <a:solidFill>
              <a:schemeClr val="tx1"/>
            </a:solidFill>
            <a:miter lim="800000"/>
            <a:headEnd/>
            <a:tailEnd/>
          </a:ln>
        </p:spPr>
        <p:txBody>
          <a:bodyPr wrap="none" anchor="ctr"/>
          <a:lstStyle/>
          <a:p>
            <a:pPr algn="ctr"/>
            <a:r>
              <a:rPr lang="en-GB" sz="1400" b="1"/>
              <a:t>Y</a:t>
            </a:r>
          </a:p>
        </p:txBody>
      </p:sp>
      <p:sp>
        <p:nvSpPr>
          <p:cNvPr id="75786" name="Oval 11"/>
          <p:cNvSpPr>
            <a:spLocks noChangeArrowheads="1"/>
          </p:cNvSpPr>
          <p:nvPr/>
        </p:nvSpPr>
        <p:spPr bwMode="auto">
          <a:xfrm>
            <a:off x="2684463" y="4999038"/>
            <a:ext cx="315912" cy="296862"/>
          </a:xfrm>
          <a:prstGeom prst="ellipse">
            <a:avLst/>
          </a:prstGeom>
          <a:solidFill>
            <a:schemeClr val="bg1"/>
          </a:solidFill>
          <a:ln w="9525">
            <a:solidFill>
              <a:schemeClr val="tx1"/>
            </a:solidFill>
            <a:round/>
            <a:headEnd/>
            <a:tailEnd/>
          </a:ln>
        </p:spPr>
        <p:txBody>
          <a:bodyPr wrap="none" anchor="ctr"/>
          <a:lstStyle/>
          <a:p>
            <a:pPr algn="ctr"/>
            <a:r>
              <a:rPr lang="en-GB"/>
              <a:t>u</a:t>
            </a:r>
          </a:p>
        </p:txBody>
      </p:sp>
      <p:sp>
        <p:nvSpPr>
          <p:cNvPr id="75787" name="Oval 12"/>
          <p:cNvSpPr>
            <a:spLocks noChangeArrowheads="1"/>
          </p:cNvSpPr>
          <p:nvPr/>
        </p:nvSpPr>
        <p:spPr bwMode="auto">
          <a:xfrm>
            <a:off x="1227138" y="6172200"/>
            <a:ext cx="647700" cy="242888"/>
          </a:xfrm>
          <a:prstGeom prst="ellipse">
            <a:avLst/>
          </a:prstGeom>
          <a:solidFill>
            <a:schemeClr val="bg1"/>
          </a:solidFill>
          <a:ln w="9525">
            <a:solidFill>
              <a:schemeClr val="tx1"/>
            </a:solidFill>
            <a:round/>
            <a:headEnd/>
            <a:tailEnd/>
          </a:ln>
        </p:spPr>
        <p:txBody>
          <a:bodyPr wrap="none" anchor="ctr"/>
          <a:lstStyle/>
          <a:p>
            <a:pPr algn="ctr"/>
            <a:r>
              <a:rPr lang="en-GB" sz="1200"/>
              <a:t>A</a:t>
            </a:r>
          </a:p>
        </p:txBody>
      </p:sp>
      <p:sp>
        <p:nvSpPr>
          <p:cNvPr id="75788" name="Oval 13"/>
          <p:cNvSpPr>
            <a:spLocks noChangeArrowheads="1"/>
          </p:cNvSpPr>
          <p:nvPr/>
        </p:nvSpPr>
        <p:spPr bwMode="auto">
          <a:xfrm>
            <a:off x="769938" y="3886200"/>
            <a:ext cx="647700" cy="242888"/>
          </a:xfrm>
          <a:prstGeom prst="ellipse">
            <a:avLst/>
          </a:prstGeom>
          <a:solidFill>
            <a:schemeClr val="bg1"/>
          </a:solidFill>
          <a:ln w="9525">
            <a:solidFill>
              <a:schemeClr val="tx1"/>
            </a:solidFill>
            <a:round/>
            <a:headEnd/>
            <a:tailEnd/>
          </a:ln>
        </p:spPr>
        <p:txBody>
          <a:bodyPr wrap="none" anchor="ctr"/>
          <a:lstStyle/>
          <a:p>
            <a:pPr algn="ctr"/>
            <a:r>
              <a:rPr lang="en-GB" sz="1200"/>
              <a:t>B</a:t>
            </a:r>
          </a:p>
        </p:txBody>
      </p:sp>
      <p:sp>
        <p:nvSpPr>
          <p:cNvPr id="75789" name="Oval 14"/>
          <p:cNvSpPr>
            <a:spLocks noChangeArrowheads="1"/>
          </p:cNvSpPr>
          <p:nvPr/>
        </p:nvSpPr>
        <p:spPr bwMode="auto">
          <a:xfrm>
            <a:off x="3665538" y="3810000"/>
            <a:ext cx="647700" cy="242888"/>
          </a:xfrm>
          <a:prstGeom prst="ellipse">
            <a:avLst/>
          </a:prstGeom>
          <a:solidFill>
            <a:schemeClr val="bg1"/>
          </a:solidFill>
          <a:ln w="9525">
            <a:solidFill>
              <a:schemeClr val="tx1"/>
            </a:solidFill>
            <a:round/>
            <a:headEnd/>
            <a:tailEnd/>
          </a:ln>
        </p:spPr>
        <p:txBody>
          <a:bodyPr wrap="none" anchor="ctr"/>
          <a:lstStyle/>
          <a:p>
            <a:pPr algn="ctr"/>
            <a:r>
              <a:rPr lang="en-GB" sz="1200"/>
              <a:t>C</a:t>
            </a:r>
          </a:p>
        </p:txBody>
      </p:sp>
      <p:cxnSp>
        <p:nvCxnSpPr>
          <p:cNvPr id="75790" name="AutoShape 15"/>
          <p:cNvCxnSpPr>
            <a:cxnSpLocks noChangeShapeType="1"/>
            <a:stCxn id="75785" idx="0"/>
            <a:endCxn id="75788" idx="6"/>
          </p:cNvCxnSpPr>
          <p:nvPr/>
        </p:nvCxnSpPr>
        <p:spPr bwMode="auto">
          <a:xfrm flipH="1" flipV="1">
            <a:off x="1417638" y="4008438"/>
            <a:ext cx="555625" cy="182562"/>
          </a:xfrm>
          <a:prstGeom prst="straightConnector1">
            <a:avLst/>
          </a:prstGeom>
          <a:noFill/>
          <a:ln w="9525">
            <a:solidFill>
              <a:schemeClr val="tx1"/>
            </a:solidFill>
            <a:round/>
            <a:headEnd/>
            <a:tailEnd/>
          </a:ln>
        </p:spPr>
      </p:cxnSp>
      <p:cxnSp>
        <p:nvCxnSpPr>
          <p:cNvPr id="75791" name="AutoShape 16"/>
          <p:cNvCxnSpPr>
            <a:cxnSpLocks noChangeShapeType="1"/>
            <a:stCxn id="75784" idx="0"/>
            <a:endCxn id="75789" idx="3"/>
          </p:cNvCxnSpPr>
          <p:nvPr/>
        </p:nvCxnSpPr>
        <p:spPr bwMode="auto">
          <a:xfrm flipV="1">
            <a:off x="3498850" y="4017963"/>
            <a:ext cx="261938" cy="173037"/>
          </a:xfrm>
          <a:prstGeom prst="straightConnector1">
            <a:avLst/>
          </a:prstGeom>
          <a:noFill/>
          <a:ln w="9525">
            <a:solidFill>
              <a:schemeClr val="tx1"/>
            </a:solidFill>
            <a:round/>
            <a:headEnd/>
            <a:tailEnd/>
          </a:ln>
        </p:spPr>
      </p:cxnSp>
      <p:cxnSp>
        <p:nvCxnSpPr>
          <p:cNvPr id="75792" name="AutoShape 17"/>
          <p:cNvCxnSpPr>
            <a:cxnSpLocks noChangeShapeType="1"/>
            <a:stCxn id="75787" idx="6"/>
            <a:endCxn id="75783" idx="1"/>
          </p:cNvCxnSpPr>
          <p:nvPr/>
        </p:nvCxnSpPr>
        <p:spPr bwMode="auto">
          <a:xfrm flipV="1">
            <a:off x="1874838" y="6126163"/>
            <a:ext cx="449262" cy="168275"/>
          </a:xfrm>
          <a:prstGeom prst="straightConnector1">
            <a:avLst/>
          </a:prstGeom>
          <a:noFill/>
          <a:ln w="9525">
            <a:solidFill>
              <a:schemeClr val="tx1"/>
            </a:solidFill>
            <a:round/>
            <a:headEnd/>
            <a:tailEnd/>
          </a:ln>
        </p:spPr>
      </p:cxnSp>
      <p:cxnSp>
        <p:nvCxnSpPr>
          <p:cNvPr id="75793" name="AutoShape 18"/>
          <p:cNvCxnSpPr>
            <a:cxnSpLocks noChangeShapeType="1"/>
            <a:stCxn id="75785" idx="2"/>
            <a:endCxn id="75786" idx="0"/>
          </p:cNvCxnSpPr>
          <p:nvPr/>
        </p:nvCxnSpPr>
        <p:spPr bwMode="auto">
          <a:xfrm>
            <a:off x="1973263" y="4556125"/>
            <a:ext cx="869950" cy="442913"/>
          </a:xfrm>
          <a:prstGeom prst="straightConnector1">
            <a:avLst/>
          </a:prstGeom>
          <a:noFill/>
          <a:ln w="9525">
            <a:solidFill>
              <a:schemeClr val="tx1"/>
            </a:solidFill>
            <a:round/>
            <a:headEnd/>
            <a:tailEnd/>
          </a:ln>
        </p:spPr>
      </p:cxnSp>
      <p:cxnSp>
        <p:nvCxnSpPr>
          <p:cNvPr id="75794" name="AutoShape 19"/>
          <p:cNvCxnSpPr>
            <a:cxnSpLocks noChangeShapeType="1"/>
            <a:stCxn id="75784" idx="2"/>
            <a:endCxn id="75786" idx="0"/>
          </p:cNvCxnSpPr>
          <p:nvPr/>
        </p:nvCxnSpPr>
        <p:spPr bwMode="auto">
          <a:xfrm flipH="1">
            <a:off x="2843213" y="4556125"/>
            <a:ext cx="655637" cy="442913"/>
          </a:xfrm>
          <a:prstGeom prst="straightConnector1">
            <a:avLst/>
          </a:prstGeom>
          <a:noFill/>
          <a:ln w="9525">
            <a:solidFill>
              <a:schemeClr val="tx1"/>
            </a:solidFill>
            <a:round/>
            <a:headEnd/>
            <a:tailEnd/>
          </a:ln>
        </p:spPr>
      </p:cxnSp>
      <p:cxnSp>
        <p:nvCxnSpPr>
          <p:cNvPr id="75795" name="AutoShape 20"/>
          <p:cNvCxnSpPr>
            <a:cxnSpLocks noChangeShapeType="1"/>
            <a:stCxn id="75786" idx="4"/>
            <a:endCxn id="75783" idx="0"/>
          </p:cNvCxnSpPr>
          <p:nvPr/>
        </p:nvCxnSpPr>
        <p:spPr bwMode="auto">
          <a:xfrm>
            <a:off x="2843213" y="5295900"/>
            <a:ext cx="0" cy="647700"/>
          </a:xfrm>
          <a:prstGeom prst="straightConnector1">
            <a:avLst/>
          </a:prstGeom>
          <a:noFill/>
          <a:ln w="9525">
            <a:solidFill>
              <a:schemeClr val="tx1"/>
            </a:solidFill>
            <a:round/>
            <a:headEnd/>
            <a:tailEnd/>
          </a:ln>
        </p:spPr>
      </p:cxnSp>
      <p:cxnSp>
        <p:nvCxnSpPr>
          <p:cNvPr id="75796" name="AutoShape 21"/>
          <p:cNvCxnSpPr>
            <a:cxnSpLocks noChangeShapeType="1"/>
            <a:stCxn id="75779" idx="4"/>
            <a:endCxn id="75785" idx="0"/>
          </p:cNvCxnSpPr>
          <p:nvPr/>
        </p:nvCxnSpPr>
        <p:spPr bwMode="auto">
          <a:xfrm flipH="1">
            <a:off x="1973263" y="4038600"/>
            <a:ext cx="320675" cy="152400"/>
          </a:xfrm>
          <a:prstGeom prst="straightConnector1">
            <a:avLst/>
          </a:prstGeom>
          <a:noFill/>
          <a:ln w="9525">
            <a:solidFill>
              <a:schemeClr val="tx1"/>
            </a:solidFill>
            <a:round/>
            <a:headEnd/>
            <a:tailEnd/>
          </a:ln>
        </p:spPr>
      </p:cxnSp>
      <p:cxnSp>
        <p:nvCxnSpPr>
          <p:cNvPr id="75797" name="AutoShape 22"/>
          <p:cNvCxnSpPr>
            <a:cxnSpLocks noChangeShapeType="1"/>
            <a:stCxn id="75780" idx="2"/>
            <a:endCxn id="75784" idx="3"/>
          </p:cNvCxnSpPr>
          <p:nvPr/>
        </p:nvCxnSpPr>
        <p:spPr bwMode="auto">
          <a:xfrm flipH="1">
            <a:off x="4016375" y="4229100"/>
            <a:ext cx="411163" cy="144463"/>
          </a:xfrm>
          <a:prstGeom prst="straightConnector1">
            <a:avLst/>
          </a:prstGeom>
          <a:noFill/>
          <a:ln w="9525">
            <a:solidFill>
              <a:schemeClr val="tx1"/>
            </a:solidFill>
            <a:round/>
            <a:headEnd/>
            <a:tailEnd/>
          </a:ln>
        </p:spPr>
      </p:cxnSp>
      <p:sp>
        <p:nvSpPr>
          <p:cNvPr id="75798" name="Text Box 23"/>
          <p:cNvSpPr txBox="1">
            <a:spLocks noChangeArrowheads="1"/>
          </p:cNvSpPr>
          <p:nvPr/>
        </p:nvSpPr>
        <p:spPr bwMode="auto">
          <a:xfrm>
            <a:off x="2686050" y="5486400"/>
            <a:ext cx="312738" cy="304800"/>
          </a:xfrm>
          <a:prstGeom prst="rect">
            <a:avLst/>
          </a:prstGeom>
          <a:noFill/>
          <a:ln w="9525">
            <a:noFill/>
            <a:miter lim="800000"/>
            <a:headEnd/>
            <a:tailEnd/>
          </a:ln>
        </p:spPr>
        <p:txBody>
          <a:bodyPr wrap="none">
            <a:spAutoFit/>
          </a:bodyPr>
          <a:lstStyle/>
          <a:p>
            <a:r>
              <a:rPr lang="en-GB" sz="1400"/>
              <a:t>U</a:t>
            </a:r>
          </a:p>
        </p:txBody>
      </p:sp>
      <p:sp>
        <p:nvSpPr>
          <p:cNvPr id="75799" name="Line 24"/>
          <p:cNvSpPr>
            <a:spLocks noChangeShapeType="1"/>
          </p:cNvSpPr>
          <p:nvPr/>
        </p:nvSpPr>
        <p:spPr bwMode="auto">
          <a:xfrm>
            <a:off x="8027988" y="4941888"/>
            <a:ext cx="576262" cy="0"/>
          </a:xfrm>
          <a:prstGeom prst="line">
            <a:avLst/>
          </a:prstGeom>
          <a:noFill/>
          <a:ln w="9525">
            <a:solidFill>
              <a:schemeClr val="tx1"/>
            </a:solidFill>
            <a:prstDash val="dash"/>
            <a:round/>
            <a:headEnd/>
            <a:tailEnd/>
          </a:ln>
        </p:spPr>
        <p:txBody>
          <a:bodyPr/>
          <a:lstStyle/>
          <a:p>
            <a:endParaRPr lang="en-US"/>
          </a:p>
        </p:txBody>
      </p:sp>
      <p:sp>
        <p:nvSpPr>
          <p:cNvPr id="75800" name="Line 25"/>
          <p:cNvSpPr>
            <a:spLocks noChangeShapeType="1"/>
          </p:cNvSpPr>
          <p:nvPr/>
        </p:nvSpPr>
        <p:spPr bwMode="auto">
          <a:xfrm>
            <a:off x="7667625" y="5662613"/>
            <a:ext cx="576263" cy="0"/>
          </a:xfrm>
          <a:prstGeom prst="line">
            <a:avLst/>
          </a:prstGeom>
          <a:noFill/>
          <a:ln w="9525">
            <a:solidFill>
              <a:schemeClr val="tx1"/>
            </a:solidFill>
            <a:prstDash val="dash"/>
            <a:round/>
            <a:headEnd/>
            <a:tailEnd/>
          </a:ln>
        </p:spPr>
        <p:txBody>
          <a:bodyPr/>
          <a:lstStyle/>
          <a:p>
            <a:endParaRPr lang="en-US"/>
          </a:p>
        </p:txBody>
      </p:sp>
      <p:sp>
        <p:nvSpPr>
          <p:cNvPr id="75801" name="Freeform 26"/>
          <p:cNvSpPr>
            <a:spLocks/>
          </p:cNvSpPr>
          <p:nvPr/>
        </p:nvSpPr>
        <p:spPr bwMode="auto">
          <a:xfrm>
            <a:off x="6227763" y="4941888"/>
            <a:ext cx="2700337" cy="1236662"/>
          </a:xfrm>
          <a:custGeom>
            <a:avLst/>
            <a:gdLst>
              <a:gd name="T0" fmla="*/ 2147483647 w 1701"/>
              <a:gd name="T1" fmla="*/ 0 h 779"/>
              <a:gd name="T2" fmla="*/ 2147483647 w 1701"/>
              <a:gd name="T3" fmla="*/ 798888363 h 779"/>
              <a:gd name="T4" fmla="*/ 2147483647 w 1701"/>
              <a:gd name="T5" fmla="*/ 1829632918 h 779"/>
              <a:gd name="T6" fmla="*/ 685482375 w 1701"/>
              <a:gd name="T7" fmla="*/ 1600297673 h 779"/>
              <a:gd name="T8" fmla="*/ 0 w 1701"/>
              <a:gd name="T9" fmla="*/ 1829632918 h 779"/>
              <a:gd name="T10" fmla="*/ 0 60000 65536"/>
              <a:gd name="T11" fmla="*/ 0 60000 65536"/>
              <a:gd name="T12" fmla="*/ 0 60000 65536"/>
              <a:gd name="T13" fmla="*/ 0 60000 65536"/>
              <a:gd name="T14" fmla="*/ 0 60000 65536"/>
              <a:gd name="T15" fmla="*/ 0 w 1701"/>
              <a:gd name="T16" fmla="*/ 0 h 779"/>
              <a:gd name="T17" fmla="*/ 1701 w 1701"/>
              <a:gd name="T18" fmla="*/ 779 h 779"/>
            </a:gdLst>
            <a:ahLst/>
            <a:cxnLst>
              <a:cxn ang="T10">
                <a:pos x="T0" y="T1"/>
              </a:cxn>
              <a:cxn ang="T11">
                <a:pos x="T2" y="T3"/>
              </a:cxn>
              <a:cxn ang="T12">
                <a:pos x="T4" y="T5"/>
              </a:cxn>
              <a:cxn ang="T13">
                <a:pos x="T6" y="T7"/>
              </a:cxn>
              <a:cxn ang="T14">
                <a:pos x="T8" y="T9"/>
              </a:cxn>
            </a:cxnLst>
            <a:rect l="T15" t="T16" r="T17" b="T18"/>
            <a:pathLst>
              <a:path w="1701" h="779">
                <a:moveTo>
                  <a:pt x="1315" y="0"/>
                </a:moveTo>
                <a:cubicBezTo>
                  <a:pt x="1391" y="98"/>
                  <a:pt x="1467" y="196"/>
                  <a:pt x="1497" y="317"/>
                </a:cubicBezTo>
                <a:cubicBezTo>
                  <a:pt x="1527" y="438"/>
                  <a:pt x="1701" y="673"/>
                  <a:pt x="1497" y="726"/>
                </a:cubicBezTo>
                <a:cubicBezTo>
                  <a:pt x="1293" y="779"/>
                  <a:pt x="521" y="635"/>
                  <a:pt x="272" y="635"/>
                </a:cubicBezTo>
                <a:cubicBezTo>
                  <a:pt x="23" y="635"/>
                  <a:pt x="11" y="680"/>
                  <a:pt x="0" y="726"/>
                </a:cubicBezTo>
              </a:path>
            </a:pathLst>
          </a:custGeom>
          <a:noFill/>
          <a:ln w="9525">
            <a:solidFill>
              <a:schemeClr val="tx1"/>
            </a:solidFill>
            <a:round/>
            <a:headEnd/>
            <a:tailEnd type="stealth" w="med" len="med"/>
          </a:ln>
        </p:spPr>
        <p:txBody>
          <a:bodyPr/>
          <a:lstStyle/>
          <a:p>
            <a:endParaRPr lang="en-US"/>
          </a:p>
        </p:txBody>
      </p:sp>
      <p:sp>
        <p:nvSpPr>
          <p:cNvPr id="75802" name="Freeform 27"/>
          <p:cNvSpPr>
            <a:spLocks/>
          </p:cNvSpPr>
          <p:nvPr/>
        </p:nvSpPr>
        <p:spPr bwMode="auto">
          <a:xfrm>
            <a:off x="5819775" y="5697538"/>
            <a:ext cx="2063750" cy="396875"/>
          </a:xfrm>
          <a:custGeom>
            <a:avLst/>
            <a:gdLst>
              <a:gd name="T0" fmla="*/ 2147483647 w 1300"/>
              <a:gd name="T1" fmla="*/ 57964398 h 250"/>
              <a:gd name="T2" fmla="*/ 2147483647 w 1300"/>
              <a:gd name="T3" fmla="*/ 287297842 h 250"/>
              <a:gd name="T4" fmla="*/ 418345979 w 1300"/>
              <a:gd name="T5" fmla="*/ 57964398 h 250"/>
              <a:gd name="T6" fmla="*/ 75604684 w 1300"/>
              <a:gd name="T7" fmla="*/ 630039107 h 250"/>
              <a:gd name="T8" fmla="*/ 0 60000 65536"/>
              <a:gd name="T9" fmla="*/ 0 60000 65536"/>
              <a:gd name="T10" fmla="*/ 0 60000 65536"/>
              <a:gd name="T11" fmla="*/ 0 60000 65536"/>
              <a:gd name="T12" fmla="*/ 0 w 1300"/>
              <a:gd name="T13" fmla="*/ 0 h 250"/>
              <a:gd name="T14" fmla="*/ 1300 w 1300"/>
              <a:gd name="T15" fmla="*/ 250 h 250"/>
            </a:gdLst>
            <a:ahLst/>
            <a:cxnLst>
              <a:cxn ang="T8">
                <a:pos x="T0" y="T1"/>
              </a:cxn>
              <a:cxn ang="T9">
                <a:pos x="T2" y="T3"/>
              </a:cxn>
              <a:cxn ang="T10">
                <a:pos x="T4" y="T5"/>
              </a:cxn>
              <a:cxn ang="T11">
                <a:pos x="T6" y="T7"/>
              </a:cxn>
            </a:cxnLst>
            <a:rect l="T12" t="T13" r="T14" b="T15"/>
            <a:pathLst>
              <a:path w="1300" h="250">
                <a:moveTo>
                  <a:pt x="1300" y="23"/>
                </a:moveTo>
                <a:cubicBezTo>
                  <a:pt x="1258" y="68"/>
                  <a:pt x="1217" y="114"/>
                  <a:pt x="1028" y="114"/>
                </a:cubicBezTo>
                <a:cubicBezTo>
                  <a:pt x="839" y="114"/>
                  <a:pt x="332" y="0"/>
                  <a:pt x="166" y="23"/>
                </a:cubicBezTo>
                <a:cubicBezTo>
                  <a:pt x="0" y="46"/>
                  <a:pt x="15" y="148"/>
                  <a:pt x="30" y="250"/>
                </a:cubicBezTo>
              </a:path>
            </a:pathLst>
          </a:custGeom>
          <a:noFill/>
          <a:ln w="9525">
            <a:solidFill>
              <a:schemeClr val="tx1"/>
            </a:solidFill>
            <a:round/>
            <a:headEnd/>
            <a:tailEnd type="stealth" w="med" len="med"/>
          </a:ln>
        </p:spPr>
        <p:txBody>
          <a:bodyPr/>
          <a:lstStyle/>
          <a:p>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2"/>
          <p:cNvSpPr>
            <a:spLocks noGrp="1" noChangeArrowheads="1"/>
          </p:cNvSpPr>
          <p:nvPr>
            <p:ph type="title"/>
          </p:nvPr>
        </p:nvSpPr>
        <p:spPr/>
        <p:txBody>
          <a:bodyPr/>
          <a:lstStyle/>
          <a:p>
            <a:pPr eaLnBrk="1" hangingPunct="1"/>
            <a:r>
              <a:rPr lang="en-GB" smtClean="0"/>
              <a:t>EER to Relations</a:t>
            </a:r>
            <a:r>
              <a:rPr lang="en-GB" sz="2800" smtClean="0"/>
              <a:t> </a:t>
            </a:r>
            <a:br>
              <a:rPr lang="en-GB" sz="2800" smtClean="0"/>
            </a:br>
            <a:r>
              <a:rPr lang="en-GB" sz="2800" smtClean="0"/>
              <a:t>Step 9: Mapping of Union Types</a:t>
            </a:r>
          </a:p>
        </p:txBody>
      </p:sp>
      <p:sp>
        <p:nvSpPr>
          <p:cNvPr id="77826" name="Rectangle 3"/>
          <p:cNvSpPr>
            <a:spLocks noGrp="1" noChangeArrowheads="1"/>
          </p:cNvSpPr>
          <p:nvPr>
            <p:ph type="body" idx="1"/>
          </p:nvPr>
        </p:nvSpPr>
        <p:spPr>
          <a:xfrm>
            <a:off x="395288" y="1844675"/>
            <a:ext cx="8229600" cy="1231900"/>
          </a:xfrm>
        </p:spPr>
        <p:txBody>
          <a:bodyPr/>
          <a:lstStyle/>
          <a:p>
            <a:pPr marL="990600" lvl="1" indent="-533400" eaLnBrk="1" hangingPunct="1">
              <a:buFont typeface="Wingdings" pitchFamily="2" charset="2"/>
              <a:buAutoNum type="alphaLcParenR" startAt="2"/>
            </a:pPr>
            <a:r>
              <a:rPr lang="en-GB" smtClean="0"/>
              <a:t>If the defining superclasses use the same primary key, no need for surrogate key.</a:t>
            </a:r>
          </a:p>
        </p:txBody>
      </p:sp>
      <p:sp>
        <p:nvSpPr>
          <p:cNvPr id="77827" name="Line 4"/>
          <p:cNvSpPr>
            <a:spLocks noChangeShapeType="1"/>
          </p:cNvSpPr>
          <p:nvPr/>
        </p:nvSpPr>
        <p:spPr bwMode="auto">
          <a:xfrm>
            <a:off x="5367338" y="5046663"/>
            <a:ext cx="457200" cy="0"/>
          </a:xfrm>
          <a:prstGeom prst="line">
            <a:avLst/>
          </a:prstGeom>
          <a:noFill/>
          <a:ln w="76200">
            <a:solidFill>
              <a:schemeClr val="bg2"/>
            </a:solidFill>
            <a:round/>
            <a:headEnd/>
            <a:tailEnd type="triangle" w="med" len="med"/>
          </a:ln>
        </p:spPr>
        <p:txBody>
          <a:bodyPr/>
          <a:lstStyle/>
          <a:p>
            <a:endParaRPr lang="en-US"/>
          </a:p>
        </p:txBody>
      </p:sp>
      <p:sp>
        <p:nvSpPr>
          <p:cNvPr id="77828" name="Text Box 5"/>
          <p:cNvSpPr txBox="1">
            <a:spLocks noChangeArrowheads="1"/>
          </p:cNvSpPr>
          <p:nvPr/>
        </p:nvSpPr>
        <p:spPr bwMode="auto">
          <a:xfrm>
            <a:off x="6129338" y="4208463"/>
            <a:ext cx="2514600" cy="1917700"/>
          </a:xfrm>
          <a:prstGeom prst="rect">
            <a:avLst/>
          </a:prstGeom>
          <a:noFill/>
          <a:ln w="9525">
            <a:noFill/>
            <a:miter lim="800000"/>
            <a:headEnd/>
            <a:tailEnd/>
          </a:ln>
        </p:spPr>
        <p:txBody>
          <a:bodyPr>
            <a:spAutoFit/>
          </a:bodyPr>
          <a:lstStyle/>
          <a:p>
            <a:r>
              <a:rPr lang="en-GB" sz="2400" b="1"/>
              <a:t>Y(</a:t>
            </a:r>
            <a:r>
              <a:rPr lang="en-GB" sz="2400" b="1" u="sng"/>
              <a:t>PersonID</a:t>
            </a:r>
            <a:r>
              <a:rPr lang="en-GB" sz="2400" b="1"/>
              <a:t>, B)</a:t>
            </a:r>
          </a:p>
          <a:p>
            <a:endParaRPr lang="en-GB" sz="2400" b="1"/>
          </a:p>
          <a:p>
            <a:r>
              <a:rPr lang="en-GB" sz="2400" b="1"/>
              <a:t>Z(</a:t>
            </a:r>
            <a:r>
              <a:rPr lang="en-GB" sz="2400" b="1" u="sng"/>
              <a:t>PersonID</a:t>
            </a:r>
            <a:r>
              <a:rPr lang="en-GB" sz="2400" b="1"/>
              <a:t>, C</a:t>
            </a:r>
            <a:r>
              <a:rPr lang="en-GB" sz="2400" b="1" i="1"/>
              <a:t>)</a:t>
            </a:r>
          </a:p>
          <a:p>
            <a:endParaRPr lang="en-GB" sz="2400" b="1" i="1"/>
          </a:p>
          <a:p>
            <a:r>
              <a:rPr lang="en-GB" sz="2400" b="1"/>
              <a:t>X(</a:t>
            </a:r>
            <a:r>
              <a:rPr lang="en-GB" sz="2400" b="1" u="sng"/>
              <a:t>PersonID</a:t>
            </a:r>
            <a:r>
              <a:rPr lang="en-GB" sz="2400" b="1"/>
              <a:t>, A)</a:t>
            </a:r>
          </a:p>
        </p:txBody>
      </p:sp>
      <p:sp>
        <p:nvSpPr>
          <p:cNvPr id="77829" name="Oval 6"/>
          <p:cNvSpPr>
            <a:spLocks noChangeArrowheads="1"/>
          </p:cNvSpPr>
          <p:nvPr/>
        </p:nvSpPr>
        <p:spPr bwMode="auto">
          <a:xfrm>
            <a:off x="1557338" y="3508375"/>
            <a:ext cx="1219200" cy="381000"/>
          </a:xfrm>
          <a:prstGeom prst="ellipse">
            <a:avLst/>
          </a:prstGeom>
          <a:solidFill>
            <a:schemeClr val="bg1"/>
          </a:solidFill>
          <a:ln w="9525">
            <a:solidFill>
              <a:schemeClr val="tx1"/>
            </a:solidFill>
            <a:round/>
            <a:headEnd/>
            <a:tailEnd/>
          </a:ln>
        </p:spPr>
        <p:txBody>
          <a:bodyPr wrap="none" anchor="ctr"/>
          <a:lstStyle/>
          <a:p>
            <a:pPr algn="ctr"/>
            <a:r>
              <a:rPr lang="en-GB" sz="1400" u="sng"/>
              <a:t>PersonID</a:t>
            </a:r>
          </a:p>
        </p:txBody>
      </p:sp>
      <p:sp>
        <p:nvSpPr>
          <p:cNvPr id="77830" name="Oval 7"/>
          <p:cNvSpPr>
            <a:spLocks noChangeArrowheads="1"/>
          </p:cNvSpPr>
          <p:nvPr/>
        </p:nvSpPr>
        <p:spPr bwMode="auto">
          <a:xfrm>
            <a:off x="4300538" y="3889375"/>
            <a:ext cx="1219200" cy="381000"/>
          </a:xfrm>
          <a:prstGeom prst="ellipse">
            <a:avLst/>
          </a:prstGeom>
          <a:solidFill>
            <a:schemeClr val="bg1"/>
          </a:solidFill>
          <a:ln w="9525">
            <a:solidFill>
              <a:schemeClr val="tx1"/>
            </a:solidFill>
            <a:round/>
            <a:headEnd/>
            <a:tailEnd/>
          </a:ln>
        </p:spPr>
        <p:txBody>
          <a:bodyPr wrap="none" anchor="ctr"/>
          <a:lstStyle/>
          <a:p>
            <a:pPr algn="ctr"/>
            <a:r>
              <a:rPr lang="en-GB" sz="1400" u="sng"/>
              <a:t>PersonID</a:t>
            </a:r>
          </a:p>
        </p:txBody>
      </p:sp>
      <p:sp>
        <p:nvSpPr>
          <p:cNvPr id="77831" name="Rectangle 8"/>
          <p:cNvSpPr>
            <a:spLocks noChangeArrowheads="1"/>
          </p:cNvSpPr>
          <p:nvPr/>
        </p:nvSpPr>
        <p:spPr bwMode="auto">
          <a:xfrm>
            <a:off x="2197100" y="5794375"/>
            <a:ext cx="1036638" cy="363538"/>
          </a:xfrm>
          <a:prstGeom prst="rect">
            <a:avLst/>
          </a:prstGeom>
          <a:solidFill>
            <a:schemeClr val="accent1"/>
          </a:solidFill>
          <a:ln w="9525">
            <a:solidFill>
              <a:schemeClr val="tx1"/>
            </a:solidFill>
            <a:miter lim="800000"/>
            <a:headEnd/>
            <a:tailEnd/>
          </a:ln>
        </p:spPr>
        <p:txBody>
          <a:bodyPr wrap="none" anchor="ctr"/>
          <a:lstStyle/>
          <a:p>
            <a:pPr algn="ctr"/>
            <a:r>
              <a:rPr lang="en-GB" sz="1400" b="1"/>
              <a:t>X</a:t>
            </a:r>
          </a:p>
        </p:txBody>
      </p:sp>
      <p:sp>
        <p:nvSpPr>
          <p:cNvPr id="77832" name="Rectangle 9"/>
          <p:cNvSpPr>
            <a:spLocks noChangeArrowheads="1"/>
          </p:cNvSpPr>
          <p:nvPr/>
        </p:nvSpPr>
        <p:spPr bwMode="auto">
          <a:xfrm>
            <a:off x="2852738" y="4041775"/>
            <a:ext cx="1036637" cy="365125"/>
          </a:xfrm>
          <a:prstGeom prst="rect">
            <a:avLst/>
          </a:prstGeom>
          <a:solidFill>
            <a:schemeClr val="accent1"/>
          </a:solidFill>
          <a:ln w="9525">
            <a:solidFill>
              <a:schemeClr val="tx1"/>
            </a:solidFill>
            <a:miter lim="800000"/>
            <a:headEnd/>
            <a:tailEnd/>
          </a:ln>
        </p:spPr>
        <p:txBody>
          <a:bodyPr wrap="none" anchor="ctr"/>
          <a:lstStyle/>
          <a:p>
            <a:pPr algn="ctr"/>
            <a:r>
              <a:rPr lang="en-GB" sz="1400" b="1"/>
              <a:t>Z</a:t>
            </a:r>
          </a:p>
        </p:txBody>
      </p:sp>
      <p:sp>
        <p:nvSpPr>
          <p:cNvPr id="77833" name="Rectangle 10"/>
          <p:cNvSpPr>
            <a:spLocks noChangeArrowheads="1"/>
          </p:cNvSpPr>
          <p:nvPr/>
        </p:nvSpPr>
        <p:spPr bwMode="auto">
          <a:xfrm>
            <a:off x="1328738" y="4041775"/>
            <a:ext cx="1035050" cy="365125"/>
          </a:xfrm>
          <a:prstGeom prst="rect">
            <a:avLst/>
          </a:prstGeom>
          <a:solidFill>
            <a:schemeClr val="accent1"/>
          </a:solidFill>
          <a:ln w="9525">
            <a:solidFill>
              <a:schemeClr val="tx1"/>
            </a:solidFill>
            <a:miter lim="800000"/>
            <a:headEnd/>
            <a:tailEnd/>
          </a:ln>
        </p:spPr>
        <p:txBody>
          <a:bodyPr wrap="none" anchor="ctr"/>
          <a:lstStyle/>
          <a:p>
            <a:pPr algn="ctr"/>
            <a:r>
              <a:rPr lang="en-GB" sz="1400" b="1"/>
              <a:t>Y</a:t>
            </a:r>
          </a:p>
        </p:txBody>
      </p:sp>
      <p:sp>
        <p:nvSpPr>
          <p:cNvPr id="77834" name="Oval 11"/>
          <p:cNvSpPr>
            <a:spLocks noChangeArrowheads="1"/>
          </p:cNvSpPr>
          <p:nvPr/>
        </p:nvSpPr>
        <p:spPr bwMode="auto">
          <a:xfrm>
            <a:off x="2557463" y="4849813"/>
            <a:ext cx="315912" cy="296862"/>
          </a:xfrm>
          <a:prstGeom prst="ellipse">
            <a:avLst/>
          </a:prstGeom>
          <a:solidFill>
            <a:schemeClr val="bg1"/>
          </a:solidFill>
          <a:ln w="9525">
            <a:solidFill>
              <a:schemeClr val="tx1"/>
            </a:solidFill>
            <a:round/>
            <a:headEnd/>
            <a:tailEnd/>
          </a:ln>
        </p:spPr>
        <p:txBody>
          <a:bodyPr wrap="none" anchor="ctr"/>
          <a:lstStyle/>
          <a:p>
            <a:pPr algn="ctr"/>
            <a:r>
              <a:rPr lang="en-GB"/>
              <a:t>u</a:t>
            </a:r>
          </a:p>
        </p:txBody>
      </p:sp>
      <p:sp>
        <p:nvSpPr>
          <p:cNvPr id="77835" name="Oval 12"/>
          <p:cNvSpPr>
            <a:spLocks noChangeArrowheads="1"/>
          </p:cNvSpPr>
          <p:nvPr/>
        </p:nvSpPr>
        <p:spPr bwMode="auto">
          <a:xfrm>
            <a:off x="1100138" y="6022975"/>
            <a:ext cx="647700" cy="242888"/>
          </a:xfrm>
          <a:prstGeom prst="ellipse">
            <a:avLst/>
          </a:prstGeom>
          <a:solidFill>
            <a:schemeClr val="bg1"/>
          </a:solidFill>
          <a:ln w="9525">
            <a:solidFill>
              <a:schemeClr val="tx1"/>
            </a:solidFill>
            <a:round/>
            <a:headEnd/>
            <a:tailEnd/>
          </a:ln>
        </p:spPr>
        <p:txBody>
          <a:bodyPr wrap="none" anchor="ctr"/>
          <a:lstStyle/>
          <a:p>
            <a:pPr algn="ctr"/>
            <a:r>
              <a:rPr lang="en-GB" sz="1200"/>
              <a:t>A</a:t>
            </a:r>
          </a:p>
        </p:txBody>
      </p:sp>
      <p:sp>
        <p:nvSpPr>
          <p:cNvPr id="77836" name="Oval 13"/>
          <p:cNvSpPr>
            <a:spLocks noChangeArrowheads="1"/>
          </p:cNvSpPr>
          <p:nvPr/>
        </p:nvSpPr>
        <p:spPr bwMode="auto">
          <a:xfrm>
            <a:off x="642938" y="3736975"/>
            <a:ext cx="647700" cy="242888"/>
          </a:xfrm>
          <a:prstGeom prst="ellipse">
            <a:avLst/>
          </a:prstGeom>
          <a:solidFill>
            <a:schemeClr val="bg1"/>
          </a:solidFill>
          <a:ln w="9525">
            <a:solidFill>
              <a:schemeClr val="tx1"/>
            </a:solidFill>
            <a:round/>
            <a:headEnd/>
            <a:tailEnd/>
          </a:ln>
        </p:spPr>
        <p:txBody>
          <a:bodyPr wrap="none" anchor="ctr"/>
          <a:lstStyle/>
          <a:p>
            <a:pPr algn="ctr"/>
            <a:r>
              <a:rPr lang="en-GB" sz="1200"/>
              <a:t>B</a:t>
            </a:r>
          </a:p>
        </p:txBody>
      </p:sp>
      <p:sp>
        <p:nvSpPr>
          <p:cNvPr id="77837" name="Oval 14"/>
          <p:cNvSpPr>
            <a:spLocks noChangeArrowheads="1"/>
          </p:cNvSpPr>
          <p:nvPr/>
        </p:nvSpPr>
        <p:spPr bwMode="auto">
          <a:xfrm>
            <a:off x="3538538" y="3660775"/>
            <a:ext cx="647700" cy="242888"/>
          </a:xfrm>
          <a:prstGeom prst="ellipse">
            <a:avLst/>
          </a:prstGeom>
          <a:solidFill>
            <a:schemeClr val="bg1"/>
          </a:solidFill>
          <a:ln w="9525">
            <a:solidFill>
              <a:schemeClr val="tx1"/>
            </a:solidFill>
            <a:round/>
            <a:headEnd/>
            <a:tailEnd/>
          </a:ln>
        </p:spPr>
        <p:txBody>
          <a:bodyPr wrap="none" anchor="ctr"/>
          <a:lstStyle/>
          <a:p>
            <a:pPr algn="ctr"/>
            <a:r>
              <a:rPr lang="en-GB" sz="1200"/>
              <a:t>C</a:t>
            </a:r>
          </a:p>
        </p:txBody>
      </p:sp>
      <p:cxnSp>
        <p:nvCxnSpPr>
          <p:cNvPr id="77838" name="AutoShape 15"/>
          <p:cNvCxnSpPr>
            <a:cxnSpLocks noChangeShapeType="1"/>
            <a:stCxn id="77833" idx="0"/>
            <a:endCxn id="77836" idx="6"/>
          </p:cNvCxnSpPr>
          <p:nvPr/>
        </p:nvCxnSpPr>
        <p:spPr bwMode="auto">
          <a:xfrm flipH="1" flipV="1">
            <a:off x="1290638" y="3859213"/>
            <a:ext cx="555625" cy="182562"/>
          </a:xfrm>
          <a:prstGeom prst="straightConnector1">
            <a:avLst/>
          </a:prstGeom>
          <a:noFill/>
          <a:ln w="9525">
            <a:solidFill>
              <a:schemeClr val="tx1"/>
            </a:solidFill>
            <a:round/>
            <a:headEnd/>
            <a:tailEnd/>
          </a:ln>
        </p:spPr>
      </p:cxnSp>
      <p:cxnSp>
        <p:nvCxnSpPr>
          <p:cNvPr id="77839" name="AutoShape 16"/>
          <p:cNvCxnSpPr>
            <a:cxnSpLocks noChangeShapeType="1"/>
            <a:stCxn id="77832" idx="0"/>
            <a:endCxn id="77837" idx="3"/>
          </p:cNvCxnSpPr>
          <p:nvPr/>
        </p:nvCxnSpPr>
        <p:spPr bwMode="auto">
          <a:xfrm flipV="1">
            <a:off x="3371850" y="3868738"/>
            <a:ext cx="261938" cy="173037"/>
          </a:xfrm>
          <a:prstGeom prst="straightConnector1">
            <a:avLst/>
          </a:prstGeom>
          <a:noFill/>
          <a:ln w="9525">
            <a:solidFill>
              <a:schemeClr val="tx1"/>
            </a:solidFill>
            <a:round/>
            <a:headEnd/>
            <a:tailEnd/>
          </a:ln>
        </p:spPr>
      </p:cxnSp>
      <p:cxnSp>
        <p:nvCxnSpPr>
          <p:cNvPr id="77840" name="AutoShape 17"/>
          <p:cNvCxnSpPr>
            <a:cxnSpLocks noChangeShapeType="1"/>
            <a:stCxn id="77835" idx="6"/>
            <a:endCxn id="77831" idx="1"/>
          </p:cNvCxnSpPr>
          <p:nvPr/>
        </p:nvCxnSpPr>
        <p:spPr bwMode="auto">
          <a:xfrm flipV="1">
            <a:off x="1747838" y="5976938"/>
            <a:ext cx="449262" cy="168275"/>
          </a:xfrm>
          <a:prstGeom prst="straightConnector1">
            <a:avLst/>
          </a:prstGeom>
          <a:noFill/>
          <a:ln w="9525">
            <a:solidFill>
              <a:schemeClr val="tx1"/>
            </a:solidFill>
            <a:round/>
            <a:headEnd/>
            <a:tailEnd/>
          </a:ln>
        </p:spPr>
      </p:cxnSp>
      <p:cxnSp>
        <p:nvCxnSpPr>
          <p:cNvPr id="77841" name="AutoShape 18"/>
          <p:cNvCxnSpPr>
            <a:cxnSpLocks noChangeShapeType="1"/>
            <a:stCxn id="77833" idx="2"/>
            <a:endCxn id="77834" idx="0"/>
          </p:cNvCxnSpPr>
          <p:nvPr/>
        </p:nvCxnSpPr>
        <p:spPr bwMode="auto">
          <a:xfrm>
            <a:off x="1846263" y="4406900"/>
            <a:ext cx="869950" cy="442913"/>
          </a:xfrm>
          <a:prstGeom prst="straightConnector1">
            <a:avLst/>
          </a:prstGeom>
          <a:noFill/>
          <a:ln w="9525">
            <a:solidFill>
              <a:schemeClr val="tx1"/>
            </a:solidFill>
            <a:round/>
            <a:headEnd/>
            <a:tailEnd/>
          </a:ln>
        </p:spPr>
      </p:cxnSp>
      <p:cxnSp>
        <p:nvCxnSpPr>
          <p:cNvPr id="77842" name="AutoShape 19"/>
          <p:cNvCxnSpPr>
            <a:cxnSpLocks noChangeShapeType="1"/>
            <a:stCxn id="77832" idx="2"/>
            <a:endCxn id="77834" idx="0"/>
          </p:cNvCxnSpPr>
          <p:nvPr/>
        </p:nvCxnSpPr>
        <p:spPr bwMode="auto">
          <a:xfrm flipH="1">
            <a:off x="2716213" y="4406900"/>
            <a:ext cx="655637" cy="442913"/>
          </a:xfrm>
          <a:prstGeom prst="straightConnector1">
            <a:avLst/>
          </a:prstGeom>
          <a:noFill/>
          <a:ln w="9525">
            <a:solidFill>
              <a:schemeClr val="tx1"/>
            </a:solidFill>
            <a:round/>
            <a:headEnd/>
            <a:tailEnd/>
          </a:ln>
        </p:spPr>
      </p:cxnSp>
      <p:cxnSp>
        <p:nvCxnSpPr>
          <p:cNvPr id="77843" name="AutoShape 20"/>
          <p:cNvCxnSpPr>
            <a:cxnSpLocks noChangeShapeType="1"/>
            <a:stCxn id="77834" idx="4"/>
            <a:endCxn id="77831" idx="0"/>
          </p:cNvCxnSpPr>
          <p:nvPr/>
        </p:nvCxnSpPr>
        <p:spPr bwMode="auto">
          <a:xfrm>
            <a:off x="2716213" y="5146675"/>
            <a:ext cx="0" cy="647700"/>
          </a:xfrm>
          <a:prstGeom prst="straightConnector1">
            <a:avLst/>
          </a:prstGeom>
          <a:noFill/>
          <a:ln w="9525">
            <a:solidFill>
              <a:schemeClr val="tx1"/>
            </a:solidFill>
            <a:round/>
            <a:headEnd/>
            <a:tailEnd/>
          </a:ln>
        </p:spPr>
      </p:cxnSp>
      <p:cxnSp>
        <p:nvCxnSpPr>
          <p:cNvPr id="77844" name="AutoShape 21"/>
          <p:cNvCxnSpPr>
            <a:cxnSpLocks noChangeShapeType="1"/>
            <a:stCxn id="77829" idx="4"/>
            <a:endCxn id="77833" idx="0"/>
          </p:cNvCxnSpPr>
          <p:nvPr/>
        </p:nvCxnSpPr>
        <p:spPr bwMode="auto">
          <a:xfrm flipH="1">
            <a:off x="1846263" y="3889375"/>
            <a:ext cx="320675" cy="152400"/>
          </a:xfrm>
          <a:prstGeom prst="straightConnector1">
            <a:avLst/>
          </a:prstGeom>
          <a:noFill/>
          <a:ln w="9525">
            <a:solidFill>
              <a:schemeClr val="tx1"/>
            </a:solidFill>
            <a:round/>
            <a:headEnd/>
            <a:tailEnd/>
          </a:ln>
        </p:spPr>
      </p:cxnSp>
      <p:cxnSp>
        <p:nvCxnSpPr>
          <p:cNvPr id="77845" name="AutoShape 22"/>
          <p:cNvCxnSpPr>
            <a:cxnSpLocks noChangeShapeType="1"/>
            <a:stCxn id="77830" idx="2"/>
            <a:endCxn id="77832" idx="3"/>
          </p:cNvCxnSpPr>
          <p:nvPr/>
        </p:nvCxnSpPr>
        <p:spPr bwMode="auto">
          <a:xfrm flipH="1">
            <a:off x="3889375" y="4079875"/>
            <a:ext cx="411163" cy="144463"/>
          </a:xfrm>
          <a:prstGeom prst="straightConnector1">
            <a:avLst/>
          </a:prstGeom>
          <a:noFill/>
          <a:ln w="9525">
            <a:solidFill>
              <a:schemeClr val="tx1"/>
            </a:solidFill>
            <a:round/>
            <a:headEnd/>
            <a:tailEnd/>
          </a:ln>
        </p:spPr>
      </p:cxnSp>
      <p:sp>
        <p:nvSpPr>
          <p:cNvPr id="77846" name="Text Box 23"/>
          <p:cNvSpPr txBox="1">
            <a:spLocks noChangeArrowheads="1"/>
          </p:cNvSpPr>
          <p:nvPr/>
        </p:nvSpPr>
        <p:spPr bwMode="auto">
          <a:xfrm>
            <a:off x="2559050" y="5337175"/>
            <a:ext cx="312738" cy="304800"/>
          </a:xfrm>
          <a:prstGeom prst="rect">
            <a:avLst/>
          </a:prstGeom>
          <a:noFill/>
          <a:ln w="9525">
            <a:noFill/>
            <a:miter lim="800000"/>
            <a:headEnd/>
            <a:tailEnd/>
          </a:ln>
        </p:spPr>
        <p:txBody>
          <a:bodyPr wrap="none">
            <a:spAutoFit/>
          </a:bodyPr>
          <a:lstStyle/>
          <a:p>
            <a:r>
              <a:rPr lang="en-GB" sz="1400"/>
              <a:t>U</a:t>
            </a:r>
          </a:p>
        </p:txBody>
      </p:sp>
      <p:sp>
        <p:nvSpPr>
          <p:cNvPr id="77847" name="Text Box 23"/>
          <p:cNvSpPr txBox="1">
            <a:spLocks noChangeArrowheads="1"/>
          </p:cNvSpPr>
          <p:nvPr/>
        </p:nvSpPr>
        <p:spPr bwMode="auto">
          <a:xfrm>
            <a:off x="4140200" y="6334125"/>
            <a:ext cx="4176713" cy="523875"/>
          </a:xfrm>
          <a:prstGeom prst="rect">
            <a:avLst/>
          </a:prstGeom>
          <a:noFill/>
          <a:ln w="9525">
            <a:noFill/>
            <a:miter lim="800000"/>
            <a:headEnd/>
            <a:tailEnd/>
          </a:ln>
        </p:spPr>
        <p:txBody>
          <a:bodyPr>
            <a:spAutoFit/>
          </a:bodyPr>
          <a:lstStyle/>
          <a:p>
            <a:r>
              <a:rPr lang="sv-SE" sz="1400" b="1">
                <a:solidFill>
                  <a:srgbClr val="FF3300"/>
                </a:solidFill>
              </a:rPr>
              <a:t>* No FKs in Y and Z, unless total participation (correct figure 7.7 in the book)</a:t>
            </a:r>
            <a:endParaRPr lang="en-US" sz="1400" b="1">
              <a:solidFill>
                <a:srgbClr val="FF3300"/>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Grp="1" noChangeArrowheads="1"/>
          </p:cNvSpPr>
          <p:nvPr>
            <p:ph type="title"/>
          </p:nvPr>
        </p:nvSpPr>
        <p:spPr>
          <a:xfrm>
            <a:off x="457200" y="457200"/>
            <a:ext cx="8229600" cy="914400"/>
          </a:xfrm>
        </p:spPr>
        <p:txBody>
          <a:bodyPr/>
          <a:lstStyle/>
          <a:p>
            <a:pPr eaLnBrk="1" hangingPunct="1"/>
            <a:r>
              <a:rPr lang="en-GB" sz="3600" smtClean="0"/>
              <a:t>Example: LARM days</a:t>
            </a:r>
          </a:p>
        </p:txBody>
      </p:sp>
      <p:sp>
        <p:nvSpPr>
          <p:cNvPr id="79874" name="Rectangle 3"/>
          <p:cNvSpPr>
            <a:spLocks noChangeArrowheads="1"/>
          </p:cNvSpPr>
          <p:nvPr/>
        </p:nvSpPr>
        <p:spPr bwMode="auto">
          <a:xfrm>
            <a:off x="1076325" y="2809875"/>
            <a:ext cx="1371600" cy="457200"/>
          </a:xfrm>
          <a:prstGeom prst="rect">
            <a:avLst/>
          </a:prstGeom>
          <a:solidFill>
            <a:schemeClr val="accent1"/>
          </a:solidFill>
          <a:ln w="9525">
            <a:solidFill>
              <a:schemeClr val="tx1"/>
            </a:solidFill>
            <a:miter lim="800000"/>
            <a:headEnd/>
            <a:tailEnd/>
          </a:ln>
        </p:spPr>
        <p:txBody>
          <a:bodyPr wrap="none" anchor="ctr"/>
          <a:lstStyle/>
          <a:p>
            <a:pPr algn="ctr"/>
            <a:r>
              <a:rPr lang="en-GB" b="1"/>
              <a:t>Person</a:t>
            </a:r>
          </a:p>
        </p:txBody>
      </p:sp>
      <p:sp>
        <p:nvSpPr>
          <p:cNvPr id="79875" name="Rectangle 4"/>
          <p:cNvSpPr>
            <a:spLocks noChangeArrowheads="1"/>
          </p:cNvSpPr>
          <p:nvPr/>
        </p:nvSpPr>
        <p:spPr bwMode="auto">
          <a:xfrm>
            <a:off x="5038725" y="2809875"/>
            <a:ext cx="1414463" cy="457200"/>
          </a:xfrm>
          <a:prstGeom prst="rect">
            <a:avLst/>
          </a:prstGeom>
          <a:solidFill>
            <a:schemeClr val="accent1"/>
          </a:solidFill>
          <a:ln w="9525">
            <a:solidFill>
              <a:schemeClr val="tx1"/>
            </a:solidFill>
            <a:miter lim="800000"/>
            <a:headEnd/>
            <a:tailEnd/>
          </a:ln>
        </p:spPr>
        <p:txBody>
          <a:bodyPr wrap="none" anchor="ctr"/>
          <a:lstStyle/>
          <a:p>
            <a:pPr algn="ctr"/>
            <a:r>
              <a:rPr lang="en-GB" b="1"/>
              <a:t>Organization</a:t>
            </a:r>
          </a:p>
        </p:txBody>
      </p:sp>
      <p:sp>
        <p:nvSpPr>
          <p:cNvPr id="79876" name="Rectangle 5"/>
          <p:cNvSpPr>
            <a:spLocks noChangeArrowheads="1"/>
          </p:cNvSpPr>
          <p:nvPr/>
        </p:nvSpPr>
        <p:spPr bwMode="auto">
          <a:xfrm>
            <a:off x="619125" y="3876675"/>
            <a:ext cx="1371600" cy="457200"/>
          </a:xfrm>
          <a:prstGeom prst="rect">
            <a:avLst/>
          </a:prstGeom>
          <a:solidFill>
            <a:schemeClr val="accent1"/>
          </a:solidFill>
          <a:ln w="9525">
            <a:solidFill>
              <a:schemeClr val="tx1"/>
            </a:solidFill>
            <a:miter lim="800000"/>
            <a:headEnd/>
            <a:tailEnd/>
          </a:ln>
        </p:spPr>
        <p:txBody>
          <a:bodyPr wrap="none" anchor="ctr"/>
          <a:lstStyle/>
          <a:p>
            <a:pPr algn="ctr"/>
            <a:r>
              <a:rPr lang="en-GB" b="1"/>
              <a:t>Teacher</a:t>
            </a:r>
          </a:p>
        </p:txBody>
      </p:sp>
      <p:sp>
        <p:nvSpPr>
          <p:cNvPr id="79877" name="Rectangle 6"/>
          <p:cNvSpPr>
            <a:spLocks noChangeArrowheads="1"/>
          </p:cNvSpPr>
          <p:nvPr/>
        </p:nvSpPr>
        <p:spPr bwMode="auto">
          <a:xfrm>
            <a:off x="2219325" y="3876675"/>
            <a:ext cx="1371600" cy="457200"/>
          </a:xfrm>
          <a:prstGeom prst="rect">
            <a:avLst/>
          </a:prstGeom>
          <a:solidFill>
            <a:schemeClr val="accent1"/>
          </a:solidFill>
          <a:ln w="9525">
            <a:solidFill>
              <a:schemeClr val="tx1"/>
            </a:solidFill>
            <a:miter lim="800000"/>
            <a:headEnd/>
            <a:tailEnd/>
          </a:ln>
        </p:spPr>
        <p:txBody>
          <a:bodyPr wrap="none" anchor="ctr"/>
          <a:lstStyle/>
          <a:p>
            <a:pPr algn="ctr"/>
            <a:r>
              <a:rPr lang="en-GB" b="1"/>
              <a:t>Student</a:t>
            </a:r>
          </a:p>
        </p:txBody>
      </p:sp>
      <p:sp>
        <p:nvSpPr>
          <p:cNvPr id="79878" name="Rectangle 7"/>
          <p:cNvSpPr>
            <a:spLocks noChangeArrowheads="1"/>
          </p:cNvSpPr>
          <p:nvPr/>
        </p:nvSpPr>
        <p:spPr bwMode="auto">
          <a:xfrm>
            <a:off x="2781300" y="5248275"/>
            <a:ext cx="1800225" cy="457200"/>
          </a:xfrm>
          <a:prstGeom prst="rect">
            <a:avLst/>
          </a:prstGeom>
          <a:solidFill>
            <a:schemeClr val="accent1"/>
          </a:solidFill>
          <a:ln w="9525">
            <a:solidFill>
              <a:schemeClr val="tx1"/>
            </a:solidFill>
            <a:miter lim="800000"/>
            <a:headEnd/>
            <a:tailEnd/>
          </a:ln>
        </p:spPr>
        <p:txBody>
          <a:bodyPr wrap="none" anchor="ctr"/>
          <a:lstStyle/>
          <a:p>
            <a:pPr algn="ctr"/>
            <a:r>
              <a:rPr lang="en-GB" b="1"/>
              <a:t>Responsible</a:t>
            </a:r>
          </a:p>
        </p:txBody>
      </p:sp>
      <p:sp>
        <p:nvSpPr>
          <p:cNvPr id="79879" name="Rectangle 8"/>
          <p:cNvSpPr>
            <a:spLocks noChangeArrowheads="1"/>
          </p:cNvSpPr>
          <p:nvPr/>
        </p:nvSpPr>
        <p:spPr bwMode="auto">
          <a:xfrm>
            <a:off x="6638925" y="5248275"/>
            <a:ext cx="1371600" cy="457200"/>
          </a:xfrm>
          <a:prstGeom prst="rect">
            <a:avLst/>
          </a:prstGeom>
          <a:solidFill>
            <a:schemeClr val="accent1"/>
          </a:solidFill>
          <a:ln w="9525">
            <a:solidFill>
              <a:schemeClr val="tx1"/>
            </a:solidFill>
            <a:miter lim="800000"/>
            <a:headEnd/>
            <a:tailEnd/>
          </a:ln>
        </p:spPr>
        <p:txBody>
          <a:bodyPr wrap="none" anchor="ctr"/>
          <a:lstStyle/>
          <a:p>
            <a:pPr algn="ctr"/>
            <a:r>
              <a:rPr lang="en-GB" b="1"/>
              <a:t>Exhibition</a:t>
            </a:r>
          </a:p>
        </p:txBody>
      </p:sp>
      <p:sp>
        <p:nvSpPr>
          <p:cNvPr id="79880" name="Oval 9"/>
          <p:cNvSpPr>
            <a:spLocks noChangeArrowheads="1"/>
          </p:cNvSpPr>
          <p:nvPr/>
        </p:nvSpPr>
        <p:spPr bwMode="auto">
          <a:xfrm>
            <a:off x="695325" y="1666875"/>
            <a:ext cx="1447800" cy="457200"/>
          </a:xfrm>
          <a:prstGeom prst="ellipse">
            <a:avLst/>
          </a:prstGeom>
          <a:solidFill>
            <a:schemeClr val="bg1"/>
          </a:solidFill>
          <a:ln w="9525">
            <a:solidFill>
              <a:schemeClr val="tx1"/>
            </a:solidFill>
            <a:round/>
            <a:headEnd/>
            <a:tailEnd/>
          </a:ln>
        </p:spPr>
        <p:txBody>
          <a:bodyPr wrap="none" anchor="ctr"/>
          <a:lstStyle/>
          <a:p>
            <a:pPr algn="ctr"/>
            <a:r>
              <a:rPr lang="en-GB" sz="1400" u="sng"/>
              <a:t>PID</a:t>
            </a:r>
          </a:p>
        </p:txBody>
      </p:sp>
      <p:sp>
        <p:nvSpPr>
          <p:cNvPr id="79881" name="Oval 10"/>
          <p:cNvSpPr>
            <a:spLocks noChangeArrowheads="1"/>
          </p:cNvSpPr>
          <p:nvPr/>
        </p:nvSpPr>
        <p:spPr bwMode="auto">
          <a:xfrm>
            <a:off x="1990725" y="1971675"/>
            <a:ext cx="1447800" cy="457200"/>
          </a:xfrm>
          <a:prstGeom prst="ellipse">
            <a:avLst/>
          </a:prstGeom>
          <a:solidFill>
            <a:schemeClr val="bg1"/>
          </a:solidFill>
          <a:ln w="38100" cmpd="dbl">
            <a:solidFill>
              <a:schemeClr val="tx1"/>
            </a:solidFill>
            <a:round/>
            <a:headEnd/>
            <a:tailEnd/>
          </a:ln>
        </p:spPr>
        <p:txBody>
          <a:bodyPr wrap="none" anchor="ctr"/>
          <a:lstStyle/>
          <a:p>
            <a:pPr algn="ctr"/>
            <a:r>
              <a:rPr lang="en-GB" sz="1400"/>
              <a:t>PhoneNum</a:t>
            </a:r>
          </a:p>
        </p:txBody>
      </p:sp>
      <p:sp>
        <p:nvSpPr>
          <p:cNvPr id="79882" name="Oval 11"/>
          <p:cNvSpPr>
            <a:spLocks noChangeArrowheads="1"/>
          </p:cNvSpPr>
          <p:nvPr/>
        </p:nvSpPr>
        <p:spPr bwMode="auto">
          <a:xfrm>
            <a:off x="9525" y="2276475"/>
            <a:ext cx="1447800" cy="457200"/>
          </a:xfrm>
          <a:prstGeom prst="ellipse">
            <a:avLst/>
          </a:prstGeom>
          <a:solidFill>
            <a:schemeClr val="bg1"/>
          </a:solidFill>
          <a:ln w="9525">
            <a:solidFill>
              <a:schemeClr val="tx1"/>
            </a:solidFill>
            <a:round/>
            <a:headEnd/>
            <a:tailEnd/>
          </a:ln>
        </p:spPr>
        <p:txBody>
          <a:bodyPr wrap="none" anchor="ctr"/>
          <a:lstStyle/>
          <a:p>
            <a:pPr algn="ctr"/>
            <a:r>
              <a:rPr lang="en-GB" sz="1400"/>
              <a:t>Name</a:t>
            </a:r>
          </a:p>
        </p:txBody>
      </p:sp>
      <p:sp>
        <p:nvSpPr>
          <p:cNvPr id="79883" name="Oval 12"/>
          <p:cNvSpPr>
            <a:spLocks noChangeArrowheads="1"/>
          </p:cNvSpPr>
          <p:nvPr/>
        </p:nvSpPr>
        <p:spPr bwMode="auto">
          <a:xfrm>
            <a:off x="4581525" y="1895475"/>
            <a:ext cx="1447800" cy="457200"/>
          </a:xfrm>
          <a:prstGeom prst="ellipse">
            <a:avLst/>
          </a:prstGeom>
          <a:solidFill>
            <a:schemeClr val="bg1"/>
          </a:solidFill>
          <a:ln w="9525">
            <a:solidFill>
              <a:schemeClr val="tx1"/>
            </a:solidFill>
            <a:round/>
            <a:headEnd/>
            <a:tailEnd/>
          </a:ln>
        </p:spPr>
        <p:txBody>
          <a:bodyPr wrap="none" anchor="ctr"/>
          <a:lstStyle/>
          <a:p>
            <a:pPr algn="ctr"/>
            <a:r>
              <a:rPr lang="en-GB" sz="1400" u="sng"/>
              <a:t>OrgNr</a:t>
            </a:r>
          </a:p>
        </p:txBody>
      </p:sp>
      <p:sp>
        <p:nvSpPr>
          <p:cNvPr id="79884" name="Oval 13"/>
          <p:cNvSpPr>
            <a:spLocks noChangeArrowheads="1"/>
          </p:cNvSpPr>
          <p:nvPr/>
        </p:nvSpPr>
        <p:spPr bwMode="auto">
          <a:xfrm>
            <a:off x="6334125" y="2200275"/>
            <a:ext cx="1447800" cy="457200"/>
          </a:xfrm>
          <a:prstGeom prst="ellipse">
            <a:avLst/>
          </a:prstGeom>
          <a:solidFill>
            <a:schemeClr val="bg1"/>
          </a:solidFill>
          <a:ln w="9525">
            <a:solidFill>
              <a:schemeClr val="tx1"/>
            </a:solidFill>
            <a:round/>
            <a:headEnd/>
            <a:tailEnd/>
          </a:ln>
        </p:spPr>
        <p:txBody>
          <a:bodyPr wrap="none" anchor="ctr"/>
          <a:lstStyle/>
          <a:p>
            <a:pPr algn="ctr"/>
            <a:r>
              <a:rPr lang="en-GB" sz="1400"/>
              <a:t>Address</a:t>
            </a:r>
          </a:p>
        </p:txBody>
      </p:sp>
      <p:sp>
        <p:nvSpPr>
          <p:cNvPr id="79885" name="Oval 14"/>
          <p:cNvSpPr>
            <a:spLocks noChangeArrowheads="1"/>
          </p:cNvSpPr>
          <p:nvPr/>
        </p:nvSpPr>
        <p:spPr bwMode="auto">
          <a:xfrm>
            <a:off x="5800725" y="1362075"/>
            <a:ext cx="1447800" cy="457200"/>
          </a:xfrm>
          <a:prstGeom prst="ellipse">
            <a:avLst/>
          </a:prstGeom>
          <a:solidFill>
            <a:schemeClr val="bg1"/>
          </a:solidFill>
          <a:ln w="9525">
            <a:solidFill>
              <a:schemeClr val="tx1"/>
            </a:solidFill>
            <a:round/>
            <a:headEnd/>
            <a:tailEnd/>
          </a:ln>
        </p:spPr>
        <p:txBody>
          <a:bodyPr wrap="none" anchor="ctr"/>
          <a:lstStyle/>
          <a:p>
            <a:pPr algn="ctr"/>
            <a:r>
              <a:rPr lang="en-GB" sz="1400"/>
              <a:t>Street</a:t>
            </a:r>
          </a:p>
        </p:txBody>
      </p:sp>
      <p:sp>
        <p:nvSpPr>
          <p:cNvPr id="79886" name="Oval 15"/>
          <p:cNvSpPr>
            <a:spLocks noChangeArrowheads="1"/>
          </p:cNvSpPr>
          <p:nvPr/>
        </p:nvSpPr>
        <p:spPr bwMode="auto">
          <a:xfrm>
            <a:off x="7019925" y="981075"/>
            <a:ext cx="1447800" cy="457200"/>
          </a:xfrm>
          <a:prstGeom prst="ellipse">
            <a:avLst/>
          </a:prstGeom>
          <a:solidFill>
            <a:schemeClr val="bg1"/>
          </a:solidFill>
          <a:ln w="9525">
            <a:solidFill>
              <a:schemeClr val="tx1"/>
            </a:solidFill>
            <a:round/>
            <a:headEnd/>
            <a:tailEnd/>
          </a:ln>
        </p:spPr>
        <p:txBody>
          <a:bodyPr wrap="none" anchor="ctr"/>
          <a:lstStyle/>
          <a:p>
            <a:pPr algn="ctr"/>
            <a:r>
              <a:rPr lang="en-GB" sz="1400"/>
              <a:t>Town</a:t>
            </a:r>
          </a:p>
        </p:txBody>
      </p:sp>
      <p:sp>
        <p:nvSpPr>
          <p:cNvPr id="79887" name="Oval 16"/>
          <p:cNvSpPr>
            <a:spLocks noChangeArrowheads="1"/>
          </p:cNvSpPr>
          <p:nvPr/>
        </p:nvSpPr>
        <p:spPr bwMode="auto">
          <a:xfrm>
            <a:off x="7477125" y="1590675"/>
            <a:ext cx="1447800" cy="457200"/>
          </a:xfrm>
          <a:prstGeom prst="ellipse">
            <a:avLst/>
          </a:prstGeom>
          <a:solidFill>
            <a:schemeClr val="bg1"/>
          </a:solidFill>
          <a:ln w="9525">
            <a:solidFill>
              <a:schemeClr val="tx1"/>
            </a:solidFill>
            <a:round/>
            <a:headEnd/>
            <a:tailEnd/>
          </a:ln>
        </p:spPr>
        <p:txBody>
          <a:bodyPr wrap="none" anchor="ctr"/>
          <a:lstStyle/>
          <a:p>
            <a:pPr algn="ctr"/>
            <a:r>
              <a:rPr lang="en-GB" sz="1400"/>
              <a:t>PostNum</a:t>
            </a:r>
          </a:p>
        </p:txBody>
      </p:sp>
      <p:cxnSp>
        <p:nvCxnSpPr>
          <p:cNvPr id="79888" name="AutoShape 17"/>
          <p:cNvCxnSpPr>
            <a:cxnSpLocks noChangeShapeType="1"/>
            <a:stCxn id="79882" idx="6"/>
            <a:endCxn id="79874" idx="0"/>
          </p:cNvCxnSpPr>
          <p:nvPr/>
        </p:nvCxnSpPr>
        <p:spPr bwMode="auto">
          <a:xfrm>
            <a:off x="1457325" y="2505075"/>
            <a:ext cx="304800" cy="304800"/>
          </a:xfrm>
          <a:prstGeom prst="straightConnector1">
            <a:avLst/>
          </a:prstGeom>
          <a:noFill/>
          <a:ln w="9525">
            <a:solidFill>
              <a:schemeClr val="tx1"/>
            </a:solidFill>
            <a:round/>
            <a:headEnd/>
            <a:tailEnd/>
          </a:ln>
        </p:spPr>
      </p:cxnSp>
      <p:cxnSp>
        <p:nvCxnSpPr>
          <p:cNvPr id="79889" name="AutoShape 18"/>
          <p:cNvCxnSpPr>
            <a:cxnSpLocks noChangeShapeType="1"/>
            <a:stCxn id="79880" idx="4"/>
            <a:endCxn id="79874" idx="0"/>
          </p:cNvCxnSpPr>
          <p:nvPr/>
        </p:nvCxnSpPr>
        <p:spPr bwMode="auto">
          <a:xfrm>
            <a:off x="1419225" y="2124075"/>
            <a:ext cx="342900" cy="685800"/>
          </a:xfrm>
          <a:prstGeom prst="straightConnector1">
            <a:avLst/>
          </a:prstGeom>
          <a:noFill/>
          <a:ln w="9525">
            <a:solidFill>
              <a:schemeClr val="tx1"/>
            </a:solidFill>
            <a:round/>
            <a:headEnd/>
            <a:tailEnd/>
          </a:ln>
        </p:spPr>
      </p:cxnSp>
      <p:cxnSp>
        <p:nvCxnSpPr>
          <p:cNvPr id="79890" name="AutoShape 19"/>
          <p:cNvCxnSpPr>
            <a:cxnSpLocks noChangeShapeType="1"/>
            <a:stCxn id="79881" idx="3"/>
            <a:endCxn id="79874" idx="0"/>
          </p:cNvCxnSpPr>
          <p:nvPr/>
        </p:nvCxnSpPr>
        <p:spPr bwMode="auto">
          <a:xfrm flipH="1">
            <a:off x="1762125" y="2381250"/>
            <a:ext cx="441325" cy="428625"/>
          </a:xfrm>
          <a:prstGeom prst="straightConnector1">
            <a:avLst/>
          </a:prstGeom>
          <a:noFill/>
          <a:ln w="9525">
            <a:solidFill>
              <a:schemeClr val="tx1"/>
            </a:solidFill>
            <a:round/>
            <a:headEnd/>
            <a:tailEnd/>
          </a:ln>
        </p:spPr>
      </p:cxnSp>
      <p:cxnSp>
        <p:nvCxnSpPr>
          <p:cNvPr id="79891" name="AutoShape 20"/>
          <p:cNvCxnSpPr>
            <a:cxnSpLocks noChangeShapeType="1"/>
            <a:stCxn id="79883" idx="5"/>
            <a:endCxn id="79875" idx="0"/>
          </p:cNvCxnSpPr>
          <p:nvPr/>
        </p:nvCxnSpPr>
        <p:spPr bwMode="auto">
          <a:xfrm flipH="1">
            <a:off x="5746750" y="2286000"/>
            <a:ext cx="69850" cy="523875"/>
          </a:xfrm>
          <a:prstGeom prst="straightConnector1">
            <a:avLst/>
          </a:prstGeom>
          <a:noFill/>
          <a:ln w="9525">
            <a:solidFill>
              <a:schemeClr val="tx1"/>
            </a:solidFill>
            <a:round/>
            <a:headEnd/>
            <a:tailEnd/>
          </a:ln>
        </p:spPr>
      </p:cxnSp>
      <p:cxnSp>
        <p:nvCxnSpPr>
          <p:cNvPr id="79892" name="AutoShape 21"/>
          <p:cNvCxnSpPr>
            <a:cxnSpLocks noChangeShapeType="1"/>
            <a:stCxn id="79885" idx="4"/>
            <a:endCxn id="79884" idx="0"/>
          </p:cNvCxnSpPr>
          <p:nvPr/>
        </p:nvCxnSpPr>
        <p:spPr bwMode="auto">
          <a:xfrm>
            <a:off x="6524625" y="1819275"/>
            <a:ext cx="533400" cy="381000"/>
          </a:xfrm>
          <a:prstGeom prst="straightConnector1">
            <a:avLst/>
          </a:prstGeom>
          <a:noFill/>
          <a:ln w="9525">
            <a:solidFill>
              <a:schemeClr val="tx1"/>
            </a:solidFill>
            <a:round/>
            <a:headEnd/>
            <a:tailEnd/>
          </a:ln>
        </p:spPr>
      </p:cxnSp>
      <p:cxnSp>
        <p:nvCxnSpPr>
          <p:cNvPr id="79893" name="AutoShape 22"/>
          <p:cNvCxnSpPr>
            <a:cxnSpLocks noChangeShapeType="1"/>
            <a:stCxn id="79886" idx="4"/>
            <a:endCxn id="79884" idx="0"/>
          </p:cNvCxnSpPr>
          <p:nvPr/>
        </p:nvCxnSpPr>
        <p:spPr bwMode="auto">
          <a:xfrm flipH="1">
            <a:off x="7058025" y="1438275"/>
            <a:ext cx="685800" cy="762000"/>
          </a:xfrm>
          <a:prstGeom prst="straightConnector1">
            <a:avLst/>
          </a:prstGeom>
          <a:noFill/>
          <a:ln w="9525">
            <a:solidFill>
              <a:schemeClr val="tx1"/>
            </a:solidFill>
            <a:round/>
            <a:headEnd/>
            <a:tailEnd/>
          </a:ln>
        </p:spPr>
      </p:cxnSp>
      <p:cxnSp>
        <p:nvCxnSpPr>
          <p:cNvPr id="79894" name="AutoShape 23"/>
          <p:cNvCxnSpPr>
            <a:cxnSpLocks noChangeShapeType="1"/>
            <a:stCxn id="79887" idx="3"/>
            <a:endCxn id="79884" idx="0"/>
          </p:cNvCxnSpPr>
          <p:nvPr/>
        </p:nvCxnSpPr>
        <p:spPr bwMode="auto">
          <a:xfrm flipH="1">
            <a:off x="7058025" y="1981200"/>
            <a:ext cx="631825" cy="219075"/>
          </a:xfrm>
          <a:prstGeom prst="straightConnector1">
            <a:avLst/>
          </a:prstGeom>
          <a:noFill/>
          <a:ln w="9525">
            <a:solidFill>
              <a:schemeClr val="tx1"/>
            </a:solidFill>
            <a:round/>
            <a:headEnd/>
            <a:tailEnd/>
          </a:ln>
        </p:spPr>
      </p:cxnSp>
      <p:cxnSp>
        <p:nvCxnSpPr>
          <p:cNvPr id="79895" name="AutoShape 24"/>
          <p:cNvCxnSpPr>
            <a:cxnSpLocks noChangeShapeType="1"/>
            <a:stCxn id="79884" idx="3"/>
            <a:endCxn id="79875" idx="0"/>
          </p:cNvCxnSpPr>
          <p:nvPr/>
        </p:nvCxnSpPr>
        <p:spPr bwMode="auto">
          <a:xfrm flipH="1">
            <a:off x="5746750" y="2590800"/>
            <a:ext cx="800100" cy="219075"/>
          </a:xfrm>
          <a:prstGeom prst="straightConnector1">
            <a:avLst/>
          </a:prstGeom>
          <a:noFill/>
          <a:ln w="9525">
            <a:solidFill>
              <a:schemeClr val="tx1"/>
            </a:solidFill>
            <a:round/>
            <a:headEnd/>
            <a:tailEnd/>
          </a:ln>
        </p:spPr>
      </p:cxnSp>
      <p:sp>
        <p:nvSpPr>
          <p:cNvPr id="79896" name="AutoShape 25"/>
          <p:cNvSpPr>
            <a:spLocks noChangeArrowheads="1"/>
          </p:cNvSpPr>
          <p:nvPr/>
        </p:nvSpPr>
        <p:spPr bwMode="auto">
          <a:xfrm>
            <a:off x="3132138" y="2809875"/>
            <a:ext cx="1368425" cy="457200"/>
          </a:xfrm>
          <a:prstGeom prst="diamond">
            <a:avLst/>
          </a:prstGeom>
          <a:solidFill>
            <a:schemeClr val="folHlink"/>
          </a:solidFill>
          <a:ln w="9525">
            <a:noFill/>
            <a:miter lim="800000"/>
            <a:headEnd/>
            <a:tailEnd/>
          </a:ln>
        </p:spPr>
        <p:txBody>
          <a:bodyPr wrap="none" anchor="ctr"/>
          <a:lstStyle/>
          <a:p>
            <a:pPr algn="ctr"/>
            <a:r>
              <a:rPr lang="en-GB" sz="1400"/>
              <a:t>is-contact-for</a:t>
            </a:r>
          </a:p>
        </p:txBody>
      </p:sp>
      <p:sp>
        <p:nvSpPr>
          <p:cNvPr id="79897" name="AutoShape 26"/>
          <p:cNvSpPr>
            <a:spLocks noChangeArrowheads="1"/>
          </p:cNvSpPr>
          <p:nvPr/>
        </p:nvSpPr>
        <p:spPr bwMode="auto">
          <a:xfrm>
            <a:off x="4962525" y="5248275"/>
            <a:ext cx="1066800" cy="457200"/>
          </a:xfrm>
          <a:prstGeom prst="diamond">
            <a:avLst/>
          </a:prstGeom>
          <a:solidFill>
            <a:schemeClr val="folHlink"/>
          </a:solidFill>
          <a:ln w="9525">
            <a:noFill/>
            <a:miter lim="800000"/>
            <a:headEnd/>
            <a:tailEnd/>
          </a:ln>
        </p:spPr>
        <p:txBody>
          <a:bodyPr wrap="none" anchor="ctr"/>
          <a:lstStyle/>
          <a:p>
            <a:pPr algn="ctr"/>
            <a:r>
              <a:rPr lang="en-GB" sz="1400"/>
              <a:t>organizes</a:t>
            </a:r>
          </a:p>
        </p:txBody>
      </p:sp>
      <p:cxnSp>
        <p:nvCxnSpPr>
          <p:cNvPr id="79898" name="AutoShape 27"/>
          <p:cNvCxnSpPr>
            <a:cxnSpLocks noChangeShapeType="1"/>
            <a:stCxn id="79874" idx="3"/>
            <a:endCxn id="79896" idx="1"/>
          </p:cNvCxnSpPr>
          <p:nvPr/>
        </p:nvCxnSpPr>
        <p:spPr bwMode="auto">
          <a:xfrm>
            <a:off x="2447925" y="3038475"/>
            <a:ext cx="684213" cy="0"/>
          </a:xfrm>
          <a:prstGeom prst="straightConnector1">
            <a:avLst/>
          </a:prstGeom>
          <a:noFill/>
          <a:ln w="9525">
            <a:solidFill>
              <a:schemeClr val="tx1"/>
            </a:solidFill>
            <a:round/>
            <a:headEnd/>
            <a:tailEnd/>
          </a:ln>
        </p:spPr>
      </p:cxnSp>
      <p:cxnSp>
        <p:nvCxnSpPr>
          <p:cNvPr id="79899" name="AutoShape 28"/>
          <p:cNvCxnSpPr>
            <a:cxnSpLocks noChangeShapeType="1"/>
            <a:stCxn id="79896" idx="3"/>
            <a:endCxn id="79875" idx="1"/>
          </p:cNvCxnSpPr>
          <p:nvPr/>
        </p:nvCxnSpPr>
        <p:spPr bwMode="auto">
          <a:xfrm>
            <a:off x="4500563" y="3038475"/>
            <a:ext cx="538162" cy="0"/>
          </a:xfrm>
          <a:prstGeom prst="straightConnector1">
            <a:avLst/>
          </a:prstGeom>
          <a:noFill/>
          <a:ln w="9525">
            <a:solidFill>
              <a:schemeClr val="tx1"/>
            </a:solidFill>
            <a:round/>
            <a:headEnd/>
            <a:tailEnd/>
          </a:ln>
        </p:spPr>
      </p:cxnSp>
      <p:cxnSp>
        <p:nvCxnSpPr>
          <p:cNvPr id="79900" name="AutoShape 29"/>
          <p:cNvCxnSpPr>
            <a:cxnSpLocks noChangeShapeType="1"/>
            <a:stCxn id="79878" idx="3"/>
            <a:endCxn id="79897" idx="1"/>
          </p:cNvCxnSpPr>
          <p:nvPr/>
        </p:nvCxnSpPr>
        <p:spPr bwMode="auto">
          <a:xfrm>
            <a:off x="4581525" y="5476875"/>
            <a:ext cx="381000" cy="0"/>
          </a:xfrm>
          <a:prstGeom prst="straightConnector1">
            <a:avLst/>
          </a:prstGeom>
          <a:noFill/>
          <a:ln w="9525">
            <a:solidFill>
              <a:schemeClr val="tx1"/>
            </a:solidFill>
            <a:round/>
            <a:headEnd/>
            <a:tailEnd/>
          </a:ln>
        </p:spPr>
      </p:cxnSp>
      <p:cxnSp>
        <p:nvCxnSpPr>
          <p:cNvPr id="79901" name="AutoShape 30"/>
          <p:cNvCxnSpPr>
            <a:cxnSpLocks noChangeShapeType="1"/>
            <a:stCxn id="79897" idx="3"/>
            <a:endCxn id="79879" idx="1"/>
          </p:cNvCxnSpPr>
          <p:nvPr/>
        </p:nvCxnSpPr>
        <p:spPr bwMode="auto">
          <a:xfrm>
            <a:off x="6029325" y="5476875"/>
            <a:ext cx="609600" cy="0"/>
          </a:xfrm>
          <a:prstGeom prst="straightConnector1">
            <a:avLst/>
          </a:prstGeom>
          <a:noFill/>
          <a:ln w="9525">
            <a:solidFill>
              <a:schemeClr val="tx1"/>
            </a:solidFill>
            <a:round/>
            <a:headEnd/>
            <a:tailEnd/>
          </a:ln>
        </p:spPr>
      </p:cxnSp>
      <p:sp>
        <p:nvSpPr>
          <p:cNvPr id="79902" name="Oval 31"/>
          <p:cNvSpPr>
            <a:spLocks noChangeArrowheads="1"/>
          </p:cNvSpPr>
          <p:nvPr/>
        </p:nvSpPr>
        <p:spPr bwMode="auto">
          <a:xfrm>
            <a:off x="1647825" y="3343275"/>
            <a:ext cx="228600" cy="228600"/>
          </a:xfrm>
          <a:prstGeom prst="ellipse">
            <a:avLst/>
          </a:prstGeom>
          <a:noFill/>
          <a:ln w="9525">
            <a:solidFill>
              <a:schemeClr val="tx1"/>
            </a:solidFill>
            <a:round/>
            <a:headEnd/>
            <a:tailEnd/>
          </a:ln>
        </p:spPr>
        <p:txBody>
          <a:bodyPr wrap="none" anchor="ctr"/>
          <a:lstStyle/>
          <a:p>
            <a:pPr algn="ctr"/>
            <a:r>
              <a:rPr lang="en-GB"/>
              <a:t>o</a:t>
            </a:r>
          </a:p>
        </p:txBody>
      </p:sp>
      <p:sp>
        <p:nvSpPr>
          <p:cNvPr id="79903" name="Oval 32"/>
          <p:cNvSpPr>
            <a:spLocks noChangeArrowheads="1"/>
          </p:cNvSpPr>
          <p:nvPr/>
        </p:nvSpPr>
        <p:spPr bwMode="auto">
          <a:xfrm>
            <a:off x="3552825" y="4714875"/>
            <a:ext cx="228600" cy="228600"/>
          </a:xfrm>
          <a:prstGeom prst="ellipse">
            <a:avLst/>
          </a:prstGeom>
          <a:noFill/>
          <a:ln w="9525">
            <a:solidFill>
              <a:schemeClr val="tx1"/>
            </a:solidFill>
            <a:round/>
            <a:headEnd/>
            <a:tailEnd/>
          </a:ln>
        </p:spPr>
        <p:txBody>
          <a:bodyPr wrap="none" anchor="ctr"/>
          <a:lstStyle/>
          <a:p>
            <a:pPr algn="ctr"/>
            <a:r>
              <a:rPr lang="en-GB"/>
              <a:t>u</a:t>
            </a:r>
          </a:p>
        </p:txBody>
      </p:sp>
      <p:cxnSp>
        <p:nvCxnSpPr>
          <p:cNvPr id="79904" name="AutoShape 33"/>
          <p:cNvCxnSpPr>
            <a:cxnSpLocks noChangeShapeType="1"/>
            <a:stCxn id="79874" idx="2"/>
            <a:endCxn id="79902" idx="0"/>
          </p:cNvCxnSpPr>
          <p:nvPr/>
        </p:nvCxnSpPr>
        <p:spPr bwMode="auto">
          <a:xfrm>
            <a:off x="1762125" y="3267075"/>
            <a:ext cx="0" cy="76200"/>
          </a:xfrm>
          <a:prstGeom prst="straightConnector1">
            <a:avLst/>
          </a:prstGeom>
          <a:noFill/>
          <a:ln w="9525">
            <a:solidFill>
              <a:schemeClr val="tx1"/>
            </a:solidFill>
            <a:round/>
            <a:headEnd/>
            <a:tailEnd/>
          </a:ln>
        </p:spPr>
      </p:cxnSp>
      <p:cxnSp>
        <p:nvCxnSpPr>
          <p:cNvPr id="79905" name="AutoShape 34"/>
          <p:cNvCxnSpPr>
            <a:cxnSpLocks noChangeShapeType="1"/>
            <a:stCxn id="79902" idx="4"/>
            <a:endCxn id="79876" idx="0"/>
          </p:cNvCxnSpPr>
          <p:nvPr/>
        </p:nvCxnSpPr>
        <p:spPr bwMode="auto">
          <a:xfrm flipH="1">
            <a:off x="1304925" y="3571875"/>
            <a:ext cx="457200" cy="304800"/>
          </a:xfrm>
          <a:prstGeom prst="straightConnector1">
            <a:avLst/>
          </a:prstGeom>
          <a:noFill/>
          <a:ln w="9525">
            <a:solidFill>
              <a:schemeClr val="tx1"/>
            </a:solidFill>
            <a:round/>
            <a:headEnd/>
            <a:tailEnd/>
          </a:ln>
        </p:spPr>
      </p:cxnSp>
      <p:cxnSp>
        <p:nvCxnSpPr>
          <p:cNvPr id="79906" name="AutoShape 35"/>
          <p:cNvCxnSpPr>
            <a:cxnSpLocks noChangeShapeType="1"/>
            <a:stCxn id="79902" idx="4"/>
            <a:endCxn id="79877" idx="0"/>
          </p:cNvCxnSpPr>
          <p:nvPr/>
        </p:nvCxnSpPr>
        <p:spPr bwMode="auto">
          <a:xfrm>
            <a:off x="1762125" y="3571875"/>
            <a:ext cx="1143000" cy="304800"/>
          </a:xfrm>
          <a:prstGeom prst="straightConnector1">
            <a:avLst/>
          </a:prstGeom>
          <a:noFill/>
          <a:ln w="9525">
            <a:solidFill>
              <a:schemeClr val="tx1"/>
            </a:solidFill>
            <a:round/>
            <a:headEnd/>
            <a:tailEnd/>
          </a:ln>
        </p:spPr>
      </p:cxnSp>
      <p:cxnSp>
        <p:nvCxnSpPr>
          <p:cNvPr id="79907" name="AutoShape 36"/>
          <p:cNvCxnSpPr>
            <a:cxnSpLocks noChangeShapeType="1"/>
            <a:stCxn id="79876" idx="2"/>
            <a:endCxn id="79903" idx="0"/>
          </p:cNvCxnSpPr>
          <p:nvPr/>
        </p:nvCxnSpPr>
        <p:spPr bwMode="auto">
          <a:xfrm>
            <a:off x="1304925" y="4333875"/>
            <a:ext cx="2362200" cy="381000"/>
          </a:xfrm>
          <a:prstGeom prst="straightConnector1">
            <a:avLst/>
          </a:prstGeom>
          <a:noFill/>
          <a:ln w="9525">
            <a:solidFill>
              <a:schemeClr val="tx1"/>
            </a:solidFill>
            <a:round/>
            <a:headEnd/>
            <a:tailEnd/>
          </a:ln>
        </p:spPr>
      </p:cxnSp>
      <p:cxnSp>
        <p:nvCxnSpPr>
          <p:cNvPr id="79908" name="AutoShape 37"/>
          <p:cNvCxnSpPr>
            <a:cxnSpLocks noChangeShapeType="1"/>
            <a:stCxn id="79875" idx="2"/>
            <a:endCxn id="79903" idx="0"/>
          </p:cNvCxnSpPr>
          <p:nvPr/>
        </p:nvCxnSpPr>
        <p:spPr bwMode="auto">
          <a:xfrm flipH="1">
            <a:off x="3667125" y="3267075"/>
            <a:ext cx="2079625" cy="1447800"/>
          </a:xfrm>
          <a:prstGeom prst="straightConnector1">
            <a:avLst/>
          </a:prstGeom>
          <a:noFill/>
          <a:ln w="9525">
            <a:solidFill>
              <a:schemeClr val="tx1"/>
            </a:solidFill>
            <a:round/>
            <a:headEnd/>
            <a:tailEnd/>
          </a:ln>
        </p:spPr>
      </p:cxnSp>
      <p:cxnSp>
        <p:nvCxnSpPr>
          <p:cNvPr id="79909" name="AutoShape 38"/>
          <p:cNvCxnSpPr>
            <a:cxnSpLocks noChangeShapeType="1"/>
            <a:stCxn id="79903" idx="4"/>
            <a:endCxn id="79878" idx="0"/>
          </p:cNvCxnSpPr>
          <p:nvPr/>
        </p:nvCxnSpPr>
        <p:spPr bwMode="auto">
          <a:xfrm>
            <a:off x="3667125" y="4943475"/>
            <a:ext cx="14288" cy="304800"/>
          </a:xfrm>
          <a:prstGeom prst="straightConnector1">
            <a:avLst/>
          </a:prstGeom>
          <a:noFill/>
          <a:ln w="9525">
            <a:solidFill>
              <a:schemeClr val="tx1"/>
            </a:solidFill>
            <a:round/>
            <a:headEnd/>
            <a:tailEnd/>
          </a:ln>
        </p:spPr>
      </p:cxnSp>
      <p:sp>
        <p:nvSpPr>
          <p:cNvPr id="79910" name="AutoShape 39"/>
          <p:cNvSpPr>
            <a:spLocks noChangeArrowheads="1"/>
          </p:cNvSpPr>
          <p:nvPr/>
        </p:nvSpPr>
        <p:spPr bwMode="auto">
          <a:xfrm>
            <a:off x="5724525" y="4105275"/>
            <a:ext cx="1066800" cy="457200"/>
          </a:xfrm>
          <a:prstGeom prst="diamond">
            <a:avLst/>
          </a:prstGeom>
          <a:solidFill>
            <a:schemeClr val="folHlink"/>
          </a:solidFill>
          <a:ln w="9525">
            <a:noFill/>
            <a:miter lim="800000"/>
            <a:headEnd/>
            <a:tailEnd/>
          </a:ln>
        </p:spPr>
        <p:txBody>
          <a:bodyPr wrap="none" anchor="ctr"/>
          <a:lstStyle/>
          <a:p>
            <a:pPr algn="ctr"/>
            <a:r>
              <a:rPr lang="en-GB" sz="1400"/>
              <a:t>shows</a:t>
            </a:r>
          </a:p>
        </p:txBody>
      </p:sp>
      <p:cxnSp>
        <p:nvCxnSpPr>
          <p:cNvPr id="79911" name="AutoShape 40"/>
          <p:cNvCxnSpPr>
            <a:cxnSpLocks noChangeShapeType="1"/>
            <a:stCxn id="79877" idx="3"/>
            <a:endCxn id="79910" idx="1"/>
          </p:cNvCxnSpPr>
          <p:nvPr/>
        </p:nvCxnSpPr>
        <p:spPr bwMode="auto">
          <a:xfrm>
            <a:off x="3590925" y="4105275"/>
            <a:ext cx="2133600" cy="228600"/>
          </a:xfrm>
          <a:prstGeom prst="curvedConnector3">
            <a:avLst>
              <a:gd name="adj1" fmla="val 50000"/>
            </a:avLst>
          </a:prstGeom>
          <a:noFill/>
          <a:ln w="9525">
            <a:solidFill>
              <a:schemeClr val="tx1"/>
            </a:solidFill>
            <a:round/>
            <a:headEnd/>
            <a:tailEnd/>
          </a:ln>
        </p:spPr>
      </p:cxnSp>
      <p:cxnSp>
        <p:nvCxnSpPr>
          <p:cNvPr id="79912" name="AutoShape 41"/>
          <p:cNvCxnSpPr>
            <a:cxnSpLocks noChangeShapeType="1"/>
            <a:stCxn id="79910" idx="3"/>
            <a:endCxn id="79879" idx="0"/>
          </p:cNvCxnSpPr>
          <p:nvPr/>
        </p:nvCxnSpPr>
        <p:spPr bwMode="auto">
          <a:xfrm>
            <a:off x="6791325" y="4333875"/>
            <a:ext cx="533400" cy="914400"/>
          </a:xfrm>
          <a:prstGeom prst="bentConnector2">
            <a:avLst/>
          </a:prstGeom>
          <a:noFill/>
          <a:ln w="9525">
            <a:solidFill>
              <a:schemeClr val="tx1"/>
            </a:solidFill>
            <a:miter lim="800000"/>
            <a:headEnd/>
            <a:tailEnd/>
          </a:ln>
        </p:spPr>
      </p:cxnSp>
      <p:sp>
        <p:nvSpPr>
          <p:cNvPr id="79913" name="Text Box 42"/>
          <p:cNvSpPr txBox="1">
            <a:spLocks noChangeArrowheads="1"/>
          </p:cNvSpPr>
          <p:nvPr/>
        </p:nvSpPr>
        <p:spPr bwMode="auto">
          <a:xfrm>
            <a:off x="3509963" y="4918075"/>
            <a:ext cx="312737" cy="304800"/>
          </a:xfrm>
          <a:prstGeom prst="rect">
            <a:avLst/>
          </a:prstGeom>
          <a:noFill/>
          <a:ln w="9525">
            <a:noFill/>
            <a:miter lim="800000"/>
            <a:headEnd/>
            <a:tailEnd/>
          </a:ln>
        </p:spPr>
        <p:txBody>
          <a:bodyPr wrap="none">
            <a:spAutoFit/>
          </a:bodyPr>
          <a:lstStyle/>
          <a:p>
            <a:r>
              <a:rPr lang="en-GB" sz="1400"/>
              <a:t>U</a:t>
            </a:r>
          </a:p>
        </p:txBody>
      </p:sp>
      <p:sp>
        <p:nvSpPr>
          <p:cNvPr id="79914" name="Text Box 43"/>
          <p:cNvSpPr txBox="1">
            <a:spLocks noChangeArrowheads="1"/>
          </p:cNvSpPr>
          <p:nvPr/>
        </p:nvSpPr>
        <p:spPr bwMode="auto">
          <a:xfrm rot="3245500">
            <a:off x="1304132" y="3572668"/>
            <a:ext cx="349250" cy="366713"/>
          </a:xfrm>
          <a:prstGeom prst="rect">
            <a:avLst/>
          </a:prstGeom>
          <a:noFill/>
          <a:ln w="9525">
            <a:noFill/>
            <a:miter lim="800000"/>
            <a:headEnd/>
            <a:tailEnd/>
          </a:ln>
        </p:spPr>
        <p:txBody>
          <a:bodyPr wrap="none">
            <a:spAutoFit/>
          </a:bodyPr>
          <a:lstStyle/>
          <a:p>
            <a:r>
              <a:rPr lang="en-GB"/>
              <a:t>U</a:t>
            </a:r>
          </a:p>
        </p:txBody>
      </p:sp>
      <p:sp>
        <p:nvSpPr>
          <p:cNvPr id="79915" name="Text Box 44"/>
          <p:cNvSpPr txBox="1">
            <a:spLocks noChangeArrowheads="1"/>
          </p:cNvSpPr>
          <p:nvPr/>
        </p:nvSpPr>
        <p:spPr bwMode="auto">
          <a:xfrm rot="-4522021">
            <a:off x="1999457" y="3486943"/>
            <a:ext cx="349250" cy="366713"/>
          </a:xfrm>
          <a:prstGeom prst="rect">
            <a:avLst/>
          </a:prstGeom>
          <a:noFill/>
          <a:ln w="9525">
            <a:noFill/>
            <a:miter lim="800000"/>
            <a:headEnd/>
            <a:tailEnd/>
          </a:ln>
        </p:spPr>
        <p:txBody>
          <a:bodyPr wrap="none">
            <a:spAutoFit/>
          </a:bodyPr>
          <a:lstStyle/>
          <a:p>
            <a:r>
              <a:rPr lang="en-GB"/>
              <a:t>U</a:t>
            </a:r>
          </a:p>
        </p:txBody>
      </p:sp>
      <p:sp>
        <p:nvSpPr>
          <p:cNvPr id="79916" name="Text Box 45"/>
          <p:cNvSpPr txBox="1">
            <a:spLocks noChangeArrowheads="1"/>
          </p:cNvSpPr>
          <p:nvPr/>
        </p:nvSpPr>
        <p:spPr bwMode="auto">
          <a:xfrm>
            <a:off x="4581525" y="5172075"/>
            <a:ext cx="312738" cy="304800"/>
          </a:xfrm>
          <a:prstGeom prst="rect">
            <a:avLst/>
          </a:prstGeom>
          <a:noFill/>
          <a:ln w="9525">
            <a:noFill/>
            <a:miter lim="800000"/>
            <a:headEnd/>
            <a:tailEnd/>
          </a:ln>
        </p:spPr>
        <p:txBody>
          <a:bodyPr wrap="none">
            <a:spAutoFit/>
          </a:bodyPr>
          <a:lstStyle/>
          <a:p>
            <a:r>
              <a:rPr lang="en-GB" sz="1400"/>
              <a:t>N</a:t>
            </a:r>
          </a:p>
        </p:txBody>
      </p:sp>
      <p:sp>
        <p:nvSpPr>
          <p:cNvPr id="79917" name="Text Box 46"/>
          <p:cNvSpPr txBox="1">
            <a:spLocks noChangeArrowheads="1"/>
          </p:cNvSpPr>
          <p:nvPr/>
        </p:nvSpPr>
        <p:spPr bwMode="auto">
          <a:xfrm>
            <a:off x="6105525" y="5172075"/>
            <a:ext cx="331788" cy="304800"/>
          </a:xfrm>
          <a:prstGeom prst="rect">
            <a:avLst/>
          </a:prstGeom>
          <a:noFill/>
          <a:ln w="9525">
            <a:noFill/>
            <a:miter lim="800000"/>
            <a:headEnd/>
            <a:tailEnd/>
          </a:ln>
        </p:spPr>
        <p:txBody>
          <a:bodyPr wrap="none">
            <a:spAutoFit/>
          </a:bodyPr>
          <a:lstStyle/>
          <a:p>
            <a:r>
              <a:rPr lang="en-GB" sz="1400"/>
              <a:t>M</a:t>
            </a:r>
          </a:p>
        </p:txBody>
      </p:sp>
      <p:sp>
        <p:nvSpPr>
          <p:cNvPr id="79918" name="Text Box 47"/>
          <p:cNvSpPr txBox="1">
            <a:spLocks noChangeArrowheads="1"/>
          </p:cNvSpPr>
          <p:nvPr/>
        </p:nvSpPr>
        <p:spPr bwMode="auto">
          <a:xfrm>
            <a:off x="5343525" y="4029075"/>
            <a:ext cx="312738" cy="304800"/>
          </a:xfrm>
          <a:prstGeom prst="rect">
            <a:avLst/>
          </a:prstGeom>
          <a:noFill/>
          <a:ln w="9525">
            <a:noFill/>
            <a:miter lim="800000"/>
            <a:headEnd/>
            <a:tailEnd/>
          </a:ln>
        </p:spPr>
        <p:txBody>
          <a:bodyPr wrap="none">
            <a:spAutoFit/>
          </a:bodyPr>
          <a:lstStyle/>
          <a:p>
            <a:r>
              <a:rPr lang="en-GB" sz="1400"/>
              <a:t>N</a:t>
            </a:r>
          </a:p>
        </p:txBody>
      </p:sp>
      <p:sp>
        <p:nvSpPr>
          <p:cNvPr id="79919" name="Text Box 48"/>
          <p:cNvSpPr txBox="1">
            <a:spLocks noChangeArrowheads="1"/>
          </p:cNvSpPr>
          <p:nvPr/>
        </p:nvSpPr>
        <p:spPr bwMode="auto">
          <a:xfrm>
            <a:off x="6943725" y="4029075"/>
            <a:ext cx="282575" cy="304800"/>
          </a:xfrm>
          <a:prstGeom prst="rect">
            <a:avLst/>
          </a:prstGeom>
          <a:noFill/>
          <a:ln w="9525">
            <a:noFill/>
            <a:miter lim="800000"/>
            <a:headEnd/>
            <a:tailEnd/>
          </a:ln>
        </p:spPr>
        <p:txBody>
          <a:bodyPr wrap="none">
            <a:spAutoFit/>
          </a:bodyPr>
          <a:lstStyle/>
          <a:p>
            <a:r>
              <a:rPr lang="en-GB" sz="1400"/>
              <a:t>1</a:t>
            </a:r>
          </a:p>
        </p:txBody>
      </p:sp>
      <p:sp>
        <p:nvSpPr>
          <p:cNvPr id="79920" name="Text Box 49"/>
          <p:cNvSpPr txBox="1">
            <a:spLocks noChangeArrowheads="1"/>
          </p:cNvSpPr>
          <p:nvPr/>
        </p:nvSpPr>
        <p:spPr bwMode="auto">
          <a:xfrm>
            <a:off x="2905125" y="2733675"/>
            <a:ext cx="282575" cy="304800"/>
          </a:xfrm>
          <a:prstGeom prst="rect">
            <a:avLst/>
          </a:prstGeom>
          <a:noFill/>
          <a:ln w="9525">
            <a:noFill/>
            <a:miter lim="800000"/>
            <a:headEnd/>
            <a:tailEnd/>
          </a:ln>
        </p:spPr>
        <p:txBody>
          <a:bodyPr wrap="none">
            <a:spAutoFit/>
          </a:bodyPr>
          <a:lstStyle/>
          <a:p>
            <a:r>
              <a:rPr lang="en-GB" sz="1400"/>
              <a:t>1</a:t>
            </a:r>
          </a:p>
        </p:txBody>
      </p:sp>
      <p:sp>
        <p:nvSpPr>
          <p:cNvPr id="79921" name="Text Box 50"/>
          <p:cNvSpPr txBox="1">
            <a:spLocks noChangeArrowheads="1"/>
          </p:cNvSpPr>
          <p:nvPr/>
        </p:nvSpPr>
        <p:spPr bwMode="auto">
          <a:xfrm>
            <a:off x="4429125" y="2733675"/>
            <a:ext cx="282575" cy="304800"/>
          </a:xfrm>
          <a:prstGeom prst="rect">
            <a:avLst/>
          </a:prstGeom>
          <a:noFill/>
          <a:ln w="9525">
            <a:noFill/>
            <a:miter lim="800000"/>
            <a:headEnd/>
            <a:tailEnd/>
          </a:ln>
        </p:spPr>
        <p:txBody>
          <a:bodyPr wrap="none">
            <a:spAutoFit/>
          </a:bodyPr>
          <a:lstStyle/>
          <a:p>
            <a:r>
              <a:rPr lang="en-GB" sz="1400"/>
              <a:t>1</a:t>
            </a:r>
          </a:p>
        </p:txBody>
      </p:sp>
      <p:sp>
        <p:nvSpPr>
          <p:cNvPr id="79922" name="Oval 51"/>
          <p:cNvSpPr>
            <a:spLocks noChangeArrowheads="1"/>
          </p:cNvSpPr>
          <p:nvPr/>
        </p:nvSpPr>
        <p:spPr bwMode="auto">
          <a:xfrm>
            <a:off x="7705725" y="4714875"/>
            <a:ext cx="1447800" cy="457200"/>
          </a:xfrm>
          <a:prstGeom prst="ellipse">
            <a:avLst/>
          </a:prstGeom>
          <a:solidFill>
            <a:schemeClr val="bg1"/>
          </a:solidFill>
          <a:ln w="9525">
            <a:solidFill>
              <a:schemeClr val="tx1"/>
            </a:solidFill>
            <a:round/>
            <a:headEnd/>
            <a:tailEnd/>
          </a:ln>
        </p:spPr>
        <p:txBody>
          <a:bodyPr wrap="none" anchor="ctr"/>
          <a:lstStyle/>
          <a:p>
            <a:pPr algn="ctr"/>
            <a:r>
              <a:rPr lang="en-GB" sz="1400" u="sng"/>
              <a:t>UID</a:t>
            </a:r>
          </a:p>
        </p:txBody>
      </p:sp>
      <p:sp>
        <p:nvSpPr>
          <p:cNvPr id="79923" name="Oval 52"/>
          <p:cNvSpPr>
            <a:spLocks noChangeArrowheads="1"/>
          </p:cNvSpPr>
          <p:nvPr/>
        </p:nvSpPr>
        <p:spPr bwMode="auto">
          <a:xfrm>
            <a:off x="6334125" y="5934075"/>
            <a:ext cx="1447800" cy="457200"/>
          </a:xfrm>
          <a:prstGeom prst="ellipse">
            <a:avLst/>
          </a:prstGeom>
          <a:solidFill>
            <a:schemeClr val="bg1"/>
          </a:solidFill>
          <a:ln w="9525">
            <a:solidFill>
              <a:schemeClr val="tx1"/>
            </a:solidFill>
            <a:round/>
            <a:headEnd/>
            <a:tailEnd/>
          </a:ln>
        </p:spPr>
        <p:txBody>
          <a:bodyPr wrap="none" anchor="ctr"/>
          <a:lstStyle/>
          <a:p>
            <a:pPr algn="ctr"/>
            <a:r>
              <a:rPr lang="en-GB" sz="1400"/>
              <a:t>Description</a:t>
            </a:r>
          </a:p>
        </p:txBody>
      </p:sp>
      <p:cxnSp>
        <p:nvCxnSpPr>
          <p:cNvPr id="79924" name="AutoShape 53"/>
          <p:cNvCxnSpPr>
            <a:cxnSpLocks noChangeShapeType="1"/>
            <a:stCxn id="79922" idx="4"/>
            <a:endCxn id="79879" idx="3"/>
          </p:cNvCxnSpPr>
          <p:nvPr/>
        </p:nvCxnSpPr>
        <p:spPr bwMode="auto">
          <a:xfrm flipH="1">
            <a:off x="8010525" y="5172075"/>
            <a:ext cx="419100" cy="304800"/>
          </a:xfrm>
          <a:prstGeom prst="straightConnector1">
            <a:avLst/>
          </a:prstGeom>
          <a:noFill/>
          <a:ln w="9525">
            <a:solidFill>
              <a:schemeClr val="tx1"/>
            </a:solidFill>
            <a:round/>
            <a:headEnd/>
            <a:tailEnd/>
          </a:ln>
        </p:spPr>
      </p:cxnSp>
      <p:cxnSp>
        <p:nvCxnSpPr>
          <p:cNvPr id="79925" name="AutoShape 54"/>
          <p:cNvCxnSpPr>
            <a:cxnSpLocks noChangeShapeType="1"/>
            <a:stCxn id="79923" idx="0"/>
            <a:endCxn id="79879" idx="2"/>
          </p:cNvCxnSpPr>
          <p:nvPr/>
        </p:nvCxnSpPr>
        <p:spPr bwMode="auto">
          <a:xfrm flipV="1">
            <a:off x="7058025" y="5705475"/>
            <a:ext cx="266700" cy="228600"/>
          </a:xfrm>
          <a:prstGeom prst="straightConnector1">
            <a:avLst/>
          </a:prstGeom>
          <a:noFill/>
          <a:ln w="9525">
            <a:solidFill>
              <a:schemeClr val="tx1"/>
            </a:solidFill>
            <a:round/>
            <a:headEnd/>
            <a:tailEnd/>
          </a:ln>
        </p:spPr>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p:txBody>
          <a:bodyPr/>
          <a:lstStyle/>
          <a:p>
            <a:pPr eaLnBrk="1" hangingPunct="1"/>
            <a:r>
              <a:rPr lang="en-US" altLang="zh-CN" sz="4000" smtClean="0">
                <a:ea typeface="宋体" pitchFamily="2" charset="-122"/>
              </a:rPr>
              <a:t>EER model for the COMPANY database</a:t>
            </a:r>
          </a:p>
        </p:txBody>
      </p:sp>
      <p:pic>
        <p:nvPicPr>
          <p:cNvPr id="21506" name="Picture 9"/>
          <p:cNvPicPr>
            <a:picLocks noChangeAspect="1" noChangeArrowheads="1"/>
          </p:cNvPicPr>
          <p:nvPr/>
        </p:nvPicPr>
        <p:blipFill>
          <a:blip r:embed="rId2"/>
          <a:srcRect/>
          <a:stretch>
            <a:fillRect/>
          </a:stretch>
        </p:blipFill>
        <p:spPr bwMode="auto">
          <a:xfrm>
            <a:off x="2700338" y="1263650"/>
            <a:ext cx="6084887" cy="5594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p:txBody>
          <a:bodyPr/>
          <a:lstStyle/>
          <a:p>
            <a:pPr eaLnBrk="1" hangingPunct="1"/>
            <a:r>
              <a:rPr lang="en-GB" smtClean="0"/>
              <a:t>ER to Relations</a:t>
            </a:r>
          </a:p>
        </p:txBody>
      </p:sp>
      <p:sp>
        <p:nvSpPr>
          <p:cNvPr id="22530" name="Rectangle 3"/>
          <p:cNvSpPr>
            <a:spLocks noGrp="1" noChangeArrowheads="1"/>
          </p:cNvSpPr>
          <p:nvPr>
            <p:ph type="body" idx="1"/>
          </p:nvPr>
        </p:nvSpPr>
        <p:spPr/>
        <p:txBody>
          <a:bodyPr/>
          <a:lstStyle/>
          <a:p>
            <a:pPr eaLnBrk="1" hangingPunct="1">
              <a:buFont typeface="Wingdings" pitchFamily="2" charset="2"/>
              <a:buNone/>
            </a:pPr>
            <a:r>
              <a:rPr lang="en-GB" b="1" smtClean="0"/>
              <a:t>Step 1: Mapping Regular Entity Types</a:t>
            </a:r>
          </a:p>
          <a:p>
            <a:pPr eaLnBrk="1" hangingPunct="1">
              <a:buFont typeface="Wingdings" pitchFamily="2" charset="2"/>
              <a:buNone/>
            </a:pPr>
            <a:r>
              <a:rPr lang="en-GB" smtClean="0"/>
              <a:t>	For each strong entity type </a:t>
            </a:r>
            <a:r>
              <a:rPr lang="en-GB" b="1" i="1" smtClean="0"/>
              <a:t>R</a:t>
            </a:r>
            <a:r>
              <a:rPr lang="en-GB" smtClean="0"/>
              <a:t>, create a relation </a:t>
            </a:r>
            <a:r>
              <a:rPr lang="en-GB" b="1" i="1" smtClean="0"/>
              <a:t>E</a:t>
            </a:r>
            <a:r>
              <a:rPr lang="en-GB" smtClean="0"/>
              <a:t> that has the same </a:t>
            </a:r>
            <a:r>
              <a:rPr lang="en-GB" u="sng" smtClean="0"/>
              <a:t>simple</a:t>
            </a:r>
            <a:r>
              <a:rPr lang="en-GB" smtClean="0"/>
              <a:t> attributes as </a:t>
            </a:r>
            <a:r>
              <a:rPr lang="en-GB" b="1" i="1" smtClean="0"/>
              <a:t>R</a:t>
            </a:r>
            <a:r>
              <a:rPr lang="en-GB" smtClean="0"/>
              <a:t>.</a:t>
            </a:r>
          </a:p>
        </p:txBody>
      </p:sp>
      <p:sp>
        <p:nvSpPr>
          <p:cNvPr id="22531" name="AutoShape 5"/>
          <p:cNvSpPr>
            <a:spLocks noChangeArrowheads="1"/>
          </p:cNvSpPr>
          <p:nvPr/>
        </p:nvSpPr>
        <p:spPr bwMode="auto">
          <a:xfrm rot="-5400000">
            <a:off x="6192044" y="3896519"/>
            <a:ext cx="936625" cy="433387"/>
          </a:xfrm>
          <a:custGeom>
            <a:avLst/>
            <a:gdLst>
              <a:gd name="T0" fmla="*/ 1320842320 w 21600"/>
              <a:gd name="T1" fmla="*/ 0 h 21600"/>
              <a:gd name="T2" fmla="*/ 0 w 21600"/>
              <a:gd name="T3" fmla="*/ 87234632 h 21600"/>
              <a:gd name="T4" fmla="*/ 1320842320 w 21600"/>
              <a:gd name="T5" fmla="*/ 174469745 h 21600"/>
              <a:gd name="T6" fmla="*/ 1761122862 w 21600"/>
              <a:gd name="T7" fmla="*/ 87234632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22532" name="Text Box 6"/>
          <p:cNvSpPr txBox="1">
            <a:spLocks noChangeArrowheads="1"/>
          </p:cNvSpPr>
          <p:nvPr/>
        </p:nvSpPr>
        <p:spPr bwMode="auto">
          <a:xfrm>
            <a:off x="395288" y="5229225"/>
            <a:ext cx="7947025" cy="915988"/>
          </a:xfrm>
          <a:prstGeom prst="rect">
            <a:avLst/>
          </a:prstGeom>
          <a:noFill/>
          <a:ln w="9525">
            <a:noFill/>
            <a:miter lim="800000"/>
            <a:headEnd/>
            <a:tailEnd/>
          </a:ln>
        </p:spPr>
        <p:txBody>
          <a:bodyPr wrap="none">
            <a:spAutoFit/>
          </a:bodyPr>
          <a:lstStyle/>
          <a:p>
            <a:pPr>
              <a:buFontTx/>
              <a:buChar char="•"/>
            </a:pPr>
            <a:r>
              <a:rPr lang="sv-SE" b="1">
                <a:solidFill>
                  <a:srgbClr val="FF3300"/>
                </a:solidFill>
              </a:rPr>
              <a:t> Derived attributes are not stored.</a:t>
            </a:r>
          </a:p>
          <a:p>
            <a:pPr>
              <a:buFontTx/>
              <a:buChar char="•"/>
            </a:pPr>
            <a:r>
              <a:rPr lang="sv-SE" b="1">
                <a:solidFill>
                  <a:srgbClr val="FF3300"/>
                </a:solidFill>
              </a:rPr>
              <a:t> Composite attributes are not stored, their component ones are stored.</a:t>
            </a:r>
          </a:p>
          <a:p>
            <a:pPr>
              <a:buFontTx/>
              <a:buChar char="•"/>
            </a:pPr>
            <a:r>
              <a:rPr lang="sv-SE" b="1">
                <a:solidFill>
                  <a:srgbClr val="FF3300"/>
                </a:solidFill>
              </a:rPr>
              <a:t> Multivalued attributes are treated later.</a:t>
            </a:r>
            <a:endParaRPr lang="en-US" b="1">
              <a:solidFill>
                <a:srgbClr val="FF33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3" name="Rectangle 5"/>
          <p:cNvSpPr>
            <a:spLocks noChangeArrowheads="1"/>
          </p:cNvSpPr>
          <p:nvPr/>
        </p:nvSpPr>
        <p:spPr bwMode="auto">
          <a:xfrm>
            <a:off x="468313" y="1341438"/>
            <a:ext cx="8893175" cy="3195637"/>
          </a:xfrm>
          <a:prstGeom prst="rect">
            <a:avLst/>
          </a:prstGeom>
          <a:noFill/>
          <a:ln w="9525">
            <a:noFill/>
            <a:miter lim="800000"/>
            <a:headEnd/>
            <a:tailEnd/>
          </a:ln>
        </p:spPr>
        <p:txBody>
          <a:bodyPr>
            <a:spAutoFit/>
          </a:bodyPr>
          <a:lstStyle/>
          <a:p>
            <a:pPr>
              <a:spcBef>
                <a:spcPct val="50000"/>
              </a:spcBef>
            </a:pPr>
            <a:r>
              <a:rPr lang="en-US" sz="2400" b="1">
                <a:solidFill>
                  <a:schemeClr val="bg2"/>
                </a:solidFill>
              </a:rPr>
              <a:t>PROJECT</a:t>
            </a:r>
            <a:r>
              <a:rPr lang="en-US" sz="2400">
                <a:solidFill>
                  <a:schemeClr val="bg2"/>
                </a:solidFill>
              </a:rPr>
              <a:t>( </a:t>
            </a:r>
            <a:r>
              <a:rPr lang="en-US" sz="2400" u="sng">
                <a:solidFill>
                  <a:schemeClr val="bg2"/>
                </a:solidFill>
              </a:rPr>
              <a:t>Number</a:t>
            </a:r>
            <a:r>
              <a:rPr lang="en-US" sz="2400">
                <a:solidFill>
                  <a:schemeClr val="bg2"/>
                </a:solidFill>
              </a:rPr>
              <a:t>, Name, Location)</a:t>
            </a:r>
          </a:p>
          <a:p>
            <a:pPr>
              <a:spcBef>
                <a:spcPct val="50000"/>
              </a:spcBef>
            </a:pPr>
            <a:endParaRPr lang="en-US" sz="2400" b="1">
              <a:solidFill>
                <a:schemeClr val="bg2"/>
              </a:solidFill>
            </a:endParaRPr>
          </a:p>
          <a:p>
            <a:pPr>
              <a:spcBef>
                <a:spcPct val="50000"/>
              </a:spcBef>
            </a:pPr>
            <a:r>
              <a:rPr lang="en-US" sz="2400" b="1">
                <a:solidFill>
                  <a:schemeClr val="bg2"/>
                </a:solidFill>
              </a:rPr>
              <a:t>EMPLOYEE</a:t>
            </a:r>
            <a:r>
              <a:rPr lang="en-US" sz="2400">
                <a:solidFill>
                  <a:schemeClr val="bg2"/>
                </a:solidFill>
              </a:rPr>
              <a:t>(</a:t>
            </a:r>
            <a:r>
              <a:rPr lang="en-US" sz="2400" u="sng">
                <a:solidFill>
                  <a:schemeClr val="bg2"/>
                </a:solidFill>
              </a:rPr>
              <a:t>Ssn</a:t>
            </a:r>
            <a:r>
              <a:rPr lang="en-US" sz="2400">
                <a:solidFill>
                  <a:schemeClr val="bg2"/>
                </a:solidFill>
              </a:rPr>
              <a:t>, Bdate, Fname, Minit, Lname, …) </a:t>
            </a:r>
          </a:p>
          <a:p>
            <a:pPr>
              <a:spcBef>
                <a:spcPct val="50000"/>
              </a:spcBef>
            </a:pPr>
            <a:r>
              <a:rPr lang="en-US" sz="2400">
                <a:solidFill>
                  <a:schemeClr val="bg2"/>
                </a:solidFill>
              </a:rPr>
              <a:t>           </a:t>
            </a:r>
            <a:endParaRPr lang="en-US"/>
          </a:p>
          <a:p>
            <a:pPr>
              <a:spcBef>
                <a:spcPct val="50000"/>
              </a:spcBef>
            </a:pPr>
            <a:endParaRPr lang="en-US" sz="2400" b="1">
              <a:solidFill>
                <a:schemeClr val="bg2"/>
              </a:solidFill>
            </a:endParaRPr>
          </a:p>
          <a:p>
            <a:pPr>
              <a:spcBef>
                <a:spcPct val="50000"/>
              </a:spcBef>
            </a:pPr>
            <a:r>
              <a:rPr lang="en-US" sz="2400" b="1">
                <a:solidFill>
                  <a:schemeClr val="bg2"/>
                </a:solidFill>
              </a:rPr>
              <a:t>DEPARTMENT</a:t>
            </a:r>
            <a:r>
              <a:rPr lang="en-US" sz="2400">
                <a:solidFill>
                  <a:schemeClr val="bg2"/>
                </a:solidFill>
              </a:rPr>
              <a:t> ( </a:t>
            </a:r>
            <a:r>
              <a:rPr lang="en-US" sz="2400" u="sng">
                <a:solidFill>
                  <a:schemeClr val="bg2"/>
                </a:solidFill>
              </a:rPr>
              <a:t>Number</a:t>
            </a:r>
            <a:r>
              <a:rPr lang="en-US" sz="2400">
                <a:solidFill>
                  <a:schemeClr val="bg2"/>
                </a:solidFill>
              </a:rPr>
              <a:t>, Name)</a:t>
            </a:r>
          </a:p>
        </p:txBody>
      </p:sp>
      <p:grpSp>
        <p:nvGrpSpPr>
          <p:cNvPr id="150539" name="Group 11"/>
          <p:cNvGrpSpPr>
            <a:grpSpLocks/>
          </p:cNvGrpSpPr>
          <p:nvPr/>
        </p:nvGrpSpPr>
        <p:grpSpPr bwMode="auto">
          <a:xfrm>
            <a:off x="1276350" y="2852738"/>
            <a:ext cx="7867650" cy="798512"/>
            <a:chOff x="804" y="1797"/>
            <a:chExt cx="4956" cy="503"/>
          </a:xfrm>
        </p:grpSpPr>
        <p:sp>
          <p:nvSpPr>
            <p:cNvPr id="24581" name="Rectangle 7"/>
            <p:cNvSpPr>
              <a:spLocks noChangeArrowheads="1"/>
            </p:cNvSpPr>
            <p:nvPr/>
          </p:nvSpPr>
          <p:spPr bwMode="auto">
            <a:xfrm>
              <a:off x="804" y="2069"/>
              <a:ext cx="4956" cy="231"/>
            </a:xfrm>
            <a:prstGeom prst="rect">
              <a:avLst/>
            </a:prstGeom>
            <a:noFill/>
            <a:ln w="9525">
              <a:noFill/>
              <a:miter lim="800000"/>
              <a:headEnd/>
              <a:tailEnd/>
            </a:ln>
          </p:spPr>
          <p:txBody>
            <a:bodyPr>
              <a:spAutoFit/>
            </a:bodyPr>
            <a:lstStyle/>
            <a:p>
              <a:pPr>
                <a:spcBef>
                  <a:spcPct val="50000"/>
                </a:spcBef>
              </a:pPr>
              <a:r>
                <a:rPr lang="sv-SE">
                  <a:solidFill>
                    <a:srgbClr val="FF3300"/>
                  </a:solidFill>
                </a:rPr>
                <a:t>Composite attributes are not stored, their component ones are stored.</a:t>
              </a:r>
              <a:r>
                <a:rPr lang="en-US"/>
                <a:t> </a:t>
              </a:r>
            </a:p>
          </p:txBody>
        </p:sp>
        <p:sp>
          <p:nvSpPr>
            <p:cNvPr id="24582" name="AutoShape 8"/>
            <p:cNvSpPr>
              <a:spLocks/>
            </p:cNvSpPr>
            <p:nvPr/>
          </p:nvSpPr>
          <p:spPr bwMode="auto">
            <a:xfrm rot="-5400000">
              <a:off x="3367" y="947"/>
              <a:ext cx="136" cy="1836"/>
            </a:xfrm>
            <a:prstGeom prst="leftBrace">
              <a:avLst>
                <a:gd name="adj1" fmla="val 112500"/>
                <a:gd name="adj2" fmla="val 50000"/>
              </a:avLst>
            </a:prstGeom>
            <a:noFill/>
            <a:ln w="9525">
              <a:solidFill>
                <a:srgbClr val="FF3300"/>
              </a:solidFill>
              <a:round/>
              <a:headEnd/>
              <a:tailEnd/>
            </a:ln>
          </p:spPr>
          <p:txBody>
            <a:bodyPr wrap="none" anchor="ctr"/>
            <a:lstStyle/>
            <a:p>
              <a:endParaRPr lang="sv-SE"/>
            </a:p>
          </p:txBody>
        </p:sp>
      </p:grpSp>
      <p:sp>
        <p:nvSpPr>
          <p:cNvPr id="150537" name="Rectangle 9"/>
          <p:cNvSpPr>
            <a:spLocks noChangeArrowheads="1"/>
          </p:cNvSpPr>
          <p:nvPr/>
        </p:nvSpPr>
        <p:spPr bwMode="auto">
          <a:xfrm>
            <a:off x="2051050" y="5445125"/>
            <a:ext cx="5289550" cy="366713"/>
          </a:xfrm>
          <a:prstGeom prst="rect">
            <a:avLst/>
          </a:prstGeom>
          <a:noFill/>
          <a:ln w="9525">
            <a:noFill/>
            <a:miter lim="800000"/>
            <a:headEnd/>
            <a:tailEnd/>
          </a:ln>
        </p:spPr>
        <p:txBody>
          <a:bodyPr wrap="none">
            <a:spAutoFit/>
          </a:bodyPr>
          <a:lstStyle/>
          <a:p>
            <a:r>
              <a:rPr lang="sv-SE">
                <a:solidFill>
                  <a:srgbClr val="FF3300"/>
                </a:solidFill>
              </a:rPr>
              <a:t>”Location”:  multivalued attributes are treated later.</a:t>
            </a:r>
            <a:endParaRPr lang="en-US">
              <a:solidFill>
                <a:srgbClr val="FF3300"/>
              </a:solidFill>
            </a:endParaRPr>
          </a:p>
        </p:txBody>
      </p:sp>
      <p:sp>
        <p:nvSpPr>
          <p:cNvPr id="150538" name="Rectangle 10"/>
          <p:cNvSpPr>
            <a:spLocks noChangeArrowheads="1"/>
          </p:cNvSpPr>
          <p:nvPr/>
        </p:nvSpPr>
        <p:spPr bwMode="auto">
          <a:xfrm>
            <a:off x="2051050" y="4941888"/>
            <a:ext cx="5886450" cy="366712"/>
          </a:xfrm>
          <a:prstGeom prst="rect">
            <a:avLst/>
          </a:prstGeom>
          <a:noFill/>
          <a:ln w="9525">
            <a:noFill/>
            <a:miter lim="800000"/>
            <a:headEnd/>
            <a:tailEnd/>
          </a:ln>
        </p:spPr>
        <p:txBody>
          <a:bodyPr wrap="none">
            <a:spAutoFit/>
          </a:bodyPr>
          <a:lstStyle/>
          <a:p>
            <a:r>
              <a:rPr lang="sv-SE">
                <a:solidFill>
                  <a:srgbClr val="FF3300"/>
                </a:solidFill>
              </a:rPr>
              <a:t>”Number_of_employee”: derived attribute are not stored.</a:t>
            </a:r>
            <a:endParaRPr lang="en-US">
              <a:solidFill>
                <a:srgbClr val="FF33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053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053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5053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053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05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7" grpId="0"/>
      <p:bldP spid="15053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p:txBody>
          <a:bodyPr/>
          <a:lstStyle/>
          <a:p>
            <a:pPr eaLnBrk="1" hangingPunct="1"/>
            <a:r>
              <a:rPr lang="en-GB" smtClean="0"/>
              <a:t>ER to Relations</a:t>
            </a:r>
          </a:p>
        </p:txBody>
      </p:sp>
      <p:sp>
        <p:nvSpPr>
          <p:cNvPr id="25602" name="Rectangle 3"/>
          <p:cNvSpPr>
            <a:spLocks noGrp="1" noChangeArrowheads="1"/>
          </p:cNvSpPr>
          <p:nvPr>
            <p:ph type="body" idx="1"/>
          </p:nvPr>
        </p:nvSpPr>
        <p:spPr>
          <a:xfrm>
            <a:off x="457200" y="1844675"/>
            <a:ext cx="8229600" cy="3886200"/>
          </a:xfrm>
        </p:spPr>
        <p:txBody>
          <a:bodyPr/>
          <a:lstStyle/>
          <a:p>
            <a:pPr eaLnBrk="1" hangingPunct="1">
              <a:lnSpc>
                <a:spcPct val="90000"/>
              </a:lnSpc>
              <a:buFont typeface="Wingdings" pitchFamily="2" charset="2"/>
              <a:buNone/>
            </a:pPr>
            <a:r>
              <a:rPr lang="en-GB" b="1" smtClean="0"/>
              <a:t>Step 5: Mapping M:N Relationship Types</a:t>
            </a:r>
          </a:p>
          <a:p>
            <a:pPr eaLnBrk="1" hangingPunct="1">
              <a:lnSpc>
                <a:spcPct val="90000"/>
              </a:lnSpc>
              <a:buFont typeface="Wingdings" pitchFamily="2" charset="2"/>
              <a:buNone/>
            </a:pPr>
            <a:r>
              <a:rPr lang="en-GB" smtClean="0"/>
              <a:t>	For each </a:t>
            </a:r>
            <a:r>
              <a:rPr lang="en-GB" u="sng" smtClean="0"/>
              <a:t>binary</a:t>
            </a:r>
            <a:r>
              <a:rPr lang="en-GB" smtClean="0"/>
              <a:t> M:N relationship, identify the relations S and T that correspond to the connected entity types. Create a new relation R and use the primary keys from S and T as foreign keys and primary keys in R. </a:t>
            </a:r>
            <a:r>
              <a:rPr lang="en-GB" u="sng" smtClean="0"/>
              <a:t>If there are attributes on the relation these are also added to R.</a:t>
            </a:r>
            <a:r>
              <a:rPr lang="en-GB" smtClean="0"/>
              <a:t>  </a:t>
            </a:r>
          </a:p>
        </p:txBody>
      </p:sp>
      <p:sp>
        <p:nvSpPr>
          <p:cNvPr id="25603" name="Text Box 4"/>
          <p:cNvSpPr txBox="1">
            <a:spLocks noChangeArrowheads="1"/>
          </p:cNvSpPr>
          <p:nvPr/>
        </p:nvSpPr>
        <p:spPr bwMode="auto">
          <a:xfrm>
            <a:off x="0" y="5949950"/>
            <a:ext cx="4292600" cy="457200"/>
          </a:xfrm>
          <a:prstGeom prst="rect">
            <a:avLst/>
          </a:prstGeom>
          <a:noFill/>
          <a:ln w="9525">
            <a:noFill/>
            <a:miter lim="800000"/>
            <a:headEnd/>
            <a:tailEnd/>
          </a:ln>
        </p:spPr>
        <p:txBody>
          <a:bodyPr wrap="none">
            <a:spAutoFit/>
          </a:bodyPr>
          <a:lstStyle/>
          <a:p>
            <a:r>
              <a:rPr lang="sv-SE" sz="2400" b="1">
                <a:solidFill>
                  <a:srgbClr val="FF3300"/>
                </a:solidFill>
                <a:latin typeface="Times New Roman" pitchFamily="18" charset="0"/>
                <a:ea typeface="HYShortSamul-Medium" pitchFamily="18" charset="-127"/>
              </a:rPr>
              <a:t>On delete/update CASCADE ?!</a:t>
            </a:r>
            <a:endParaRPr lang="en-US" sz="2400" b="1">
              <a:solidFill>
                <a:srgbClr val="FF3300"/>
              </a:solidFill>
              <a:latin typeface="Times New Roman" pitchFamily="18" charset="0"/>
              <a:ea typeface="HYShortSamul-Medium" pitchFamily="18" charset="-127"/>
            </a:endParaRPr>
          </a:p>
        </p:txBody>
      </p:sp>
      <p:sp>
        <p:nvSpPr>
          <p:cNvPr id="25604" name="Line 6"/>
          <p:cNvSpPr>
            <a:spLocks noChangeShapeType="1"/>
          </p:cNvSpPr>
          <p:nvPr/>
        </p:nvSpPr>
        <p:spPr bwMode="auto">
          <a:xfrm flipH="1">
            <a:off x="2555875" y="4516438"/>
            <a:ext cx="1295400" cy="1504950"/>
          </a:xfrm>
          <a:prstGeom prst="line">
            <a:avLst/>
          </a:prstGeom>
          <a:noFill/>
          <a:ln w="9525">
            <a:solidFill>
              <a:schemeClr val="tx1"/>
            </a:solidFill>
            <a:round/>
            <a:headEnd/>
            <a:tailEnd type="triangle" w="med" len="med"/>
          </a:ln>
        </p:spPr>
        <p:txBody>
          <a:bodyPr/>
          <a:lstStyle/>
          <a:p>
            <a:endParaRPr lang="en-US"/>
          </a:p>
        </p:txBody>
      </p:sp>
      <p:sp>
        <p:nvSpPr>
          <p:cNvPr id="25606" name="AutoShape 6"/>
          <p:cNvSpPr>
            <a:spLocks noChangeArrowheads="1"/>
          </p:cNvSpPr>
          <p:nvPr/>
        </p:nvSpPr>
        <p:spPr bwMode="auto">
          <a:xfrm>
            <a:off x="6011863" y="188913"/>
            <a:ext cx="3025775" cy="1296987"/>
          </a:xfrm>
          <a:prstGeom prst="cloudCallout">
            <a:avLst>
              <a:gd name="adj1" fmla="val -48375"/>
              <a:gd name="adj2" fmla="val 86231"/>
            </a:avLst>
          </a:prstGeom>
          <a:solidFill>
            <a:srgbClr val="99CCFF"/>
          </a:solidFill>
          <a:ln w="9525">
            <a:solidFill>
              <a:schemeClr val="bg1"/>
            </a:solidFill>
            <a:round/>
            <a:headEnd/>
            <a:tailEnd/>
          </a:ln>
          <a:effectLst/>
        </p:spPr>
        <p:txBody>
          <a:bodyPr/>
          <a:lstStyle/>
          <a:p>
            <a:pPr algn="ctr"/>
            <a:endParaRPr lang="en-US"/>
          </a:p>
        </p:txBody>
      </p:sp>
      <p:sp>
        <p:nvSpPr>
          <p:cNvPr id="25607" name="Rectangle 7"/>
          <p:cNvSpPr>
            <a:spLocks noChangeArrowheads="1"/>
          </p:cNvSpPr>
          <p:nvPr/>
        </p:nvSpPr>
        <p:spPr bwMode="auto">
          <a:xfrm>
            <a:off x="6370638" y="620713"/>
            <a:ext cx="576262" cy="288925"/>
          </a:xfrm>
          <a:prstGeom prst="rect">
            <a:avLst/>
          </a:prstGeom>
          <a:solidFill>
            <a:schemeClr val="accent1"/>
          </a:solidFill>
          <a:ln w="9525">
            <a:solidFill>
              <a:schemeClr val="tx1"/>
            </a:solidFill>
            <a:miter lim="800000"/>
            <a:headEnd/>
            <a:tailEnd/>
          </a:ln>
          <a:effectLst/>
        </p:spPr>
        <p:txBody>
          <a:bodyPr wrap="none" anchor="ctr"/>
          <a:lstStyle/>
          <a:p>
            <a:pPr algn="ctr"/>
            <a:r>
              <a:rPr lang="sv-SE"/>
              <a:t>S</a:t>
            </a:r>
            <a:endParaRPr lang="en-US"/>
          </a:p>
        </p:txBody>
      </p:sp>
      <p:sp>
        <p:nvSpPr>
          <p:cNvPr id="25608" name="Rectangle 8"/>
          <p:cNvSpPr>
            <a:spLocks noChangeArrowheads="1"/>
          </p:cNvSpPr>
          <p:nvPr/>
        </p:nvSpPr>
        <p:spPr bwMode="auto">
          <a:xfrm>
            <a:off x="8027988" y="620713"/>
            <a:ext cx="576262" cy="288925"/>
          </a:xfrm>
          <a:prstGeom prst="rect">
            <a:avLst/>
          </a:prstGeom>
          <a:solidFill>
            <a:schemeClr val="accent1"/>
          </a:solidFill>
          <a:ln w="9525">
            <a:solidFill>
              <a:schemeClr val="tx1"/>
            </a:solidFill>
            <a:miter lim="800000"/>
            <a:headEnd/>
            <a:tailEnd/>
          </a:ln>
          <a:effectLst/>
        </p:spPr>
        <p:txBody>
          <a:bodyPr wrap="none" anchor="ctr"/>
          <a:lstStyle/>
          <a:p>
            <a:pPr algn="ctr"/>
            <a:r>
              <a:rPr lang="sv-SE"/>
              <a:t>T</a:t>
            </a:r>
            <a:endParaRPr lang="en-US"/>
          </a:p>
        </p:txBody>
      </p:sp>
      <p:sp>
        <p:nvSpPr>
          <p:cNvPr id="25609" name="Rectangle 9"/>
          <p:cNvSpPr>
            <a:spLocks noChangeArrowheads="1"/>
          </p:cNvSpPr>
          <p:nvPr/>
        </p:nvSpPr>
        <p:spPr bwMode="auto">
          <a:xfrm rot="3002764">
            <a:off x="7235031" y="550069"/>
            <a:ext cx="433388" cy="431800"/>
          </a:xfrm>
          <a:prstGeom prst="rect">
            <a:avLst/>
          </a:prstGeom>
          <a:solidFill>
            <a:schemeClr val="accent1"/>
          </a:solidFill>
          <a:ln w="9525">
            <a:solidFill>
              <a:schemeClr val="tx1"/>
            </a:solidFill>
            <a:miter lim="800000"/>
            <a:headEnd/>
            <a:tailEnd/>
          </a:ln>
          <a:effectLst/>
        </p:spPr>
        <p:txBody>
          <a:bodyPr rot="10800000" vert="eaVert" wrap="none" anchor="ctr"/>
          <a:lstStyle/>
          <a:p>
            <a:pPr algn="ctr"/>
            <a:r>
              <a:rPr lang="sv-SE"/>
              <a:t>R</a:t>
            </a:r>
            <a:endParaRPr lang="en-US"/>
          </a:p>
        </p:txBody>
      </p:sp>
      <p:sp>
        <p:nvSpPr>
          <p:cNvPr id="25610" name="Line 10"/>
          <p:cNvSpPr>
            <a:spLocks noChangeShapeType="1"/>
          </p:cNvSpPr>
          <p:nvPr/>
        </p:nvSpPr>
        <p:spPr bwMode="auto">
          <a:xfrm>
            <a:off x="6946900" y="765175"/>
            <a:ext cx="215900" cy="0"/>
          </a:xfrm>
          <a:prstGeom prst="line">
            <a:avLst/>
          </a:prstGeom>
          <a:noFill/>
          <a:ln w="9525">
            <a:solidFill>
              <a:schemeClr val="tx1"/>
            </a:solidFill>
            <a:round/>
            <a:headEnd/>
            <a:tailEnd/>
          </a:ln>
          <a:effectLst/>
        </p:spPr>
        <p:txBody>
          <a:bodyPr/>
          <a:lstStyle/>
          <a:p>
            <a:endParaRPr lang="en-US"/>
          </a:p>
        </p:txBody>
      </p:sp>
      <p:sp>
        <p:nvSpPr>
          <p:cNvPr id="25611" name="Line 11"/>
          <p:cNvSpPr>
            <a:spLocks noChangeShapeType="1"/>
          </p:cNvSpPr>
          <p:nvPr/>
        </p:nvSpPr>
        <p:spPr bwMode="auto">
          <a:xfrm>
            <a:off x="7739063" y="765175"/>
            <a:ext cx="288925" cy="0"/>
          </a:xfrm>
          <a:prstGeom prst="line">
            <a:avLst/>
          </a:prstGeom>
          <a:noFill/>
          <a:ln w="9525">
            <a:solidFill>
              <a:schemeClr val="tx1"/>
            </a:solidFill>
            <a:round/>
            <a:headEnd/>
            <a:tailEnd/>
          </a:ln>
          <a:effectLst/>
        </p:spPr>
        <p:txBody>
          <a:bodyPr/>
          <a:lstStyle/>
          <a:p>
            <a:endParaRPr lang="en-US"/>
          </a:p>
        </p:txBody>
      </p:sp>
      <p:sp>
        <p:nvSpPr>
          <p:cNvPr id="25612" name="Text Box 12"/>
          <p:cNvSpPr txBox="1">
            <a:spLocks noChangeArrowheads="1"/>
          </p:cNvSpPr>
          <p:nvPr/>
        </p:nvSpPr>
        <p:spPr bwMode="auto">
          <a:xfrm>
            <a:off x="6927850" y="523875"/>
            <a:ext cx="290513" cy="244475"/>
          </a:xfrm>
          <a:prstGeom prst="rect">
            <a:avLst/>
          </a:prstGeom>
          <a:noFill/>
          <a:ln w="9525">
            <a:noFill/>
            <a:miter lim="800000"/>
            <a:headEnd/>
            <a:tailEnd/>
          </a:ln>
          <a:effectLst/>
        </p:spPr>
        <p:txBody>
          <a:bodyPr wrap="none">
            <a:spAutoFit/>
          </a:bodyPr>
          <a:lstStyle/>
          <a:p>
            <a:r>
              <a:rPr lang="sv-SE" sz="1000"/>
              <a:t>M</a:t>
            </a:r>
            <a:endParaRPr lang="en-US" sz="1000"/>
          </a:p>
        </p:txBody>
      </p:sp>
      <p:sp>
        <p:nvSpPr>
          <p:cNvPr id="25613" name="Text Box 13"/>
          <p:cNvSpPr txBox="1">
            <a:spLocks noChangeArrowheads="1"/>
          </p:cNvSpPr>
          <p:nvPr/>
        </p:nvSpPr>
        <p:spPr bwMode="auto">
          <a:xfrm>
            <a:off x="7720013" y="523875"/>
            <a:ext cx="276225" cy="244475"/>
          </a:xfrm>
          <a:prstGeom prst="rect">
            <a:avLst/>
          </a:prstGeom>
          <a:noFill/>
          <a:ln w="9525">
            <a:noFill/>
            <a:miter lim="800000"/>
            <a:headEnd/>
            <a:tailEnd/>
          </a:ln>
          <a:effectLst/>
        </p:spPr>
        <p:txBody>
          <a:bodyPr wrap="none">
            <a:spAutoFit/>
          </a:bodyPr>
          <a:lstStyle/>
          <a:p>
            <a:r>
              <a:rPr lang="sv-SE" sz="1000"/>
              <a:t>N</a:t>
            </a:r>
            <a:endParaRPr lang="en-US" sz="1000"/>
          </a:p>
        </p:txBody>
      </p:sp>
      <p:sp>
        <p:nvSpPr>
          <p:cNvPr id="25614" name="AutoShape 14"/>
          <p:cNvSpPr>
            <a:spLocks noChangeArrowheads="1"/>
          </p:cNvSpPr>
          <p:nvPr/>
        </p:nvSpPr>
        <p:spPr bwMode="auto">
          <a:xfrm>
            <a:off x="6011863" y="5445125"/>
            <a:ext cx="3025775" cy="1296988"/>
          </a:xfrm>
          <a:prstGeom prst="cloudCallout">
            <a:avLst>
              <a:gd name="adj1" fmla="val -42394"/>
              <a:gd name="adj2" fmla="val -71667"/>
            </a:avLst>
          </a:prstGeom>
          <a:solidFill>
            <a:srgbClr val="99CCFF"/>
          </a:solidFill>
          <a:ln w="9525">
            <a:solidFill>
              <a:schemeClr val="bg1"/>
            </a:solidFill>
            <a:round/>
            <a:headEnd/>
            <a:tailEnd/>
          </a:ln>
          <a:effectLst/>
        </p:spPr>
        <p:txBody>
          <a:bodyPr/>
          <a:lstStyle/>
          <a:p>
            <a:pPr algn="ctr"/>
            <a:endParaRPr lang="en-US"/>
          </a:p>
        </p:txBody>
      </p:sp>
      <p:sp>
        <p:nvSpPr>
          <p:cNvPr id="25615" name="Rectangle 15"/>
          <p:cNvSpPr>
            <a:spLocks noChangeArrowheads="1"/>
          </p:cNvSpPr>
          <p:nvPr/>
        </p:nvSpPr>
        <p:spPr bwMode="auto">
          <a:xfrm>
            <a:off x="6802438" y="5661025"/>
            <a:ext cx="576262" cy="288925"/>
          </a:xfrm>
          <a:prstGeom prst="rect">
            <a:avLst/>
          </a:prstGeom>
          <a:solidFill>
            <a:schemeClr val="accent1"/>
          </a:solidFill>
          <a:ln w="9525">
            <a:solidFill>
              <a:schemeClr val="tx1"/>
            </a:solidFill>
            <a:miter lim="800000"/>
            <a:headEnd/>
            <a:tailEnd/>
          </a:ln>
          <a:effectLst/>
        </p:spPr>
        <p:txBody>
          <a:bodyPr wrap="none" anchor="ctr"/>
          <a:lstStyle/>
          <a:p>
            <a:pPr algn="ctr"/>
            <a:r>
              <a:rPr lang="sv-SE" sz="1000" u="sng"/>
              <a:t>PKS</a:t>
            </a:r>
            <a:endParaRPr lang="en-US" sz="1000" u="sng"/>
          </a:p>
        </p:txBody>
      </p:sp>
      <p:sp>
        <p:nvSpPr>
          <p:cNvPr id="25622" name="Rectangle 22"/>
          <p:cNvSpPr>
            <a:spLocks noChangeArrowheads="1"/>
          </p:cNvSpPr>
          <p:nvPr/>
        </p:nvSpPr>
        <p:spPr bwMode="auto">
          <a:xfrm>
            <a:off x="7956550" y="5661025"/>
            <a:ext cx="576263" cy="288925"/>
          </a:xfrm>
          <a:prstGeom prst="rect">
            <a:avLst/>
          </a:prstGeom>
          <a:solidFill>
            <a:schemeClr val="accent1"/>
          </a:solidFill>
          <a:ln w="9525">
            <a:solidFill>
              <a:schemeClr val="tx1"/>
            </a:solidFill>
            <a:miter lim="800000"/>
            <a:headEnd/>
            <a:tailEnd/>
          </a:ln>
          <a:effectLst/>
        </p:spPr>
        <p:txBody>
          <a:bodyPr wrap="none" anchor="ctr"/>
          <a:lstStyle/>
          <a:p>
            <a:pPr algn="ctr"/>
            <a:r>
              <a:rPr lang="sv-SE" sz="1000" u="sng"/>
              <a:t>PKT</a:t>
            </a:r>
            <a:endParaRPr lang="en-US" sz="1000" u="sng"/>
          </a:p>
        </p:txBody>
      </p:sp>
      <p:sp>
        <p:nvSpPr>
          <p:cNvPr id="25623" name="Rectangle 23"/>
          <p:cNvSpPr>
            <a:spLocks noChangeArrowheads="1"/>
          </p:cNvSpPr>
          <p:nvPr/>
        </p:nvSpPr>
        <p:spPr bwMode="auto">
          <a:xfrm>
            <a:off x="6804025" y="6164263"/>
            <a:ext cx="576263" cy="360362"/>
          </a:xfrm>
          <a:prstGeom prst="rect">
            <a:avLst/>
          </a:prstGeom>
          <a:solidFill>
            <a:schemeClr val="accent1"/>
          </a:solidFill>
          <a:ln w="9525">
            <a:solidFill>
              <a:schemeClr val="tx1"/>
            </a:solidFill>
            <a:miter lim="800000"/>
            <a:headEnd/>
            <a:tailEnd/>
          </a:ln>
          <a:effectLst/>
        </p:spPr>
        <p:txBody>
          <a:bodyPr wrap="none" anchor="ctr"/>
          <a:lstStyle/>
          <a:p>
            <a:pPr algn="ctr"/>
            <a:r>
              <a:rPr lang="sv-SE" sz="1000" u="sng"/>
              <a:t>PKS</a:t>
            </a:r>
            <a:endParaRPr lang="en-US" sz="1000" u="sng"/>
          </a:p>
        </p:txBody>
      </p:sp>
      <p:sp>
        <p:nvSpPr>
          <p:cNvPr id="25624" name="Rectangle 24"/>
          <p:cNvSpPr>
            <a:spLocks noChangeArrowheads="1"/>
          </p:cNvSpPr>
          <p:nvPr/>
        </p:nvSpPr>
        <p:spPr bwMode="auto">
          <a:xfrm>
            <a:off x="7380288" y="6164263"/>
            <a:ext cx="576262" cy="360362"/>
          </a:xfrm>
          <a:prstGeom prst="rect">
            <a:avLst/>
          </a:prstGeom>
          <a:solidFill>
            <a:schemeClr val="accent1"/>
          </a:solidFill>
          <a:ln w="9525">
            <a:solidFill>
              <a:schemeClr val="tx1"/>
            </a:solidFill>
            <a:miter lim="800000"/>
            <a:headEnd/>
            <a:tailEnd/>
          </a:ln>
          <a:effectLst/>
        </p:spPr>
        <p:txBody>
          <a:bodyPr wrap="none" anchor="ctr"/>
          <a:lstStyle/>
          <a:p>
            <a:pPr algn="ctr"/>
            <a:r>
              <a:rPr lang="sv-SE" sz="1000" u="sng"/>
              <a:t>PKT</a:t>
            </a:r>
            <a:endParaRPr lang="en-US" sz="1000" u="sng"/>
          </a:p>
        </p:txBody>
      </p:sp>
      <p:sp>
        <p:nvSpPr>
          <p:cNvPr id="25625" name="Rectangle 25"/>
          <p:cNvSpPr>
            <a:spLocks noChangeArrowheads="1"/>
          </p:cNvSpPr>
          <p:nvPr/>
        </p:nvSpPr>
        <p:spPr bwMode="auto">
          <a:xfrm>
            <a:off x="7956550" y="6164263"/>
            <a:ext cx="576263" cy="360362"/>
          </a:xfrm>
          <a:prstGeom prst="rect">
            <a:avLst/>
          </a:prstGeom>
          <a:solidFill>
            <a:schemeClr val="accent1"/>
          </a:solidFill>
          <a:ln w="9525">
            <a:solidFill>
              <a:schemeClr val="tx1"/>
            </a:solidFill>
            <a:miter lim="800000"/>
            <a:headEnd/>
            <a:tailEnd/>
          </a:ln>
          <a:effectLst/>
        </p:spPr>
        <p:txBody>
          <a:bodyPr wrap="none" anchor="ctr"/>
          <a:lstStyle/>
          <a:p>
            <a:pPr algn="ctr"/>
            <a:r>
              <a:rPr lang="sv-SE" sz="1000"/>
              <a:t>Ratt</a:t>
            </a:r>
            <a:endParaRPr lang="en-US" sz="1000"/>
          </a:p>
        </p:txBody>
      </p:sp>
      <p:sp>
        <p:nvSpPr>
          <p:cNvPr id="25626" name="Line 26"/>
          <p:cNvSpPr>
            <a:spLocks noChangeShapeType="1"/>
          </p:cNvSpPr>
          <p:nvPr/>
        </p:nvSpPr>
        <p:spPr bwMode="auto">
          <a:xfrm flipV="1">
            <a:off x="7091363" y="5948363"/>
            <a:ext cx="0" cy="288925"/>
          </a:xfrm>
          <a:prstGeom prst="line">
            <a:avLst/>
          </a:prstGeom>
          <a:noFill/>
          <a:ln w="9525">
            <a:solidFill>
              <a:schemeClr val="tx1"/>
            </a:solidFill>
            <a:round/>
            <a:headEnd/>
            <a:tailEnd type="triangle" w="med" len="med"/>
          </a:ln>
          <a:effectLst/>
        </p:spPr>
        <p:txBody>
          <a:bodyPr/>
          <a:lstStyle/>
          <a:p>
            <a:endParaRPr lang="en-US"/>
          </a:p>
        </p:txBody>
      </p:sp>
      <p:sp>
        <p:nvSpPr>
          <p:cNvPr id="25627" name="Line 27"/>
          <p:cNvSpPr>
            <a:spLocks noChangeShapeType="1"/>
          </p:cNvSpPr>
          <p:nvPr/>
        </p:nvSpPr>
        <p:spPr bwMode="auto">
          <a:xfrm flipV="1">
            <a:off x="7667625" y="5876925"/>
            <a:ext cx="431800" cy="360363"/>
          </a:xfrm>
          <a:prstGeom prst="line">
            <a:avLst/>
          </a:prstGeom>
          <a:noFill/>
          <a:ln w="9525">
            <a:solidFill>
              <a:schemeClr val="tx1"/>
            </a:solidFill>
            <a:round/>
            <a:headEnd/>
            <a:tailEnd type="triangle" w="med" len="med"/>
          </a:ln>
          <a:effectLst/>
        </p:spPr>
        <p:txBody>
          <a:bodyPr/>
          <a:lstStyle/>
          <a:p>
            <a:endParaRPr lang="en-US"/>
          </a:p>
        </p:txBody>
      </p:sp>
      <p:sp>
        <p:nvSpPr>
          <p:cNvPr id="25630" name="Line 30"/>
          <p:cNvSpPr>
            <a:spLocks noChangeShapeType="1"/>
          </p:cNvSpPr>
          <p:nvPr/>
        </p:nvSpPr>
        <p:spPr bwMode="auto">
          <a:xfrm>
            <a:off x="6948488" y="6453188"/>
            <a:ext cx="287337" cy="0"/>
          </a:xfrm>
          <a:prstGeom prst="line">
            <a:avLst/>
          </a:prstGeom>
          <a:noFill/>
          <a:ln w="9525">
            <a:solidFill>
              <a:schemeClr val="tx1"/>
            </a:solidFill>
            <a:prstDash val="dash"/>
            <a:round/>
            <a:headEnd/>
            <a:tailEnd/>
          </a:ln>
          <a:effectLst/>
        </p:spPr>
        <p:txBody>
          <a:bodyPr/>
          <a:lstStyle/>
          <a:p>
            <a:endParaRPr lang="en-US"/>
          </a:p>
        </p:txBody>
      </p:sp>
      <p:sp>
        <p:nvSpPr>
          <p:cNvPr id="25631" name="Line 31"/>
          <p:cNvSpPr>
            <a:spLocks noChangeShapeType="1"/>
          </p:cNvSpPr>
          <p:nvPr/>
        </p:nvSpPr>
        <p:spPr bwMode="auto">
          <a:xfrm>
            <a:off x="7523163" y="6453188"/>
            <a:ext cx="287337" cy="0"/>
          </a:xfrm>
          <a:prstGeom prst="line">
            <a:avLst/>
          </a:prstGeom>
          <a:noFill/>
          <a:ln w="9525">
            <a:solidFill>
              <a:schemeClr val="tx1"/>
            </a:solidFill>
            <a:prstDash val="dash"/>
            <a:round/>
            <a:headEnd/>
            <a:tailEnd/>
          </a:ln>
          <a:effectLst/>
        </p:spPr>
        <p:txBody>
          <a:bodyPr/>
          <a:lstStyle/>
          <a:p>
            <a:endParaRPr lang="en-US"/>
          </a:p>
        </p:txBody>
      </p:sp>
      <p:sp>
        <p:nvSpPr>
          <p:cNvPr id="25632" name="Text Box 32"/>
          <p:cNvSpPr txBox="1">
            <a:spLocks noChangeArrowheads="1"/>
          </p:cNvSpPr>
          <p:nvPr/>
        </p:nvSpPr>
        <p:spPr bwMode="auto">
          <a:xfrm>
            <a:off x="6443663" y="5589588"/>
            <a:ext cx="336550" cy="366712"/>
          </a:xfrm>
          <a:prstGeom prst="rect">
            <a:avLst/>
          </a:prstGeom>
          <a:noFill/>
          <a:ln w="9525">
            <a:noFill/>
            <a:miter lim="800000"/>
            <a:headEnd/>
            <a:tailEnd/>
          </a:ln>
          <a:effectLst/>
        </p:spPr>
        <p:txBody>
          <a:bodyPr wrap="none">
            <a:spAutoFit/>
          </a:bodyPr>
          <a:lstStyle/>
          <a:p>
            <a:r>
              <a:rPr lang="sv-SE"/>
              <a:t>S</a:t>
            </a:r>
            <a:endParaRPr lang="en-US"/>
          </a:p>
        </p:txBody>
      </p:sp>
      <p:sp>
        <p:nvSpPr>
          <p:cNvPr id="25633" name="Text Box 33"/>
          <p:cNvSpPr txBox="1">
            <a:spLocks noChangeArrowheads="1"/>
          </p:cNvSpPr>
          <p:nvPr/>
        </p:nvSpPr>
        <p:spPr bwMode="auto">
          <a:xfrm>
            <a:off x="7596188" y="5589588"/>
            <a:ext cx="323850" cy="366712"/>
          </a:xfrm>
          <a:prstGeom prst="rect">
            <a:avLst/>
          </a:prstGeom>
          <a:noFill/>
          <a:ln w="9525">
            <a:noFill/>
            <a:miter lim="800000"/>
            <a:headEnd/>
            <a:tailEnd/>
          </a:ln>
          <a:effectLst/>
        </p:spPr>
        <p:txBody>
          <a:bodyPr wrap="none">
            <a:spAutoFit/>
          </a:bodyPr>
          <a:lstStyle/>
          <a:p>
            <a:r>
              <a:rPr lang="sv-SE"/>
              <a:t>T</a:t>
            </a:r>
            <a:endParaRPr lang="en-US"/>
          </a:p>
        </p:txBody>
      </p:sp>
      <p:sp>
        <p:nvSpPr>
          <p:cNvPr id="25634" name="Text Box 34"/>
          <p:cNvSpPr txBox="1">
            <a:spLocks noChangeArrowheads="1"/>
          </p:cNvSpPr>
          <p:nvPr/>
        </p:nvSpPr>
        <p:spPr bwMode="auto">
          <a:xfrm>
            <a:off x="6443663" y="6164263"/>
            <a:ext cx="349250" cy="366712"/>
          </a:xfrm>
          <a:prstGeom prst="rect">
            <a:avLst/>
          </a:prstGeom>
          <a:noFill/>
          <a:ln w="9525">
            <a:noFill/>
            <a:miter lim="800000"/>
            <a:headEnd/>
            <a:tailEnd/>
          </a:ln>
          <a:effectLst/>
        </p:spPr>
        <p:txBody>
          <a:bodyPr wrap="none">
            <a:spAutoFit/>
          </a:bodyPr>
          <a:lstStyle/>
          <a:p>
            <a:r>
              <a:rPr lang="sv-SE"/>
              <a:t>R</a:t>
            </a:r>
            <a:endParaRPr lang="en-US"/>
          </a:p>
        </p:txBody>
      </p:sp>
      <p:sp>
        <p:nvSpPr>
          <p:cNvPr id="25635" name="Oval 35"/>
          <p:cNvSpPr>
            <a:spLocks noChangeArrowheads="1"/>
          </p:cNvSpPr>
          <p:nvPr/>
        </p:nvSpPr>
        <p:spPr bwMode="auto">
          <a:xfrm>
            <a:off x="6445250" y="981075"/>
            <a:ext cx="431800" cy="215900"/>
          </a:xfrm>
          <a:prstGeom prst="ellipse">
            <a:avLst/>
          </a:prstGeom>
          <a:solidFill>
            <a:schemeClr val="accent1"/>
          </a:solidFill>
          <a:ln w="9525">
            <a:solidFill>
              <a:schemeClr val="tx1"/>
            </a:solidFill>
            <a:round/>
            <a:headEnd/>
            <a:tailEnd/>
          </a:ln>
          <a:effectLst/>
        </p:spPr>
        <p:txBody>
          <a:bodyPr wrap="none" anchor="ctr"/>
          <a:lstStyle/>
          <a:p>
            <a:pPr algn="ctr"/>
            <a:r>
              <a:rPr lang="sv-SE" sz="1000" u="sng"/>
              <a:t>PKS</a:t>
            </a:r>
            <a:endParaRPr lang="en-US" sz="1000" u="sng"/>
          </a:p>
        </p:txBody>
      </p:sp>
      <p:sp>
        <p:nvSpPr>
          <p:cNvPr id="25638" name="Line 38"/>
          <p:cNvSpPr>
            <a:spLocks noChangeShapeType="1"/>
          </p:cNvSpPr>
          <p:nvPr/>
        </p:nvSpPr>
        <p:spPr bwMode="auto">
          <a:xfrm>
            <a:off x="6661150" y="909638"/>
            <a:ext cx="0" cy="71437"/>
          </a:xfrm>
          <a:prstGeom prst="line">
            <a:avLst/>
          </a:prstGeom>
          <a:noFill/>
          <a:ln w="9525">
            <a:solidFill>
              <a:schemeClr val="tx1"/>
            </a:solidFill>
            <a:round/>
            <a:headEnd/>
            <a:tailEnd/>
          </a:ln>
          <a:effectLst/>
        </p:spPr>
        <p:txBody>
          <a:bodyPr/>
          <a:lstStyle/>
          <a:p>
            <a:endParaRPr lang="en-US"/>
          </a:p>
        </p:txBody>
      </p:sp>
      <p:sp>
        <p:nvSpPr>
          <p:cNvPr id="25639" name="Oval 39"/>
          <p:cNvSpPr>
            <a:spLocks noChangeArrowheads="1"/>
          </p:cNvSpPr>
          <p:nvPr/>
        </p:nvSpPr>
        <p:spPr bwMode="auto">
          <a:xfrm>
            <a:off x="8101013" y="981075"/>
            <a:ext cx="431800" cy="215900"/>
          </a:xfrm>
          <a:prstGeom prst="ellipse">
            <a:avLst/>
          </a:prstGeom>
          <a:solidFill>
            <a:schemeClr val="accent1"/>
          </a:solidFill>
          <a:ln w="9525">
            <a:solidFill>
              <a:schemeClr val="tx1"/>
            </a:solidFill>
            <a:round/>
            <a:headEnd/>
            <a:tailEnd/>
          </a:ln>
          <a:effectLst/>
        </p:spPr>
        <p:txBody>
          <a:bodyPr wrap="none" anchor="ctr"/>
          <a:lstStyle/>
          <a:p>
            <a:pPr algn="ctr"/>
            <a:r>
              <a:rPr lang="sv-SE" sz="1000" u="sng"/>
              <a:t>PKT</a:t>
            </a:r>
            <a:endParaRPr lang="en-US" sz="1000" u="sng"/>
          </a:p>
        </p:txBody>
      </p:sp>
      <p:sp>
        <p:nvSpPr>
          <p:cNvPr id="25640" name="Line 40"/>
          <p:cNvSpPr>
            <a:spLocks noChangeShapeType="1"/>
          </p:cNvSpPr>
          <p:nvPr/>
        </p:nvSpPr>
        <p:spPr bwMode="auto">
          <a:xfrm>
            <a:off x="8316913" y="909638"/>
            <a:ext cx="0" cy="71437"/>
          </a:xfrm>
          <a:prstGeom prst="line">
            <a:avLst/>
          </a:prstGeom>
          <a:noFill/>
          <a:ln w="9525">
            <a:solidFill>
              <a:schemeClr val="tx1"/>
            </a:solidFill>
            <a:round/>
            <a:headEnd/>
            <a:tailEnd/>
          </a:ln>
          <a:effectLst/>
        </p:spPr>
        <p:txBody>
          <a:bodyPr/>
          <a:lstStyle/>
          <a:p>
            <a:endParaRPr lang="en-US"/>
          </a:p>
        </p:txBody>
      </p:sp>
      <p:sp>
        <p:nvSpPr>
          <p:cNvPr id="25641" name="Oval 41"/>
          <p:cNvSpPr>
            <a:spLocks noChangeArrowheads="1"/>
          </p:cNvSpPr>
          <p:nvPr/>
        </p:nvSpPr>
        <p:spPr bwMode="auto">
          <a:xfrm>
            <a:off x="7237413" y="1125538"/>
            <a:ext cx="431800" cy="215900"/>
          </a:xfrm>
          <a:prstGeom prst="ellipse">
            <a:avLst/>
          </a:prstGeom>
          <a:solidFill>
            <a:schemeClr val="accent1"/>
          </a:solidFill>
          <a:ln w="9525">
            <a:solidFill>
              <a:schemeClr val="tx1"/>
            </a:solidFill>
            <a:round/>
            <a:headEnd/>
            <a:tailEnd/>
          </a:ln>
          <a:effectLst/>
        </p:spPr>
        <p:txBody>
          <a:bodyPr wrap="none" anchor="ctr"/>
          <a:lstStyle/>
          <a:p>
            <a:pPr algn="ctr"/>
            <a:r>
              <a:rPr lang="sv-SE" sz="1000"/>
              <a:t>Ratt</a:t>
            </a:r>
            <a:endParaRPr lang="en-US" sz="1000"/>
          </a:p>
        </p:txBody>
      </p:sp>
      <p:sp>
        <p:nvSpPr>
          <p:cNvPr id="25642" name="Line 42"/>
          <p:cNvSpPr>
            <a:spLocks noChangeShapeType="1"/>
          </p:cNvSpPr>
          <p:nvPr/>
        </p:nvSpPr>
        <p:spPr bwMode="auto">
          <a:xfrm>
            <a:off x="7453313" y="1054100"/>
            <a:ext cx="0" cy="71438"/>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ChangeArrowheads="1"/>
          </p:cNvSpPr>
          <p:nvPr/>
        </p:nvSpPr>
        <p:spPr bwMode="auto">
          <a:xfrm>
            <a:off x="468313" y="1341438"/>
            <a:ext cx="8893175" cy="3743325"/>
          </a:xfrm>
          <a:prstGeom prst="rect">
            <a:avLst/>
          </a:prstGeom>
          <a:noFill/>
          <a:ln w="9525">
            <a:noFill/>
            <a:miter lim="800000"/>
            <a:headEnd/>
            <a:tailEnd/>
          </a:ln>
        </p:spPr>
        <p:txBody>
          <a:bodyPr>
            <a:spAutoFit/>
          </a:bodyPr>
          <a:lstStyle/>
          <a:p>
            <a:pPr>
              <a:spcBef>
                <a:spcPct val="50000"/>
              </a:spcBef>
            </a:pPr>
            <a:r>
              <a:rPr lang="en-US" sz="2400" b="1">
                <a:solidFill>
                  <a:schemeClr val="bg2"/>
                </a:solidFill>
              </a:rPr>
              <a:t>DEPARTMENT</a:t>
            </a:r>
            <a:r>
              <a:rPr lang="en-US" sz="2400">
                <a:solidFill>
                  <a:schemeClr val="bg2"/>
                </a:solidFill>
              </a:rPr>
              <a:t>( </a:t>
            </a:r>
            <a:r>
              <a:rPr lang="en-US" sz="2400" u="sng">
                <a:solidFill>
                  <a:schemeClr val="bg2"/>
                </a:solidFill>
              </a:rPr>
              <a:t>Number</a:t>
            </a:r>
            <a:r>
              <a:rPr lang="en-US" sz="2400">
                <a:solidFill>
                  <a:schemeClr val="bg2"/>
                </a:solidFill>
              </a:rPr>
              <a:t>, Name)</a:t>
            </a:r>
            <a:endParaRPr lang="en-US" sz="2400" b="1">
              <a:solidFill>
                <a:schemeClr val="bg2"/>
              </a:solidFill>
            </a:endParaRPr>
          </a:p>
          <a:p>
            <a:pPr>
              <a:spcBef>
                <a:spcPct val="50000"/>
              </a:spcBef>
            </a:pPr>
            <a:r>
              <a:rPr lang="en-US" sz="2400" b="1">
                <a:solidFill>
                  <a:schemeClr val="bg2"/>
                </a:solidFill>
              </a:rPr>
              <a:t>EMPLOYEE</a:t>
            </a:r>
            <a:r>
              <a:rPr lang="en-US" sz="2400">
                <a:solidFill>
                  <a:schemeClr val="bg2"/>
                </a:solidFill>
              </a:rPr>
              <a:t>(</a:t>
            </a:r>
            <a:r>
              <a:rPr lang="en-US" sz="2400" u="sng">
                <a:solidFill>
                  <a:schemeClr val="bg2"/>
                </a:solidFill>
              </a:rPr>
              <a:t>Ssn</a:t>
            </a:r>
            <a:r>
              <a:rPr lang="en-US" sz="2400">
                <a:solidFill>
                  <a:schemeClr val="bg2"/>
                </a:solidFill>
              </a:rPr>
              <a:t>, Bdate, Fname, Minit, Lname, …)     </a:t>
            </a:r>
            <a:endParaRPr lang="en-US"/>
          </a:p>
          <a:p>
            <a:pPr>
              <a:spcBef>
                <a:spcPct val="50000"/>
              </a:spcBef>
            </a:pPr>
            <a:r>
              <a:rPr lang="en-US" sz="2400" b="1">
                <a:solidFill>
                  <a:schemeClr val="bg2"/>
                </a:solidFill>
              </a:rPr>
              <a:t>PROJECT</a:t>
            </a:r>
            <a:r>
              <a:rPr lang="en-US" sz="2400">
                <a:solidFill>
                  <a:schemeClr val="bg2"/>
                </a:solidFill>
              </a:rPr>
              <a:t>( </a:t>
            </a:r>
            <a:r>
              <a:rPr lang="en-US" sz="2400" u="sng">
                <a:solidFill>
                  <a:schemeClr val="bg2"/>
                </a:solidFill>
              </a:rPr>
              <a:t>Number</a:t>
            </a:r>
            <a:r>
              <a:rPr lang="en-US" sz="2400">
                <a:solidFill>
                  <a:schemeClr val="bg2"/>
                </a:solidFill>
              </a:rPr>
              <a:t>, Name, Location)</a:t>
            </a:r>
          </a:p>
          <a:p>
            <a:pPr>
              <a:spcBef>
                <a:spcPct val="50000"/>
              </a:spcBef>
            </a:pPr>
            <a:endParaRPr lang="sv-SE" sz="2400">
              <a:solidFill>
                <a:schemeClr val="bg2"/>
              </a:solidFill>
            </a:endParaRPr>
          </a:p>
          <a:p>
            <a:pPr>
              <a:spcBef>
                <a:spcPct val="50000"/>
              </a:spcBef>
            </a:pPr>
            <a:endParaRPr lang="en-US" sz="2400">
              <a:solidFill>
                <a:schemeClr val="bg2"/>
              </a:solidFill>
            </a:endParaRPr>
          </a:p>
          <a:p>
            <a:pPr>
              <a:spcBef>
                <a:spcPct val="50000"/>
              </a:spcBef>
            </a:pPr>
            <a:endParaRPr lang="sv-SE" sz="2400">
              <a:solidFill>
                <a:schemeClr val="bg2"/>
              </a:solidFill>
            </a:endParaRPr>
          </a:p>
          <a:p>
            <a:pPr>
              <a:spcBef>
                <a:spcPct val="50000"/>
              </a:spcBef>
            </a:pPr>
            <a:endParaRPr lang="en-US" sz="2400">
              <a:solidFill>
                <a:schemeClr val="bg2"/>
              </a:solidFill>
            </a:endParaRPr>
          </a:p>
        </p:txBody>
      </p:sp>
      <p:sp>
        <p:nvSpPr>
          <p:cNvPr id="27650" name="Rectangle 12"/>
          <p:cNvSpPr>
            <a:spLocks noChangeArrowheads="1"/>
          </p:cNvSpPr>
          <p:nvPr/>
        </p:nvSpPr>
        <p:spPr bwMode="auto">
          <a:xfrm>
            <a:off x="539750" y="3716338"/>
            <a:ext cx="1724025" cy="457200"/>
          </a:xfrm>
          <a:prstGeom prst="rect">
            <a:avLst/>
          </a:prstGeom>
          <a:noFill/>
          <a:ln w="9525">
            <a:noFill/>
            <a:miter lim="800000"/>
            <a:headEnd/>
            <a:tailEnd/>
          </a:ln>
        </p:spPr>
        <p:txBody>
          <a:bodyPr wrap="none">
            <a:spAutoFit/>
          </a:bodyPr>
          <a:lstStyle/>
          <a:p>
            <a:pPr>
              <a:spcBef>
                <a:spcPct val="50000"/>
              </a:spcBef>
            </a:pPr>
            <a:r>
              <a:rPr lang="en-US" sz="2400" b="1">
                <a:solidFill>
                  <a:schemeClr val="bg2"/>
                </a:solidFill>
              </a:rPr>
              <a:t>WorksOn</a:t>
            </a:r>
            <a:r>
              <a:rPr lang="en-US" sz="2400">
                <a:solidFill>
                  <a:schemeClr val="bg2"/>
                </a:solidFill>
              </a:rPr>
              <a:t>( </a:t>
            </a:r>
          </a:p>
        </p:txBody>
      </p:sp>
      <p:sp>
        <p:nvSpPr>
          <p:cNvPr id="151566" name="Rectangle 14"/>
          <p:cNvSpPr>
            <a:spLocks noChangeArrowheads="1"/>
          </p:cNvSpPr>
          <p:nvPr/>
        </p:nvSpPr>
        <p:spPr bwMode="auto">
          <a:xfrm>
            <a:off x="4140200" y="3703638"/>
            <a:ext cx="1100138" cy="457200"/>
          </a:xfrm>
          <a:prstGeom prst="rect">
            <a:avLst/>
          </a:prstGeom>
          <a:noFill/>
          <a:ln w="9525">
            <a:noFill/>
            <a:miter lim="800000"/>
            <a:headEnd/>
            <a:tailEnd/>
          </a:ln>
        </p:spPr>
        <p:txBody>
          <a:bodyPr wrap="none">
            <a:spAutoFit/>
          </a:bodyPr>
          <a:lstStyle/>
          <a:p>
            <a:r>
              <a:rPr lang="en-US" sz="2400">
                <a:solidFill>
                  <a:schemeClr val="bg2"/>
                </a:solidFill>
              </a:rPr>
              <a:t>Hours)</a:t>
            </a:r>
          </a:p>
        </p:txBody>
      </p:sp>
      <p:grpSp>
        <p:nvGrpSpPr>
          <p:cNvPr id="151571" name="Group 19"/>
          <p:cNvGrpSpPr>
            <a:grpSpLocks/>
          </p:cNvGrpSpPr>
          <p:nvPr/>
        </p:nvGrpSpPr>
        <p:grpSpPr bwMode="auto">
          <a:xfrm>
            <a:off x="2051050" y="3705225"/>
            <a:ext cx="877888" cy="457200"/>
            <a:chOff x="1338" y="2387"/>
            <a:chExt cx="553" cy="288"/>
          </a:xfrm>
        </p:grpSpPr>
        <p:sp>
          <p:nvSpPr>
            <p:cNvPr id="27664" name="Rectangle 15"/>
            <p:cNvSpPr>
              <a:spLocks noChangeArrowheads="1"/>
            </p:cNvSpPr>
            <p:nvPr/>
          </p:nvSpPr>
          <p:spPr bwMode="auto">
            <a:xfrm>
              <a:off x="1338" y="2387"/>
              <a:ext cx="553" cy="288"/>
            </a:xfrm>
            <a:prstGeom prst="rect">
              <a:avLst/>
            </a:prstGeom>
            <a:noFill/>
            <a:ln w="9525">
              <a:noFill/>
              <a:miter lim="800000"/>
              <a:headEnd/>
              <a:tailEnd/>
            </a:ln>
          </p:spPr>
          <p:txBody>
            <a:bodyPr wrap="none">
              <a:spAutoFit/>
            </a:bodyPr>
            <a:lstStyle/>
            <a:p>
              <a:r>
                <a:rPr lang="en-US" sz="2400">
                  <a:solidFill>
                    <a:schemeClr val="bg2"/>
                  </a:solidFill>
                </a:rPr>
                <a:t>Ssn, </a:t>
              </a:r>
            </a:p>
          </p:txBody>
        </p:sp>
        <p:sp>
          <p:nvSpPr>
            <p:cNvPr id="27665" name="Line 18"/>
            <p:cNvSpPr>
              <a:spLocks noChangeShapeType="1"/>
            </p:cNvSpPr>
            <p:nvPr/>
          </p:nvSpPr>
          <p:spPr bwMode="auto">
            <a:xfrm>
              <a:off x="1415" y="2643"/>
              <a:ext cx="318" cy="0"/>
            </a:xfrm>
            <a:prstGeom prst="line">
              <a:avLst/>
            </a:prstGeom>
            <a:noFill/>
            <a:ln w="19050">
              <a:solidFill>
                <a:schemeClr val="bg2"/>
              </a:solidFill>
              <a:prstDash val="dash"/>
              <a:round/>
              <a:headEnd/>
              <a:tailEnd/>
            </a:ln>
          </p:spPr>
          <p:txBody>
            <a:bodyPr/>
            <a:lstStyle/>
            <a:p>
              <a:endParaRPr lang="en-US"/>
            </a:p>
          </p:txBody>
        </p:sp>
      </p:grpSp>
      <p:grpSp>
        <p:nvGrpSpPr>
          <p:cNvPr id="151573" name="Group 21"/>
          <p:cNvGrpSpPr>
            <a:grpSpLocks/>
          </p:cNvGrpSpPr>
          <p:nvPr/>
        </p:nvGrpSpPr>
        <p:grpSpPr bwMode="auto">
          <a:xfrm>
            <a:off x="2805113" y="3690938"/>
            <a:ext cx="1354137" cy="457200"/>
            <a:chOff x="3152" y="2840"/>
            <a:chExt cx="853" cy="288"/>
          </a:xfrm>
        </p:grpSpPr>
        <p:sp>
          <p:nvSpPr>
            <p:cNvPr id="27662" name="Rectangle 17"/>
            <p:cNvSpPr>
              <a:spLocks noChangeArrowheads="1"/>
            </p:cNvSpPr>
            <p:nvPr/>
          </p:nvSpPr>
          <p:spPr bwMode="auto">
            <a:xfrm>
              <a:off x="3152" y="2840"/>
              <a:ext cx="853" cy="288"/>
            </a:xfrm>
            <a:prstGeom prst="rect">
              <a:avLst/>
            </a:prstGeom>
            <a:noFill/>
            <a:ln w="9525">
              <a:noFill/>
              <a:miter lim="800000"/>
              <a:headEnd/>
              <a:tailEnd/>
            </a:ln>
          </p:spPr>
          <p:txBody>
            <a:bodyPr wrap="none">
              <a:spAutoFit/>
            </a:bodyPr>
            <a:lstStyle/>
            <a:p>
              <a:r>
                <a:rPr lang="en-US" sz="2400">
                  <a:solidFill>
                    <a:schemeClr val="bg2"/>
                  </a:solidFill>
                </a:rPr>
                <a:t>Number,</a:t>
              </a:r>
            </a:p>
          </p:txBody>
        </p:sp>
        <p:sp>
          <p:nvSpPr>
            <p:cNvPr id="27663" name="Line 20"/>
            <p:cNvSpPr>
              <a:spLocks noChangeShapeType="1"/>
            </p:cNvSpPr>
            <p:nvPr/>
          </p:nvSpPr>
          <p:spPr bwMode="auto">
            <a:xfrm>
              <a:off x="3235" y="3105"/>
              <a:ext cx="635" cy="0"/>
            </a:xfrm>
            <a:prstGeom prst="line">
              <a:avLst/>
            </a:prstGeom>
            <a:noFill/>
            <a:ln w="19050">
              <a:solidFill>
                <a:schemeClr val="bg2"/>
              </a:solidFill>
              <a:prstDash val="dash"/>
              <a:round/>
              <a:headEnd/>
              <a:tailEnd/>
            </a:ln>
          </p:spPr>
          <p:txBody>
            <a:bodyPr/>
            <a:lstStyle/>
            <a:p>
              <a:endParaRPr lang="en-US"/>
            </a:p>
          </p:txBody>
        </p:sp>
      </p:grpSp>
      <p:grpSp>
        <p:nvGrpSpPr>
          <p:cNvPr id="151580" name="Group 28"/>
          <p:cNvGrpSpPr>
            <a:grpSpLocks/>
          </p:cNvGrpSpPr>
          <p:nvPr/>
        </p:nvGrpSpPr>
        <p:grpSpPr bwMode="auto">
          <a:xfrm>
            <a:off x="395288" y="2276475"/>
            <a:ext cx="2232025" cy="1944688"/>
            <a:chOff x="249" y="1434"/>
            <a:chExt cx="1406" cy="1225"/>
          </a:xfrm>
        </p:grpSpPr>
        <p:sp>
          <p:nvSpPr>
            <p:cNvPr id="27657" name="Line 23"/>
            <p:cNvSpPr>
              <a:spLocks noChangeShapeType="1"/>
            </p:cNvSpPr>
            <p:nvPr/>
          </p:nvSpPr>
          <p:spPr bwMode="auto">
            <a:xfrm>
              <a:off x="1655" y="1434"/>
              <a:ext cx="0" cy="91"/>
            </a:xfrm>
            <a:prstGeom prst="line">
              <a:avLst/>
            </a:prstGeom>
            <a:noFill/>
            <a:ln w="9525">
              <a:solidFill>
                <a:schemeClr val="tx1"/>
              </a:solidFill>
              <a:round/>
              <a:headEnd type="triangle" w="med" len="med"/>
              <a:tailEnd/>
            </a:ln>
          </p:spPr>
          <p:txBody>
            <a:bodyPr/>
            <a:lstStyle/>
            <a:p>
              <a:endParaRPr lang="en-US"/>
            </a:p>
          </p:txBody>
        </p:sp>
        <p:sp>
          <p:nvSpPr>
            <p:cNvPr id="27658" name="Line 24"/>
            <p:cNvSpPr>
              <a:spLocks noChangeShapeType="1"/>
            </p:cNvSpPr>
            <p:nvPr/>
          </p:nvSpPr>
          <p:spPr bwMode="auto">
            <a:xfrm flipH="1">
              <a:off x="249" y="1525"/>
              <a:ext cx="1406" cy="0"/>
            </a:xfrm>
            <a:prstGeom prst="line">
              <a:avLst/>
            </a:prstGeom>
            <a:noFill/>
            <a:ln w="9525">
              <a:solidFill>
                <a:schemeClr val="tx1"/>
              </a:solidFill>
              <a:round/>
              <a:headEnd/>
              <a:tailEnd/>
            </a:ln>
          </p:spPr>
          <p:txBody>
            <a:bodyPr/>
            <a:lstStyle/>
            <a:p>
              <a:endParaRPr lang="en-US"/>
            </a:p>
          </p:txBody>
        </p:sp>
        <p:sp>
          <p:nvSpPr>
            <p:cNvPr id="27659" name="Line 25"/>
            <p:cNvSpPr>
              <a:spLocks noChangeShapeType="1"/>
            </p:cNvSpPr>
            <p:nvPr/>
          </p:nvSpPr>
          <p:spPr bwMode="auto">
            <a:xfrm>
              <a:off x="249" y="1525"/>
              <a:ext cx="0" cy="1134"/>
            </a:xfrm>
            <a:prstGeom prst="line">
              <a:avLst/>
            </a:prstGeom>
            <a:noFill/>
            <a:ln w="9525">
              <a:solidFill>
                <a:schemeClr val="tx1"/>
              </a:solidFill>
              <a:round/>
              <a:headEnd/>
              <a:tailEnd/>
            </a:ln>
          </p:spPr>
          <p:txBody>
            <a:bodyPr/>
            <a:lstStyle/>
            <a:p>
              <a:endParaRPr lang="en-US"/>
            </a:p>
          </p:txBody>
        </p:sp>
        <p:sp>
          <p:nvSpPr>
            <p:cNvPr id="27660" name="Line 26"/>
            <p:cNvSpPr>
              <a:spLocks noChangeShapeType="1"/>
            </p:cNvSpPr>
            <p:nvPr/>
          </p:nvSpPr>
          <p:spPr bwMode="auto">
            <a:xfrm>
              <a:off x="249" y="2659"/>
              <a:ext cx="1270" cy="0"/>
            </a:xfrm>
            <a:prstGeom prst="line">
              <a:avLst/>
            </a:prstGeom>
            <a:noFill/>
            <a:ln w="9525">
              <a:solidFill>
                <a:schemeClr val="tx1"/>
              </a:solidFill>
              <a:round/>
              <a:headEnd/>
              <a:tailEnd/>
            </a:ln>
          </p:spPr>
          <p:txBody>
            <a:bodyPr/>
            <a:lstStyle/>
            <a:p>
              <a:endParaRPr lang="en-US"/>
            </a:p>
          </p:txBody>
        </p:sp>
        <p:sp>
          <p:nvSpPr>
            <p:cNvPr id="27661" name="Line 27"/>
            <p:cNvSpPr>
              <a:spLocks noChangeShapeType="1"/>
            </p:cNvSpPr>
            <p:nvPr/>
          </p:nvSpPr>
          <p:spPr bwMode="auto">
            <a:xfrm>
              <a:off x="1519" y="2614"/>
              <a:ext cx="0" cy="45"/>
            </a:xfrm>
            <a:prstGeom prst="line">
              <a:avLst/>
            </a:prstGeom>
            <a:noFill/>
            <a:ln w="9525">
              <a:solidFill>
                <a:schemeClr val="tx1"/>
              </a:solidFill>
              <a:round/>
              <a:headEnd/>
              <a:tailEnd/>
            </a:ln>
          </p:spPr>
          <p:txBody>
            <a:bodyPr/>
            <a:lstStyle/>
            <a:p>
              <a:endParaRPr lang="en-US"/>
            </a:p>
          </p:txBody>
        </p:sp>
      </p:grpSp>
      <p:sp>
        <p:nvSpPr>
          <p:cNvPr id="151581" name="Line 29"/>
          <p:cNvSpPr>
            <a:spLocks noChangeShapeType="1"/>
          </p:cNvSpPr>
          <p:nvPr/>
        </p:nvSpPr>
        <p:spPr bwMode="auto">
          <a:xfrm flipH="1" flipV="1">
            <a:off x="2843213" y="2852738"/>
            <a:ext cx="504825" cy="863600"/>
          </a:xfrm>
          <a:prstGeom prst="line">
            <a:avLst/>
          </a:prstGeom>
          <a:noFill/>
          <a:ln w="9525">
            <a:solidFill>
              <a:schemeClr val="tx1"/>
            </a:solidFill>
            <a:round/>
            <a:headEnd/>
            <a:tailEnd type="triangle" w="med" len="med"/>
          </a:ln>
        </p:spPr>
        <p:txBody>
          <a:bodyPr/>
          <a:lstStyle/>
          <a:p>
            <a:endParaRPr lang="en-US"/>
          </a:p>
        </p:txBody>
      </p:sp>
      <p:sp>
        <p:nvSpPr>
          <p:cNvPr id="151582" name="Line 30"/>
          <p:cNvSpPr>
            <a:spLocks noChangeShapeType="1"/>
          </p:cNvSpPr>
          <p:nvPr/>
        </p:nvSpPr>
        <p:spPr bwMode="auto">
          <a:xfrm>
            <a:off x="2149475" y="4149725"/>
            <a:ext cx="1800225" cy="0"/>
          </a:xfrm>
          <a:prstGeom prst="line">
            <a:avLst/>
          </a:prstGeom>
          <a:noFill/>
          <a:ln w="19050">
            <a:solidFill>
              <a:schemeClr val="tx1"/>
            </a:solidFill>
            <a:round/>
            <a:headEn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158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157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5157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158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158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15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66" grpId="0"/>
      <p:bldP spid="151581" grpId="0" animBg="1"/>
      <p:bldP spid="15158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p:txBody>
          <a:bodyPr/>
          <a:lstStyle/>
          <a:p>
            <a:pPr eaLnBrk="1" hangingPunct="1"/>
            <a:r>
              <a:rPr lang="en-GB" smtClean="0"/>
              <a:t>ER to Relations</a:t>
            </a:r>
          </a:p>
        </p:txBody>
      </p:sp>
      <p:sp>
        <p:nvSpPr>
          <p:cNvPr id="28674" name="Rectangle 3"/>
          <p:cNvSpPr>
            <a:spLocks noGrp="1" noChangeArrowheads="1"/>
          </p:cNvSpPr>
          <p:nvPr>
            <p:ph type="body" idx="1"/>
          </p:nvPr>
        </p:nvSpPr>
        <p:spPr>
          <a:xfrm>
            <a:off x="457200" y="1981200"/>
            <a:ext cx="8435975" cy="4543425"/>
          </a:xfrm>
        </p:spPr>
        <p:txBody>
          <a:bodyPr/>
          <a:lstStyle/>
          <a:p>
            <a:pPr marL="609600" indent="-609600" eaLnBrk="1" hangingPunct="1">
              <a:buFont typeface="Wingdings" pitchFamily="2" charset="2"/>
              <a:buNone/>
            </a:pPr>
            <a:r>
              <a:rPr lang="en-GB" b="1" smtClean="0"/>
              <a:t>Step 4: Mapping 1:N Relationship Types</a:t>
            </a:r>
          </a:p>
          <a:p>
            <a:pPr marL="609600" indent="-609600" eaLnBrk="1" hangingPunct="1">
              <a:buFont typeface="Wingdings" pitchFamily="2" charset="2"/>
              <a:buAutoNum type="arabicPeriod"/>
            </a:pPr>
            <a:r>
              <a:rPr lang="en-GB" sz="2400" smtClean="0"/>
              <a:t>For each </a:t>
            </a:r>
            <a:r>
              <a:rPr lang="en-GB" sz="2400" u="sng" smtClean="0"/>
              <a:t>binary</a:t>
            </a:r>
            <a:r>
              <a:rPr lang="en-GB" sz="2400" smtClean="0"/>
              <a:t> 1:N relationship, identify the relation S that represents the entity type on the </a:t>
            </a:r>
            <a:r>
              <a:rPr lang="en-GB" sz="2400" i="1" smtClean="0">
                <a:solidFill>
                  <a:schemeClr val="bg2"/>
                </a:solidFill>
              </a:rPr>
              <a:t>N-side</a:t>
            </a:r>
            <a:r>
              <a:rPr lang="en-GB" sz="2400" smtClean="0"/>
              <a:t> of the relationship type, and relation T that represents the entity type on the </a:t>
            </a:r>
            <a:r>
              <a:rPr lang="en-GB" sz="2400" i="1" smtClean="0">
                <a:solidFill>
                  <a:schemeClr val="bg2"/>
                </a:solidFill>
              </a:rPr>
              <a:t>1-side</a:t>
            </a:r>
            <a:r>
              <a:rPr lang="en-GB" sz="2400" smtClean="0"/>
              <a:t> of the relationship type. Include as a foreign key in S the primary key of T. </a:t>
            </a:r>
            <a:r>
              <a:rPr lang="en-GB" sz="2400" u="sng" smtClean="0"/>
              <a:t>If there are attributes on the relation these are also added to S.</a:t>
            </a:r>
            <a:endParaRPr lang="en-GB" sz="1800" smtClean="0">
              <a:solidFill>
                <a:srgbClr val="FF3300"/>
              </a:solidFill>
            </a:endParaRPr>
          </a:p>
        </p:txBody>
      </p:sp>
      <p:sp>
        <p:nvSpPr>
          <p:cNvPr id="28675" name="Text Box 5"/>
          <p:cNvSpPr txBox="1">
            <a:spLocks noChangeArrowheads="1"/>
          </p:cNvSpPr>
          <p:nvPr/>
        </p:nvSpPr>
        <p:spPr bwMode="auto">
          <a:xfrm>
            <a:off x="0" y="5516563"/>
            <a:ext cx="3422650" cy="396875"/>
          </a:xfrm>
          <a:prstGeom prst="rect">
            <a:avLst/>
          </a:prstGeom>
          <a:noFill/>
          <a:ln w="9525">
            <a:noFill/>
            <a:miter lim="800000"/>
            <a:headEnd/>
            <a:tailEnd/>
          </a:ln>
        </p:spPr>
        <p:txBody>
          <a:bodyPr wrap="none">
            <a:spAutoFit/>
          </a:bodyPr>
          <a:lstStyle/>
          <a:p>
            <a:r>
              <a:rPr lang="sv-SE" sz="2000">
                <a:solidFill>
                  <a:srgbClr val="FF3300"/>
                </a:solidFill>
                <a:latin typeface="Times New Roman" pitchFamily="18" charset="0"/>
                <a:ea typeface="HYShortSamul-Medium" pitchFamily="18" charset="-127"/>
              </a:rPr>
              <a:t>On delete/update CASCADE ?!</a:t>
            </a:r>
            <a:endParaRPr lang="en-US" sz="2000">
              <a:solidFill>
                <a:srgbClr val="FF3300"/>
              </a:solidFill>
              <a:latin typeface="Times New Roman" pitchFamily="18" charset="0"/>
              <a:ea typeface="HYShortSamul-Medium" pitchFamily="18" charset="-127"/>
            </a:endParaRPr>
          </a:p>
        </p:txBody>
      </p:sp>
      <p:sp>
        <p:nvSpPr>
          <p:cNvPr id="28676" name="Line 6"/>
          <p:cNvSpPr>
            <a:spLocks noChangeShapeType="1"/>
          </p:cNvSpPr>
          <p:nvPr/>
        </p:nvSpPr>
        <p:spPr bwMode="auto">
          <a:xfrm flipH="1">
            <a:off x="1116013" y="4437063"/>
            <a:ext cx="1511300" cy="1152525"/>
          </a:xfrm>
          <a:prstGeom prst="line">
            <a:avLst/>
          </a:prstGeom>
          <a:noFill/>
          <a:ln w="9525">
            <a:solidFill>
              <a:schemeClr val="tx1"/>
            </a:solidFill>
            <a:round/>
            <a:headEnd/>
            <a:tailEnd type="triangle" w="med" len="med"/>
          </a:ln>
        </p:spPr>
        <p:txBody>
          <a:bodyPr/>
          <a:lstStyle/>
          <a:p>
            <a:endParaRPr lang="en-US"/>
          </a:p>
        </p:txBody>
      </p:sp>
      <p:sp>
        <p:nvSpPr>
          <p:cNvPr id="28690" name="AutoShape 18"/>
          <p:cNvSpPr>
            <a:spLocks noChangeArrowheads="1"/>
          </p:cNvSpPr>
          <p:nvPr/>
        </p:nvSpPr>
        <p:spPr bwMode="auto">
          <a:xfrm>
            <a:off x="6011863" y="188913"/>
            <a:ext cx="3025775" cy="1296987"/>
          </a:xfrm>
          <a:prstGeom prst="cloudCallout">
            <a:avLst>
              <a:gd name="adj1" fmla="val -48375"/>
              <a:gd name="adj2" fmla="val 86231"/>
            </a:avLst>
          </a:prstGeom>
          <a:solidFill>
            <a:srgbClr val="99CCFF"/>
          </a:solidFill>
          <a:ln w="9525">
            <a:solidFill>
              <a:schemeClr val="bg1"/>
            </a:solidFill>
            <a:round/>
            <a:headEnd/>
            <a:tailEnd/>
          </a:ln>
          <a:effectLst/>
        </p:spPr>
        <p:txBody>
          <a:bodyPr/>
          <a:lstStyle/>
          <a:p>
            <a:pPr algn="ctr"/>
            <a:endParaRPr lang="en-US"/>
          </a:p>
        </p:txBody>
      </p:sp>
      <p:sp>
        <p:nvSpPr>
          <p:cNvPr id="28691" name="Rectangle 19"/>
          <p:cNvSpPr>
            <a:spLocks noChangeArrowheads="1"/>
          </p:cNvSpPr>
          <p:nvPr/>
        </p:nvSpPr>
        <p:spPr bwMode="auto">
          <a:xfrm>
            <a:off x="6370638" y="620713"/>
            <a:ext cx="576262" cy="288925"/>
          </a:xfrm>
          <a:prstGeom prst="rect">
            <a:avLst/>
          </a:prstGeom>
          <a:solidFill>
            <a:schemeClr val="accent1"/>
          </a:solidFill>
          <a:ln w="9525">
            <a:solidFill>
              <a:schemeClr val="tx1"/>
            </a:solidFill>
            <a:miter lim="800000"/>
            <a:headEnd/>
            <a:tailEnd/>
          </a:ln>
          <a:effectLst/>
        </p:spPr>
        <p:txBody>
          <a:bodyPr wrap="none" anchor="ctr"/>
          <a:lstStyle/>
          <a:p>
            <a:pPr algn="ctr"/>
            <a:r>
              <a:rPr lang="sv-SE"/>
              <a:t>S</a:t>
            </a:r>
            <a:endParaRPr lang="en-US"/>
          </a:p>
        </p:txBody>
      </p:sp>
      <p:sp>
        <p:nvSpPr>
          <p:cNvPr id="28692" name="Rectangle 20"/>
          <p:cNvSpPr>
            <a:spLocks noChangeArrowheads="1"/>
          </p:cNvSpPr>
          <p:nvPr/>
        </p:nvSpPr>
        <p:spPr bwMode="auto">
          <a:xfrm>
            <a:off x="8027988" y="620713"/>
            <a:ext cx="576262" cy="288925"/>
          </a:xfrm>
          <a:prstGeom prst="rect">
            <a:avLst/>
          </a:prstGeom>
          <a:solidFill>
            <a:schemeClr val="accent1"/>
          </a:solidFill>
          <a:ln w="9525">
            <a:solidFill>
              <a:schemeClr val="tx1"/>
            </a:solidFill>
            <a:miter lim="800000"/>
            <a:headEnd/>
            <a:tailEnd/>
          </a:ln>
          <a:effectLst/>
        </p:spPr>
        <p:txBody>
          <a:bodyPr wrap="none" anchor="ctr"/>
          <a:lstStyle/>
          <a:p>
            <a:pPr algn="ctr"/>
            <a:r>
              <a:rPr lang="sv-SE"/>
              <a:t>T</a:t>
            </a:r>
            <a:endParaRPr lang="en-US"/>
          </a:p>
        </p:txBody>
      </p:sp>
      <p:sp>
        <p:nvSpPr>
          <p:cNvPr id="28693" name="Rectangle 21"/>
          <p:cNvSpPr>
            <a:spLocks noChangeArrowheads="1"/>
          </p:cNvSpPr>
          <p:nvPr/>
        </p:nvSpPr>
        <p:spPr bwMode="auto">
          <a:xfrm rot="3002764">
            <a:off x="7235031" y="550069"/>
            <a:ext cx="433388" cy="431800"/>
          </a:xfrm>
          <a:prstGeom prst="rect">
            <a:avLst/>
          </a:prstGeom>
          <a:solidFill>
            <a:schemeClr val="accent1"/>
          </a:solidFill>
          <a:ln w="9525">
            <a:solidFill>
              <a:schemeClr val="tx1"/>
            </a:solidFill>
            <a:miter lim="800000"/>
            <a:headEnd/>
            <a:tailEnd/>
          </a:ln>
          <a:effectLst/>
        </p:spPr>
        <p:txBody>
          <a:bodyPr rot="10800000" vert="eaVert" wrap="none" anchor="ctr"/>
          <a:lstStyle/>
          <a:p>
            <a:pPr algn="ctr"/>
            <a:r>
              <a:rPr lang="sv-SE"/>
              <a:t>R</a:t>
            </a:r>
            <a:endParaRPr lang="en-US"/>
          </a:p>
        </p:txBody>
      </p:sp>
      <p:sp>
        <p:nvSpPr>
          <p:cNvPr id="28694" name="Line 22"/>
          <p:cNvSpPr>
            <a:spLocks noChangeShapeType="1"/>
          </p:cNvSpPr>
          <p:nvPr/>
        </p:nvSpPr>
        <p:spPr bwMode="auto">
          <a:xfrm>
            <a:off x="6946900" y="765175"/>
            <a:ext cx="215900" cy="0"/>
          </a:xfrm>
          <a:prstGeom prst="line">
            <a:avLst/>
          </a:prstGeom>
          <a:noFill/>
          <a:ln w="9525">
            <a:solidFill>
              <a:schemeClr val="tx1"/>
            </a:solidFill>
            <a:round/>
            <a:headEnd/>
            <a:tailEnd/>
          </a:ln>
          <a:effectLst/>
        </p:spPr>
        <p:txBody>
          <a:bodyPr/>
          <a:lstStyle/>
          <a:p>
            <a:endParaRPr lang="en-US"/>
          </a:p>
        </p:txBody>
      </p:sp>
      <p:sp>
        <p:nvSpPr>
          <p:cNvPr id="28695" name="Line 23"/>
          <p:cNvSpPr>
            <a:spLocks noChangeShapeType="1"/>
          </p:cNvSpPr>
          <p:nvPr/>
        </p:nvSpPr>
        <p:spPr bwMode="auto">
          <a:xfrm>
            <a:off x="7739063" y="765175"/>
            <a:ext cx="288925" cy="0"/>
          </a:xfrm>
          <a:prstGeom prst="line">
            <a:avLst/>
          </a:prstGeom>
          <a:noFill/>
          <a:ln w="9525">
            <a:solidFill>
              <a:schemeClr val="tx1"/>
            </a:solidFill>
            <a:round/>
            <a:headEnd/>
            <a:tailEnd/>
          </a:ln>
          <a:effectLst/>
        </p:spPr>
        <p:txBody>
          <a:bodyPr/>
          <a:lstStyle/>
          <a:p>
            <a:endParaRPr lang="en-US"/>
          </a:p>
        </p:txBody>
      </p:sp>
      <p:sp>
        <p:nvSpPr>
          <p:cNvPr id="28696" name="Text Box 24"/>
          <p:cNvSpPr txBox="1">
            <a:spLocks noChangeArrowheads="1"/>
          </p:cNvSpPr>
          <p:nvPr/>
        </p:nvSpPr>
        <p:spPr bwMode="auto">
          <a:xfrm>
            <a:off x="6927850" y="523875"/>
            <a:ext cx="276225" cy="244475"/>
          </a:xfrm>
          <a:prstGeom prst="rect">
            <a:avLst/>
          </a:prstGeom>
          <a:noFill/>
          <a:ln w="9525">
            <a:noFill/>
            <a:miter lim="800000"/>
            <a:headEnd/>
            <a:tailEnd/>
          </a:ln>
          <a:effectLst/>
        </p:spPr>
        <p:txBody>
          <a:bodyPr wrap="none">
            <a:spAutoFit/>
          </a:bodyPr>
          <a:lstStyle/>
          <a:p>
            <a:r>
              <a:rPr lang="sv-SE" sz="1000"/>
              <a:t>N</a:t>
            </a:r>
            <a:endParaRPr lang="en-US" sz="1000"/>
          </a:p>
        </p:txBody>
      </p:sp>
      <p:sp>
        <p:nvSpPr>
          <p:cNvPr id="28697" name="Text Box 25"/>
          <p:cNvSpPr txBox="1">
            <a:spLocks noChangeArrowheads="1"/>
          </p:cNvSpPr>
          <p:nvPr/>
        </p:nvSpPr>
        <p:spPr bwMode="auto">
          <a:xfrm>
            <a:off x="7720013" y="523875"/>
            <a:ext cx="254000" cy="244475"/>
          </a:xfrm>
          <a:prstGeom prst="rect">
            <a:avLst/>
          </a:prstGeom>
          <a:noFill/>
          <a:ln w="9525">
            <a:noFill/>
            <a:miter lim="800000"/>
            <a:headEnd/>
            <a:tailEnd/>
          </a:ln>
          <a:effectLst/>
        </p:spPr>
        <p:txBody>
          <a:bodyPr wrap="none">
            <a:spAutoFit/>
          </a:bodyPr>
          <a:lstStyle/>
          <a:p>
            <a:r>
              <a:rPr lang="sv-SE" sz="1000"/>
              <a:t>1</a:t>
            </a:r>
            <a:endParaRPr lang="en-US" sz="1000"/>
          </a:p>
        </p:txBody>
      </p:sp>
      <p:sp>
        <p:nvSpPr>
          <p:cNvPr id="28698" name="Oval 26"/>
          <p:cNvSpPr>
            <a:spLocks noChangeArrowheads="1"/>
          </p:cNvSpPr>
          <p:nvPr/>
        </p:nvSpPr>
        <p:spPr bwMode="auto">
          <a:xfrm>
            <a:off x="6445250" y="981075"/>
            <a:ext cx="431800" cy="215900"/>
          </a:xfrm>
          <a:prstGeom prst="ellipse">
            <a:avLst/>
          </a:prstGeom>
          <a:solidFill>
            <a:schemeClr val="accent1"/>
          </a:solidFill>
          <a:ln w="9525">
            <a:solidFill>
              <a:schemeClr val="tx1"/>
            </a:solidFill>
            <a:round/>
            <a:headEnd/>
            <a:tailEnd/>
          </a:ln>
          <a:effectLst/>
        </p:spPr>
        <p:txBody>
          <a:bodyPr wrap="none" anchor="ctr"/>
          <a:lstStyle/>
          <a:p>
            <a:pPr algn="ctr"/>
            <a:r>
              <a:rPr lang="sv-SE" sz="1000" u="sng"/>
              <a:t>PKS</a:t>
            </a:r>
            <a:endParaRPr lang="en-US" sz="1000" u="sng"/>
          </a:p>
        </p:txBody>
      </p:sp>
      <p:sp>
        <p:nvSpPr>
          <p:cNvPr id="28699" name="Line 27"/>
          <p:cNvSpPr>
            <a:spLocks noChangeShapeType="1"/>
          </p:cNvSpPr>
          <p:nvPr/>
        </p:nvSpPr>
        <p:spPr bwMode="auto">
          <a:xfrm>
            <a:off x="6661150" y="909638"/>
            <a:ext cx="0" cy="71437"/>
          </a:xfrm>
          <a:prstGeom prst="line">
            <a:avLst/>
          </a:prstGeom>
          <a:noFill/>
          <a:ln w="9525">
            <a:solidFill>
              <a:schemeClr val="tx1"/>
            </a:solidFill>
            <a:round/>
            <a:headEnd/>
            <a:tailEnd/>
          </a:ln>
          <a:effectLst/>
        </p:spPr>
        <p:txBody>
          <a:bodyPr/>
          <a:lstStyle/>
          <a:p>
            <a:endParaRPr lang="en-US"/>
          </a:p>
        </p:txBody>
      </p:sp>
      <p:sp>
        <p:nvSpPr>
          <p:cNvPr id="28700" name="Oval 28"/>
          <p:cNvSpPr>
            <a:spLocks noChangeArrowheads="1"/>
          </p:cNvSpPr>
          <p:nvPr/>
        </p:nvSpPr>
        <p:spPr bwMode="auto">
          <a:xfrm>
            <a:off x="8101013" y="981075"/>
            <a:ext cx="431800" cy="215900"/>
          </a:xfrm>
          <a:prstGeom prst="ellipse">
            <a:avLst/>
          </a:prstGeom>
          <a:solidFill>
            <a:schemeClr val="accent1"/>
          </a:solidFill>
          <a:ln w="9525">
            <a:solidFill>
              <a:schemeClr val="tx1"/>
            </a:solidFill>
            <a:round/>
            <a:headEnd/>
            <a:tailEnd/>
          </a:ln>
          <a:effectLst/>
        </p:spPr>
        <p:txBody>
          <a:bodyPr wrap="none" anchor="ctr"/>
          <a:lstStyle/>
          <a:p>
            <a:pPr algn="ctr"/>
            <a:r>
              <a:rPr lang="sv-SE" sz="1000" u="sng"/>
              <a:t>PKT</a:t>
            </a:r>
            <a:endParaRPr lang="en-US" sz="1000" u="sng"/>
          </a:p>
        </p:txBody>
      </p:sp>
      <p:sp>
        <p:nvSpPr>
          <p:cNvPr id="28701" name="Line 29"/>
          <p:cNvSpPr>
            <a:spLocks noChangeShapeType="1"/>
          </p:cNvSpPr>
          <p:nvPr/>
        </p:nvSpPr>
        <p:spPr bwMode="auto">
          <a:xfrm>
            <a:off x="8316913" y="909638"/>
            <a:ext cx="0" cy="71437"/>
          </a:xfrm>
          <a:prstGeom prst="line">
            <a:avLst/>
          </a:prstGeom>
          <a:noFill/>
          <a:ln w="9525">
            <a:solidFill>
              <a:schemeClr val="tx1"/>
            </a:solidFill>
            <a:round/>
            <a:headEnd/>
            <a:tailEnd/>
          </a:ln>
          <a:effectLst/>
        </p:spPr>
        <p:txBody>
          <a:bodyPr/>
          <a:lstStyle/>
          <a:p>
            <a:endParaRPr lang="en-US"/>
          </a:p>
        </p:txBody>
      </p:sp>
      <p:sp>
        <p:nvSpPr>
          <p:cNvPr id="28702" name="Oval 30"/>
          <p:cNvSpPr>
            <a:spLocks noChangeArrowheads="1"/>
          </p:cNvSpPr>
          <p:nvPr/>
        </p:nvSpPr>
        <p:spPr bwMode="auto">
          <a:xfrm>
            <a:off x="7237413" y="1125538"/>
            <a:ext cx="431800" cy="215900"/>
          </a:xfrm>
          <a:prstGeom prst="ellipse">
            <a:avLst/>
          </a:prstGeom>
          <a:solidFill>
            <a:schemeClr val="accent1"/>
          </a:solidFill>
          <a:ln w="9525">
            <a:solidFill>
              <a:schemeClr val="tx1"/>
            </a:solidFill>
            <a:round/>
            <a:headEnd/>
            <a:tailEnd/>
          </a:ln>
          <a:effectLst/>
        </p:spPr>
        <p:txBody>
          <a:bodyPr wrap="none" anchor="ctr"/>
          <a:lstStyle/>
          <a:p>
            <a:pPr algn="ctr"/>
            <a:r>
              <a:rPr lang="sv-SE" sz="1000"/>
              <a:t>Ratt</a:t>
            </a:r>
            <a:endParaRPr lang="en-US" sz="1000"/>
          </a:p>
        </p:txBody>
      </p:sp>
      <p:sp>
        <p:nvSpPr>
          <p:cNvPr id="28703" name="Line 31"/>
          <p:cNvSpPr>
            <a:spLocks noChangeShapeType="1"/>
          </p:cNvSpPr>
          <p:nvPr/>
        </p:nvSpPr>
        <p:spPr bwMode="auto">
          <a:xfrm>
            <a:off x="7453313" y="1054100"/>
            <a:ext cx="0" cy="71438"/>
          </a:xfrm>
          <a:prstGeom prst="line">
            <a:avLst/>
          </a:prstGeom>
          <a:noFill/>
          <a:ln w="9525">
            <a:solidFill>
              <a:schemeClr val="tx1"/>
            </a:solidFill>
            <a:round/>
            <a:headEnd/>
            <a:tailEnd/>
          </a:ln>
          <a:effectLst/>
        </p:spPr>
        <p:txBody>
          <a:bodyPr/>
          <a:lstStyle/>
          <a:p>
            <a:endParaRPr lang="en-US"/>
          </a:p>
        </p:txBody>
      </p:sp>
      <p:sp>
        <p:nvSpPr>
          <p:cNvPr id="28704" name="AutoShape 32"/>
          <p:cNvSpPr>
            <a:spLocks noChangeArrowheads="1"/>
          </p:cNvSpPr>
          <p:nvPr/>
        </p:nvSpPr>
        <p:spPr bwMode="auto">
          <a:xfrm>
            <a:off x="6011863" y="5445125"/>
            <a:ext cx="3025775" cy="1296988"/>
          </a:xfrm>
          <a:prstGeom prst="cloudCallout">
            <a:avLst>
              <a:gd name="adj1" fmla="val -42394"/>
              <a:gd name="adj2" fmla="val -71667"/>
            </a:avLst>
          </a:prstGeom>
          <a:solidFill>
            <a:srgbClr val="99CCFF"/>
          </a:solidFill>
          <a:ln w="9525">
            <a:solidFill>
              <a:schemeClr val="bg1"/>
            </a:solidFill>
            <a:round/>
            <a:headEnd/>
            <a:tailEnd/>
          </a:ln>
          <a:effectLst/>
        </p:spPr>
        <p:txBody>
          <a:bodyPr/>
          <a:lstStyle/>
          <a:p>
            <a:pPr algn="ctr"/>
            <a:endParaRPr lang="en-US"/>
          </a:p>
        </p:txBody>
      </p:sp>
      <p:sp>
        <p:nvSpPr>
          <p:cNvPr id="28706" name="Rectangle 34"/>
          <p:cNvSpPr>
            <a:spLocks noChangeArrowheads="1"/>
          </p:cNvSpPr>
          <p:nvPr/>
        </p:nvSpPr>
        <p:spPr bwMode="auto">
          <a:xfrm>
            <a:off x="7956550" y="5661025"/>
            <a:ext cx="576263" cy="288925"/>
          </a:xfrm>
          <a:prstGeom prst="rect">
            <a:avLst/>
          </a:prstGeom>
          <a:solidFill>
            <a:schemeClr val="accent1"/>
          </a:solidFill>
          <a:ln w="9525">
            <a:solidFill>
              <a:schemeClr val="tx1"/>
            </a:solidFill>
            <a:miter lim="800000"/>
            <a:headEnd/>
            <a:tailEnd/>
          </a:ln>
          <a:effectLst/>
        </p:spPr>
        <p:txBody>
          <a:bodyPr wrap="none" anchor="ctr"/>
          <a:lstStyle/>
          <a:p>
            <a:pPr algn="ctr"/>
            <a:r>
              <a:rPr lang="sv-SE" sz="1000" u="sng"/>
              <a:t>PKT</a:t>
            </a:r>
            <a:endParaRPr lang="en-US" sz="1000" u="sng"/>
          </a:p>
        </p:txBody>
      </p:sp>
      <p:sp>
        <p:nvSpPr>
          <p:cNvPr id="28707" name="Rectangle 35"/>
          <p:cNvSpPr>
            <a:spLocks noChangeArrowheads="1"/>
          </p:cNvSpPr>
          <p:nvPr/>
        </p:nvSpPr>
        <p:spPr bwMode="auto">
          <a:xfrm>
            <a:off x="6804025" y="6164263"/>
            <a:ext cx="576263" cy="360362"/>
          </a:xfrm>
          <a:prstGeom prst="rect">
            <a:avLst/>
          </a:prstGeom>
          <a:solidFill>
            <a:schemeClr val="accent1"/>
          </a:solidFill>
          <a:ln w="9525">
            <a:solidFill>
              <a:schemeClr val="tx1"/>
            </a:solidFill>
            <a:miter lim="800000"/>
            <a:headEnd/>
            <a:tailEnd/>
          </a:ln>
          <a:effectLst/>
        </p:spPr>
        <p:txBody>
          <a:bodyPr wrap="none" anchor="ctr"/>
          <a:lstStyle/>
          <a:p>
            <a:pPr algn="ctr"/>
            <a:r>
              <a:rPr lang="sv-SE" sz="1000" u="sng"/>
              <a:t>PKS</a:t>
            </a:r>
            <a:endParaRPr lang="en-US" sz="1000" u="sng"/>
          </a:p>
        </p:txBody>
      </p:sp>
      <p:sp>
        <p:nvSpPr>
          <p:cNvPr id="28708" name="Rectangle 36"/>
          <p:cNvSpPr>
            <a:spLocks noChangeArrowheads="1"/>
          </p:cNvSpPr>
          <p:nvPr/>
        </p:nvSpPr>
        <p:spPr bwMode="auto">
          <a:xfrm>
            <a:off x="7380288" y="6164263"/>
            <a:ext cx="576262" cy="360362"/>
          </a:xfrm>
          <a:prstGeom prst="rect">
            <a:avLst/>
          </a:prstGeom>
          <a:solidFill>
            <a:schemeClr val="accent1"/>
          </a:solidFill>
          <a:ln w="9525">
            <a:solidFill>
              <a:schemeClr val="tx1"/>
            </a:solidFill>
            <a:miter lim="800000"/>
            <a:headEnd/>
            <a:tailEnd/>
          </a:ln>
          <a:effectLst/>
        </p:spPr>
        <p:txBody>
          <a:bodyPr wrap="none" anchor="ctr"/>
          <a:lstStyle/>
          <a:p>
            <a:pPr algn="ctr"/>
            <a:r>
              <a:rPr lang="sv-SE" sz="1000"/>
              <a:t>PKT</a:t>
            </a:r>
            <a:endParaRPr lang="en-US" sz="1000"/>
          </a:p>
        </p:txBody>
      </p:sp>
      <p:sp>
        <p:nvSpPr>
          <p:cNvPr id="28709" name="Rectangle 37"/>
          <p:cNvSpPr>
            <a:spLocks noChangeArrowheads="1"/>
          </p:cNvSpPr>
          <p:nvPr/>
        </p:nvSpPr>
        <p:spPr bwMode="auto">
          <a:xfrm>
            <a:off x="7956550" y="6164263"/>
            <a:ext cx="576263" cy="360362"/>
          </a:xfrm>
          <a:prstGeom prst="rect">
            <a:avLst/>
          </a:prstGeom>
          <a:solidFill>
            <a:schemeClr val="accent1"/>
          </a:solidFill>
          <a:ln w="9525">
            <a:solidFill>
              <a:schemeClr val="tx1"/>
            </a:solidFill>
            <a:miter lim="800000"/>
            <a:headEnd/>
            <a:tailEnd/>
          </a:ln>
          <a:effectLst/>
        </p:spPr>
        <p:txBody>
          <a:bodyPr wrap="none" anchor="ctr"/>
          <a:lstStyle/>
          <a:p>
            <a:pPr algn="ctr"/>
            <a:r>
              <a:rPr lang="sv-SE" sz="1000"/>
              <a:t>Ratt</a:t>
            </a:r>
            <a:endParaRPr lang="en-US" sz="1000"/>
          </a:p>
        </p:txBody>
      </p:sp>
      <p:sp>
        <p:nvSpPr>
          <p:cNvPr id="28711" name="Line 39"/>
          <p:cNvSpPr>
            <a:spLocks noChangeShapeType="1"/>
          </p:cNvSpPr>
          <p:nvPr/>
        </p:nvSpPr>
        <p:spPr bwMode="auto">
          <a:xfrm flipV="1">
            <a:off x="7667625" y="5876925"/>
            <a:ext cx="431800" cy="360363"/>
          </a:xfrm>
          <a:prstGeom prst="line">
            <a:avLst/>
          </a:prstGeom>
          <a:noFill/>
          <a:ln w="9525">
            <a:solidFill>
              <a:schemeClr val="tx1"/>
            </a:solidFill>
            <a:round/>
            <a:headEnd/>
            <a:tailEnd type="triangle" w="med" len="med"/>
          </a:ln>
          <a:effectLst/>
        </p:spPr>
        <p:txBody>
          <a:bodyPr/>
          <a:lstStyle/>
          <a:p>
            <a:endParaRPr lang="en-US"/>
          </a:p>
        </p:txBody>
      </p:sp>
      <p:sp>
        <p:nvSpPr>
          <p:cNvPr id="28712" name="Line 40"/>
          <p:cNvSpPr>
            <a:spLocks noChangeShapeType="1"/>
          </p:cNvSpPr>
          <p:nvPr/>
        </p:nvSpPr>
        <p:spPr bwMode="auto">
          <a:xfrm>
            <a:off x="6948488" y="6453188"/>
            <a:ext cx="287337" cy="0"/>
          </a:xfrm>
          <a:prstGeom prst="line">
            <a:avLst/>
          </a:prstGeom>
          <a:noFill/>
          <a:ln w="9525">
            <a:solidFill>
              <a:schemeClr val="tx1"/>
            </a:solidFill>
            <a:prstDash val="dash"/>
            <a:round/>
            <a:headEnd/>
            <a:tailEnd/>
          </a:ln>
          <a:effectLst/>
        </p:spPr>
        <p:txBody>
          <a:bodyPr/>
          <a:lstStyle/>
          <a:p>
            <a:endParaRPr lang="en-US"/>
          </a:p>
        </p:txBody>
      </p:sp>
      <p:sp>
        <p:nvSpPr>
          <p:cNvPr id="28713" name="Line 41"/>
          <p:cNvSpPr>
            <a:spLocks noChangeShapeType="1"/>
          </p:cNvSpPr>
          <p:nvPr/>
        </p:nvSpPr>
        <p:spPr bwMode="auto">
          <a:xfrm>
            <a:off x="7523163" y="6453188"/>
            <a:ext cx="287337" cy="0"/>
          </a:xfrm>
          <a:prstGeom prst="line">
            <a:avLst/>
          </a:prstGeom>
          <a:noFill/>
          <a:ln w="9525">
            <a:solidFill>
              <a:schemeClr val="tx1"/>
            </a:solidFill>
            <a:prstDash val="dash"/>
            <a:round/>
            <a:headEnd/>
            <a:tailEnd/>
          </a:ln>
          <a:effectLst/>
        </p:spPr>
        <p:txBody>
          <a:bodyPr/>
          <a:lstStyle/>
          <a:p>
            <a:endParaRPr lang="en-US"/>
          </a:p>
        </p:txBody>
      </p:sp>
      <p:sp>
        <p:nvSpPr>
          <p:cNvPr id="28715" name="Text Box 43"/>
          <p:cNvSpPr txBox="1">
            <a:spLocks noChangeArrowheads="1"/>
          </p:cNvSpPr>
          <p:nvPr/>
        </p:nvSpPr>
        <p:spPr bwMode="auto">
          <a:xfrm>
            <a:off x="7596188" y="5589588"/>
            <a:ext cx="323850" cy="366712"/>
          </a:xfrm>
          <a:prstGeom prst="rect">
            <a:avLst/>
          </a:prstGeom>
          <a:noFill/>
          <a:ln w="9525">
            <a:noFill/>
            <a:miter lim="800000"/>
            <a:headEnd/>
            <a:tailEnd/>
          </a:ln>
          <a:effectLst/>
        </p:spPr>
        <p:txBody>
          <a:bodyPr wrap="none">
            <a:spAutoFit/>
          </a:bodyPr>
          <a:lstStyle/>
          <a:p>
            <a:r>
              <a:rPr lang="sv-SE"/>
              <a:t>T</a:t>
            </a:r>
            <a:endParaRPr lang="en-US"/>
          </a:p>
        </p:txBody>
      </p:sp>
      <p:sp>
        <p:nvSpPr>
          <p:cNvPr id="28716" name="Text Box 44"/>
          <p:cNvSpPr txBox="1">
            <a:spLocks noChangeArrowheads="1"/>
          </p:cNvSpPr>
          <p:nvPr/>
        </p:nvSpPr>
        <p:spPr bwMode="auto">
          <a:xfrm>
            <a:off x="6443663" y="6164263"/>
            <a:ext cx="336550" cy="366712"/>
          </a:xfrm>
          <a:prstGeom prst="rect">
            <a:avLst/>
          </a:prstGeom>
          <a:noFill/>
          <a:ln w="9525">
            <a:noFill/>
            <a:miter lim="800000"/>
            <a:headEnd/>
            <a:tailEnd/>
          </a:ln>
          <a:effectLst/>
        </p:spPr>
        <p:txBody>
          <a:bodyPr wrap="none">
            <a:spAutoFit/>
          </a:bodyPr>
          <a:lstStyle/>
          <a:p>
            <a:r>
              <a:rPr lang="sv-SE"/>
              <a:t>S</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Hz-04.27-1.0">
  <a:themeElements>
    <a:clrScheme name="AHz-04.27-1.0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AHz-04.27-1.0">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Hz-04.27-1.0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AHz-04.27-1.0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AHz-04.27-1.0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AHz-04.27-1.0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AHz-04.27-1.0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AHz-04.27-1.0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AHz-04.27-1.0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AHz-04.27-1.0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AHz-04.27-1.0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AHz-04.27-1.0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AHz-04.27-1.0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AHz-04.27-1.0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Z:\office\Dokument\Undervisning\TDDB38\Lectures\DataStructures\AHz-04.27-1.0.ppt</Template>
  <TotalTime>76905</TotalTime>
  <Words>2519</Words>
  <Application>Microsoft Office PowerPoint</Application>
  <PresentationFormat>On-screen Show (4:3)</PresentationFormat>
  <Paragraphs>575</Paragraphs>
  <Slides>35</Slides>
  <Notes>30</Notes>
  <HiddenSlides>0</HiddenSlides>
  <MMClips>0</MMClips>
  <ScaleCrop>false</ScaleCrop>
  <HeadingPairs>
    <vt:vector size="6" baseType="variant">
      <vt:variant>
        <vt:lpstr>Fonts Used</vt:lpstr>
      </vt:variant>
      <vt:variant>
        <vt:i4>6</vt:i4>
      </vt:variant>
      <vt:variant>
        <vt:lpstr>Design Template</vt:lpstr>
      </vt:variant>
      <vt:variant>
        <vt:i4>2</vt:i4>
      </vt:variant>
      <vt:variant>
        <vt:lpstr>Slide Titles</vt:lpstr>
      </vt:variant>
      <vt:variant>
        <vt:i4>35</vt:i4>
      </vt:variant>
    </vt:vector>
  </HeadingPairs>
  <TitlesOfParts>
    <vt:vector size="43" baseType="lpstr">
      <vt:lpstr>Arial</vt:lpstr>
      <vt:lpstr>Wingdings</vt:lpstr>
      <vt:lpstr>Times New Roman</vt:lpstr>
      <vt:lpstr>Arial Black</vt:lpstr>
      <vt:lpstr>宋体</vt:lpstr>
      <vt:lpstr>HYShortSamul-Medium</vt:lpstr>
      <vt:lpstr>AHz-04.27-1.0</vt:lpstr>
      <vt:lpstr>AHz-04.27-1.0</vt:lpstr>
      <vt:lpstr>Translation of EER model into relational model</vt:lpstr>
      <vt:lpstr>Overview</vt:lpstr>
      <vt:lpstr>Translation ER/EER to Relational</vt:lpstr>
      <vt:lpstr>EER model for the COMPANY database</vt:lpstr>
      <vt:lpstr>ER to Relations</vt:lpstr>
      <vt:lpstr>Slide 6</vt:lpstr>
      <vt:lpstr>ER to Relations</vt:lpstr>
      <vt:lpstr>Slide 8</vt:lpstr>
      <vt:lpstr>ER to Relations</vt:lpstr>
      <vt:lpstr>Slide 10</vt:lpstr>
      <vt:lpstr>ER to Relations</vt:lpstr>
      <vt:lpstr>Slide 12</vt:lpstr>
      <vt:lpstr>ER to Relations</vt:lpstr>
      <vt:lpstr>Slide 14</vt:lpstr>
      <vt:lpstr>ER to Relations</vt:lpstr>
      <vt:lpstr>ER to Relations</vt:lpstr>
      <vt:lpstr>Slide 17</vt:lpstr>
      <vt:lpstr>ER to Relations</vt:lpstr>
      <vt:lpstr>ER to Relations</vt:lpstr>
      <vt:lpstr>N-ary relationships</vt:lpstr>
      <vt:lpstr>ER to Relations</vt:lpstr>
      <vt:lpstr>ER to Relations</vt:lpstr>
      <vt:lpstr>Slide 23</vt:lpstr>
      <vt:lpstr>ER to Relations</vt:lpstr>
      <vt:lpstr>Slide 25</vt:lpstr>
      <vt:lpstr>EER to Relations  Step 8: Mapping Specialization</vt:lpstr>
      <vt:lpstr>EER to Relations  Step 8: Mapping Specialization</vt:lpstr>
      <vt:lpstr>EER to Relations  Step 8: Mapping Specialization</vt:lpstr>
      <vt:lpstr>EER to Relations  Step 8: Mapping Specialization</vt:lpstr>
      <vt:lpstr>EER to Relations  </vt:lpstr>
      <vt:lpstr>EER to Relations </vt:lpstr>
      <vt:lpstr>EER to Relations </vt:lpstr>
      <vt:lpstr>EER to Relations  Step 9: Mapping of Union Types</vt:lpstr>
      <vt:lpstr>EER to Relations  Step 9: Mapping of Union Types</vt:lpstr>
      <vt:lpstr>Example: LARM days</vt:lpstr>
    </vt:vector>
  </TitlesOfParts>
  <Company>IDA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Translation of EER models into Relations</dc:title>
  <dc:creator>Jose M Pena</dc:creator>
  <cp:lastModifiedBy>Jose M. Peña</cp:lastModifiedBy>
  <cp:revision>427</cp:revision>
  <cp:lastPrinted>2002-09-06T06:36:49Z</cp:lastPrinted>
  <dcterms:created xsi:type="dcterms:W3CDTF">2000-08-29T19:40:37Z</dcterms:created>
  <dcterms:modified xsi:type="dcterms:W3CDTF">2014-01-27T08:41:46Z</dcterms:modified>
</cp:coreProperties>
</file>