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8"/>
  </p:notesMasterIdLst>
  <p:handoutMasterIdLst>
    <p:handoutMasterId r:id="rId29"/>
  </p:handoutMasterIdLst>
  <p:sldIdLst>
    <p:sldId id="256" r:id="rId8"/>
    <p:sldId id="411" r:id="rId9"/>
    <p:sldId id="422" r:id="rId10"/>
    <p:sldId id="400" r:id="rId11"/>
    <p:sldId id="414" r:id="rId12"/>
    <p:sldId id="416" r:id="rId13"/>
    <p:sldId id="394" r:id="rId14"/>
    <p:sldId id="426" r:id="rId15"/>
    <p:sldId id="423" r:id="rId16"/>
    <p:sldId id="385" r:id="rId17"/>
    <p:sldId id="386" r:id="rId18"/>
    <p:sldId id="417" r:id="rId19"/>
    <p:sldId id="424" r:id="rId20"/>
    <p:sldId id="408" r:id="rId21"/>
    <p:sldId id="425" r:id="rId22"/>
    <p:sldId id="418" r:id="rId23"/>
    <p:sldId id="399" r:id="rId24"/>
    <p:sldId id="421" r:id="rId25"/>
    <p:sldId id="392" r:id="rId26"/>
    <p:sldId id="315" r:id="rId2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2/10/2023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2/10/2023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juronaset.se/" TargetMode="Externa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2023-02-13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Call </a:t>
            </a:r>
            <a:r>
              <a:rPr lang="sv-SE" dirty="0" err="1"/>
              <a:t>with</a:t>
            </a:r>
            <a:r>
              <a:rPr lang="sv-SE" dirty="0"/>
              <a:t> deadline 7/11</a:t>
            </a:r>
          </a:p>
          <a:p>
            <a:pPr marL="0" indent="0">
              <a:buNone/>
            </a:pPr>
            <a:r>
              <a:rPr lang="sv-SE" dirty="0"/>
              <a:t>59 </a:t>
            </a:r>
            <a:r>
              <a:rPr lang="sv-SE" dirty="0" err="1"/>
              <a:t>applicants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Andrei/Niklas/Nikolaos </a:t>
            </a:r>
            <a:r>
              <a:rPr lang="sv-SE" dirty="0" err="1"/>
              <a:t>evaluated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participants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8 to </a:t>
            </a:r>
            <a:r>
              <a:rPr lang="sv-SE" dirty="0" err="1">
                <a:solidFill>
                  <a:srgbClr val="FF0000"/>
                </a:solidFill>
              </a:rPr>
              <a:t>interview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ELLIIT </a:t>
            </a:r>
            <a:r>
              <a:rPr lang="sv-SE" dirty="0">
                <a:solidFill>
                  <a:srgbClr val="C00000"/>
                </a:solidFill>
              </a:rPr>
              <a:t>– no </a:t>
            </a:r>
            <a:r>
              <a:rPr lang="sv-SE" dirty="0" err="1">
                <a:solidFill>
                  <a:srgbClr val="C00000"/>
                </a:solidFill>
              </a:rPr>
              <a:t>updates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Planned</a:t>
            </a:r>
            <a:r>
              <a:rPr lang="sv-SE" dirty="0"/>
              <a:t> </a:t>
            </a:r>
            <a:r>
              <a:rPr lang="sv-SE" dirty="0" err="1"/>
              <a:t>announcements</a:t>
            </a:r>
            <a:r>
              <a:rPr lang="sv-SE" dirty="0"/>
              <a:t> for biträdande lektor or lektor (IDA, ISY, ITN) –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yet</a:t>
            </a:r>
            <a:r>
              <a:rPr lang="sv-SE" dirty="0"/>
              <a:t>—Henrik </a:t>
            </a:r>
            <a:r>
              <a:rPr lang="sv-SE" dirty="0" err="1"/>
              <a:t>works</a:t>
            </a:r>
            <a:r>
              <a:rPr lang="sv-SE" dirty="0"/>
              <a:t> on </a:t>
            </a:r>
            <a:r>
              <a:rPr lang="sv-SE" dirty="0" err="1"/>
              <a:t>this</a:t>
            </a:r>
            <a:r>
              <a:rPr lang="sv-SE" dirty="0"/>
              <a:t>—looks </a:t>
            </a:r>
            <a:r>
              <a:rPr lang="sv-SE" dirty="0" err="1"/>
              <a:t>good</a:t>
            </a:r>
            <a:r>
              <a:rPr lang="sv-SE" dirty="0"/>
              <a:t> (</a:t>
            </a:r>
            <a:r>
              <a:rPr lang="sv-SE" dirty="0" err="1"/>
              <a:t>Gurjot</a:t>
            </a:r>
            <a:r>
              <a:rPr lang="sv-SE" dirty="0"/>
              <a:t>/Ulf </a:t>
            </a:r>
            <a:r>
              <a:rPr lang="sv-SE" dirty="0" err="1"/>
              <a:t>candidate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 (</a:t>
            </a:r>
            <a:r>
              <a:rPr lang="sv-SE" dirty="0" err="1"/>
              <a:t>industrial</a:t>
            </a:r>
            <a:r>
              <a:rPr lang="sv-SE" dirty="0"/>
              <a:t>) </a:t>
            </a:r>
            <a:r>
              <a:rPr lang="sv-SE" dirty="0" err="1"/>
              <a:t>IoT</a:t>
            </a:r>
            <a:endParaRPr lang="sv-SE" dirty="0"/>
          </a:p>
          <a:p>
            <a:pPr lvl="1"/>
            <a:r>
              <a:rPr lang="sv-SE" dirty="0" err="1"/>
              <a:t>Cybersecurity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Probably </a:t>
            </a:r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salary</a:t>
            </a:r>
            <a:r>
              <a:rPr lang="sv-SE" dirty="0"/>
              <a:t> 1 </a:t>
            </a:r>
            <a:r>
              <a:rPr lang="sv-SE" dirty="0" err="1"/>
              <a:t>year</a:t>
            </a:r>
            <a:r>
              <a:rPr lang="sv-SE" dirty="0"/>
              <a:t>; 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afterwards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07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 </a:t>
            </a:r>
            <a:r>
              <a:rPr lang="sv-SE" dirty="0" err="1"/>
              <a:t>reporting</a:t>
            </a:r>
            <a:r>
              <a:rPr lang="sv-SE" dirty="0"/>
              <a:t> for </a:t>
            </a:r>
            <a:r>
              <a:rPr lang="sv-SE" dirty="0" err="1"/>
              <a:t>lab</a:t>
            </a:r>
            <a:r>
              <a:rPr lang="sv-SE" dirty="0"/>
              <a:t> </a:t>
            </a:r>
            <a:r>
              <a:rPr lang="sv-SE" dirty="0" err="1"/>
              <a:t>assistants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Trial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division (</a:t>
            </a:r>
            <a:r>
              <a:rPr lang="sv-SE" dirty="0" err="1"/>
              <a:t>probably</a:t>
            </a:r>
            <a:r>
              <a:rPr lang="sv-SE" dirty="0"/>
              <a:t> </a:t>
            </a:r>
            <a:r>
              <a:rPr lang="sv-SE" dirty="0" err="1"/>
              <a:t>SaS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473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Återbetalning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Forskning               932kkr</a:t>
            </a:r>
          </a:p>
          <a:p>
            <a:pPr marL="0" indent="0">
              <a:buNone/>
            </a:pPr>
            <a:r>
              <a:rPr lang="sv-SE" dirty="0"/>
              <a:t>Grundutbildning   451kkr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197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March</a:t>
            </a:r>
            <a:r>
              <a:rPr lang="sv-SE" dirty="0"/>
              <a:t> - April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7864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Employee</a:t>
            </a:r>
            <a:r>
              <a:rPr lang="sv-SE" dirty="0"/>
              <a:t> 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former </a:t>
            </a:r>
            <a:r>
              <a:rPr lang="sv-SE" dirty="0" err="1"/>
              <a:t>questionnaires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2 </a:t>
            </a:r>
            <a:r>
              <a:rPr lang="sv-SE" dirty="0" err="1"/>
              <a:t>times</a:t>
            </a:r>
            <a:r>
              <a:rPr lang="sv-SE" dirty="0"/>
              <a:t> per </a:t>
            </a:r>
            <a:r>
              <a:rPr lang="sv-SE" dirty="0" err="1"/>
              <a:t>year</a:t>
            </a:r>
            <a:r>
              <a:rPr lang="sv-SE" dirty="0"/>
              <a:t>, 8-10 </a:t>
            </a:r>
            <a:r>
              <a:rPr lang="sv-SE" dirty="0" err="1"/>
              <a:t>questions</a:t>
            </a:r>
            <a:r>
              <a:rPr lang="sv-SE" dirty="0"/>
              <a:t> per </a:t>
            </a:r>
            <a:r>
              <a:rPr lang="sv-SE" dirty="0" err="1"/>
              <a:t>time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: 6-17/3  ’ participation and </a:t>
            </a:r>
            <a:r>
              <a:rPr lang="sv-SE" dirty="0" err="1"/>
              <a:t>influence</a:t>
            </a:r>
            <a:r>
              <a:rPr lang="sv-SE" dirty="0"/>
              <a:t>’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057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Fruit</a:t>
            </a:r>
            <a:r>
              <a:rPr lang="sv-SE" dirty="0"/>
              <a:t> - </a:t>
            </a:r>
            <a:r>
              <a:rPr lang="sv-SE" dirty="0" err="1"/>
              <a:t>sandwiches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1-2 </a:t>
            </a:r>
            <a:r>
              <a:rPr lang="sv-SE" dirty="0" err="1"/>
              <a:t>fruits</a:t>
            </a:r>
            <a:r>
              <a:rPr lang="sv-SE" dirty="0"/>
              <a:t> per person per </a:t>
            </a:r>
            <a:r>
              <a:rPr lang="sv-SE" dirty="0" err="1"/>
              <a:t>day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sandwiches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announced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033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40 </a:t>
            </a:r>
            <a:r>
              <a:rPr lang="sv-SE" dirty="0" err="1"/>
              <a:t>conference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Djurönäset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http://djuronaset.com/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June 19-20, 2023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630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6" name="Picture 5" descr="9781108837873">
            <a:extLst>
              <a:ext uri="{FF2B5EF4-FFF2-40B4-BE49-F238E27FC236}">
                <a16:creationId xmlns:a16="http://schemas.microsoft.com/office/drawing/2014/main" id="{09E72854-960A-4D0F-9C77-4B79832F55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655" y="1860823"/>
            <a:ext cx="2959420" cy="415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89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LiU </a:t>
            </a:r>
            <a:r>
              <a:rPr lang="sv-SE" dirty="0" err="1"/>
              <a:t>selects</a:t>
            </a:r>
            <a:r>
              <a:rPr lang="sv-SE" dirty="0"/>
              <a:t> Olaf as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candidates</a:t>
            </a:r>
            <a:r>
              <a:rPr lang="sv-SE" dirty="0"/>
              <a:t> for Wallenberg Academy </a:t>
            </a:r>
            <a:r>
              <a:rPr lang="sv-SE" dirty="0" err="1"/>
              <a:t>Fellows</a:t>
            </a:r>
            <a:endParaRPr lang="sv-SE" dirty="0"/>
          </a:p>
          <a:p>
            <a:endParaRPr lang="sv-SE" dirty="0"/>
          </a:p>
          <a:p>
            <a:r>
              <a:rPr lang="sv-SE" dirty="0"/>
              <a:t>WASP </a:t>
            </a:r>
            <a:r>
              <a:rPr lang="sv-SE" dirty="0" err="1"/>
              <a:t>industry</a:t>
            </a:r>
            <a:r>
              <a:rPr lang="sv-SE" dirty="0"/>
              <a:t> bridge </a:t>
            </a:r>
            <a:r>
              <a:rPr lang="sv-SE" dirty="0" err="1"/>
              <a:t>project</a:t>
            </a:r>
            <a:r>
              <a:rPr lang="sv-SE" dirty="0"/>
              <a:t>: </a:t>
            </a:r>
          </a:p>
          <a:p>
            <a:pPr marL="0" indent="0">
              <a:buNone/>
            </a:pPr>
            <a:r>
              <a:rPr lang="sv-SE"/>
              <a:t>                    Niklas</a:t>
            </a:r>
            <a:r>
              <a:rPr lang="sv-SE" dirty="0"/>
              <a:t>, David + </a:t>
            </a:r>
            <a:r>
              <a:rPr lang="sv-SE" dirty="0" err="1"/>
              <a:t>Sectra</a:t>
            </a:r>
            <a:r>
              <a:rPr lang="sv-SE" dirty="0"/>
              <a:t> + </a:t>
            </a:r>
            <a:r>
              <a:rPr lang="sv-SE" dirty="0" err="1"/>
              <a:t>SaS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60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/>
              <a:t>PhD students: Karol </a:t>
            </a:r>
            <a:r>
              <a:rPr lang="sv-SE" dirty="0" err="1"/>
              <a:t>Wojtulewicz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Manel</a:t>
            </a:r>
            <a:r>
              <a:rPr lang="sv-SE" dirty="0"/>
              <a:t> </a:t>
            </a:r>
            <a:r>
              <a:rPr lang="sv-SE" dirty="0" err="1"/>
              <a:t>Jerbi</a:t>
            </a:r>
            <a:r>
              <a:rPr lang="sv-SE" dirty="0"/>
              <a:t> (2023-04-15)</a:t>
            </a:r>
          </a:p>
          <a:p>
            <a:pPr marL="0" indent="0" fontAlgn="base">
              <a:buNone/>
            </a:pPr>
            <a:r>
              <a:rPr lang="sv-SE" dirty="0"/>
              <a:t>PhD students: </a:t>
            </a:r>
            <a:r>
              <a:rPr lang="sv-SE" dirty="0" err="1"/>
              <a:t>Aamna</a:t>
            </a:r>
            <a:r>
              <a:rPr lang="sv-SE" dirty="0"/>
              <a:t> </a:t>
            </a:r>
            <a:r>
              <a:rPr lang="sv-SE" dirty="0" err="1"/>
              <a:t>Zahid</a:t>
            </a:r>
            <a:r>
              <a:rPr lang="sv-SE" dirty="0"/>
              <a:t> </a:t>
            </a:r>
            <a:r>
              <a:rPr lang="sv-SE" dirty="0" err="1"/>
              <a:t>Piracha</a:t>
            </a:r>
            <a:r>
              <a:rPr lang="sv-SE" dirty="0"/>
              <a:t>, </a:t>
            </a:r>
            <a:r>
              <a:rPr lang="sv-SE" dirty="0" err="1"/>
              <a:t>Minxing</a:t>
            </a:r>
            <a:r>
              <a:rPr lang="sv-SE" dirty="0"/>
              <a:t> Liu, </a:t>
            </a:r>
            <a:r>
              <a:rPr lang="sv-SE" dirty="0" err="1"/>
              <a:t>Sheyda</a:t>
            </a:r>
            <a:r>
              <a:rPr lang="sv-SE" dirty="0"/>
              <a:t> </a:t>
            </a:r>
            <a:r>
              <a:rPr lang="sv-SE" dirty="0" err="1"/>
              <a:t>Mirzakhani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: </a:t>
            </a:r>
            <a:r>
              <a:rPr lang="sv-SE" dirty="0" err="1"/>
              <a:t>postdoc</a:t>
            </a:r>
            <a:r>
              <a:rPr lang="sv-SE" dirty="0"/>
              <a:t>, PhD students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Offices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sv-SE" dirty="0" err="1"/>
              <a:t>Postdocs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to </a:t>
            </a:r>
            <a:r>
              <a:rPr lang="sv-SE" dirty="0" err="1"/>
              <a:t>another</a:t>
            </a:r>
            <a:r>
              <a:rPr lang="sv-SE" dirty="0"/>
              <a:t> </a:t>
            </a:r>
            <a:r>
              <a:rPr lang="sv-SE" dirty="0" err="1"/>
              <a:t>corridor</a:t>
            </a:r>
            <a:r>
              <a:rPr lang="sv-SE" dirty="0"/>
              <a:t> (</a:t>
            </a:r>
            <a:r>
              <a:rPr lang="sv-SE" dirty="0" err="1"/>
              <a:t>expected</a:t>
            </a:r>
            <a:r>
              <a:rPr lang="sv-SE" dirty="0"/>
              <a:t> </a:t>
            </a:r>
            <a:r>
              <a:rPr lang="sv-SE" dirty="0" err="1"/>
              <a:t>March</a:t>
            </a:r>
            <a:r>
              <a:rPr lang="sv-SE" dirty="0"/>
              <a:t>)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ADIT </a:t>
            </a:r>
            <a:r>
              <a:rPr lang="sv-SE" dirty="0" err="1"/>
              <a:t>thesis</a:t>
            </a:r>
            <a:r>
              <a:rPr lang="sv-SE" dirty="0"/>
              <a:t> students </a:t>
            </a:r>
            <a:r>
              <a:rPr lang="sv-SE" dirty="0" err="1"/>
              <a:t>room</a:t>
            </a:r>
            <a:r>
              <a:rPr lang="sv-SE" dirty="0"/>
              <a:t>: </a:t>
            </a:r>
            <a:r>
              <a:rPr lang="sv-SE" dirty="0" err="1"/>
              <a:t>soon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</a:t>
            </a:r>
            <a:r>
              <a:rPr lang="sv-SE" dirty="0" err="1"/>
              <a:t>again</a:t>
            </a:r>
            <a:r>
              <a:rPr lang="sv-SE" dirty="0"/>
              <a:t> for students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don’t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use</a:t>
            </a:r>
            <a:r>
              <a:rPr lang="sv-SE" dirty="0">
                <a:sym typeface="Wingdings" panose="05000000000000000000" pitchFamily="2" charset="2"/>
              </a:rPr>
              <a:t> as meeting </a:t>
            </a:r>
            <a:r>
              <a:rPr lang="sv-SE" dirty="0" err="1">
                <a:sym typeface="Wingdings" panose="05000000000000000000" pitchFamily="2" charset="2"/>
              </a:rPr>
              <a:t>room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anymore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7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LiU </a:t>
            </a:r>
            <a:r>
              <a:rPr lang="sv-SE" dirty="0" err="1"/>
              <a:t>specialization</a:t>
            </a:r>
            <a:r>
              <a:rPr lang="sv-SE" dirty="0"/>
              <a:t> areas (Profilområde)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5 område</a:t>
            </a:r>
          </a:p>
          <a:p>
            <a:pPr marL="0" indent="0">
              <a:buNone/>
            </a:pPr>
            <a:r>
              <a:rPr lang="sv-SE" dirty="0"/>
              <a:t>5-20 </a:t>
            </a:r>
            <a:r>
              <a:rPr lang="sv-SE" dirty="0" err="1"/>
              <a:t>msek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Apply</a:t>
            </a:r>
            <a:r>
              <a:rPr lang="sv-SE" dirty="0"/>
              <a:t> to VR jan/</a:t>
            </a:r>
            <a:r>
              <a:rPr lang="sv-SE" dirty="0" err="1"/>
              <a:t>may</a:t>
            </a:r>
            <a:r>
              <a:rPr lang="sv-SE" dirty="0"/>
              <a:t> 2023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Suggestions from IDA:</a:t>
            </a:r>
          </a:p>
          <a:p>
            <a:pPr marL="0" indent="0">
              <a:buNone/>
            </a:pPr>
            <a:r>
              <a:rPr lang="sv-SE" dirty="0" err="1"/>
              <a:t>Tekfak</a:t>
            </a:r>
            <a:r>
              <a:rPr lang="sv-SE" dirty="0"/>
              <a:t>: AI, cybersäkerhet, Design (sent 1/9)</a:t>
            </a:r>
          </a:p>
          <a:p>
            <a:pPr marL="0" indent="0">
              <a:buNone/>
            </a:pPr>
            <a:r>
              <a:rPr lang="sv-SE" dirty="0" err="1"/>
              <a:t>Filfak</a:t>
            </a:r>
            <a:r>
              <a:rPr lang="sv-SE" dirty="0"/>
              <a:t>: human in </a:t>
            </a:r>
            <a:r>
              <a:rPr lang="sv-SE" dirty="0" err="1"/>
              <a:t>complex</a:t>
            </a:r>
            <a:r>
              <a:rPr lang="sv-SE" dirty="0"/>
              <a:t> systems</a:t>
            </a:r>
          </a:p>
          <a:p>
            <a:pPr marL="0" indent="0">
              <a:buNone/>
            </a:pPr>
            <a:r>
              <a:rPr lang="sv-SE" dirty="0"/>
              <a:t>ISY: </a:t>
            </a:r>
            <a:r>
              <a:rPr lang="sv-SE" dirty="0" err="1"/>
              <a:t>secure</a:t>
            </a:r>
            <a:r>
              <a:rPr lang="sv-SE" dirty="0"/>
              <a:t> and </a:t>
            </a:r>
            <a:r>
              <a:rPr lang="sv-SE" dirty="0" err="1"/>
              <a:t>energy-efficient</a:t>
            </a:r>
            <a:r>
              <a:rPr lang="sv-SE" dirty="0"/>
              <a:t> </a:t>
            </a:r>
            <a:r>
              <a:rPr lang="sv-SE" dirty="0" err="1"/>
              <a:t>communications</a:t>
            </a:r>
            <a:r>
              <a:rPr lang="sv-SE" dirty="0"/>
              <a:t> </a:t>
            </a:r>
            <a:r>
              <a:rPr lang="sv-SE" dirty="0" err="1"/>
              <a:t>technology</a:t>
            </a:r>
            <a:r>
              <a:rPr lang="sv-SE" dirty="0"/>
              <a:t>, Data-driven </a:t>
            </a:r>
            <a:r>
              <a:rPr lang="sv-SE" dirty="0" err="1"/>
              <a:t>society</a:t>
            </a:r>
            <a:r>
              <a:rPr lang="sv-SE" dirty="0"/>
              <a:t>, </a:t>
            </a:r>
            <a:r>
              <a:rPr lang="sv-SE" dirty="0" err="1"/>
              <a:t>autonomous</a:t>
            </a:r>
            <a:r>
              <a:rPr lang="sv-SE" dirty="0"/>
              <a:t> systems</a:t>
            </a:r>
          </a:p>
          <a:p>
            <a:pPr marL="0" indent="0">
              <a:buNone/>
            </a:pPr>
            <a:r>
              <a:rPr lang="sv-SE" dirty="0"/>
              <a:t>18/12 </a:t>
            </a:r>
            <a:r>
              <a:rPr lang="sv-SE" dirty="0" err="1"/>
              <a:t>proposals</a:t>
            </a:r>
            <a:r>
              <a:rPr lang="sv-SE" dirty="0"/>
              <a:t> for </a:t>
            </a:r>
            <a:r>
              <a:rPr lang="sv-SE" dirty="0" err="1"/>
              <a:t>tekfak</a:t>
            </a:r>
            <a:r>
              <a:rPr lang="sv-SE" dirty="0"/>
              <a:t>/</a:t>
            </a:r>
            <a:r>
              <a:rPr lang="sv-SE" dirty="0" err="1"/>
              <a:t>filfak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become</a:t>
            </a:r>
            <a:r>
              <a:rPr lang="sv-SE" dirty="0">
                <a:sym typeface="Wingdings" panose="05000000000000000000" pitchFamily="2" charset="2"/>
              </a:rPr>
              <a:t> 5 </a:t>
            </a:r>
            <a:r>
              <a:rPr lang="sv-SE" dirty="0" err="1">
                <a:sym typeface="Wingdings" panose="05000000000000000000" pitchFamily="2" charset="2"/>
              </a:rPr>
              <a:t>each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9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LiU </a:t>
            </a:r>
            <a:r>
              <a:rPr lang="sv-SE" dirty="0" err="1"/>
              <a:t>specialization</a:t>
            </a:r>
            <a:r>
              <a:rPr lang="sv-SE" dirty="0"/>
              <a:t> areas (Profilområde)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36 suggestions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Decision later in </a:t>
            </a:r>
            <a:r>
              <a:rPr lang="sv-SE" dirty="0" err="1"/>
              <a:t>October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5 </a:t>
            </a:r>
            <a:r>
              <a:rPr lang="sv-SE" dirty="0" err="1"/>
              <a:t>specialization</a:t>
            </a:r>
            <a:r>
              <a:rPr lang="sv-SE" dirty="0"/>
              <a:t> areas</a:t>
            </a:r>
          </a:p>
          <a:p>
            <a:pPr marL="0" indent="0">
              <a:buNone/>
            </a:pPr>
            <a:r>
              <a:rPr lang="sv-SE" dirty="0"/>
              <a:t>X areas </a:t>
            </a:r>
            <a:r>
              <a:rPr lang="sv-SE" dirty="0" err="1"/>
              <a:t>with</a:t>
            </a:r>
            <a:r>
              <a:rPr lang="sv-SE" dirty="0"/>
              <a:t> special support (not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it </a:t>
            </a:r>
            <a:r>
              <a:rPr lang="sv-SE" dirty="0" err="1"/>
              <a:t>means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Y areas no support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12 </a:t>
            </a:r>
            <a:r>
              <a:rPr lang="sv-SE" dirty="0" err="1"/>
              <a:t>writing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: 10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multidisciplinary</a:t>
            </a:r>
            <a:r>
              <a:rPr lang="sv-SE" dirty="0"/>
              <a:t> + 2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focused</a:t>
            </a:r>
            <a:r>
              <a:rPr lang="sv-SE" dirty="0"/>
              <a:t> (materials for the </a:t>
            </a:r>
            <a:r>
              <a:rPr lang="sv-SE" dirty="0" err="1"/>
              <a:t>future</a:t>
            </a:r>
            <a:r>
              <a:rPr lang="sv-SE" dirty="0"/>
              <a:t>, </a:t>
            </a:r>
            <a:r>
              <a:rPr lang="sv-SE" dirty="0" err="1"/>
              <a:t>visual</a:t>
            </a:r>
            <a:r>
              <a:rPr lang="sv-SE" dirty="0"/>
              <a:t> digital </a:t>
            </a:r>
            <a:r>
              <a:rPr lang="sv-SE" dirty="0" err="1"/>
              <a:t>future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041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LiU </a:t>
            </a:r>
            <a:r>
              <a:rPr lang="sv-SE" dirty="0" err="1"/>
              <a:t>specialization</a:t>
            </a:r>
            <a:r>
              <a:rPr lang="sv-SE" dirty="0"/>
              <a:t> areas (Profilområde)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337" y="1697007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>
                <a:highlight>
                  <a:srgbClr val="FF0000"/>
                </a:highlight>
              </a:rPr>
              <a:t>NO:::: </a:t>
            </a:r>
            <a:r>
              <a:rPr lang="sv-SE" sz="1800" dirty="0"/>
              <a:t>AI – science and </a:t>
            </a:r>
            <a:r>
              <a:rPr lang="sv-SE" sz="1800" dirty="0" err="1"/>
              <a:t>societal</a:t>
            </a:r>
            <a:r>
              <a:rPr lang="sv-SE" sz="1800" dirty="0"/>
              <a:t> </a:t>
            </a:r>
            <a:r>
              <a:rPr lang="sv-SE" sz="1800" dirty="0" err="1"/>
              <a:t>impact</a:t>
            </a:r>
            <a:endParaRPr lang="sv-SE" sz="1800" dirty="0"/>
          </a:p>
          <a:p>
            <a:pPr marL="0" indent="0">
              <a:buNone/>
            </a:pPr>
            <a:r>
              <a:rPr lang="sv-SE" sz="1800" dirty="0" err="1"/>
              <a:t>Connected</a:t>
            </a:r>
            <a:r>
              <a:rPr lang="sv-SE" sz="1800" dirty="0"/>
              <a:t> </a:t>
            </a:r>
            <a:r>
              <a:rPr lang="sv-SE" sz="1800" dirty="0" err="1"/>
              <a:t>interacting</a:t>
            </a:r>
            <a:r>
              <a:rPr lang="sv-SE" sz="1800" dirty="0"/>
              <a:t> intelligent systems </a:t>
            </a:r>
            <a:r>
              <a:rPr lang="sv-SE" sz="1800" dirty="0">
                <a:highlight>
                  <a:srgbClr val="FF0000"/>
                </a:highlight>
              </a:rPr>
              <a:t>+</a:t>
            </a:r>
            <a:r>
              <a:rPr lang="sv-SE" sz="1800" dirty="0"/>
              <a:t> Humans in systems </a:t>
            </a:r>
            <a:r>
              <a:rPr lang="sv-SE" sz="1800" dirty="0" err="1"/>
              <a:t>of</a:t>
            </a:r>
            <a:r>
              <a:rPr lang="sv-SE" sz="1800" dirty="0"/>
              <a:t> systems</a:t>
            </a:r>
          </a:p>
          <a:p>
            <a:pPr marL="0" indent="0">
              <a:buNone/>
            </a:pPr>
            <a:r>
              <a:rPr lang="sv-SE" sz="1800" dirty="0" err="1"/>
              <a:t>Future</a:t>
            </a:r>
            <a:r>
              <a:rPr lang="sv-SE" sz="1800" dirty="0"/>
              <a:t> generations</a:t>
            </a:r>
          </a:p>
          <a:p>
            <a:pPr marL="0" indent="0">
              <a:buNone/>
            </a:pPr>
            <a:r>
              <a:rPr lang="sv-SE" sz="1800" dirty="0" err="1"/>
              <a:t>Future</a:t>
            </a:r>
            <a:r>
              <a:rPr lang="sv-SE" sz="1800" dirty="0"/>
              <a:t> </a:t>
            </a:r>
            <a:r>
              <a:rPr lang="sv-SE" sz="1800" dirty="0" err="1"/>
              <a:t>humanities</a:t>
            </a:r>
            <a:endParaRPr lang="sv-SE" sz="1800" dirty="0"/>
          </a:p>
          <a:p>
            <a:pPr marL="0" indent="0">
              <a:buNone/>
            </a:pPr>
            <a:r>
              <a:rPr lang="sv-SE" sz="1800" dirty="0" err="1"/>
              <a:t>Imaging</a:t>
            </a:r>
            <a:r>
              <a:rPr lang="sv-SE" sz="1800" dirty="0"/>
              <a:t> and </a:t>
            </a:r>
            <a:r>
              <a:rPr lang="sv-SE" sz="1800" dirty="0" err="1"/>
              <a:t>visualization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health</a:t>
            </a:r>
            <a:endParaRPr lang="sv-SE" sz="1800" dirty="0"/>
          </a:p>
          <a:p>
            <a:pPr marL="0" indent="0">
              <a:buNone/>
            </a:pPr>
            <a:r>
              <a:rPr lang="sv-SE" sz="1800" dirty="0" err="1"/>
              <a:t>LifeSci</a:t>
            </a:r>
            <a:r>
              <a:rPr lang="sv-SE" sz="1800" dirty="0"/>
              <a:t>-X</a:t>
            </a:r>
          </a:p>
          <a:p>
            <a:pPr marL="0" indent="0">
              <a:buNone/>
            </a:pPr>
            <a:r>
              <a:rPr lang="sv-SE" sz="1800" dirty="0"/>
              <a:t>Materials and </a:t>
            </a:r>
            <a:r>
              <a:rPr lang="sv-SE" sz="1800" dirty="0" err="1"/>
              <a:t>circular</a:t>
            </a:r>
            <a:r>
              <a:rPr lang="sv-SE" sz="1800" dirty="0"/>
              <a:t> </a:t>
            </a:r>
            <a:r>
              <a:rPr lang="sv-SE" sz="1800" dirty="0" err="1"/>
              <a:t>technologies</a:t>
            </a:r>
            <a:endParaRPr lang="sv-SE" sz="1800" dirty="0"/>
          </a:p>
          <a:p>
            <a:pPr marL="0" indent="0">
              <a:buNone/>
            </a:pPr>
            <a:r>
              <a:rPr lang="sv-SE" sz="1800" dirty="0">
                <a:highlight>
                  <a:srgbClr val="FF0000"/>
                </a:highlight>
              </a:rPr>
              <a:t>NO:::: </a:t>
            </a:r>
            <a:r>
              <a:rPr lang="sv-SE" sz="1800" dirty="0" err="1"/>
              <a:t>Safe</a:t>
            </a:r>
            <a:r>
              <a:rPr lang="sv-SE" sz="1800" dirty="0"/>
              <a:t> </a:t>
            </a:r>
            <a:r>
              <a:rPr lang="sv-SE" sz="1800" dirty="0" err="1"/>
              <a:t>resilient</a:t>
            </a:r>
            <a:r>
              <a:rPr lang="sv-SE" sz="1800" dirty="0"/>
              <a:t> </a:t>
            </a:r>
            <a:r>
              <a:rPr lang="sv-SE" sz="1800" dirty="0" err="1"/>
              <a:t>society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NO Sense  and </a:t>
            </a:r>
            <a:r>
              <a:rPr lang="sv-SE" sz="1800" dirty="0" err="1"/>
              <a:t>sensibility</a:t>
            </a:r>
            <a:endParaRPr lang="sv-SE" sz="1800" dirty="0"/>
          </a:p>
          <a:p>
            <a:pPr marL="0" indent="0">
              <a:buNone/>
            </a:pPr>
            <a:r>
              <a:rPr lang="sv-SE" sz="1800" dirty="0" err="1"/>
              <a:t>Societal</a:t>
            </a:r>
            <a:r>
              <a:rPr lang="sv-SE" sz="1800" dirty="0"/>
              <a:t> transformation</a:t>
            </a:r>
          </a:p>
          <a:p>
            <a:pPr marL="0" indent="0">
              <a:buNone/>
            </a:pPr>
            <a:r>
              <a:rPr lang="sv-SE" sz="1800" dirty="0"/>
              <a:t>YES: Visual digital </a:t>
            </a:r>
            <a:r>
              <a:rPr lang="sv-SE" sz="1800" dirty="0" err="1"/>
              <a:t>future</a:t>
            </a:r>
            <a:endParaRPr lang="sv-SE" sz="18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987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/>
              <a:t>LiU </a:t>
            </a:r>
            <a:r>
              <a:rPr lang="sv-SE" dirty="0" err="1"/>
              <a:t>specialization</a:t>
            </a:r>
            <a:r>
              <a:rPr lang="sv-SE" dirty="0"/>
              <a:t> areas (Profilområde)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dirty="0" err="1"/>
              <a:t>Earliest</a:t>
            </a:r>
            <a:r>
              <a:rPr lang="sv-SE" dirty="0"/>
              <a:t> 2025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Rektor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to areas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Not </a:t>
            </a:r>
            <a:r>
              <a:rPr lang="sv-SE" dirty="0" err="1"/>
              <a:t>enough</a:t>
            </a:r>
            <a:r>
              <a:rPr lang="sv-SE" dirty="0"/>
              <a:t> for </a:t>
            </a:r>
            <a:r>
              <a:rPr lang="sv-SE" dirty="0" err="1"/>
              <a:t>actual</a:t>
            </a:r>
            <a:r>
              <a:rPr lang="sv-SE" dirty="0"/>
              <a:t> research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987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/>
              <a:t>LiU IT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Overleaf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Yearly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on IT services</a:t>
            </a:r>
          </a:p>
          <a:p>
            <a:pPr marL="457200" lvl="1" indent="0">
              <a:buNone/>
            </a:pPr>
            <a:r>
              <a:rPr lang="sv-SE" dirty="0" err="1"/>
              <a:t>Comments</a:t>
            </a:r>
            <a:r>
              <a:rPr lang="sv-SE" dirty="0"/>
              <a:t> on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works</a:t>
            </a:r>
            <a:r>
              <a:rPr lang="sv-SE" dirty="0"/>
              <a:t> and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doesn’t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78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6" y="360999"/>
            <a:ext cx="7737588" cy="831131"/>
          </a:xfrm>
        </p:spPr>
        <p:txBody>
          <a:bodyPr/>
          <a:lstStyle/>
          <a:p>
            <a:r>
              <a:rPr lang="sv-SE" dirty="0" err="1"/>
              <a:t>Faculty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– no </a:t>
            </a:r>
            <a:r>
              <a:rPr lang="sv-SE" dirty="0" err="1">
                <a:solidFill>
                  <a:srgbClr val="FF0000"/>
                </a:solidFill>
              </a:rPr>
              <a:t>updates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192130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sv-SE" dirty="0" err="1"/>
              <a:t>Tekfak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</a:t>
            </a:r>
          </a:p>
          <a:p>
            <a:r>
              <a:rPr lang="sv-SE" dirty="0"/>
              <a:t>Research </a:t>
            </a:r>
            <a:r>
              <a:rPr lang="sv-SE" dirty="0" err="1"/>
              <a:t>environment</a:t>
            </a:r>
            <a:r>
              <a:rPr lang="sv-SE" dirty="0"/>
              <a:t> = division</a:t>
            </a:r>
          </a:p>
          <a:p>
            <a:r>
              <a:rPr lang="sv-SE" dirty="0" err="1"/>
              <a:t>Quite</a:t>
            </a:r>
            <a:r>
              <a:rPr lang="sv-SE" dirty="0"/>
              <a:t> </a:t>
            </a:r>
            <a:r>
              <a:rPr lang="sv-SE" dirty="0" err="1"/>
              <a:t>similar</a:t>
            </a:r>
            <a:r>
              <a:rPr lang="sv-SE" dirty="0"/>
              <a:t> as </a:t>
            </a:r>
            <a:r>
              <a:rPr lang="sv-SE" dirty="0" err="1"/>
              <a:t>before</a:t>
            </a:r>
            <a:endParaRPr lang="sv-SE" dirty="0"/>
          </a:p>
          <a:p>
            <a:r>
              <a:rPr lang="sv-SE" dirty="0" err="1"/>
              <a:t>Some</a:t>
            </a:r>
            <a:r>
              <a:rPr lang="sv-SE" dirty="0"/>
              <a:t> ’</a:t>
            </a:r>
            <a:r>
              <a:rPr lang="sv-SE" dirty="0" err="1"/>
              <a:t>name-marked</a:t>
            </a:r>
            <a:r>
              <a:rPr lang="sv-SE" dirty="0"/>
              <a:t>’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disappears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., professor </a:t>
            </a:r>
            <a:r>
              <a:rPr lang="sv-SE" dirty="0" err="1"/>
              <a:t>contract</a:t>
            </a:r>
            <a:r>
              <a:rPr lang="sv-SE" dirty="0"/>
              <a:t> (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remains</a:t>
            </a:r>
            <a:r>
              <a:rPr lang="sv-SE" dirty="0"/>
              <a:t>)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Filfak</a:t>
            </a:r>
            <a:r>
              <a:rPr lang="sv-SE" dirty="0"/>
              <a:t> </a:t>
            </a:r>
            <a:r>
              <a:rPr lang="sv-SE" dirty="0" err="1"/>
              <a:t>discussions</a:t>
            </a:r>
            <a:r>
              <a:rPr lang="sv-SE" dirty="0"/>
              <a:t>: </a:t>
            </a:r>
            <a:r>
              <a:rPr lang="sv-SE" dirty="0">
                <a:solidFill>
                  <a:srgbClr val="FF0000"/>
                </a:solidFill>
              </a:rPr>
              <a:t>(</a:t>
            </a:r>
            <a:r>
              <a:rPr lang="sv-SE" dirty="0" err="1">
                <a:solidFill>
                  <a:srgbClr val="FF0000"/>
                </a:solidFill>
              </a:rPr>
              <a:t>discussion</a:t>
            </a:r>
            <a:r>
              <a:rPr lang="sv-SE" dirty="0">
                <a:solidFill>
                  <a:srgbClr val="FF0000"/>
                </a:solidFill>
              </a:rPr>
              <a:t> in Universitetsläraren)</a:t>
            </a:r>
          </a:p>
          <a:p>
            <a:r>
              <a:rPr lang="sv-SE" dirty="0"/>
              <a:t>Research </a:t>
            </a:r>
            <a:r>
              <a:rPr lang="sv-SE" dirty="0" err="1"/>
              <a:t>environments</a:t>
            </a:r>
            <a:r>
              <a:rPr lang="sv-SE" dirty="0"/>
              <a:t> at IDA: </a:t>
            </a:r>
            <a:r>
              <a:rPr lang="sv-SE" dirty="0" err="1"/>
              <a:t>Statistics</a:t>
            </a:r>
            <a:r>
              <a:rPr lang="sv-SE" dirty="0"/>
              <a:t>, </a:t>
            </a:r>
            <a:r>
              <a:rPr lang="sv-SE" dirty="0" err="1"/>
              <a:t>KogVet</a:t>
            </a:r>
            <a:r>
              <a:rPr lang="sv-SE" dirty="0"/>
              <a:t> </a:t>
            </a:r>
          </a:p>
          <a:p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: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 by seniors,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external</a:t>
            </a:r>
            <a:r>
              <a:rPr lang="sv-SE" dirty="0"/>
              <a:t> finance, </a:t>
            </a:r>
            <a:r>
              <a:rPr lang="sv-SE" dirty="0" err="1"/>
              <a:t>publications</a:t>
            </a:r>
            <a:r>
              <a:rPr lang="sv-SE" dirty="0"/>
              <a:t> –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develop</a:t>
            </a:r>
            <a:r>
              <a:rPr lang="sv-SE" dirty="0"/>
              <a:t> new system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2023-02-10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9883331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6731</TotalTime>
  <Words>567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Offices</vt:lpstr>
      <vt:lpstr>LiU specialization areas (Profilområde)</vt:lpstr>
      <vt:lpstr>LiU specialization areas (Profilområde)</vt:lpstr>
      <vt:lpstr>LiU specialization areas (Profilområde)</vt:lpstr>
      <vt:lpstr>LiU specialization areas (Profilområde)</vt:lpstr>
      <vt:lpstr>LiU IT</vt:lpstr>
      <vt:lpstr>Faculty funding – no updates</vt:lpstr>
      <vt:lpstr>IDA – IDA postdocs</vt:lpstr>
      <vt:lpstr>IDA – ELLIIT – no updates</vt:lpstr>
      <vt:lpstr>Digital reporting for lab assistants</vt:lpstr>
      <vt:lpstr>Återbetalning</vt:lpstr>
      <vt:lpstr>Development dialogues</vt:lpstr>
      <vt:lpstr>Employee barometer</vt:lpstr>
      <vt:lpstr>Fruit - sandwiches</vt:lpstr>
      <vt:lpstr>IDA 40 conference</vt:lpstr>
      <vt:lpstr>Info from ADIT members</vt:lpstr>
      <vt:lpstr>Info from ADIT members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259</cp:revision>
  <dcterms:created xsi:type="dcterms:W3CDTF">2020-02-20T14:14:52Z</dcterms:created>
  <dcterms:modified xsi:type="dcterms:W3CDTF">2023-02-10T14:35:18Z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