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4"/>
    <p:sldMasterId id="2147483719" r:id="rId5"/>
    <p:sldMasterId id="2147483722" r:id="rId6"/>
    <p:sldMasterId id="2147483720" r:id="rId7"/>
  </p:sldMasterIdLst>
  <p:notesMasterIdLst>
    <p:notesMasterId r:id="rId24"/>
  </p:notesMasterIdLst>
  <p:handoutMasterIdLst>
    <p:handoutMasterId r:id="rId25"/>
  </p:handoutMasterIdLst>
  <p:sldIdLst>
    <p:sldId id="256" r:id="rId8"/>
    <p:sldId id="292" r:id="rId9"/>
    <p:sldId id="321" r:id="rId10"/>
    <p:sldId id="381" r:id="rId11"/>
    <p:sldId id="382" r:id="rId12"/>
    <p:sldId id="373" r:id="rId13"/>
    <p:sldId id="385" r:id="rId14"/>
    <p:sldId id="386" r:id="rId15"/>
    <p:sldId id="387" r:id="rId16"/>
    <p:sldId id="388" r:id="rId17"/>
    <p:sldId id="389" r:id="rId18"/>
    <p:sldId id="390" r:id="rId19"/>
    <p:sldId id="391" r:id="rId20"/>
    <p:sldId id="349" r:id="rId21"/>
    <p:sldId id="392" r:id="rId22"/>
    <p:sldId id="315" r:id="rId23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B53"/>
    <a:srgbClr val="00CFB5"/>
    <a:srgbClr val="17C7D2"/>
    <a:srgbClr val="00B9E7"/>
    <a:srgbClr val="9B97DC"/>
    <a:srgbClr val="7FDCF3"/>
    <a:srgbClr val="B3EAF8"/>
    <a:srgbClr val="FEF06F"/>
    <a:srgbClr val="B2F1E9"/>
    <a:srgbClr val="7FE7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98"/>
  </p:normalViewPr>
  <p:slideViewPr>
    <p:cSldViewPr snapToGrid="0" snapToObjects="1">
      <p:cViewPr varScale="1">
        <p:scale>
          <a:sx n="58" d="100"/>
          <a:sy n="58" d="100"/>
        </p:scale>
        <p:origin x="72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97" d="100"/>
          <a:sy n="197" d="100"/>
        </p:scale>
        <p:origin x="29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90402-8E07-BB4F-A189-6AD7200B2129}" type="datetime1">
              <a:rPr lang="en-US" smtClean="0"/>
              <a:pPr/>
              <a:t>4/28/2022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91D49-AD30-AD49-8FCC-B045B8D02F0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933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8E3D5-343E-3741-80FE-788E6CEB802F}" type="datetime1">
              <a:rPr lang="en-US" smtClean="0"/>
              <a:pPr/>
              <a:t>4/28/2022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C25B8-6A37-0E42-AD12-4E95E5CB520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151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6EF91CDE-B790-8A46-8369-44B0C19389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945C4C27-1F97-7B4A-91CB-BD9DD8A7C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849589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27E6A4C-6317-524D-927D-F0BF73D73EB0}" type="datetime1">
              <a:rPr lang="sv-SE" smtClean="0"/>
              <a:t>2022-04-28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75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A747E34B-FAE4-3947-A0A9-ADCFC7BE6E4C}" type="datetime1">
              <a:rPr lang="sv-SE" smtClean="0"/>
              <a:t>2022-04-28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732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/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0E238A40-B792-5245-BA0A-F2C33FB9B417}" type="datetime1">
              <a:rPr lang="sv-SE" smtClean="0"/>
              <a:t>2022-04-28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4348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B5EA92F5-A25F-714C-B63B-BFDC3BC77148}" type="datetime1">
              <a:rPr lang="sv-SE" smtClean="0"/>
              <a:t>2022-04-28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2870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91288134-4D03-E64A-9483-318B1EEA06EF}" type="datetime1">
              <a:rPr lang="sv-SE" smtClean="0"/>
              <a:t>2022-04-28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020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7A8CB9E8-4AC5-1941-BC1A-E46B464B6D70}" type="datetime1">
              <a:rPr lang="sv-SE" smtClean="0"/>
              <a:t>2022-04-28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7592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D509CA25-327D-824D-AD52-7F0C6FA53EEB}" type="datetime1">
              <a:rPr lang="sv-SE" smtClean="0"/>
              <a:t>2022-04-28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1637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6DCC092-2B1E-D646-8EB7-AFA37DCE48CE}" type="datetime1">
              <a:rPr lang="sv-SE" smtClean="0"/>
              <a:t>2022-04-28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4110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59BD235B-EFE7-014C-8DC0-5E62FDD0C6DB}" type="datetime1">
              <a:rPr lang="sv-SE" smtClean="0"/>
              <a:t>2022-04-28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24140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2A1E6FD4-7A29-2D48-B90A-9FCA2968D78E}" type="datetime1">
              <a:rPr lang="sv-SE" smtClean="0"/>
              <a:t>2022-04-28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372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F1D6EE2D-BE4C-3B44-8681-9434B578A4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E60CB263-2344-A94E-8836-F6720CE372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50087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993A0AE-0E6C-5843-97ED-4D829F5B4852}" type="datetime1">
              <a:rPr lang="sv-SE" smtClean="0"/>
              <a:t>2022-04-28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8908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5CFDE3B8-BC2B-7240-9963-6D591CD026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9F3349AB-2E8F-7043-8417-4AC1F28875B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406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1F5D3293-740E-CB4A-814F-F61513DD63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34D454B5-42D4-284D-ACE5-189D225B30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51663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82B88882-ED87-0849-90D0-838426AC53F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9189F40A-8F83-5D4F-93C4-27B79AA8B4B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53193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sida 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6">
            <a:extLst>
              <a:ext uri="{FF2B5EF4-FFF2-40B4-BE49-F238E27FC236}">
                <a16:creationId xmlns:a16="http://schemas.microsoft.com/office/drawing/2014/main" id="{3FE40DBF-25D6-D549-8F0F-EA39A834BE6B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objekt 6">
            <a:extLst>
              <a:ext uri="{FF2B5EF4-FFF2-40B4-BE49-F238E27FC236}">
                <a16:creationId xmlns:a16="http://schemas.microsoft.com/office/drawing/2014/main" id="{5A0C8BC8-8704-2C4C-BC3E-7E799106A8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76992EA7-732D-F645-AA87-1CBABAE7F32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F41D56F-34DF-B145-929C-E101AB4884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45799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2F83865A-EE38-7F44-AD0A-FDC43C61D02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681E91DB-CF3E-BD46-977E-5FD30BF896F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Underrubrik/namn på talare e.d.</a:t>
            </a:r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>
                <a:latin typeface="+mn-lt"/>
              </a:rPr>
              <a:t>Presentationens</a:t>
            </a:r>
            <a:br>
              <a:rPr lang="sv-SE" dirty="0">
                <a:latin typeface="+mn-lt"/>
              </a:rPr>
            </a:br>
            <a:r>
              <a:rPr lang="sv-SE" dirty="0">
                <a:latin typeface="+mn-lt"/>
              </a:rPr>
              <a:t>titel/rubrik</a:t>
            </a:r>
          </a:p>
        </p:txBody>
      </p:sp>
    </p:spTree>
    <p:extLst>
      <p:ext uri="{BB962C8B-B14F-4D97-AF65-F5344CB8AC3E}">
        <p14:creationId xmlns:p14="http://schemas.microsoft.com/office/powerpoint/2010/main" val="14541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FCD9B04B-0EC1-7649-ADC0-CB6E9BA482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7" name="Title 10">
            <a:extLst>
              <a:ext uri="{FF2B5EF4-FFF2-40B4-BE49-F238E27FC236}">
                <a16:creationId xmlns:a16="http://schemas.microsoft.com/office/drawing/2014/main" id="{DAE440A9-94BC-3A4C-985C-C8AE195F94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415571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49076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49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89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78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09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BB76EF7-7B19-1F46-BC1A-888CFF3A83B5}" type="datetime1">
              <a:rPr lang="sv-SE" smtClean="0"/>
              <a:t>2022-04-28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162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29A810-850D-DB46-99C8-138ED0A91CF1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33095" y="5759450"/>
            <a:ext cx="2595151" cy="95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97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30" r:id="rId4"/>
    <p:sldLayoutId id="2147483662" r:id="rId5"/>
    <p:sldLayoutId id="2147483717" r:id="rId6"/>
    <p:sldLayoutId id="2147483718" r:id="rId7"/>
    <p:sldLayoutId id="2147483731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6">
            <a:extLst>
              <a:ext uri="{FF2B5EF4-FFF2-40B4-BE49-F238E27FC236}">
                <a16:creationId xmlns:a16="http://schemas.microsoft.com/office/drawing/2014/main" id="{4D3EABC0-D4A8-BF4B-A517-4F1F34236AE2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AE6DACAB-2EA3-2343-AE48-9B61B42D92C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8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660" r:id="rId2"/>
    <p:sldLayoutId id="2147483661" r:id="rId3"/>
    <p:sldLayoutId id="2147483663" r:id="rId4"/>
    <p:sldLayoutId id="2147483700" r:id="rId5"/>
    <p:sldLayoutId id="2147483707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5">
            <a:extLst>
              <a:ext uri="{FF2B5EF4-FFF2-40B4-BE49-F238E27FC236}">
                <a16:creationId xmlns:a16="http://schemas.microsoft.com/office/drawing/2014/main" id="{1A5C6550-047F-2442-ADAB-BF72C6758DA4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6">
            <a:extLst>
              <a:ext uri="{FF2B5EF4-FFF2-40B4-BE49-F238E27FC236}">
                <a16:creationId xmlns:a16="http://schemas.microsoft.com/office/drawing/2014/main" id="{4AC473FB-7523-434D-816D-F2A8B53FADB1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47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5">
            <a:extLst>
              <a:ext uri="{FF2B5EF4-FFF2-40B4-BE49-F238E27FC236}">
                <a16:creationId xmlns:a16="http://schemas.microsoft.com/office/drawing/2014/main" id="{1DA5F5C8-AFB6-EF46-8D01-D43EC3B20F79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3818EBA3-E255-F04E-9681-4F94A7B46B8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49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721" r:id="rId4"/>
    <p:sldLayoutId id="2147483709" r:id="rId5"/>
    <p:sldLayoutId id="2147483733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dirty="0"/>
              <a:t>2022-04-28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C33E3D-CA7E-9A40-BFFC-303E70BDE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ADIT Meeting</a:t>
            </a:r>
          </a:p>
        </p:txBody>
      </p:sp>
    </p:spTree>
    <p:extLst>
      <p:ext uri="{BB962C8B-B14F-4D97-AF65-F5344CB8AC3E}">
        <p14:creationId xmlns:p14="http://schemas.microsoft.com/office/powerpoint/2010/main" val="387622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Bisysslor – extra </a:t>
            </a:r>
            <a:r>
              <a:rPr lang="sv-SE" dirty="0" err="1"/>
              <a:t>work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sv-SE" dirty="0" err="1"/>
              <a:t>Once</a:t>
            </a:r>
            <a:r>
              <a:rPr lang="sv-SE" dirty="0"/>
              <a:t> a </a:t>
            </a:r>
            <a:r>
              <a:rPr lang="sv-SE" dirty="0" err="1"/>
              <a:t>year</a:t>
            </a:r>
            <a:r>
              <a:rPr lang="sv-SE" dirty="0"/>
              <a:t> </a:t>
            </a:r>
            <a:r>
              <a:rPr lang="sv-SE" dirty="0" err="1"/>
              <a:t>confirm</a:t>
            </a:r>
            <a:r>
              <a:rPr lang="sv-SE" dirty="0"/>
              <a:t> in primula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know</a:t>
            </a:r>
            <a:r>
              <a:rPr lang="sv-SE" dirty="0"/>
              <a:t> the </a:t>
            </a:r>
            <a:r>
              <a:rPr lang="sv-SE" dirty="0" err="1"/>
              <a:t>rules</a:t>
            </a:r>
            <a:r>
              <a:rPr lang="sv-SE" dirty="0"/>
              <a:t> (</a:t>
            </a:r>
            <a:r>
              <a:rPr lang="sv-SE" dirty="0" err="1"/>
              <a:t>first</a:t>
            </a:r>
            <a:r>
              <a:rPr lang="sv-SE" dirty="0"/>
              <a:t> </a:t>
            </a:r>
            <a:r>
              <a:rPr lang="sv-SE" dirty="0" err="1"/>
              <a:t>time</a:t>
            </a:r>
            <a:r>
              <a:rPr lang="sv-SE" dirty="0"/>
              <a:t>: jan 2023)</a:t>
            </a:r>
          </a:p>
          <a:p>
            <a:pPr lvl="1"/>
            <a:endParaRPr lang="sv-SE" dirty="0"/>
          </a:p>
          <a:p>
            <a:pPr lvl="1"/>
            <a:r>
              <a:rPr lang="sv-SE" dirty="0" err="1"/>
              <a:t>Work</a:t>
            </a:r>
            <a:r>
              <a:rPr lang="sv-SE" dirty="0"/>
              <a:t> </a:t>
            </a:r>
            <a:r>
              <a:rPr lang="sv-SE" dirty="0" err="1"/>
              <a:t>related</a:t>
            </a:r>
            <a:r>
              <a:rPr lang="sv-SE" dirty="0"/>
              <a:t> to research and </a:t>
            </a:r>
            <a:r>
              <a:rPr lang="sv-SE" dirty="0" err="1"/>
              <a:t>development</a:t>
            </a:r>
            <a:r>
              <a:rPr lang="sv-SE" dirty="0"/>
              <a:t>  in Primula</a:t>
            </a:r>
          </a:p>
          <a:p>
            <a:pPr lvl="1"/>
            <a:r>
              <a:rPr lang="sv-SE" dirty="0" err="1"/>
              <a:t>Other</a:t>
            </a:r>
            <a:r>
              <a:rPr lang="sv-SE" dirty="0"/>
              <a:t> </a:t>
            </a:r>
            <a:r>
              <a:rPr lang="sv-SE" dirty="0" err="1"/>
              <a:t>work</a:t>
            </a:r>
            <a:r>
              <a:rPr lang="sv-SE" dirty="0"/>
              <a:t> </a:t>
            </a:r>
            <a:r>
              <a:rPr lang="sv-SE" dirty="0" err="1"/>
              <a:t>report</a:t>
            </a:r>
            <a:r>
              <a:rPr lang="sv-SE" dirty="0"/>
              <a:t> </a:t>
            </a:r>
            <a:r>
              <a:rPr lang="sv-SE" dirty="0" err="1"/>
              <a:t>during</a:t>
            </a:r>
            <a:r>
              <a:rPr lang="sv-SE" dirty="0"/>
              <a:t> personal </a:t>
            </a:r>
            <a:r>
              <a:rPr lang="sv-SE" dirty="0" err="1"/>
              <a:t>development</a:t>
            </a:r>
            <a:r>
              <a:rPr lang="sv-SE" dirty="0"/>
              <a:t> </a:t>
            </a:r>
            <a:r>
              <a:rPr lang="sv-SE" dirty="0" err="1"/>
              <a:t>dialogue</a:t>
            </a:r>
            <a:endParaRPr lang="sv-SE" dirty="0"/>
          </a:p>
          <a:p>
            <a:pPr lvl="1"/>
            <a:r>
              <a:rPr lang="sv-SE" dirty="0"/>
              <a:t>Note: all extra </a:t>
            </a:r>
            <a:r>
              <a:rPr lang="sv-SE" dirty="0" err="1"/>
              <a:t>work</a:t>
            </a:r>
            <a:r>
              <a:rPr lang="sv-SE" dirty="0"/>
              <a:t> </a:t>
            </a:r>
            <a:r>
              <a:rPr lang="sv-SE" dirty="0" err="1"/>
              <a:t>needs</a:t>
            </a:r>
            <a:r>
              <a:rPr lang="sv-SE" dirty="0"/>
              <a:t> to be </a:t>
            </a:r>
            <a:r>
              <a:rPr lang="sv-SE" dirty="0" err="1"/>
              <a:t>approved</a:t>
            </a:r>
            <a:r>
              <a:rPr lang="sv-SE" dirty="0"/>
              <a:t> by Patrick</a:t>
            </a:r>
          </a:p>
          <a:p>
            <a:pPr lvl="1"/>
            <a:r>
              <a:rPr lang="sv-SE" dirty="0"/>
              <a:t>Note: </a:t>
            </a:r>
            <a:r>
              <a:rPr lang="sv-SE" dirty="0" err="1"/>
              <a:t>both</a:t>
            </a:r>
            <a:r>
              <a:rPr lang="sv-SE" dirty="0"/>
              <a:t> </a:t>
            </a:r>
            <a:r>
              <a:rPr lang="sv-SE" dirty="0" err="1"/>
              <a:t>paid</a:t>
            </a:r>
            <a:r>
              <a:rPr lang="sv-SE" dirty="0"/>
              <a:t> and non-</a:t>
            </a:r>
            <a:r>
              <a:rPr lang="sv-SE" dirty="0" err="1"/>
              <a:t>paid</a:t>
            </a:r>
            <a:r>
              <a:rPr lang="sv-SE" dirty="0"/>
              <a:t> </a:t>
            </a:r>
            <a:r>
              <a:rPr lang="sv-SE" dirty="0" err="1"/>
              <a:t>work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2022-04-28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4555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IDA - </a:t>
            </a:r>
            <a:r>
              <a:rPr lang="sv-SE" dirty="0" err="1"/>
              <a:t>Work</a:t>
            </a:r>
            <a:r>
              <a:rPr lang="sv-SE" dirty="0"/>
              <a:t> </a:t>
            </a:r>
            <a:r>
              <a:rPr lang="sv-SE" dirty="0" err="1"/>
              <a:t>environment</a:t>
            </a:r>
            <a:r>
              <a:rPr lang="sv-SE" dirty="0"/>
              <a:t> tour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28/4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2022-04-28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21913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LiU</a:t>
            </a:r>
            <a:r>
              <a:rPr lang="sv-SE" dirty="0"/>
              <a:t> – </a:t>
            </a:r>
            <a:r>
              <a:rPr lang="sv-SE" dirty="0" err="1"/>
              <a:t>travel</a:t>
            </a:r>
            <a:r>
              <a:rPr lang="sv-SE" dirty="0"/>
              <a:t> for </a:t>
            </a:r>
            <a:r>
              <a:rPr lang="sv-SE" dirty="0" err="1"/>
              <a:t>work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New </a:t>
            </a:r>
            <a:r>
              <a:rPr lang="sv-SE" dirty="0" err="1"/>
              <a:t>guidelines</a:t>
            </a:r>
            <a:r>
              <a:rPr lang="sv-SE" dirty="0"/>
              <a:t> coming </a:t>
            </a:r>
            <a:r>
              <a:rPr lang="sv-SE" dirty="0" err="1"/>
              <a:t>soon</a:t>
            </a:r>
            <a:endParaRPr lang="sv-SE" dirty="0"/>
          </a:p>
          <a:p>
            <a:r>
              <a:rPr lang="sv-SE" dirty="0"/>
              <a:t>(Will not </a:t>
            </a:r>
            <a:r>
              <a:rPr lang="sv-SE" dirty="0" err="1"/>
              <a:t>need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the </a:t>
            </a:r>
            <a:r>
              <a:rPr lang="sv-SE" dirty="0" err="1"/>
              <a:t>routines</a:t>
            </a:r>
            <a:r>
              <a:rPr lang="sv-SE" dirty="0"/>
              <a:t> at ADIT)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2022-04-28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72362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LiU</a:t>
            </a:r>
            <a:r>
              <a:rPr lang="sv-SE" dirty="0"/>
              <a:t> – export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goods</a:t>
            </a:r>
            <a:r>
              <a:rPr lang="sv-SE" dirty="0"/>
              <a:t> and services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goods</a:t>
            </a:r>
            <a:r>
              <a:rPr lang="sv-SE" dirty="0"/>
              <a:t> and services </a:t>
            </a:r>
            <a:r>
              <a:rPr lang="sv-SE" dirty="0" err="1"/>
              <a:t>cannot</a:t>
            </a:r>
            <a:r>
              <a:rPr lang="sv-SE" dirty="0"/>
              <a:t> be </a:t>
            </a:r>
            <a:r>
              <a:rPr lang="sv-SE" dirty="0" err="1"/>
              <a:t>exported</a:t>
            </a:r>
            <a:r>
              <a:rPr lang="sv-SE" dirty="0"/>
              <a:t> </a:t>
            </a:r>
            <a:r>
              <a:rPr lang="sv-SE" dirty="0" err="1"/>
              <a:t>outside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EU</a:t>
            </a:r>
          </a:p>
          <a:p>
            <a:r>
              <a:rPr lang="sv-SE" dirty="0"/>
              <a:t>Probably not so </a:t>
            </a:r>
            <a:r>
              <a:rPr lang="sv-SE" dirty="0" err="1"/>
              <a:t>much</a:t>
            </a:r>
            <a:r>
              <a:rPr lang="sv-SE" dirty="0"/>
              <a:t> </a:t>
            </a:r>
            <a:r>
              <a:rPr lang="sv-SE" dirty="0" err="1"/>
              <a:t>influence</a:t>
            </a:r>
            <a:r>
              <a:rPr lang="sv-SE" dirty="0"/>
              <a:t> for ADIT </a:t>
            </a:r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examples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crypto</a:t>
            </a:r>
            <a:r>
              <a:rPr lang="sv-SE" dirty="0"/>
              <a:t> systems, </a:t>
            </a:r>
            <a:r>
              <a:rPr lang="sv-SE" dirty="0" err="1"/>
              <a:t>drones</a:t>
            </a:r>
            <a:r>
              <a:rPr lang="sv-SE" dirty="0"/>
              <a:t>. (dual </a:t>
            </a:r>
            <a:r>
              <a:rPr lang="sv-SE" dirty="0" err="1"/>
              <a:t>use</a:t>
            </a:r>
            <a:r>
              <a:rPr lang="sv-SE" dirty="0"/>
              <a:t>)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2022-04-28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68377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IDA - </a:t>
            </a:r>
            <a:r>
              <a:rPr lang="sv-SE" dirty="0" err="1"/>
              <a:t>bibliometrics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 err="1"/>
              <a:t>Bibliometrics</a:t>
            </a:r>
            <a:r>
              <a:rPr lang="sv-SE" dirty="0"/>
              <a:t> </a:t>
            </a:r>
            <a:r>
              <a:rPr lang="sv-SE" dirty="0" err="1"/>
              <a:t>seminar</a:t>
            </a:r>
            <a:r>
              <a:rPr lang="sv-SE" dirty="0"/>
              <a:t>: preliminary 1/6 10-12 hybrid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2022-04-28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2697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ADIT </a:t>
            </a:r>
            <a:r>
              <a:rPr lang="sv-SE" dirty="0" err="1"/>
              <a:t>members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r>
              <a:rPr lang="sv-SE" dirty="0"/>
              <a:t>SSF </a:t>
            </a:r>
            <a:r>
              <a:rPr lang="sv-SE" dirty="0" err="1"/>
              <a:t>funding</a:t>
            </a:r>
            <a:r>
              <a:rPr lang="sv-SE" dirty="0"/>
              <a:t>, Niklas + </a:t>
            </a:r>
            <a:r>
              <a:rPr lang="sv-SE" dirty="0" err="1"/>
              <a:t>SaS</a:t>
            </a:r>
            <a:endParaRPr lang="sv-SE" dirty="0"/>
          </a:p>
          <a:p>
            <a:endParaRPr lang="sv-SE" dirty="0"/>
          </a:p>
          <a:p>
            <a:r>
              <a:rPr lang="sv-SE" dirty="0"/>
              <a:t>May 19, PhD </a:t>
            </a:r>
            <a:r>
              <a:rPr lang="sv-SE" dirty="0" err="1"/>
              <a:t>Huanyu</a:t>
            </a:r>
            <a:r>
              <a:rPr lang="sv-SE" dirty="0"/>
              <a:t> (spikning </a:t>
            </a:r>
            <a:r>
              <a:rPr lang="sv-SE" dirty="0" err="1"/>
              <a:t>today</a:t>
            </a:r>
            <a:r>
              <a:rPr lang="sv-SE" dirty="0"/>
              <a:t>)</a:t>
            </a:r>
          </a:p>
          <a:p>
            <a:endParaRPr lang="sv-SE" dirty="0"/>
          </a:p>
          <a:p>
            <a:r>
              <a:rPr lang="sv-SE" dirty="0" err="1"/>
              <a:t>Shahrzad’s</a:t>
            </a:r>
            <a:r>
              <a:rPr lang="sv-SE" dirty="0"/>
              <a:t> </a:t>
            </a:r>
            <a:r>
              <a:rPr lang="sv-SE" dirty="0" err="1"/>
              <a:t>first</a:t>
            </a:r>
            <a:r>
              <a:rPr lang="sv-SE" dirty="0"/>
              <a:t> paper</a:t>
            </a:r>
          </a:p>
          <a:p>
            <a:endParaRPr lang="sv-SE" dirty="0"/>
          </a:p>
          <a:p>
            <a:r>
              <a:rPr lang="sv-SE" dirty="0"/>
              <a:t>…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2022-04-28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666097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828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New </a:t>
            </a:r>
            <a:r>
              <a:rPr lang="sv-SE" dirty="0" err="1"/>
              <a:t>employees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sv-SE" dirty="0"/>
              <a:t>P</a:t>
            </a:r>
            <a:r>
              <a:rPr lang="en" dirty="0"/>
              <a:t>ostdoc: Gurjot Singh</a:t>
            </a:r>
          </a:p>
          <a:p>
            <a:pPr marL="0" indent="0" fontAlgn="base">
              <a:buNone/>
            </a:pPr>
            <a:endParaRPr lang="en" dirty="0"/>
          </a:p>
          <a:p>
            <a:pPr marL="0" indent="0" fontAlgn="base">
              <a:buNone/>
            </a:pPr>
            <a:endParaRPr lang="en" dirty="0"/>
          </a:p>
          <a:p>
            <a:pPr marL="0" indent="0" fontAlgn="base">
              <a:buNone/>
            </a:pPr>
            <a:r>
              <a:rPr lang="en" dirty="0"/>
              <a:t>Administration: Camilla Höglund</a:t>
            </a:r>
          </a:p>
          <a:p>
            <a:pPr marL="0" indent="0" fontAlgn="base">
              <a:buNone/>
            </a:pPr>
            <a:endParaRPr lang="en" dirty="0"/>
          </a:p>
          <a:p>
            <a:pPr marL="0" indent="0" fontAlgn="base">
              <a:buNone/>
            </a:pPr>
            <a:endParaRPr lang="en" dirty="0"/>
          </a:p>
          <a:p>
            <a:pPr marL="0" indent="0" fontAlgn="base">
              <a:buNone/>
            </a:pPr>
            <a:r>
              <a:rPr lang="sv-SE" dirty="0"/>
              <a:t>S</a:t>
            </a:r>
            <a:r>
              <a:rPr lang="en"/>
              <a:t>oon official: </a:t>
            </a:r>
            <a:endParaRPr lang="en" dirty="0"/>
          </a:p>
          <a:p>
            <a:pPr marL="0" indent="0" fontAlgn="base">
              <a:buNone/>
            </a:pPr>
            <a:r>
              <a:rPr lang="en" dirty="0"/>
              <a:t>Docent: Nikolaos Pappas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2022-04-28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92A772F-7124-4CF8-A213-77EE6838A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9144000" cy="369332"/>
          </a:xfrm>
          <a:prstGeom prst="rect">
            <a:avLst/>
          </a:prstGeom>
          <a:solidFill>
            <a:srgbClr val="EBF7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951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IDA - </a:t>
            </a:r>
            <a:r>
              <a:rPr lang="sv-SE" dirty="0" err="1"/>
              <a:t>strategy</a:t>
            </a:r>
            <a:r>
              <a:rPr lang="sv-SE" dirty="0"/>
              <a:t> </a:t>
            </a:r>
            <a:r>
              <a:rPr lang="sv-SE" dirty="0" err="1"/>
              <a:t>work</a:t>
            </a:r>
            <a:r>
              <a:rPr lang="sv-SE" dirty="0"/>
              <a:t>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base"/>
            <a:r>
              <a:rPr lang="en-US" dirty="0"/>
              <a:t>Progress in research clusters </a:t>
            </a:r>
          </a:p>
          <a:p>
            <a:pPr marL="0" indent="0" fontAlgn="base">
              <a:buNone/>
            </a:pPr>
            <a:r>
              <a:rPr lang="sv-SE" dirty="0"/>
              <a:t>            AI: </a:t>
            </a:r>
            <a:r>
              <a:rPr lang="sv-SE" dirty="0" err="1"/>
              <a:t>interviews</a:t>
            </a:r>
            <a:r>
              <a:rPr lang="sv-SE" dirty="0"/>
              <a:t>, </a:t>
            </a:r>
            <a:r>
              <a:rPr lang="sv-SE" dirty="0" err="1"/>
              <a:t>discussions</a:t>
            </a:r>
            <a:r>
              <a:rPr lang="sv-SE" dirty="0"/>
              <a:t> on web page      </a:t>
            </a:r>
            <a:endParaRPr lang="sv-SE" dirty="0">
              <a:solidFill>
                <a:srgbClr val="FF0000"/>
              </a:solidFill>
            </a:endParaRPr>
          </a:p>
          <a:p>
            <a:pPr marL="0" indent="0" fontAlgn="base">
              <a:buNone/>
            </a:pPr>
            <a:r>
              <a:rPr lang="sv-SE" dirty="0"/>
              <a:t>            </a:t>
            </a:r>
            <a:r>
              <a:rPr lang="sv-SE" dirty="0" err="1"/>
              <a:t>SaCS</a:t>
            </a:r>
            <a:r>
              <a:rPr lang="sv-SE" dirty="0"/>
              <a:t>: </a:t>
            </a:r>
            <a:r>
              <a:rPr lang="sv-SE" dirty="0" err="1"/>
              <a:t>interviews</a:t>
            </a:r>
            <a:r>
              <a:rPr lang="sv-SE" dirty="0"/>
              <a:t>, </a:t>
            </a:r>
            <a:r>
              <a:rPr lang="sv-SE" dirty="0" err="1"/>
              <a:t>discussions</a:t>
            </a:r>
            <a:r>
              <a:rPr lang="sv-SE" dirty="0"/>
              <a:t> on web page</a:t>
            </a:r>
            <a:r>
              <a:rPr lang="sv-SE" dirty="0">
                <a:sym typeface="Wingdings" panose="05000000000000000000" pitchFamily="2" charset="2"/>
              </a:rPr>
              <a:t>   </a:t>
            </a:r>
          </a:p>
          <a:p>
            <a:pPr marL="0" indent="0" fontAlgn="base">
              <a:buNone/>
            </a:pPr>
            <a:r>
              <a:rPr lang="sv-SE" dirty="0">
                <a:sym typeface="Wingdings" panose="05000000000000000000" pitchFamily="2" charset="2"/>
              </a:rPr>
              <a:t>            HCS</a:t>
            </a:r>
          </a:p>
          <a:p>
            <a:pPr marL="0" indent="0" fontAlgn="base">
              <a:buNone/>
            </a:pPr>
            <a:r>
              <a:rPr lang="sv-SE" dirty="0">
                <a:sym typeface="Wingdings" panose="05000000000000000000" pitchFamily="2" charset="2"/>
              </a:rPr>
              <a:t>            Data Science – STIMA </a:t>
            </a:r>
            <a:r>
              <a:rPr lang="sv-SE" dirty="0" err="1">
                <a:sym typeface="Wingdings" panose="05000000000000000000" pitchFamily="2" charset="2"/>
              </a:rPr>
              <a:t>received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questionnaire</a:t>
            </a:r>
            <a:endParaRPr lang="sv-SE" dirty="0">
              <a:sym typeface="Wingdings" panose="05000000000000000000" pitchFamily="2" charset="2"/>
            </a:endParaRPr>
          </a:p>
          <a:p>
            <a:pPr marL="0" indent="0" fontAlgn="base">
              <a:buNone/>
            </a:pPr>
            <a:endParaRPr lang="sv-SE" dirty="0">
              <a:sym typeface="Wingdings" panose="05000000000000000000" pitchFamily="2" charset="2"/>
            </a:endParaRPr>
          </a:p>
          <a:p>
            <a:pPr marL="0" indent="0" fontAlgn="base">
              <a:buNone/>
            </a:pP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2022-04-28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6251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IDA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base"/>
            <a:r>
              <a:rPr lang="sv-SE" dirty="0"/>
              <a:t>New </a:t>
            </a:r>
            <a:r>
              <a:rPr lang="sv-SE" dirty="0" err="1"/>
              <a:t>conference</a:t>
            </a:r>
            <a:r>
              <a:rPr lang="sv-SE" dirty="0"/>
              <a:t> </a:t>
            </a:r>
            <a:r>
              <a:rPr lang="sv-SE" dirty="0" err="1"/>
              <a:t>equipment</a:t>
            </a:r>
            <a:r>
              <a:rPr lang="sv-SE" dirty="0"/>
              <a:t> for </a:t>
            </a:r>
            <a:r>
              <a:rPr lang="sv-SE" dirty="0" err="1"/>
              <a:t>Babbage</a:t>
            </a:r>
            <a:r>
              <a:rPr lang="sv-SE" dirty="0"/>
              <a:t> </a:t>
            </a:r>
            <a:r>
              <a:rPr lang="sv-SE" dirty="0" err="1"/>
              <a:t>ordered</a:t>
            </a:r>
            <a:endParaRPr lang="sv-SE" dirty="0"/>
          </a:p>
          <a:p>
            <a:pPr fontAlgn="base"/>
            <a:r>
              <a:rPr lang="sv-SE" dirty="0">
                <a:sym typeface="Wingdings" panose="05000000000000000000" pitchFamily="2" charset="2"/>
              </a:rPr>
              <a:t>Renovation </a:t>
            </a:r>
            <a:r>
              <a:rPr lang="sv-SE" dirty="0" err="1">
                <a:sym typeface="Wingdings" panose="05000000000000000000" pitchFamily="2" charset="2"/>
              </a:rPr>
              <a:t>during</a:t>
            </a:r>
            <a:r>
              <a:rPr lang="sv-SE" dirty="0">
                <a:sym typeface="Wingdings" panose="05000000000000000000" pitchFamily="2" charset="2"/>
              </a:rPr>
              <a:t> spring</a:t>
            </a:r>
          </a:p>
          <a:p>
            <a:pPr fontAlgn="base"/>
            <a:endParaRPr lang="sv-SE" dirty="0">
              <a:sym typeface="Wingdings" panose="05000000000000000000" pitchFamily="2" charset="2"/>
            </a:endParaRPr>
          </a:p>
          <a:p>
            <a:pPr fontAlgn="base"/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Ready to </a:t>
            </a:r>
            <a:r>
              <a:rPr lang="sv-SE" dirty="0" err="1">
                <a:solidFill>
                  <a:srgbClr val="FF0000"/>
                </a:solidFill>
                <a:sym typeface="Wingdings" panose="05000000000000000000" pitchFamily="2" charset="2"/>
              </a:rPr>
              <a:t>use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 (</a:t>
            </a:r>
            <a:r>
              <a:rPr lang="sv-SE" dirty="0" err="1">
                <a:solidFill>
                  <a:srgbClr val="FF0000"/>
                </a:solidFill>
                <a:sym typeface="Wingdings" panose="05000000000000000000" pitchFamily="2" charset="2"/>
              </a:rPr>
              <a:t>movable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sv-SE" dirty="0" err="1">
                <a:solidFill>
                  <a:srgbClr val="FF0000"/>
                </a:solidFill>
                <a:sym typeface="Wingdings" panose="05000000000000000000" pitchFamily="2" charset="2"/>
              </a:rPr>
              <a:t>whiteboards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 coming)</a:t>
            </a:r>
          </a:p>
          <a:p>
            <a:pPr marL="0" indent="0" fontAlgn="base">
              <a:buNone/>
            </a:pPr>
            <a:endParaRPr lang="sv-SE" dirty="0">
              <a:sym typeface="Wingdings" panose="05000000000000000000" pitchFamily="2" charset="2"/>
            </a:endParaRPr>
          </a:p>
          <a:p>
            <a:pPr marL="0" indent="0" fontAlgn="base">
              <a:buNone/>
            </a:pP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2022-04-28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36786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HR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New </a:t>
            </a:r>
            <a:r>
              <a:rPr lang="sv-SE" dirty="0" err="1"/>
              <a:t>routines</a:t>
            </a:r>
            <a:r>
              <a:rPr lang="sv-SE" dirty="0"/>
              <a:t> for sick </a:t>
            </a:r>
            <a:r>
              <a:rPr lang="sv-SE" dirty="0" err="1"/>
              <a:t>leave</a:t>
            </a:r>
            <a:r>
              <a:rPr lang="sv-SE" dirty="0"/>
              <a:t> (from April 2022)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>
                <a:solidFill>
                  <a:srgbClr val="FF0000"/>
                </a:solidFill>
              </a:rPr>
              <a:t>First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day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of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illness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sv-SE" dirty="0" err="1">
                <a:sym typeface="Wingdings" panose="05000000000000000000" pitchFamily="2" charset="2"/>
              </a:rPr>
              <a:t>tell</a:t>
            </a:r>
            <a:r>
              <a:rPr lang="sv-SE" dirty="0">
                <a:sym typeface="Wingdings" panose="05000000000000000000" pitchFamily="2" charset="2"/>
              </a:rPr>
              <a:t> Patrick and mentor/supervisor 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and </a:t>
            </a:r>
            <a:r>
              <a:rPr lang="sv-SE" dirty="0" err="1">
                <a:solidFill>
                  <a:srgbClr val="FF0000"/>
                </a:solidFill>
                <a:sym typeface="Wingdings" panose="05000000000000000000" pitchFamily="2" charset="2"/>
              </a:rPr>
              <a:t>put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 in Primula</a:t>
            </a:r>
          </a:p>
          <a:p>
            <a:pPr marL="0" indent="0">
              <a:buNone/>
            </a:pPr>
            <a:r>
              <a:rPr lang="sv-SE" dirty="0" err="1">
                <a:solidFill>
                  <a:srgbClr val="FF0000"/>
                </a:solidFill>
                <a:sym typeface="Wingdings" panose="05000000000000000000" pitchFamily="2" charset="2"/>
              </a:rPr>
              <a:t>After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sv-SE" dirty="0" err="1">
                <a:solidFill>
                  <a:srgbClr val="FF0000"/>
                </a:solidFill>
                <a:sym typeface="Wingdings" panose="05000000000000000000" pitchFamily="2" charset="2"/>
              </a:rPr>
              <a:t>illness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  </a:t>
            </a:r>
            <a:r>
              <a:rPr lang="sv-SE" dirty="0" err="1">
                <a:solidFill>
                  <a:srgbClr val="FF0000"/>
                </a:solidFill>
                <a:sym typeface="Wingdings" panose="05000000000000000000" pitchFamily="2" charset="2"/>
              </a:rPr>
              <a:t>complete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 and </a:t>
            </a:r>
            <a:r>
              <a:rPr lang="sv-SE" dirty="0" err="1">
                <a:solidFill>
                  <a:srgbClr val="FF0000"/>
                </a:solidFill>
                <a:sym typeface="Wingdings" panose="05000000000000000000" pitchFamily="2" charset="2"/>
              </a:rPr>
              <a:t>send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sv-SE" dirty="0" err="1">
                <a:solidFill>
                  <a:srgbClr val="FF0000"/>
                </a:solidFill>
                <a:sym typeface="Wingdings" panose="05000000000000000000" pitchFamily="2" charset="2"/>
              </a:rPr>
              <a:t>doctor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sv-SE" dirty="0" err="1">
                <a:solidFill>
                  <a:srgbClr val="FF0000"/>
                </a:solidFill>
                <a:sym typeface="Wingdings" panose="05000000000000000000" pitchFamily="2" charset="2"/>
              </a:rPr>
              <a:t>certificate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 via Primula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2022-04-28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918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Info from </a:t>
            </a:r>
            <a:r>
              <a:rPr lang="sv-SE" dirty="0" err="1"/>
              <a:t>LiU</a:t>
            </a:r>
            <a:r>
              <a:rPr lang="sv-SE" dirty="0"/>
              <a:t> – Budget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2028825"/>
            <a:ext cx="7737587" cy="3334420"/>
          </a:xfrm>
        </p:spPr>
        <p:txBody>
          <a:bodyPr/>
          <a:lstStyle/>
          <a:p>
            <a:pPr marL="0" indent="0" fontAlgn="base">
              <a:buNone/>
            </a:pPr>
            <a:r>
              <a:rPr lang="sv-SE" dirty="0" err="1"/>
              <a:t>Proposal</a:t>
            </a:r>
            <a:r>
              <a:rPr lang="sv-SE" dirty="0"/>
              <a:t> to </a:t>
            </a:r>
            <a:r>
              <a:rPr lang="sv-SE" dirty="0" err="1"/>
              <a:t>redistribute</a:t>
            </a:r>
            <a:r>
              <a:rPr lang="sv-SE" dirty="0"/>
              <a:t> </a:t>
            </a:r>
            <a:r>
              <a:rPr lang="sv-SE" dirty="0" err="1"/>
              <a:t>money</a:t>
            </a:r>
            <a:r>
              <a:rPr lang="sv-SE" dirty="0"/>
              <a:t>.</a:t>
            </a:r>
          </a:p>
          <a:p>
            <a:pPr marL="0" indent="0" fontAlgn="base">
              <a:buNone/>
            </a:pPr>
            <a:r>
              <a:rPr lang="sv-SE" dirty="0" err="1"/>
              <a:t>Department</a:t>
            </a:r>
            <a:r>
              <a:rPr lang="sv-SE" dirty="0"/>
              <a:t>: </a:t>
            </a:r>
            <a:r>
              <a:rPr lang="sv-SE" dirty="0" err="1"/>
              <a:t>Move</a:t>
            </a:r>
            <a:r>
              <a:rPr lang="sv-SE" dirty="0"/>
              <a:t> 10% </a:t>
            </a:r>
            <a:r>
              <a:rPr lang="sv-SE" dirty="0" err="1"/>
              <a:t>of</a:t>
            </a:r>
            <a:r>
              <a:rPr lang="sv-SE" dirty="0"/>
              <a:t> excess to max BK/</a:t>
            </a:r>
            <a:r>
              <a:rPr lang="sv-SE" dirty="0" err="1"/>
              <a:t>revenue</a:t>
            </a:r>
            <a:r>
              <a:rPr lang="sv-SE" dirty="0"/>
              <a:t> </a:t>
            </a:r>
            <a:r>
              <a:rPr lang="sv-SE" dirty="0" err="1"/>
              <a:t>upwards</a:t>
            </a:r>
            <a:r>
              <a:rPr lang="sv-SE" dirty="0"/>
              <a:t> </a:t>
            </a:r>
            <a:r>
              <a:rPr lang="sv-SE" dirty="0" err="1"/>
              <a:t>if</a:t>
            </a:r>
            <a:r>
              <a:rPr lang="sv-SE" dirty="0"/>
              <a:t>: (2022: 5%)</a:t>
            </a:r>
          </a:p>
          <a:p>
            <a:pPr marL="0" indent="0" fontAlgn="base">
              <a:buNone/>
            </a:pPr>
            <a:r>
              <a:rPr lang="sv-SE" dirty="0"/>
              <a:t>IDA </a:t>
            </a:r>
            <a:r>
              <a:rPr lang="sv-SE" dirty="0">
                <a:sym typeface="Wingdings" panose="05000000000000000000" pitchFamily="2" charset="2"/>
              </a:rPr>
              <a:t> </a:t>
            </a:r>
            <a:r>
              <a:rPr lang="sv-SE" dirty="0" err="1">
                <a:sym typeface="Wingdings" panose="05000000000000000000" pitchFamily="2" charset="2"/>
              </a:rPr>
              <a:t>LiU</a:t>
            </a:r>
            <a:r>
              <a:rPr lang="sv-SE" dirty="0">
                <a:sym typeface="Wingdings" panose="05000000000000000000" pitchFamily="2" charset="2"/>
              </a:rPr>
              <a:t>:  20% FO, 10% GU, (</a:t>
            </a:r>
            <a:r>
              <a:rPr lang="sv-SE" dirty="0" err="1">
                <a:sym typeface="Wingdings" panose="05000000000000000000" pitchFamily="2" charset="2"/>
              </a:rPr>
              <a:t>lowest</a:t>
            </a:r>
            <a:r>
              <a:rPr lang="sv-SE" dirty="0">
                <a:sym typeface="Wingdings" panose="05000000000000000000" pitchFamily="2" charset="2"/>
              </a:rPr>
              <a:t> -5%)</a:t>
            </a:r>
          </a:p>
          <a:p>
            <a:pPr marL="0" indent="0" fontAlgn="base">
              <a:buNone/>
            </a:pPr>
            <a:r>
              <a:rPr lang="sv-SE" dirty="0"/>
              <a:t>Division: </a:t>
            </a:r>
            <a:r>
              <a:rPr lang="sv-SE" dirty="0" err="1"/>
              <a:t>Move</a:t>
            </a:r>
            <a:r>
              <a:rPr lang="sv-SE" dirty="0"/>
              <a:t> 20% </a:t>
            </a:r>
            <a:r>
              <a:rPr lang="sv-SE" dirty="0" err="1"/>
              <a:t>of</a:t>
            </a:r>
            <a:r>
              <a:rPr lang="sv-SE" dirty="0"/>
              <a:t> excess to max BK/</a:t>
            </a:r>
            <a:r>
              <a:rPr lang="sv-SE" dirty="0" err="1"/>
              <a:t>revenue</a:t>
            </a:r>
            <a:r>
              <a:rPr lang="sv-SE" dirty="0"/>
              <a:t> </a:t>
            </a:r>
            <a:r>
              <a:rPr lang="sv-SE" dirty="0" err="1"/>
              <a:t>upwards</a:t>
            </a:r>
            <a:r>
              <a:rPr lang="sv-SE" dirty="0"/>
              <a:t> </a:t>
            </a:r>
            <a:r>
              <a:rPr lang="sv-SE" dirty="0" err="1"/>
              <a:t>if</a:t>
            </a:r>
            <a:r>
              <a:rPr lang="sv-SE" dirty="0"/>
              <a:t>:</a:t>
            </a:r>
          </a:p>
          <a:p>
            <a:pPr marL="0" indent="0" fontAlgn="base">
              <a:buNone/>
            </a:pPr>
            <a:r>
              <a:rPr lang="sv-SE" dirty="0">
                <a:sym typeface="Wingdings" panose="05000000000000000000" pitchFamily="2" charset="2"/>
              </a:rPr>
              <a:t>ADIT  IDA: 40% FO, 20% GU</a:t>
            </a:r>
          </a:p>
          <a:p>
            <a:pPr marL="0" indent="0" fontAlgn="base">
              <a:buNone/>
            </a:pPr>
            <a:endParaRPr lang="sv-SE" dirty="0">
              <a:sym typeface="Wingdings" panose="05000000000000000000" pitchFamily="2" charset="2"/>
            </a:endParaRPr>
          </a:p>
          <a:p>
            <a:pPr marL="0" indent="0" fontAlgn="base">
              <a:buNone/>
            </a:pPr>
            <a:r>
              <a:rPr lang="sv-SE" dirty="0" err="1">
                <a:solidFill>
                  <a:srgbClr val="FF0000"/>
                </a:solidFill>
                <a:sym typeface="Wingdings" panose="05000000000000000000" pitchFamily="2" charset="2"/>
              </a:rPr>
              <a:t>Done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. (</a:t>
            </a:r>
            <a:r>
              <a:rPr lang="sv-SE" dirty="0" err="1">
                <a:solidFill>
                  <a:srgbClr val="FF0000"/>
                </a:solidFill>
                <a:sym typeface="Wingdings" panose="05000000000000000000" pitchFamily="2" charset="2"/>
              </a:rPr>
              <a:t>This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sv-SE" dirty="0" err="1">
                <a:solidFill>
                  <a:srgbClr val="FF0000"/>
                </a:solidFill>
                <a:sym typeface="Wingdings" panose="05000000000000000000" pitchFamily="2" charset="2"/>
              </a:rPr>
              <a:t>year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 ’rabatt’)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2022-04-28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8647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IDA – IDA </a:t>
            </a:r>
            <a:r>
              <a:rPr lang="sv-SE" dirty="0" err="1"/>
              <a:t>postdocs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2 or 4 per </a:t>
            </a:r>
            <a:r>
              <a:rPr lang="sv-SE" dirty="0" err="1"/>
              <a:t>year</a:t>
            </a:r>
            <a:endParaRPr lang="sv-SE" dirty="0"/>
          </a:p>
          <a:p>
            <a:r>
              <a:rPr lang="sv-SE" dirty="0"/>
              <a:t>General </a:t>
            </a:r>
            <a:r>
              <a:rPr lang="sv-SE" dirty="0" err="1"/>
              <a:t>announcement</a:t>
            </a:r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Status 21/4: 39 </a:t>
            </a:r>
            <a:r>
              <a:rPr lang="sv-SE" dirty="0" err="1"/>
              <a:t>applicants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process: panel (emeriti); </a:t>
            </a:r>
            <a:r>
              <a:rPr lang="sv-SE" dirty="0" err="1"/>
              <a:t>interviews</a:t>
            </a:r>
            <a:r>
              <a:rPr lang="sv-SE" dirty="0"/>
              <a:t>; </a:t>
            </a:r>
            <a:r>
              <a:rPr lang="sv-SE" dirty="0" err="1"/>
              <a:t>references</a:t>
            </a:r>
            <a:r>
              <a:rPr lang="sv-SE" dirty="0"/>
              <a:t>; decision; start 15/8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2022-04-28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5315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IDA – ELLIIT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 err="1"/>
              <a:t>Planned</a:t>
            </a:r>
            <a:r>
              <a:rPr lang="sv-SE" dirty="0"/>
              <a:t> </a:t>
            </a:r>
            <a:r>
              <a:rPr lang="sv-SE" dirty="0" err="1"/>
              <a:t>announcements</a:t>
            </a:r>
            <a:r>
              <a:rPr lang="sv-SE" dirty="0"/>
              <a:t> for biträdande lektor or lektor </a:t>
            </a:r>
          </a:p>
          <a:p>
            <a:pPr lvl="1"/>
            <a:r>
              <a:rPr lang="sv-SE" dirty="0"/>
              <a:t> (</a:t>
            </a:r>
            <a:r>
              <a:rPr lang="sv-SE" dirty="0" err="1"/>
              <a:t>industrial</a:t>
            </a:r>
            <a:r>
              <a:rPr lang="sv-SE" dirty="0"/>
              <a:t>) </a:t>
            </a:r>
            <a:r>
              <a:rPr lang="sv-SE" dirty="0" err="1"/>
              <a:t>IoT</a:t>
            </a:r>
            <a:endParaRPr lang="sv-SE" dirty="0"/>
          </a:p>
          <a:p>
            <a:pPr lvl="1"/>
            <a:r>
              <a:rPr lang="sv-SE" dirty="0" err="1"/>
              <a:t>Cybersecurity</a:t>
            </a:r>
            <a:endParaRPr lang="sv-SE" dirty="0"/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r>
              <a:rPr lang="sv-SE" dirty="0"/>
              <a:t>Probably </a:t>
            </a:r>
            <a:r>
              <a:rPr lang="sv-SE" dirty="0" err="1"/>
              <a:t>guarantee</a:t>
            </a:r>
            <a:r>
              <a:rPr lang="sv-SE" dirty="0"/>
              <a:t> </a:t>
            </a:r>
            <a:r>
              <a:rPr lang="sv-SE" dirty="0" err="1"/>
              <a:t>salary</a:t>
            </a:r>
            <a:r>
              <a:rPr lang="sv-SE" dirty="0"/>
              <a:t> 1 </a:t>
            </a:r>
            <a:r>
              <a:rPr lang="sv-SE" dirty="0" err="1"/>
              <a:t>year</a:t>
            </a:r>
            <a:r>
              <a:rPr lang="sv-SE" dirty="0"/>
              <a:t>; not </a:t>
            </a:r>
            <a:r>
              <a:rPr lang="sv-SE" dirty="0" err="1"/>
              <a:t>clear</a:t>
            </a:r>
            <a:r>
              <a:rPr lang="sv-SE" dirty="0"/>
              <a:t> </a:t>
            </a:r>
            <a:r>
              <a:rPr lang="sv-SE" dirty="0" err="1"/>
              <a:t>how</a:t>
            </a:r>
            <a:r>
              <a:rPr lang="sv-SE" dirty="0"/>
              <a:t> </a:t>
            </a:r>
            <a:r>
              <a:rPr lang="sv-SE" dirty="0" err="1"/>
              <a:t>afterwards</a:t>
            </a:r>
            <a:endParaRPr lang="sv-SE" dirty="0"/>
          </a:p>
          <a:p>
            <a:pPr lvl="1"/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2022-04-28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4079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LAS </a:t>
            </a:r>
            <a:r>
              <a:rPr lang="sv-SE" dirty="0">
                <a:sym typeface="Wingdings" panose="05000000000000000000" pitchFamily="2" charset="2"/>
              </a:rPr>
              <a:t> SÄVA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 err="1"/>
              <a:t>Temporary</a:t>
            </a:r>
            <a:r>
              <a:rPr lang="sv-SE" dirty="0"/>
              <a:t> </a:t>
            </a:r>
            <a:r>
              <a:rPr lang="sv-SE" dirty="0" err="1"/>
              <a:t>employments</a:t>
            </a:r>
            <a:r>
              <a:rPr lang="sv-SE" dirty="0"/>
              <a:t> (tekniker, forskningsassistent)</a:t>
            </a:r>
          </a:p>
          <a:p>
            <a:r>
              <a:rPr lang="sv-SE" dirty="0"/>
              <a:t>Will be </a:t>
            </a:r>
            <a:r>
              <a:rPr lang="sv-SE" dirty="0" err="1"/>
              <a:t>voted</a:t>
            </a:r>
            <a:r>
              <a:rPr lang="sv-SE" dirty="0"/>
              <a:t> </a:t>
            </a:r>
            <a:r>
              <a:rPr lang="sv-SE" dirty="0" err="1"/>
              <a:t>about</a:t>
            </a:r>
            <a:r>
              <a:rPr lang="sv-SE" dirty="0"/>
              <a:t> </a:t>
            </a:r>
            <a:r>
              <a:rPr lang="sv-SE" dirty="0" err="1"/>
              <a:t>soon</a:t>
            </a:r>
            <a:r>
              <a:rPr lang="sv-SE" dirty="0"/>
              <a:t>; start 30/6, </a:t>
            </a:r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/>
              <a:t>current</a:t>
            </a:r>
            <a:r>
              <a:rPr lang="sv-SE" dirty="0"/>
              <a:t> </a:t>
            </a:r>
            <a:r>
              <a:rPr lang="sv-SE" dirty="0" err="1"/>
              <a:t>rules</a:t>
            </a:r>
            <a:r>
              <a:rPr lang="sv-SE" dirty="0"/>
              <a:t> </a:t>
            </a:r>
            <a:r>
              <a:rPr lang="sv-SE" dirty="0" err="1"/>
              <a:t>until</a:t>
            </a:r>
            <a:r>
              <a:rPr lang="sv-SE" dirty="0"/>
              <a:t> 1/10</a:t>
            </a:r>
          </a:p>
          <a:p>
            <a:endParaRPr lang="sv-SE" dirty="0"/>
          </a:p>
          <a:p>
            <a:r>
              <a:rPr lang="sv-SE" dirty="0" err="1"/>
              <a:t>Now</a:t>
            </a:r>
            <a:r>
              <a:rPr lang="sv-SE" dirty="0"/>
              <a:t>: </a:t>
            </a:r>
            <a:r>
              <a:rPr lang="sv-SE" dirty="0" err="1"/>
              <a:t>temporary</a:t>
            </a:r>
            <a:r>
              <a:rPr lang="sv-SE" dirty="0"/>
              <a:t> </a:t>
            </a:r>
            <a:r>
              <a:rPr lang="sv-SE" dirty="0" err="1"/>
              <a:t>employment</a:t>
            </a:r>
            <a:r>
              <a:rPr lang="sv-SE" dirty="0"/>
              <a:t> </a:t>
            </a:r>
            <a:r>
              <a:rPr lang="sv-SE" dirty="0" err="1"/>
              <a:t>becomes</a:t>
            </a:r>
            <a:r>
              <a:rPr lang="sv-SE" dirty="0"/>
              <a:t> permanent </a:t>
            </a:r>
            <a:r>
              <a:rPr lang="sv-SE" dirty="0" err="1"/>
              <a:t>after</a:t>
            </a:r>
            <a:r>
              <a:rPr lang="sv-SE" dirty="0"/>
              <a:t> 2 </a:t>
            </a:r>
            <a:r>
              <a:rPr lang="sv-SE" dirty="0" err="1"/>
              <a:t>years</a:t>
            </a:r>
            <a:r>
              <a:rPr lang="sv-SE" dirty="0"/>
              <a:t>. New: … </a:t>
            </a:r>
            <a:r>
              <a:rPr lang="sv-SE" dirty="0" err="1"/>
              <a:t>after</a:t>
            </a:r>
            <a:r>
              <a:rPr lang="sv-SE" dirty="0"/>
              <a:t> 1 </a:t>
            </a:r>
            <a:r>
              <a:rPr lang="sv-SE" dirty="0" err="1"/>
              <a:t>year</a:t>
            </a:r>
            <a:r>
              <a:rPr lang="sv-SE" dirty="0"/>
              <a:t>. In </a:t>
            </a:r>
            <a:r>
              <a:rPr lang="sv-SE" dirty="0" err="1"/>
              <a:t>practice</a:t>
            </a:r>
            <a:r>
              <a:rPr lang="sv-SE" dirty="0"/>
              <a:t>: </a:t>
            </a:r>
            <a:r>
              <a:rPr lang="sv-SE" dirty="0" err="1"/>
              <a:t>can</a:t>
            </a:r>
            <a:r>
              <a:rPr lang="sv-SE" dirty="0"/>
              <a:t> </a:t>
            </a:r>
            <a:r>
              <a:rPr lang="sv-SE" dirty="0" err="1"/>
              <a:t>only</a:t>
            </a:r>
            <a:r>
              <a:rPr lang="sv-SE" dirty="0"/>
              <a:t> </a:t>
            </a:r>
            <a:r>
              <a:rPr lang="sv-SE" dirty="0" err="1"/>
              <a:t>employ</a:t>
            </a:r>
            <a:r>
              <a:rPr lang="sv-SE" dirty="0"/>
              <a:t> </a:t>
            </a:r>
            <a:r>
              <a:rPr lang="sv-SE" dirty="0" err="1"/>
              <a:t>these</a:t>
            </a:r>
            <a:r>
              <a:rPr lang="sv-SE" dirty="0"/>
              <a:t> </a:t>
            </a:r>
            <a:r>
              <a:rPr lang="sv-SE" dirty="0" err="1"/>
              <a:t>types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positions for 11 </a:t>
            </a:r>
            <a:r>
              <a:rPr lang="sv-SE" dirty="0" err="1"/>
              <a:t>months</a:t>
            </a:r>
            <a:r>
              <a:rPr lang="sv-SE" dirty="0"/>
              <a:t> and 2 </a:t>
            </a:r>
            <a:r>
              <a:rPr lang="sv-SE" dirty="0" err="1"/>
              <a:t>weeks</a:t>
            </a:r>
            <a:endParaRPr lang="sv-SE" dirty="0"/>
          </a:p>
          <a:p>
            <a:r>
              <a:rPr lang="sv-SE" dirty="0" err="1"/>
              <a:t>Labassistents</a:t>
            </a:r>
            <a:r>
              <a:rPr lang="sv-SE" dirty="0"/>
              <a:t>: </a:t>
            </a:r>
            <a:r>
              <a:rPr lang="sv-SE" dirty="0" err="1"/>
              <a:t>will</a:t>
            </a:r>
            <a:r>
              <a:rPr lang="sv-SE" dirty="0"/>
              <a:t> </a:t>
            </a:r>
            <a:r>
              <a:rPr lang="sv-SE" dirty="0" err="1"/>
              <a:t>need</a:t>
            </a:r>
            <a:r>
              <a:rPr lang="sv-SE" dirty="0"/>
              <a:t> to </a:t>
            </a:r>
            <a:r>
              <a:rPr lang="sv-SE" dirty="0" err="1"/>
              <a:t>use</a:t>
            </a:r>
            <a:r>
              <a:rPr lang="sv-SE" dirty="0"/>
              <a:t> </a:t>
            </a:r>
            <a:r>
              <a:rPr lang="sv-SE" dirty="0" err="1"/>
              <a:t>another</a:t>
            </a:r>
            <a:r>
              <a:rPr lang="sv-SE" dirty="0"/>
              <a:t> kind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employment</a:t>
            </a:r>
            <a:r>
              <a:rPr lang="sv-SE" dirty="0"/>
              <a:t> (not ’timanställd’, </a:t>
            </a:r>
            <a:r>
              <a:rPr lang="sv-SE" dirty="0" err="1"/>
              <a:t>but</a:t>
            </a:r>
            <a:r>
              <a:rPr lang="sv-SE" dirty="0"/>
              <a:t> ’amanuens’)</a:t>
            </a:r>
          </a:p>
          <a:p>
            <a:pPr lvl="1"/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2022-04-28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8320043"/>
      </p:ext>
    </p:extLst>
  </p:cSld>
  <p:clrMapOvr>
    <a:masterClrMapping/>
  </p:clrMapOvr>
</p:sld>
</file>

<file path=ppt/theme/theme1.xml><?xml version="1.0" encoding="utf-8"?>
<a:theme xmlns:a="http://schemas.openxmlformats.org/drawingml/2006/main" name="Start and finis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B86B5F30-3DB9-7B44-B7B4-FA73508C2D2C}"/>
    </a:ext>
  </a:extLst>
</a:theme>
</file>

<file path=ppt/theme/theme2.xml><?xml version="1.0" encoding="utf-8"?>
<a:theme xmlns:a="http://schemas.openxmlformats.org/drawingml/2006/main" name="Whit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24C6AF13-D812-CE4C-9AFB-7926574D10AD}"/>
    </a:ext>
  </a:extLst>
</a:theme>
</file>

<file path=ppt/theme/theme3.xml><?xml version="1.0" encoding="utf-8"?>
<a:theme xmlns:a="http://schemas.openxmlformats.org/drawingml/2006/main" name="Black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46E9859F-A3DE-AA42-89BD-417B8DA5769E}"/>
    </a:ext>
  </a:extLst>
</a:theme>
</file>

<file path=ppt/theme/theme4.xml><?xml version="1.0" encoding="utf-8"?>
<a:theme xmlns:a="http://schemas.openxmlformats.org/drawingml/2006/main" name="Avsnitts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8B1B813A-121B-0A46-8D3D-47843824FDA0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E55F16C3BC0741BECCEF78E59294ED" ma:contentTypeVersion="7" ma:contentTypeDescription="Create a new document." ma:contentTypeScope="" ma:versionID="709333aaeed0b3db26f60f9c2df8959a">
  <xsd:schema xmlns:xsd="http://www.w3.org/2001/XMLSchema" xmlns:xs="http://www.w3.org/2001/XMLSchema" xmlns:p="http://schemas.microsoft.com/office/2006/metadata/properties" xmlns:ns2="a5aea428-1722-47f0-acbf-e195f738e188" targetNamespace="http://schemas.microsoft.com/office/2006/metadata/properties" ma:root="true" ma:fieldsID="2ba064546e06e115a80d3f5fe687bac9" ns2:_="">
    <xsd:import namespace="a5aea428-1722-47f0-acbf-e195f738e1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aea428-1722-47f0-acbf-e195f738e1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Notes" ma:index="13" nillable="true" ma:displayName="Notes" ma:description="Description of contents" ma:format="Dropdown" ma:internalName="Note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a5aea428-1722-47f0-acbf-e195f738e18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AB0F17-F3B3-4548-8CD7-3A3CB53BA6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aea428-1722-47f0-acbf-e195f738e1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BF259E-8726-4064-9827-2F8BE9C6DCFF}">
  <ds:schemaRefs>
    <ds:schemaRef ds:uri="http://schemas.microsoft.com/office/2006/metadata/properties"/>
    <ds:schemaRef ds:uri="http://schemas.microsoft.com/office/infopath/2007/PartnerControls"/>
    <ds:schemaRef ds:uri="a5aea428-1722-47f0-acbf-e195f738e188"/>
  </ds:schemaRefs>
</ds:datastoreItem>
</file>

<file path=customXml/itemProps3.xml><?xml version="1.0" encoding="utf-8"?>
<ds:datastoreItem xmlns:ds="http://schemas.openxmlformats.org/officeDocument/2006/customXml" ds:itemID="{1B887CBD-3284-4DB3-812C-403C91D7E6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ppt-presentation-EN</Template>
  <TotalTime>3916</TotalTime>
  <Words>512</Words>
  <Application>Microsoft Office PowerPoint</Application>
  <PresentationFormat>Bildspel på skärmen (4:3)</PresentationFormat>
  <Paragraphs>114</Paragraphs>
  <Slides>16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16</vt:i4>
      </vt:variant>
    </vt:vector>
  </HeadingPairs>
  <TitlesOfParts>
    <vt:vector size="23" baseType="lpstr">
      <vt:lpstr>Arial</vt:lpstr>
      <vt:lpstr>Calibri</vt:lpstr>
      <vt:lpstr>Georgia</vt:lpstr>
      <vt:lpstr>Start and finish</vt:lpstr>
      <vt:lpstr>White slides</vt:lpstr>
      <vt:lpstr>Black slides</vt:lpstr>
      <vt:lpstr>Avsnittssidor</vt:lpstr>
      <vt:lpstr>ADIT Meeting</vt:lpstr>
      <vt:lpstr>New employees</vt:lpstr>
      <vt:lpstr>Info from IDA - strategy work </vt:lpstr>
      <vt:lpstr>Info from IDA </vt:lpstr>
      <vt:lpstr>Info from HR</vt:lpstr>
      <vt:lpstr>Info from LiU – Budget </vt:lpstr>
      <vt:lpstr>IDA – IDA postdocs</vt:lpstr>
      <vt:lpstr>IDA – ELLIIT</vt:lpstr>
      <vt:lpstr>LAS  SÄVA</vt:lpstr>
      <vt:lpstr>Bisysslor – extra work</vt:lpstr>
      <vt:lpstr>IDA - Work environment tour</vt:lpstr>
      <vt:lpstr>LiU – travel for work</vt:lpstr>
      <vt:lpstr>LiU – export of goods and services</vt:lpstr>
      <vt:lpstr>IDA - bibliometrics</vt:lpstr>
      <vt:lpstr>Info from ADIT members</vt:lpstr>
      <vt:lpstr>PowerPoint-presentation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ADIT Meeting</dc:title>
  <dc:subject/>
  <dc:creator>Patrick Lambrix</dc:creator>
  <cp:keywords/>
  <dc:description/>
  <cp:lastModifiedBy>Patrick Lambrix</cp:lastModifiedBy>
  <cp:revision>187</cp:revision>
  <dcterms:created xsi:type="dcterms:W3CDTF">2020-02-20T14:14:52Z</dcterms:created>
  <dcterms:modified xsi:type="dcterms:W3CDTF">2022-04-28T13:28:42Z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0x010100D9E55F16C3BC0741BECCEF78E59294ED</vt:lpwstr>
  </property>
</Properties>
</file>