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  <p:sldMasterId id="2147483719" r:id="rId5"/>
    <p:sldMasterId id="2147483722" r:id="rId6"/>
    <p:sldMasterId id="2147483720" r:id="rId7"/>
  </p:sldMasterIdLst>
  <p:notesMasterIdLst>
    <p:notesMasterId r:id="rId21"/>
  </p:notesMasterIdLst>
  <p:handoutMasterIdLst>
    <p:handoutMasterId r:id="rId22"/>
  </p:handoutMasterIdLst>
  <p:sldIdLst>
    <p:sldId id="256" r:id="rId8"/>
    <p:sldId id="292" r:id="rId9"/>
    <p:sldId id="384" r:id="rId10"/>
    <p:sldId id="357" r:id="rId11"/>
    <p:sldId id="321" r:id="rId12"/>
    <p:sldId id="381" r:id="rId13"/>
    <p:sldId id="380" r:id="rId14"/>
    <p:sldId id="382" r:id="rId15"/>
    <p:sldId id="383" r:id="rId16"/>
    <p:sldId id="373" r:id="rId17"/>
    <p:sldId id="385" r:id="rId18"/>
    <p:sldId id="349" r:id="rId19"/>
    <p:sldId id="315" r:id="rId20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B53"/>
    <a:srgbClr val="00CFB5"/>
    <a:srgbClr val="17C7D2"/>
    <a:srgbClr val="00B9E7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98"/>
  </p:normalViewPr>
  <p:slideViewPr>
    <p:cSldViewPr snapToGrid="0" snapToObjects="1">
      <p:cViewPr varScale="1">
        <p:scale>
          <a:sx n="58" d="100"/>
          <a:sy n="58" d="100"/>
        </p:scale>
        <p:origin x="7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97" d="100"/>
          <a:sy n="197" d="100"/>
        </p:scale>
        <p:origin x="2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2/15/2022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2/15/2022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F91CDE-B790-8A46-8369-44B0C1938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945C4C27-1F97-7B4A-91CB-BD9DD8A7C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958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27E6A4C-6317-524D-927D-F0BF73D73EB0}" type="datetime1">
              <a:rPr lang="sv-SE" smtClean="0"/>
              <a:t>2022-02-15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747E34B-FAE4-3947-A0A9-ADCFC7BE6E4C}" type="datetime1">
              <a:rPr lang="sv-SE" smtClean="0"/>
              <a:t>2022-02-15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0E238A40-B792-5245-BA0A-F2C33FB9B417}" type="datetime1">
              <a:rPr lang="sv-SE" smtClean="0"/>
              <a:t>2022-02-15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5EA92F5-A25F-714C-B63B-BFDC3BC77148}" type="datetime1">
              <a:rPr lang="sv-SE" smtClean="0"/>
              <a:t>2022-02-15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1288134-4D03-E64A-9483-318B1EEA06EF}" type="datetime1">
              <a:rPr lang="sv-SE" smtClean="0"/>
              <a:t>2022-02-15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7A8CB9E8-4AC5-1941-BC1A-E46B464B6D70}" type="datetime1">
              <a:rPr lang="sv-SE" smtClean="0"/>
              <a:t>2022-02-15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D509CA25-327D-824D-AD52-7F0C6FA53EEB}" type="datetime1">
              <a:rPr lang="sv-SE" smtClean="0"/>
              <a:t>2022-02-15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163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6DCC092-2B1E-D646-8EB7-AFA37DCE48CE}" type="datetime1">
              <a:rPr lang="sv-SE" smtClean="0"/>
              <a:t>2022-02-15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11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59BD235B-EFE7-014C-8DC0-5E62FDD0C6DB}" type="datetime1">
              <a:rPr lang="sv-SE" smtClean="0"/>
              <a:t>2022-02-15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414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2A1E6FD4-7A29-2D48-B90A-9FCA2968D78E}" type="datetime1">
              <a:rPr lang="sv-SE" smtClean="0"/>
              <a:t>2022-02-15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72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1D6EE2D-BE4C-3B44-8681-9434B578A4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E60CB263-2344-A94E-8836-F6720CE37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008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993A0AE-0E6C-5843-97ED-4D829F5B4852}" type="datetime1">
              <a:rPr lang="sv-SE" smtClean="0"/>
              <a:t>2022-02-15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8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5CFDE3B8-BC2B-7240-9963-6D591CD02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9F3349AB-2E8F-7043-8417-4AC1F28875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F5D3293-740E-CB4A-814F-F61513DD63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34D454B5-42D4-284D-ACE5-189D225B30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2B88882-ED87-0849-90D0-838426AC53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9189F40A-8F83-5D4F-93C4-27B79AA8B4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6">
            <a:extLst>
              <a:ext uri="{FF2B5EF4-FFF2-40B4-BE49-F238E27FC236}">
                <a16:creationId xmlns:a16="http://schemas.microsoft.com/office/drawing/2014/main" id="{3FE40DBF-25D6-D549-8F0F-EA39A834BE6B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6">
            <a:extLst>
              <a:ext uri="{FF2B5EF4-FFF2-40B4-BE49-F238E27FC236}">
                <a16:creationId xmlns:a16="http://schemas.microsoft.com/office/drawing/2014/main" id="{5A0C8BC8-8704-2C4C-BC3E-7E799106A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76992EA7-732D-F645-AA87-1CBABAE7F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F41D56F-34DF-B145-929C-E101AB4884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579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F83865A-EE38-7F44-AD0A-FDC43C61D0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81E91DB-CF3E-BD46-977E-5FD30BF896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Underrubrik/namn på talare e.d.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>
                <a:latin typeface="+mn-lt"/>
              </a:rPr>
              <a:t>Presentationens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titel/rubrik</a:t>
            </a:r>
          </a:p>
        </p:txBody>
      </p:sp>
    </p:spTree>
    <p:extLst>
      <p:ext uri="{BB962C8B-B14F-4D97-AF65-F5344CB8AC3E}">
        <p14:creationId xmlns:p14="http://schemas.microsoft.com/office/powerpoint/2010/main" val="1454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CD9B04B-0EC1-7649-ADC0-CB6E9BA482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DAE440A9-94BC-3A4C-985C-C8AE195F9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57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0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BB76EF7-7B19-1F46-BC1A-888CFF3A83B5}" type="datetime1">
              <a:rPr lang="sv-SE" smtClean="0"/>
              <a:t>2022-02-15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9A810-850D-DB46-99C8-138ED0A91C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3095" y="5759450"/>
            <a:ext cx="2595151" cy="9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30" r:id="rId4"/>
    <p:sldLayoutId id="2147483662" r:id="rId5"/>
    <p:sldLayoutId id="2147483717" r:id="rId6"/>
    <p:sldLayoutId id="2147483718" r:id="rId7"/>
    <p:sldLayoutId id="214748373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>
            <a:extLst>
              <a:ext uri="{FF2B5EF4-FFF2-40B4-BE49-F238E27FC236}">
                <a16:creationId xmlns:a16="http://schemas.microsoft.com/office/drawing/2014/main" id="{4D3EABC0-D4A8-BF4B-A517-4F1F34236AE2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AE6DACAB-2EA3-2343-AE48-9B61B42D92C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60" r:id="rId2"/>
    <p:sldLayoutId id="2147483661" r:id="rId3"/>
    <p:sldLayoutId id="2147483663" r:id="rId4"/>
    <p:sldLayoutId id="2147483700" r:id="rId5"/>
    <p:sldLayoutId id="2147483707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5">
            <a:extLst>
              <a:ext uri="{FF2B5EF4-FFF2-40B4-BE49-F238E27FC236}">
                <a16:creationId xmlns:a16="http://schemas.microsoft.com/office/drawing/2014/main" id="{1A5C6550-047F-2442-ADAB-BF72C6758DA4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6">
            <a:extLst>
              <a:ext uri="{FF2B5EF4-FFF2-40B4-BE49-F238E27FC236}">
                <a16:creationId xmlns:a16="http://schemas.microsoft.com/office/drawing/2014/main" id="{4AC473FB-7523-434D-816D-F2A8B53FADB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5">
            <a:extLst>
              <a:ext uri="{FF2B5EF4-FFF2-40B4-BE49-F238E27FC236}">
                <a16:creationId xmlns:a16="http://schemas.microsoft.com/office/drawing/2014/main" id="{1DA5F5C8-AFB6-EF46-8D01-D43EC3B20F79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3818EBA3-E255-F04E-9681-4F94A7B46B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721" r:id="rId4"/>
    <p:sldLayoutId id="2147483709" r:id="rId5"/>
    <p:sldLayoutId id="214748373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2022-02-18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C33E3D-CA7E-9A40-BFFC-303E70B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ADIT Meeting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r>
              <a:rPr lang="sv-SE" dirty="0"/>
              <a:t> – Budget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028825"/>
            <a:ext cx="7737587" cy="3334420"/>
          </a:xfrm>
        </p:spPr>
        <p:txBody>
          <a:bodyPr/>
          <a:lstStyle/>
          <a:p>
            <a:pPr marL="0" indent="0" fontAlgn="base">
              <a:buNone/>
            </a:pPr>
            <a:r>
              <a:rPr lang="sv-SE" dirty="0" err="1"/>
              <a:t>Proposal</a:t>
            </a:r>
            <a:r>
              <a:rPr lang="sv-SE" dirty="0"/>
              <a:t> to </a:t>
            </a:r>
            <a:r>
              <a:rPr lang="sv-SE" dirty="0" err="1"/>
              <a:t>redistribute</a:t>
            </a:r>
            <a:r>
              <a:rPr lang="sv-SE" dirty="0"/>
              <a:t> </a:t>
            </a:r>
            <a:r>
              <a:rPr lang="sv-SE" dirty="0" err="1"/>
              <a:t>money</a:t>
            </a:r>
            <a:r>
              <a:rPr lang="sv-SE" dirty="0"/>
              <a:t>.</a:t>
            </a:r>
          </a:p>
          <a:p>
            <a:pPr marL="0" indent="0" fontAlgn="base">
              <a:buNone/>
            </a:pPr>
            <a:r>
              <a:rPr lang="sv-SE" dirty="0" err="1"/>
              <a:t>Department</a:t>
            </a:r>
            <a:r>
              <a:rPr lang="sv-SE" dirty="0"/>
              <a:t>: </a:t>
            </a:r>
            <a:r>
              <a:rPr lang="sv-SE" dirty="0" err="1"/>
              <a:t>Move</a:t>
            </a:r>
            <a:r>
              <a:rPr lang="sv-SE" dirty="0"/>
              <a:t> 10% </a:t>
            </a:r>
            <a:r>
              <a:rPr lang="sv-SE" dirty="0" err="1"/>
              <a:t>of</a:t>
            </a:r>
            <a:r>
              <a:rPr lang="sv-SE" dirty="0"/>
              <a:t> excess to max BK/</a:t>
            </a:r>
            <a:r>
              <a:rPr lang="sv-SE" dirty="0" err="1"/>
              <a:t>revenue</a:t>
            </a:r>
            <a:r>
              <a:rPr lang="sv-SE" dirty="0"/>
              <a:t> </a:t>
            </a:r>
            <a:r>
              <a:rPr lang="sv-SE" dirty="0" err="1"/>
              <a:t>upwards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: (2022: 5%)</a:t>
            </a:r>
          </a:p>
          <a:p>
            <a:pPr marL="0" indent="0" fontAlgn="base">
              <a:buNone/>
            </a:pPr>
            <a:r>
              <a:rPr lang="sv-SE" dirty="0"/>
              <a:t>IDA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 err="1">
                <a:sym typeface="Wingdings" panose="05000000000000000000" pitchFamily="2" charset="2"/>
              </a:rPr>
              <a:t>LiU</a:t>
            </a:r>
            <a:r>
              <a:rPr lang="sv-SE" dirty="0">
                <a:sym typeface="Wingdings" panose="05000000000000000000" pitchFamily="2" charset="2"/>
              </a:rPr>
              <a:t>:  20% FO, 10% GU, (</a:t>
            </a:r>
            <a:r>
              <a:rPr lang="sv-SE" dirty="0" err="1">
                <a:sym typeface="Wingdings" panose="05000000000000000000" pitchFamily="2" charset="2"/>
              </a:rPr>
              <a:t>lowest</a:t>
            </a:r>
            <a:r>
              <a:rPr lang="sv-SE" dirty="0">
                <a:sym typeface="Wingdings" panose="05000000000000000000" pitchFamily="2" charset="2"/>
              </a:rPr>
              <a:t> -5%)</a:t>
            </a:r>
          </a:p>
          <a:p>
            <a:pPr marL="0" indent="0" fontAlgn="base">
              <a:buNone/>
            </a:pPr>
            <a:r>
              <a:rPr lang="sv-SE" dirty="0"/>
              <a:t>Division: </a:t>
            </a:r>
            <a:r>
              <a:rPr lang="sv-SE" dirty="0" err="1"/>
              <a:t>Move</a:t>
            </a:r>
            <a:r>
              <a:rPr lang="sv-SE" dirty="0"/>
              <a:t> 20% </a:t>
            </a:r>
            <a:r>
              <a:rPr lang="sv-SE" dirty="0" err="1"/>
              <a:t>of</a:t>
            </a:r>
            <a:r>
              <a:rPr lang="sv-SE" dirty="0"/>
              <a:t> excess to max BK/</a:t>
            </a:r>
            <a:r>
              <a:rPr lang="sv-SE" dirty="0" err="1"/>
              <a:t>revenue</a:t>
            </a:r>
            <a:r>
              <a:rPr lang="sv-SE" dirty="0"/>
              <a:t> </a:t>
            </a:r>
            <a:r>
              <a:rPr lang="sv-SE" dirty="0" err="1"/>
              <a:t>upwards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: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ADIT  IDA: 40% FO, 20% GU</a:t>
            </a:r>
          </a:p>
          <a:p>
            <a:pPr marL="0" indent="0" fontAlgn="base">
              <a:buNone/>
            </a:pPr>
            <a:endParaRPr lang="sv-SE" dirty="0">
              <a:sym typeface="Wingdings" panose="05000000000000000000" pitchFamily="2" charset="2"/>
            </a:endParaRPr>
          </a:p>
          <a:p>
            <a:pPr marL="0" indent="0" fontAlgn="base">
              <a:buNone/>
            </a:pP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No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details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yet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2022-02-15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8647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IDA – IDA </a:t>
            </a:r>
            <a:r>
              <a:rPr lang="sv-SE" dirty="0" err="1"/>
              <a:t>postdocs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2 or 4 per </a:t>
            </a:r>
            <a:r>
              <a:rPr lang="sv-SE" dirty="0" err="1"/>
              <a:t>year</a:t>
            </a:r>
            <a:endParaRPr lang="sv-SE" dirty="0"/>
          </a:p>
          <a:p>
            <a:r>
              <a:rPr lang="sv-SE" dirty="0"/>
              <a:t>General </a:t>
            </a:r>
            <a:r>
              <a:rPr lang="sv-SE" dirty="0" err="1"/>
              <a:t>announcement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2022-02-15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5315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2022-02-15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2697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82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" dirty="0"/>
              <a:t>Announcement of postdoc position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2022-02-15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5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634047"/>
            <a:ext cx="7737588" cy="831131"/>
          </a:xfrm>
        </p:spPr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-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5" y="1313826"/>
            <a:ext cx="7737587" cy="4066288"/>
          </a:xfrm>
        </p:spPr>
        <p:txBody>
          <a:bodyPr/>
          <a:lstStyle/>
          <a:p>
            <a:pPr fontAlgn="base"/>
            <a:endParaRPr lang="sv-SE" sz="2000" dirty="0"/>
          </a:p>
          <a:p>
            <a:pPr fontAlgn="base"/>
            <a:r>
              <a:rPr lang="sv-SE" sz="2000" dirty="0" err="1"/>
              <a:t>Vaccine</a:t>
            </a:r>
            <a:r>
              <a:rPr lang="sv-SE" sz="2000" dirty="0"/>
              <a:t> on campus:</a:t>
            </a:r>
          </a:p>
          <a:p>
            <a:pPr lvl="1" fontAlgn="base"/>
            <a:r>
              <a:rPr lang="sv-SE" sz="2000" dirty="0"/>
              <a:t>April 7, 15-18 (Zenit)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2022-02-15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3506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634047"/>
            <a:ext cx="7737588" cy="831131"/>
          </a:xfrm>
        </p:spPr>
        <p:txBody>
          <a:bodyPr/>
          <a:lstStyle/>
          <a:p>
            <a:r>
              <a:rPr lang="sv-SE" dirty="0"/>
              <a:t>IDA -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5" y="1313826"/>
            <a:ext cx="7737587" cy="4066288"/>
          </a:xfrm>
        </p:spPr>
        <p:txBody>
          <a:bodyPr/>
          <a:lstStyle/>
          <a:p>
            <a:pPr fontAlgn="base"/>
            <a:r>
              <a:rPr lang="sv-SE" sz="2000" dirty="0"/>
              <a:t>’Back to normal’ from </a:t>
            </a:r>
            <a:r>
              <a:rPr lang="sv-SE" sz="2000" dirty="0" err="1"/>
              <a:t>March</a:t>
            </a:r>
            <a:r>
              <a:rPr lang="sv-SE" sz="2000" dirty="0"/>
              <a:t> 1, 2022</a:t>
            </a:r>
          </a:p>
          <a:p>
            <a:pPr fontAlgn="base"/>
            <a:r>
              <a:rPr lang="sv-SE" sz="2000" dirty="0" err="1"/>
              <a:t>Teaching</a:t>
            </a:r>
            <a:r>
              <a:rPr lang="sv-SE" sz="2000" dirty="0"/>
              <a:t>  </a:t>
            </a:r>
            <a:r>
              <a:rPr lang="sv-SE" sz="2000" dirty="0" err="1"/>
              <a:t>can</a:t>
            </a:r>
            <a:r>
              <a:rPr lang="sv-SE" sz="2000" dirty="0"/>
              <a:t> be online</a:t>
            </a:r>
          </a:p>
          <a:p>
            <a:pPr fontAlgn="base"/>
            <a:r>
              <a:rPr lang="sv-SE" sz="2000" dirty="0" err="1"/>
              <a:t>Exams</a:t>
            </a:r>
            <a:r>
              <a:rPr lang="sv-SE" sz="2000" dirty="0"/>
              <a:t> BSc/MSc </a:t>
            </a:r>
            <a:r>
              <a:rPr lang="sv-SE" sz="2000" dirty="0" err="1"/>
              <a:t>level</a:t>
            </a:r>
            <a:r>
              <a:rPr lang="sv-SE" sz="2000" dirty="0"/>
              <a:t> on campus or digital (</a:t>
            </a:r>
            <a:r>
              <a:rPr lang="sv-SE" sz="2000" dirty="0" err="1"/>
              <a:t>until</a:t>
            </a:r>
            <a:r>
              <a:rPr lang="sv-SE" sz="2000" dirty="0"/>
              <a:t> ???)</a:t>
            </a:r>
          </a:p>
          <a:p>
            <a:pPr fontAlgn="base"/>
            <a:endParaRPr lang="sv-SE" sz="2000" dirty="0"/>
          </a:p>
          <a:p>
            <a:pPr fontAlgn="base"/>
            <a:r>
              <a:rPr lang="sv-SE" sz="2000" dirty="0"/>
              <a:t>P2 in februari; P1 from 28/2</a:t>
            </a:r>
          </a:p>
          <a:p>
            <a:pPr fontAlgn="base"/>
            <a:r>
              <a:rPr lang="sv-SE" sz="2000" dirty="0" err="1"/>
              <a:t>Difference</a:t>
            </a:r>
            <a:r>
              <a:rPr lang="sv-SE" sz="2000" dirty="0"/>
              <a:t> P1 and P0: </a:t>
            </a:r>
            <a:r>
              <a:rPr lang="sv-SE" sz="2000" dirty="0" err="1"/>
              <a:t>follow</a:t>
            </a:r>
            <a:r>
              <a:rPr lang="sv-SE" sz="2000" dirty="0"/>
              <a:t> </a:t>
            </a:r>
            <a:r>
              <a:rPr lang="sv-SE" sz="2000" dirty="0" err="1"/>
              <a:t>up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situation in P1</a:t>
            </a:r>
          </a:p>
          <a:p>
            <a:pPr fontAlgn="base"/>
            <a:endParaRPr lang="sv-SE" sz="20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2022-02-15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9332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 - </a:t>
            </a:r>
            <a:r>
              <a:rPr lang="sv-SE" dirty="0" err="1"/>
              <a:t>strategy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en-US" dirty="0"/>
              <a:t>Progress in research clusters </a:t>
            </a:r>
          </a:p>
          <a:p>
            <a:pPr marL="0" indent="0" fontAlgn="base">
              <a:buNone/>
            </a:pPr>
            <a:r>
              <a:rPr lang="sv-SE" dirty="0"/>
              <a:t>            AI: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      </a:t>
            </a:r>
          </a:p>
          <a:p>
            <a:pPr marL="0" indent="0" fontAlgn="base">
              <a:buNone/>
            </a:pPr>
            <a:r>
              <a:rPr lang="sv-SE" dirty="0"/>
              <a:t>                   Ulf Nilsson </a:t>
            </a:r>
            <a:r>
              <a:rPr lang="sv-SE" dirty="0" err="1"/>
              <a:t>coordinator</a:t>
            </a:r>
            <a:r>
              <a:rPr lang="sv-SE" dirty="0"/>
              <a:t>    </a:t>
            </a:r>
            <a:r>
              <a:rPr lang="sv-SE" dirty="0">
                <a:solidFill>
                  <a:srgbClr val="FF0000"/>
                </a:solidFill>
              </a:rPr>
              <a:t>(</a:t>
            </a:r>
            <a:r>
              <a:rPr lang="sv-SE" dirty="0" err="1">
                <a:solidFill>
                  <a:srgbClr val="FF0000"/>
                </a:solidFill>
              </a:rPr>
              <a:t>retiring</a:t>
            </a:r>
            <a:r>
              <a:rPr lang="sv-SE" dirty="0">
                <a:solidFill>
                  <a:srgbClr val="FF0000"/>
                </a:solidFill>
              </a:rPr>
              <a:t>)           </a:t>
            </a:r>
          </a:p>
          <a:p>
            <a:pPr marL="0" indent="0" fontAlgn="base">
              <a:buNone/>
            </a:pPr>
            <a:r>
              <a:rPr lang="sv-SE" dirty="0"/>
              <a:t>            </a:t>
            </a:r>
            <a:r>
              <a:rPr lang="sv-SE" dirty="0" err="1"/>
              <a:t>SaCS</a:t>
            </a:r>
            <a:r>
              <a:rPr lang="sv-SE" dirty="0"/>
              <a:t>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</a:t>
            </a:r>
            <a:r>
              <a:rPr lang="sv-SE" dirty="0">
                <a:sym typeface="Wingdings" panose="05000000000000000000" pitchFamily="2" charset="2"/>
              </a:rPr>
              <a:t>   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HCS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Data Science – STIMA </a:t>
            </a:r>
            <a:r>
              <a:rPr lang="sv-SE" dirty="0" err="1">
                <a:sym typeface="Wingdings" panose="05000000000000000000" pitchFamily="2" charset="2"/>
              </a:rPr>
              <a:t>received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questionnaire</a:t>
            </a:r>
            <a:endParaRPr lang="sv-SE" dirty="0">
              <a:sym typeface="Wingdings" panose="05000000000000000000" pitchFamily="2" charset="2"/>
            </a:endParaRPr>
          </a:p>
          <a:p>
            <a:pPr marL="0" indent="0" fontAlgn="base">
              <a:buNone/>
            </a:pPr>
            <a:endParaRPr lang="sv-SE" dirty="0">
              <a:sym typeface="Wingdings" panose="05000000000000000000" pitchFamily="2" charset="2"/>
            </a:endParaRPr>
          </a:p>
          <a:p>
            <a:pPr marL="0" indent="0" fontAlgn="base">
              <a:buNone/>
            </a:pP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2022-02-15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251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conference</a:t>
            </a:r>
            <a:r>
              <a:rPr lang="sv-SE" dirty="0"/>
              <a:t> </a:t>
            </a:r>
            <a:r>
              <a:rPr lang="sv-SE" dirty="0" err="1"/>
              <a:t>equipment</a:t>
            </a:r>
            <a:r>
              <a:rPr lang="sv-SE" dirty="0"/>
              <a:t> for </a:t>
            </a:r>
            <a:r>
              <a:rPr lang="sv-SE" dirty="0" err="1"/>
              <a:t>Babbage</a:t>
            </a:r>
            <a:r>
              <a:rPr lang="sv-SE" dirty="0"/>
              <a:t> </a:t>
            </a:r>
            <a:r>
              <a:rPr lang="sv-SE" dirty="0" err="1"/>
              <a:t>ordered</a:t>
            </a:r>
            <a:endParaRPr lang="sv-SE" dirty="0"/>
          </a:p>
          <a:p>
            <a:pPr fontAlgn="base"/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Renovation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during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spring</a:t>
            </a:r>
          </a:p>
          <a:p>
            <a:pPr marL="0" indent="0" fontAlgn="base">
              <a:buNone/>
            </a:pPr>
            <a:endParaRPr lang="sv-SE" dirty="0">
              <a:sym typeface="Wingdings" panose="05000000000000000000" pitchFamily="2" charset="2"/>
            </a:endParaRPr>
          </a:p>
          <a:p>
            <a:pPr marL="0" indent="0" fontAlgn="base">
              <a:buNone/>
            </a:pP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2022-02-15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6786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HR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New </a:t>
            </a:r>
            <a:r>
              <a:rPr lang="sv-SE" dirty="0" err="1"/>
              <a:t>agreement</a:t>
            </a:r>
            <a:r>
              <a:rPr lang="sv-SE" dirty="0"/>
              <a:t> </a:t>
            </a:r>
            <a:r>
              <a:rPr lang="sv-SE" dirty="0" err="1"/>
              <a:t>regarding</a:t>
            </a:r>
            <a:r>
              <a:rPr lang="sv-SE" dirty="0"/>
              <a:t> </a:t>
            </a:r>
            <a:r>
              <a:rPr lang="sv-SE" dirty="0" err="1"/>
              <a:t>postdocs</a:t>
            </a:r>
            <a:r>
              <a:rPr lang="sv-SE" dirty="0"/>
              <a:t> (from 2022-02-01)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(</a:t>
            </a:r>
            <a:r>
              <a:rPr lang="sv-SE" dirty="0" err="1"/>
              <a:t>LiU</a:t>
            </a:r>
            <a:r>
              <a:rPr lang="sv-SE" dirty="0"/>
              <a:t> is </a:t>
            </a:r>
            <a:r>
              <a:rPr lang="sv-SE" dirty="0" err="1"/>
              <a:t>discussing</a:t>
            </a:r>
            <a:r>
              <a:rPr lang="sv-SE" dirty="0"/>
              <a:t> common </a:t>
            </a:r>
            <a:r>
              <a:rPr lang="sv-SE" dirty="0" err="1"/>
              <a:t>routines</a:t>
            </a:r>
            <a:r>
              <a:rPr lang="sv-SE" dirty="0"/>
              <a:t>/</a:t>
            </a:r>
            <a:r>
              <a:rPr lang="sv-SE" dirty="0" err="1"/>
              <a:t>time</a:t>
            </a:r>
            <a:r>
              <a:rPr lang="sv-SE" dirty="0"/>
              <a:t> for </a:t>
            </a:r>
            <a:r>
              <a:rPr lang="sv-SE" dirty="0" err="1"/>
              <a:t>postdoc</a:t>
            </a:r>
            <a:r>
              <a:rPr lang="sv-SE" dirty="0"/>
              <a:t>) </a:t>
            </a:r>
          </a:p>
          <a:p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between</a:t>
            </a:r>
            <a:r>
              <a:rPr lang="sv-SE" dirty="0"/>
              <a:t> 2 and 3 </a:t>
            </a:r>
            <a:r>
              <a:rPr lang="sv-SE" dirty="0" err="1"/>
              <a:t>years</a:t>
            </a:r>
            <a:r>
              <a:rPr lang="sv-SE" dirty="0"/>
              <a:t> (</a:t>
            </a:r>
            <a:r>
              <a:rPr lang="sv-SE" dirty="0" err="1"/>
              <a:t>earlier</a:t>
            </a:r>
            <a:r>
              <a:rPr lang="sv-SE" dirty="0"/>
              <a:t>: max 2 </a:t>
            </a:r>
            <a:r>
              <a:rPr lang="sv-SE" dirty="0" err="1"/>
              <a:t>years</a:t>
            </a:r>
            <a:r>
              <a:rPr lang="sv-SE" dirty="0"/>
              <a:t>)</a:t>
            </a:r>
          </a:p>
          <a:p>
            <a:r>
              <a:rPr lang="sv-SE" dirty="0"/>
              <a:t>PhD </a:t>
            </a:r>
            <a:r>
              <a:rPr lang="sv-SE" dirty="0" err="1"/>
              <a:t>degree</a:t>
            </a:r>
            <a:r>
              <a:rPr lang="sv-SE" dirty="0"/>
              <a:t> </a:t>
            </a:r>
            <a:r>
              <a:rPr lang="sv-SE" dirty="0" err="1"/>
              <a:t>needed</a:t>
            </a:r>
            <a:r>
              <a:rPr lang="sv-SE" dirty="0"/>
              <a:t> at decision </a:t>
            </a:r>
            <a:r>
              <a:rPr lang="sv-SE" dirty="0" err="1"/>
              <a:t>day</a:t>
            </a:r>
            <a:r>
              <a:rPr lang="sv-SE" dirty="0"/>
              <a:t> (</a:t>
            </a:r>
            <a:r>
              <a:rPr lang="sv-SE" dirty="0" err="1"/>
              <a:t>earlier</a:t>
            </a:r>
            <a:r>
              <a:rPr lang="sv-SE" dirty="0"/>
              <a:t>: at </a:t>
            </a:r>
            <a:r>
              <a:rPr lang="sv-SE" dirty="0" err="1"/>
              <a:t>application</a:t>
            </a:r>
            <a:r>
              <a:rPr lang="sv-SE" dirty="0"/>
              <a:t> </a:t>
            </a:r>
            <a:r>
              <a:rPr lang="sv-SE" dirty="0" err="1"/>
              <a:t>day</a:t>
            </a:r>
            <a:r>
              <a:rPr lang="sv-SE" dirty="0"/>
              <a:t>)</a:t>
            </a:r>
          </a:p>
          <a:p>
            <a:pPr marL="0" indent="0">
              <a:buNone/>
            </a:pPr>
            <a:r>
              <a:rPr lang="sv-SE" dirty="0"/>
              <a:t>  </a:t>
            </a:r>
            <a:r>
              <a:rPr lang="sv-SE" dirty="0">
                <a:solidFill>
                  <a:srgbClr val="FF0000"/>
                </a:solidFill>
              </a:rPr>
              <a:t>decision </a:t>
            </a:r>
            <a:r>
              <a:rPr lang="sv-SE" dirty="0" err="1">
                <a:solidFill>
                  <a:srgbClr val="FF0000"/>
                </a:solidFill>
              </a:rPr>
              <a:t>day</a:t>
            </a:r>
            <a:r>
              <a:rPr lang="sv-SE" dirty="0">
                <a:solidFill>
                  <a:srgbClr val="FF0000"/>
                </a:solidFill>
              </a:rPr>
              <a:t> = </a:t>
            </a:r>
            <a:r>
              <a:rPr lang="sv-SE" dirty="0" err="1">
                <a:solidFill>
                  <a:srgbClr val="FF0000"/>
                </a:solidFill>
              </a:rPr>
              <a:t>day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that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contract</a:t>
            </a:r>
            <a:r>
              <a:rPr lang="sv-SE" dirty="0">
                <a:solidFill>
                  <a:srgbClr val="FF0000"/>
                </a:solidFill>
              </a:rPr>
              <a:t> is </a:t>
            </a:r>
            <a:r>
              <a:rPr lang="sv-SE" dirty="0" err="1">
                <a:solidFill>
                  <a:srgbClr val="FF0000"/>
                </a:solidFill>
              </a:rPr>
              <a:t>signed</a:t>
            </a:r>
            <a:r>
              <a:rPr lang="sv-SE" dirty="0">
                <a:solidFill>
                  <a:srgbClr val="FF0000"/>
                </a:solidFill>
              </a:rPr>
              <a:t> by </a:t>
            </a:r>
            <a:r>
              <a:rPr lang="sv-SE" dirty="0" err="1">
                <a:solidFill>
                  <a:srgbClr val="FF0000"/>
                </a:solidFill>
              </a:rPr>
              <a:t>employer</a:t>
            </a:r>
            <a:r>
              <a:rPr lang="sv-SE" dirty="0">
                <a:solidFill>
                  <a:srgbClr val="FF0000"/>
                </a:solidFill>
              </a:rPr>
              <a:t> (Henrik) </a:t>
            </a:r>
            <a:r>
              <a:rPr lang="sv-SE" dirty="0" err="1">
                <a:solidFill>
                  <a:srgbClr val="FF0000"/>
                </a:solidFill>
              </a:rPr>
              <a:t>before</a:t>
            </a:r>
            <a:r>
              <a:rPr lang="sv-SE" dirty="0">
                <a:solidFill>
                  <a:srgbClr val="FF0000"/>
                </a:solidFill>
              </a:rPr>
              <a:t> it </a:t>
            </a:r>
            <a:r>
              <a:rPr lang="sv-SE" dirty="0" err="1">
                <a:solidFill>
                  <a:srgbClr val="FF0000"/>
                </a:solidFill>
              </a:rPr>
              <a:t>it</a:t>
            </a:r>
            <a:r>
              <a:rPr lang="sv-SE" dirty="0">
                <a:solidFill>
                  <a:srgbClr val="FF0000"/>
                </a:solidFill>
              </a:rPr>
              <a:t> sent to </a:t>
            </a:r>
            <a:r>
              <a:rPr lang="sv-SE" dirty="0" err="1">
                <a:solidFill>
                  <a:srgbClr val="FF0000"/>
                </a:solidFill>
              </a:rPr>
              <a:t>employee</a:t>
            </a:r>
            <a:r>
              <a:rPr lang="sv-SE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2022-02-15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5575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HR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New </a:t>
            </a:r>
            <a:r>
              <a:rPr lang="sv-SE" dirty="0" err="1"/>
              <a:t>routines</a:t>
            </a:r>
            <a:r>
              <a:rPr lang="sv-SE" dirty="0"/>
              <a:t> for sick </a:t>
            </a:r>
            <a:r>
              <a:rPr lang="sv-SE" dirty="0" err="1"/>
              <a:t>leave</a:t>
            </a:r>
            <a:r>
              <a:rPr lang="sv-SE" dirty="0"/>
              <a:t> (from April 2022)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>
                <a:solidFill>
                  <a:srgbClr val="FF0000"/>
                </a:solidFill>
              </a:rPr>
              <a:t>First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day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of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illness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put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in Primula</a:t>
            </a:r>
          </a:p>
          <a:p>
            <a:pPr marL="0" indent="0">
              <a:buNone/>
            </a:pP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After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illness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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complete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and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send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doctor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certificate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via Primula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2022-02-15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918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HR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Medarbetarsamtal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>
                <a:solidFill>
                  <a:srgbClr val="FF0000"/>
                </a:solidFill>
              </a:rPr>
              <a:t>Soon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time</a:t>
            </a:r>
            <a:r>
              <a:rPr lang="sv-SE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2022-02-15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6869200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fin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B86B5F30-3DB9-7B44-B7B4-FA73508C2D2C}"/>
    </a:ext>
  </a:extLst>
</a:theme>
</file>

<file path=ppt/theme/theme2.xml><?xml version="1.0" encoding="utf-8"?>
<a:theme xmlns:a="http://schemas.openxmlformats.org/drawingml/2006/main" name="Whit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24C6AF13-D812-CE4C-9AFB-7926574D10AD}"/>
    </a:ext>
  </a:extLst>
</a:theme>
</file>

<file path=ppt/theme/theme3.xml><?xml version="1.0" encoding="utf-8"?>
<a:theme xmlns:a="http://schemas.openxmlformats.org/drawingml/2006/main" name="Blac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46E9859F-A3DE-AA42-89BD-417B8DA5769E}"/>
    </a:ext>
  </a:extLst>
</a:theme>
</file>

<file path=ppt/theme/theme4.xml><?xml version="1.0" encoding="utf-8"?>
<a:theme xmlns:a="http://schemas.openxmlformats.org/drawingml/2006/main" name="Avsnitts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8B1B813A-121B-0A46-8D3D-47843824FDA0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55F16C3BC0741BECCEF78E59294ED" ma:contentTypeVersion="7" ma:contentTypeDescription="Create a new document." ma:contentTypeScope="" ma:versionID="709333aaeed0b3db26f60f9c2df8959a">
  <xsd:schema xmlns:xsd="http://www.w3.org/2001/XMLSchema" xmlns:xs="http://www.w3.org/2001/XMLSchema" xmlns:p="http://schemas.microsoft.com/office/2006/metadata/properties" xmlns:ns2="a5aea428-1722-47f0-acbf-e195f738e188" targetNamespace="http://schemas.microsoft.com/office/2006/metadata/properties" ma:root="true" ma:fieldsID="2ba064546e06e115a80d3f5fe687bac9" ns2:_="">
    <xsd:import namespace="a5aea428-1722-47f0-acbf-e195f738e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ea428-1722-47f0-acbf-e195f738e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13" nillable="true" ma:displayName="Notes" ma:description="Description of content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a5aea428-1722-47f0-acbf-e195f738e18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AB0F17-F3B3-4548-8CD7-3A3CB53BA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ea428-1722-47f0-acbf-e195f738e1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BF259E-8726-4064-9827-2F8BE9C6DCFF}">
  <ds:schemaRefs>
    <ds:schemaRef ds:uri="http://schemas.microsoft.com/office/2006/metadata/properties"/>
    <ds:schemaRef ds:uri="http://schemas.microsoft.com/office/infopath/2007/PartnerControls"/>
    <ds:schemaRef ds:uri="a5aea428-1722-47f0-acbf-e195f738e188"/>
  </ds:schemaRefs>
</ds:datastoreItem>
</file>

<file path=customXml/itemProps3.xml><?xml version="1.0" encoding="utf-8"?>
<ds:datastoreItem xmlns:ds="http://schemas.openxmlformats.org/officeDocument/2006/customXml" ds:itemID="{1B887CBD-3284-4DB3-812C-403C91D7E6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ppt-presentation-EN</Template>
  <TotalTime>2857</TotalTime>
  <Words>351</Words>
  <Application>Microsoft Office PowerPoint</Application>
  <PresentationFormat>Bildspel på skärmen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13</vt:i4>
      </vt:variant>
    </vt:vector>
  </HeadingPairs>
  <TitlesOfParts>
    <vt:vector size="20" baseType="lpstr">
      <vt:lpstr>Arial</vt:lpstr>
      <vt:lpstr>Calibri</vt:lpstr>
      <vt:lpstr>Georgia</vt:lpstr>
      <vt:lpstr>Start and finish</vt:lpstr>
      <vt:lpstr>White slides</vt:lpstr>
      <vt:lpstr>Black slides</vt:lpstr>
      <vt:lpstr>Avsnittssidor</vt:lpstr>
      <vt:lpstr>ADIT Meeting</vt:lpstr>
      <vt:lpstr>New employees</vt:lpstr>
      <vt:lpstr>LiU - Covid-19</vt:lpstr>
      <vt:lpstr>IDA - Covid-19</vt:lpstr>
      <vt:lpstr>Info from IDA - strategy work </vt:lpstr>
      <vt:lpstr>Info from IDA </vt:lpstr>
      <vt:lpstr>Info from HR</vt:lpstr>
      <vt:lpstr>Info from HR</vt:lpstr>
      <vt:lpstr>Info from HR</vt:lpstr>
      <vt:lpstr>Info from LiU – Budget </vt:lpstr>
      <vt:lpstr>IDA – IDA postdocs</vt:lpstr>
      <vt:lpstr>Info from group members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 Meeting</dc:title>
  <dc:subject/>
  <dc:creator>Patrick Lambrix</dc:creator>
  <cp:keywords/>
  <dc:description/>
  <cp:lastModifiedBy>Patrick Lambrix</cp:lastModifiedBy>
  <cp:revision>179</cp:revision>
  <dcterms:created xsi:type="dcterms:W3CDTF">2020-02-20T14:14:52Z</dcterms:created>
  <dcterms:modified xsi:type="dcterms:W3CDTF">2022-02-15T12:35:57Z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0x010100D9E55F16C3BC0741BECCEF78E59294ED</vt:lpwstr>
  </property>
</Properties>
</file>