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292" r:id="rId9"/>
    <p:sldId id="317" r:id="rId10"/>
    <p:sldId id="320" r:id="rId11"/>
    <p:sldId id="323" r:id="rId12"/>
    <p:sldId id="321" r:id="rId13"/>
    <p:sldId id="324" r:id="rId14"/>
    <p:sldId id="301" r:id="rId15"/>
    <p:sldId id="302" r:id="rId16"/>
    <p:sldId id="322" r:id="rId17"/>
    <p:sldId id="327" r:id="rId18"/>
    <p:sldId id="328" r:id="rId19"/>
    <p:sldId id="325" r:id="rId20"/>
    <p:sldId id="326" r:id="rId21"/>
    <p:sldId id="329" r:id="rId22"/>
    <p:sldId id="330" r:id="rId23"/>
    <p:sldId id="315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9/29/2020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9/29/2020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arbetsmiljo/arbetsrelaterad-stress/kurs-i-praktisk-stresshantering?l=sv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utbildningsadministration/evaliuate/aterkoppla?l=en&amp;sc=true" TargetMode="Externa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it/ditt-konto/lisam-studentkonto-for-test?l=en&amp;sc=true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2020-09-29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HR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/>
              <a:t>Kurs i praktisk stresshantering (6-8 </a:t>
            </a:r>
            <a:r>
              <a:rPr lang="sv-SE" dirty="0" err="1"/>
              <a:t>participants</a:t>
            </a:r>
            <a:r>
              <a:rPr lang="sv-SE" dirty="0"/>
              <a:t>, 6 sessions </a:t>
            </a:r>
            <a:r>
              <a:rPr lang="sv-SE" dirty="0" err="1"/>
              <a:t>october</a:t>
            </a:r>
            <a:r>
              <a:rPr lang="sv-SE" dirty="0"/>
              <a:t>-december) </a:t>
            </a:r>
            <a:r>
              <a:rPr lang="sv-SE" dirty="0">
                <a:hlinkClick r:id="rId2"/>
              </a:rPr>
              <a:t>https://insidan.liu.se/HR-Personal/arbetsmiljo/arbetsrelaterad-stress/kurs-i-praktisk-stresshantering?l=sv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Interested</a:t>
            </a:r>
            <a:r>
              <a:rPr lang="sv-SE" dirty="0"/>
              <a:t>?: talk to Patrick + HR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/>
              <a:t>Företagshälsovård: </a:t>
            </a:r>
            <a:r>
              <a:rPr lang="sv-SE" dirty="0" err="1"/>
              <a:t>prolongued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Feelgood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050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FANS – covid19 </a:t>
            </a:r>
            <a:r>
              <a:rPr lang="sv-SE" dirty="0" err="1"/>
              <a:t>questionnaire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181 </a:t>
            </a:r>
            <a:r>
              <a:rPr lang="sv-SE" dirty="0" err="1"/>
              <a:t>responses</a:t>
            </a:r>
            <a:r>
              <a:rPr lang="sv-SE" dirty="0"/>
              <a:t> (</a:t>
            </a:r>
            <a:r>
              <a:rPr lang="sv-SE" dirty="0" err="1"/>
              <a:t>most</a:t>
            </a:r>
            <a:r>
              <a:rPr lang="sv-SE" dirty="0"/>
              <a:t> from IDA, 20+), new in </a:t>
            </a:r>
            <a:r>
              <a:rPr lang="sv-SE" dirty="0" err="1"/>
              <a:t>October</a:t>
            </a:r>
            <a:endParaRPr lang="sv-SE" dirty="0"/>
          </a:p>
          <a:p>
            <a:r>
              <a:rPr lang="sv-SE" sz="2000" dirty="0" err="1"/>
              <a:t>Good</a:t>
            </a:r>
            <a:r>
              <a:rPr lang="sv-SE" sz="2000" dirty="0"/>
              <a:t> supervision</a:t>
            </a:r>
          </a:p>
          <a:p>
            <a:endParaRPr lang="sv-SE" sz="2000" dirty="0"/>
          </a:p>
          <a:p>
            <a:r>
              <a:rPr lang="sv-SE" sz="2000" dirty="0"/>
              <a:t>Less </a:t>
            </a:r>
            <a:r>
              <a:rPr lang="sv-SE" sz="2000" dirty="0" err="1"/>
              <a:t>networking</a:t>
            </a:r>
            <a:r>
              <a:rPr lang="sv-SE" sz="2000" dirty="0"/>
              <a:t> – </a:t>
            </a:r>
            <a:r>
              <a:rPr lang="sv-SE" sz="2000" dirty="0" err="1"/>
              <a:t>influences</a:t>
            </a:r>
            <a:r>
              <a:rPr lang="sv-SE" sz="2000" dirty="0"/>
              <a:t> research and </a:t>
            </a:r>
            <a:r>
              <a:rPr lang="sv-SE" sz="2000" dirty="0" err="1"/>
              <a:t>career</a:t>
            </a:r>
            <a:endParaRPr lang="sv-SE" sz="2000" dirty="0"/>
          </a:p>
          <a:p>
            <a:r>
              <a:rPr lang="sv-SE" sz="2000" dirty="0"/>
              <a:t>No central </a:t>
            </a:r>
            <a:r>
              <a:rPr lang="sv-SE" sz="2000" dirty="0" err="1"/>
              <a:t>rules</a:t>
            </a:r>
            <a:r>
              <a:rPr lang="sv-SE" sz="2000" dirty="0"/>
              <a:t> (</a:t>
            </a:r>
            <a:r>
              <a:rPr lang="sv-SE" sz="2000" dirty="0" err="1"/>
              <a:t>e.g</a:t>
            </a:r>
            <a:r>
              <a:rPr lang="sv-SE" sz="2000" dirty="0"/>
              <a:t>., </a:t>
            </a:r>
            <a:r>
              <a:rPr lang="sv-SE" sz="2000" dirty="0" err="1"/>
              <a:t>screens</a:t>
            </a:r>
            <a:r>
              <a:rPr lang="sv-SE" sz="2000" dirty="0"/>
              <a:t>, desks at </a:t>
            </a:r>
            <a:r>
              <a:rPr lang="sv-SE" sz="2000" dirty="0" err="1"/>
              <a:t>home</a:t>
            </a:r>
            <a:r>
              <a:rPr lang="sv-SE" sz="2000" dirty="0"/>
              <a:t>)</a:t>
            </a:r>
          </a:p>
          <a:p>
            <a:r>
              <a:rPr lang="sv-SE" sz="2000" dirty="0"/>
              <a:t>Conferences, </a:t>
            </a:r>
            <a:r>
              <a:rPr lang="sv-SE" sz="2000" dirty="0" err="1"/>
              <a:t>contact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industry</a:t>
            </a:r>
            <a:endParaRPr lang="sv-SE" sz="2000" dirty="0"/>
          </a:p>
          <a:p>
            <a:r>
              <a:rPr lang="sv-SE" sz="2000" dirty="0" err="1"/>
              <a:t>Difficult</a:t>
            </a:r>
            <a:r>
              <a:rPr lang="sv-SE" sz="2000" dirty="0"/>
              <a:t> to focus on research (data </a:t>
            </a:r>
            <a:r>
              <a:rPr lang="sv-SE" sz="2000" dirty="0" err="1"/>
              <a:t>collection</a:t>
            </a:r>
            <a:r>
              <a:rPr lang="sv-SE" sz="2000" dirty="0"/>
              <a:t>)</a:t>
            </a:r>
          </a:p>
          <a:p>
            <a:r>
              <a:rPr lang="sv-SE" sz="2000" dirty="0" err="1"/>
              <a:t>Teaching</a:t>
            </a:r>
            <a:r>
              <a:rPr lang="sv-SE" sz="2000" dirty="0"/>
              <a:t> (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difficult</a:t>
            </a:r>
            <a:r>
              <a:rPr lang="sv-SE" sz="2000" dirty="0"/>
              <a:t> online </a:t>
            </a:r>
            <a:r>
              <a:rPr lang="sv-SE" sz="2000" dirty="0" err="1"/>
              <a:t>than</a:t>
            </a:r>
            <a:r>
              <a:rPr lang="sv-SE" sz="2000" dirty="0"/>
              <a:t> in person)</a:t>
            </a:r>
          </a:p>
          <a:p>
            <a:r>
              <a:rPr lang="sv-SE" sz="2000" dirty="0"/>
              <a:t>PhD student </a:t>
            </a:r>
            <a:r>
              <a:rPr lang="sv-SE" sz="2000" dirty="0" err="1"/>
              <a:t>courses</a:t>
            </a:r>
            <a:r>
              <a:rPr lang="sv-SE" sz="2000" dirty="0"/>
              <a:t> ok, </a:t>
            </a:r>
            <a:r>
              <a:rPr lang="sv-SE" sz="2000" dirty="0" err="1"/>
              <a:t>but</a:t>
            </a:r>
            <a:r>
              <a:rPr lang="sv-SE" sz="2000" dirty="0"/>
              <a:t> </a:t>
            </a:r>
            <a:r>
              <a:rPr lang="sv-SE" sz="2000" dirty="0" err="1"/>
              <a:t>prefer</a:t>
            </a:r>
            <a:r>
              <a:rPr lang="sv-SE" sz="2000" dirty="0"/>
              <a:t> in person </a:t>
            </a:r>
            <a:r>
              <a:rPr lang="sv-SE" sz="2000" dirty="0" err="1"/>
              <a:t>interaction</a:t>
            </a:r>
            <a:r>
              <a:rPr lang="sv-SE" sz="2000" dirty="0"/>
              <a:t> </a:t>
            </a:r>
          </a:p>
          <a:p>
            <a:r>
              <a:rPr lang="sv-SE" sz="2000" dirty="0" err="1"/>
              <a:t>Home</a:t>
            </a:r>
            <a:r>
              <a:rPr lang="sv-SE" sz="2000" dirty="0"/>
              <a:t> </a:t>
            </a:r>
            <a:r>
              <a:rPr lang="sv-SE" sz="2000" dirty="0" err="1"/>
              <a:t>study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endParaRPr lang="sv-SE" sz="2000" dirty="0"/>
          </a:p>
          <a:p>
            <a:r>
              <a:rPr lang="sv-SE" sz="2000" dirty="0"/>
              <a:t>13 </a:t>
            </a:r>
            <a:r>
              <a:rPr lang="sv-SE" sz="2000" dirty="0" err="1"/>
              <a:t>people</a:t>
            </a:r>
            <a:r>
              <a:rPr lang="sv-SE" sz="2000" dirty="0"/>
              <a:t>: ’stuck’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73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FANS – Electronic ISP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IDA </a:t>
            </a:r>
            <a:r>
              <a:rPr lang="sv-SE" dirty="0" err="1"/>
              <a:t>first</a:t>
            </a:r>
            <a:r>
              <a:rPr lang="sv-SE" dirty="0"/>
              <a:t> at </a:t>
            </a:r>
            <a:r>
              <a:rPr lang="sv-SE" dirty="0" err="1"/>
              <a:t>LiU</a:t>
            </a:r>
            <a:endParaRPr lang="sv-SE" dirty="0"/>
          </a:p>
          <a:p>
            <a:r>
              <a:rPr lang="sv-SE" dirty="0"/>
              <a:t>Start </a:t>
            </a:r>
            <a:r>
              <a:rPr lang="sv-SE" dirty="0" err="1"/>
              <a:t>probably</a:t>
            </a:r>
            <a:r>
              <a:rPr lang="sv-SE" dirty="0"/>
              <a:t> late </a:t>
            </a:r>
            <a:r>
              <a:rPr lang="sv-SE" dirty="0" err="1"/>
              <a:t>October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433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363" y="16932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Results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valuation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mandatory</a:t>
            </a: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(</a:t>
            </a:r>
            <a:r>
              <a:rPr lang="sv-SE" dirty="0" err="1">
                <a:sym typeface="Wingdings" panose="05000000000000000000" pitchFamily="2" charset="2"/>
              </a:rPr>
              <a:t>examiners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receive</a:t>
            </a:r>
            <a:r>
              <a:rPr lang="sv-SE" dirty="0">
                <a:sym typeface="Wingdings" panose="05000000000000000000" pitchFamily="2" charset="2"/>
              </a:rPr>
              <a:t> mail a </a:t>
            </a:r>
            <a:r>
              <a:rPr lang="sv-SE" dirty="0" err="1">
                <a:sym typeface="Wingdings" panose="05000000000000000000" pitchFamily="2" charset="2"/>
              </a:rPr>
              <a:t>few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weeks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before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course</a:t>
            </a:r>
            <a:r>
              <a:rPr lang="sv-SE" dirty="0">
                <a:sym typeface="Wingdings" panose="05000000000000000000" pitchFamily="2" charset="2"/>
              </a:rPr>
              <a:t> start) </a:t>
            </a:r>
            <a:r>
              <a:rPr lang="sv-SE" dirty="0">
                <a:hlinkClick r:id="rId2"/>
              </a:rPr>
              <a:t>https://insidan.liu.se/utbildningsadministration/evaliuate/aterkoppla?l=en&amp;sc=true</a:t>
            </a: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fontAlgn="base"/>
            <a:r>
              <a:rPr lang="sv-SE" dirty="0" err="1">
                <a:sym typeface="Wingdings" panose="05000000000000000000" pitchFamily="2" charset="2"/>
              </a:rPr>
              <a:t>Many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more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disciplinary</a:t>
            </a:r>
            <a:r>
              <a:rPr lang="sv-SE" dirty="0">
                <a:sym typeface="Wingdings" panose="05000000000000000000" pitchFamily="2" charset="2"/>
              </a:rPr>
              <a:t> board </a:t>
            </a:r>
            <a:r>
              <a:rPr lang="sv-SE" dirty="0" err="1">
                <a:sym typeface="Wingdings" panose="05000000000000000000" pitchFamily="2" charset="2"/>
              </a:rPr>
              <a:t>cases</a:t>
            </a:r>
            <a:r>
              <a:rPr lang="sv-SE" dirty="0">
                <a:sym typeface="Wingdings" panose="05000000000000000000" pitchFamily="2" charset="2"/>
              </a:rPr>
              <a:t>  be </a:t>
            </a:r>
            <a:r>
              <a:rPr lang="sv-SE" dirty="0" err="1">
                <a:sym typeface="Wingdings" panose="05000000000000000000" pitchFamily="2" charset="2"/>
              </a:rPr>
              <a:t>very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clear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what</a:t>
            </a:r>
            <a:r>
              <a:rPr lang="sv-SE" dirty="0">
                <a:sym typeface="Wingdings" panose="05000000000000000000" pitchFamily="2" charset="2"/>
              </a:rPr>
              <a:t> students </a:t>
            </a:r>
            <a:r>
              <a:rPr lang="sv-SE" dirty="0" err="1">
                <a:sym typeface="Wingdings" panose="05000000000000000000" pitchFamily="2" charset="2"/>
              </a:rPr>
              <a:t>can</a:t>
            </a:r>
            <a:r>
              <a:rPr lang="sv-SE" dirty="0">
                <a:sym typeface="Wingdings" panose="05000000000000000000" pitchFamily="2" charset="2"/>
              </a:rPr>
              <a:t> and </a:t>
            </a:r>
            <a:r>
              <a:rPr lang="sv-SE" dirty="0" err="1">
                <a:sym typeface="Wingdings" panose="05000000000000000000" pitchFamily="2" charset="2"/>
              </a:rPr>
              <a:t>cannot</a:t>
            </a:r>
            <a:r>
              <a:rPr lang="sv-SE" dirty="0">
                <a:sym typeface="Wingdings" panose="05000000000000000000" pitchFamily="2" charset="2"/>
              </a:rPr>
              <a:t> do/</a:t>
            </a:r>
            <a:r>
              <a:rPr lang="sv-SE" dirty="0" err="1">
                <a:sym typeface="Wingdings" panose="05000000000000000000" pitchFamily="2" charset="2"/>
              </a:rPr>
              <a:t>use</a:t>
            </a:r>
            <a:r>
              <a:rPr lang="sv-SE" dirty="0">
                <a:sym typeface="Wingdings" panose="05000000000000000000" pitchFamily="2" charset="2"/>
              </a:rPr>
              <a:t> at </a:t>
            </a:r>
            <a:r>
              <a:rPr lang="sv-SE" dirty="0" err="1">
                <a:sym typeface="Wingdings" panose="05000000000000000000" pitchFamily="2" charset="2"/>
              </a:rPr>
              <a:t>exam</a:t>
            </a:r>
            <a:endParaRPr lang="sv-SE" dirty="0">
              <a:sym typeface="Wingdings" panose="05000000000000000000" pitchFamily="2" charset="2"/>
            </a:endParaRPr>
          </a:p>
          <a:p>
            <a:pPr fontAlgn="base"/>
            <a:endParaRPr lang="sv-SE" dirty="0">
              <a:sym typeface="Wingdings" panose="05000000000000000000" pitchFamily="2" charset="2"/>
            </a:endParaRPr>
          </a:p>
          <a:p>
            <a:pPr fontAlgn="base"/>
            <a:r>
              <a:rPr lang="sv-SE" dirty="0">
                <a:sym typeface="Wingdings" panose="05000000000000000000" pitchFamily="2" charset="2"/>
              </a:rPr>
              <a:t>From Feb 2021: students </a:t>
            </a:r>
            <a:r>
              <a:rPr lang="sv-SE" dirty="0" err="1">
                <a:sym typeface="Wingdings" panose="05000000000000000000" pitchFamily="2" charset="2"/>
              </a:rPr>
              <a:t>that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did</a:t>
            </a:r>
            <a:r>
              <a:rPr lang="sv-SE" dirty="0">
                <a:sym typeface="Wingdings" panose="05000000000000000000" pitchFamily="2" charset="2"/>
              </a:rPr>
              <a:t> not </a:t>
            </a:r>
            <a:r>
              <a:rPr lang="sv-SE" dirty="0" err="1">
                <a:sym typeface="Wingdings" panose="05000000000000000000" pitchFamily="2" charset="2"/>
              </a:rPr>
              <a:t>sign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up</a:t>
            </a:r>
            <a:r>
              <a:rPr lang="sv-SE" dirty="0">
                <a:sym typeface="Wingdings" panose="05000000000000000000" pitchFamily="2" charset="2"/>
              </a:rPr>
              <a:t> in </a:t>
            </a:r>
            <a:r>
              <a:rPr lang="sv-SE" dirty="0" err="1">
                <a:sym typeface="Wingdings" panose="05000000000000000000" pitchFamily="2" charset="2"/>
              </a:rPr>
              <a:t>time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written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exams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cannot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participate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756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Digital </a:t>
            </a:r>
            <a:r>
              <a:rPr lang="sv-SE" dirty="0" err="1"/>
              <a:t>exams</a:t>
            </a:r>
            <a:r>
              <a:rPr lang="sv-SE" dirty="0"/>
              <a:t> + </a:t>
            </a:r>
            <a:r>
              <a:rPr lang="sv-SE" dirty="0" err="1"/>
              <a:t>comments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distributed</a:t>
            </a:r>
            <a:r>
              <a:rPr lang="sv-SE" dirty="0"/>
              <a:t> to all students </a:t>
            </a:r>
            <a:r>
              <a:rPr lang="sv-SE" dirty="0" err="1"/>
              <a:t>who</a:t>
            </a:r>
            <a:r>
              <a:rPr lang="sv-SE" dirty="0"/>
              <a:t> ask for </a:t>
            </a:r>
            <a:r>
              <a:rPr lang="sv-SE" dirty="0" err="1"/>
              <a:t>them</a:t>
            </a:r>
            <a:r>
              <a:rPr lang="sv-SE" dirty="0"/>
              <a:t> (</a:t>
            </a:r>
            <a:r>
              <a:rPr lang="sv-SE" dirty="0" err="1"/>
              <a:t>also</a:t>
            </a:r>
            <a:r>
              <a:rPr lang="sv-SE" dirty="0"/>
              <a:t> not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exams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Create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’student’-</a:t>
            </a:r>
            <a:r>
              <a:rPr lang="sv-SE" dirty="0" err="1"/>
              <a:t>lisam</a:t>
            </a:r>
            <a:r>
              <a:rPr lang="sv-SE" dirty="0"/>
              <a:t> </a:t>
            </a:r>
            <a:r>
              <a:rPr lang="sv-SE" dirty="0" err="1"/>
              <a:t>account</a:t>
            </a:r>
            <a:r>
              <a:rPr lang="sv-SE" dirty="0"/>
              <a:t> for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courses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see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what</a:t>
            </a:r>
            <a:r>
              <a:rPr lang="sv-SE" dirty="0">
                <a:sym typeface="Wingdings" panose="05000000000000000000" pitchFamily="2" charset="2"/>
              </a:rPr>
              <a:t> students </a:t>
            </a:r>
            <a:r>
              <a:rPr lang="sv-SE" dirty="0" err="1">
                <a:sym typeface="Wingdings" panose="05000000000000000000" pitchFamily="2" charset="2"/>
              </a:rPr>
              <a:t>can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see</a:t>
            </a:r>
            <a:endParaRPr lang="sv-SE" dirty="0"/>
          </a:p>
          <a:p>
            <a:pPr marL="0" indent="0">
              <a:buNone/>
            </a:pPr>
            <a:endParaRPr lang="sv-SE" dirty="0">
              <a:hlinkClick r:id="rId2"/>
            </a:endParaRPr>
          </a:p>
          <a:p>
            <a:pPr marL="0" indent="0">
              <a:buNone/>
            </a:pPr>
            <a:r>
              <a:rPr lang="sv-SE" dirty="0">
                <a:hlinkClick r:id="rId2"/>
              </a:rPr>
              <a:t>   https://insidan.liu.se/it/ditt-konto/lisam-studentkonto-for-test?l=en&amp;sc=true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8234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Credit </a:t>
            </a:r>
            <a:r>
              <a:rPr lang="sv-SE" dirty="0" err="1"/>
              <a:t>card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/>
              <a:t>Eva Eriksson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8036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937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Decided</a:t>
            </a:r>
            <a:r>
              <a:rPr lang="sv-SE" dirty="0"/>
              <a:t>: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assistants</a:t>
            </a:r>
            <a:r>
              <a:rPr lang="sv-SE" dirty="0"/>
              <a:t>:  </a:t>
            </a:r>
          </a:p>
          <a:p>
            <a:pPr lvl="1" fontAlgn="base"/>
            <a:r>
              <a:rPr lang="sv-SE" dirty="0" err="1"/>
              <a:t>Suleman</a:t>
            </a:r>
            <a:r>
              <a:rPr lang="sv-SE" dirty="0"/>
              <a:t> Khan and Mohammad </a:t>
            </a:r>
            <a:r>
              <a:rPr lang="sv-SE" dirty="0" err="1"/>
              <a:t>Borhani</a:t>
            </a:r>
            <a:endParaRPr lang="sv-SE" dirty="0"/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 (Nov 1)</a:t>
            </a:r>
            <a:endParaRPr lang="sv-SE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 in preparation: </a:t>
            </a:r>
          </a:p>
          <a:p>
            <a:pPr fontAlgn="base"/>
            <a:r>
              <a:rPr lang="sv-SE" dirty="0" err="1"/>
              <a:t>postdoc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Autumn mode:</a:t>
            </a:r>
          </a:p>
          <a:p>
            <a:pPr marL="0" indent="0" fontAlgn="base">
              <a:buNone/>
            </a:pPr>
            <a:r>
              <a:rPr lang="en-US" dirty="0"/>
              <a:t> </a:t>
            </a:r>
            <a:r>
              <a:rPr lang="en-US" sz="2000" dirty="0"/>
              <a:t>https://insidan.liu.se/nyhetsarkiv/1.779785?l=en&amp;sc=true</a:t>
            </a:r>
            <a:br>
              <a:rPr lang="sv-SE" dirty="0"/>
            </a:br>
            <a:br>
              <a:rPr lang="sv-SE" dirty="0"/>
            </a:br>
            <a:r>
              <a:rPr lang="sv-SE" dirty="0" err="1"/>
              <a:t>Teaching</a:t>
            </a:r>
            <a:r>
              <a:rPr lang="sv-SE" dirty="0"/>
              <a:t> and </a:t>
            </a:r>
            <a:r>
              <a:rPr lang="sv-SE" dirty="0" err="1"/>
              <a:t>exams</a:t>
            </a:r>
            <a:r>
              <a:rPr lang="sv-SE" dirty="0"/>
              <a:t> </a:t>
            </a:r>
            <a:r>
              <a:rPr lang="sv-SE" dirty="0" err="1"/>
              <a:t>mainly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 mode </a:t>
            </a:r>
            <a:r>
              <a:rPr lang="sv-SE" dirty="0">
                <a:solidFill>
                  <a:srgbClr val="FF0000"/>
                </a:solidFill>
              </a:rPr>
              <a:t>(</a:t>
            </a:r>
            <a:r>
              <a:rPr lang="sv-SE" dirty="0" err="1">
                <a:solidFill>
                  <a:srgbClr val="FF0000"/>
                </a:solidFill>
              </a:rPr>
              <a:t>officially</a:t>
            </a:r>
            <a:r>
              <a:rPr lang="sv-SE" dirty="0">
                <a:solidFill>
                  <a:srgbClr val="FF0000"/>
                </a:solidFill>
              </a:rPr>
              <a:t> campus mode </a:t>
            </a:r>
            <a:r>
              <a:rPr lang="sv-SE" dirty="0" err="1">
                <a:solidFill>
                  <a:srgbClr val="FF0000"/>
                </a:solidFill>
              </a:rPr>
              <a:t>with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restrictions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since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Sept</a:t>
            </a:r>
            <a:r>
              <a:rPr lang="sv-SE" dirty="0">
                <a:solidFill>
                  <a:srgbClr val="FF0000"/>
                </a:solidFill>
              </a:rPr>
              <a:t> 1)</a:t>
            </a:r>
          </a:p>
          <a:p>
            <a:pPr marL="0" indent="0" fontAlgn="base">
              <a:buNone/>
            </a:pPr>
            <a:r>
              <a:rPr lang="sv-SE" dirty="0"/>
              <a:t>Meetings </a:t>
            </a:r>
            <a:r>
              <a:rPr lang="sv-SE" dirty="0" err="1"/>
              <a:t>distance</a:t>
            </a:r>
            <a:r>
              <a:rPr lang="sv-SE" dirty="0"/>
              <a:t> mode (</a:t>
            </a:r>
            <a:r>
              <a:rPr lang="sv-SE" dirty="0" err="1"/>
              <a:t>also</a:t>
            </a:r>
            <a:r>
              <a:rPr lang="sv-SE" dirty="0"/>
              <a:t> supervision)</a:t>
            </a:r>
          </a:p>
          <a:p>
            <a:pPr marL="0" indent="0" fontAlgn="base">
              <a:buNone/>
            </a:pPr>
            <a:r>
              <a:rPr lang="sv-SE" dirty="0"/>
              <a:t>At </a:t>
            </a:r>
            <a:r>
              <a:rPr lang="sv-SE" dirty="0" err="1"/>
              <a:t>LiU</a:t>
            </a:r>
            <a:r>
              <a:rPr lang="sv-SE" dirty="0"/>
              <a:t>: </a:t>
            </a:r>
            <a:r>
              <a:rPr lang="sv-SE" dirty="0" err="1"/>
              <a:t>always</a:t>
            </a:r>
            <a:r>
              <a:rPr lang="sv-SE" dirty="0"/>
              <a:t> </a:t>
            </a:r>
            <a:r>
              <a:rPr lang="sv-SE" dirty="0" err="1"/>
              <a:t>physical</a:t>
            </a:r>
            <a:r>
              <a:rPr lang="sv-SE" dirty="0"/>
              <a:t> </a:t>
            </a:r>
            <a:r>
              <a:rPr lang="sv-SE" dirty="0" err="1"/>
              <a:t>distancing</a:t>
            </a:r>
            <a:r>
              <a:rPr lang="sv-SE" dirty="0"/>
              <a:t> (in </a:t>
            </a:r>
            <a:r>
              <a:rPr lang="sv-SE" dirty="0" err="1"/>
              <a:t>rooms</a:t>
            </a:r>
            <a:r>
              <a:rPr lang="sv-SE" dirty="0"/>
              <a:t> max 50%, </a:t>
            </a:r>
            <a:r>
              <a:rPr lang="sv-SE" dirty="0" err="1"/>
              <a:t>but</a:t>
            </a:r>
            <a:r>
              <a:rPr lang="sv-SE" dirty="0"/>
              <a:t> test in Ada </a:t>
            </a:r>
            <a:r>
              <a:rPr lang="sv-SE" dirty="0">
                <a:sym typeface="Wingdings" panose="05000000000000000000" pitchFamily="2" charset="2"/>
              </a:rPr>
              <a:t> 20%)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Work</a:t>
            </a:r>
            <a:r>
              <a:rPr lang="sv-SE" dirty="0"/>
              <a:t> at </a:t>
            </a:r>
            <a:r>
              <a:rPr lang="sv-SE" dirty="0" err="1"/>
              <a:t>LiU</a:t>
            </a:r>
            <a:r>
              <a:rPr lang="sv-SE" dirty="0"/>
              <a:t>: option to be at </a:t>
            </a:r>
            <a:r>
              <a:rPr lang="sv-SE" dirty="0" err="1"/>
              <a:t>LiU</a:t>
            </a:r>
            <a:r>
              <a:rPr lang="sv-SE" dirty="0"/>
              <a:t> </a:t>
            </a:r>
            <a:r>
              <a:rPr lang="sv-SE" dirty="0" err="1"/>
              <a:t>sometimes</a:t>
            </a:r>
            <a:r>
              <a:rPr lang="sv-SE" dirty="0"/>
              <a:t>;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sharing</a:t>
            </a:r>
            <a:r>
              <a:rPr lang="sv-SE" dirty="0"/>
              <a:t> </a:t>
            </a:r>
            <a:r>
              <a:rPr lang="sv-SE" dirty="0" err="1"/>
              <a:t>office</a:t>
            </a:r>
            <a:r>
              <a:rPr lang="sv-SE" dirty="0"/>
              <a:t> not in </a:t>
            </a:r>
            <a:r>
              <a:rPr lang="sv-SE" dirty="0" err="1"/>
              <a:t>office</a:t>
            </a:r>
            <a:r>
              <a:rPr lang="sv-SE" dirty="0"/>
              <a:t> at the same </a:t>
            </a:r>
            <a:r>
              <a:rPr lang="sv-SE" dirty="0" err="1"/>
              <a:t>time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No international </a:t>
            </a:r>
            <a:r>
              <a:rPr lang="sv-SE" dirty="0" err="1"/>
              <a:t>travel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Domestic</a:t>
            </a:r>
            <a:r>
              <a:rPr lang="sv-SE" dirty="0"/>
              <a:t> </a:t>
            </a:r>
            <a:r>
              <a:rPr lang="sv-SE" dirty="0" err="1"/>
              <a:t>travel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deemed</a:t>
            </a:r>
            <a:r>
              <a:rPr lang="sv-SE" dirty="0"/>
              <a:t> </a:t>
            </a:r>
            <a:r>
              <a:rPr lang="sv-SE" dirty="0" err="1"/>
              <a:t>necessary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talk to </a:t>
            </a:r>
            <a:r>
              <a:rPr lang="sv-SE" dirty="0" err="1">
                <a:sym typeface="Wingdings" panose="05000000000000000000" pitchFamily="2" charset="2"/>
              </a:rPr>
              <a:t>me</a:t>
            </a:r>
            <a:r>
              <a:rPr lang="sv-SE" dirty="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</a:t>
            </a:r>
            <a:r>
              <a:rPr lang="sv-SE" dirty="0" err="1"/>
              <a:t>Dialogues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(samarbetssamtal)</a:t>
            </a:r>
          </a:p>
          <a:p>
            <a:pPr fontAlgn="base"/>
            <a:endParaRPr lang="sv-SE" dirty="0"/>
          </a:p>
          <a:p>
            <a:pPr fontAlgn="base"/>
            <a:r>
              <a:rPr lang="sv-SE" b="1" dirty="0"/>
              <a:t>New: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(prestationssamtal) </a:t>
            </a:r>
            <a:r>
              <a:rPr lang="sv-SE" dirty="0">
                <a:solidFill>
                  <a:srgbClr val="FF0000"/>
                </a:solidFill>
              </a:rPr>
              <a:t>???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(lönesamtal)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98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Latest</a:t>
            </a:r>
            <a:r>
              <a:rPr lang="sv-SE" dirty="0"/>
              <a:t> Feb 2021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- </a:t>
            </a:r>
            <a:r>
              <a:rPr lang="sv-SE" dirty="0" err="1"/>
              <a:t>Publication</a:t>
            </a:r>
            <a:r>
              <a:rPr lang="sv-SE" dirty="0"/>
              <a:t> </a:t>
            </a:r>
            <a:r>
              <a:rPr lang="sv-SE" dirty="0" err="1"/>
              <a:t>analysis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Publications</a:t>
            </a:r>
            <a:r>
              <a:rPr lang="sv-SE" dirty="0"/>
              <a:t> 2015-2019 (in diva </a:t>
            </a:r>
            <a:r>
              <a:rPr lang="sv-SE" dirty="0" err="1"/>
              <a:t>latest</a:t>
            </a:r>
            <a:r>
              <a:rPr lang="sv-SE" dirty="0"/>
              <a:t> 20/9)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891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endParaRPr lang="sv-SE" dirty="0"/>
          </a:p>
          <a:p>
            <a:pPr fontAlgn="base"/>
            <a:r>
              <a:rPr lang="sv-SE" dirty="0" err="1"/>
              <a:t>Proposal</a:t>
            </a:r>
            <a:r>
              <a:rPr lang="sv-SE" dirty="0"/>
              <a:t> ready</a:t>
            </a:r>
          </a:p>
          <a:p>
            <a:pPr fontAlgn="base"/>
            <a:r>
              <a:rPr lang="sv-SE" dirty="0" err="1">
                <a:solidFill>
                  <a:srgbClr val="FF0000"/>
                </a:solidFill>
              </a:rPr>
              <a:t>Discussion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with</a:t>
            </a:r>
            <a:r>
              <a:rPr lang="sv-SE" dirty="0">
                <a:solidFill>
                  <a:srgbClr val="FF0000"/>
                </a:solidFill>
              </a:rPr>
              <a:t> rektor </a:t>
            </a:r>
            <a:r>
              <a:rPr lang="sv-SE" strike="sngStrike" dirty="0">
                <a:solidFill>
                  <a:srgbClr val="FF0000"/>
                </a:solidFill>
              </a:rPr>
              <a:t>and </a:t>
            </a:r>
            <a:r>
              <a:rPr lang="sv-SE" strike="sngStrike" dirty="0" err="1">
                <a:solidFill>
                  <a:srgbClr val="FF0000"/>
                </a:solidFill>
              </a:rPr>
              <a:t>deans</a:t>
            </a:r>
            <a:r>
              <a:rPr lang="sv-SE" strike="sngStrik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(23/9)</a:t>
            </a:r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 err="1"/>
              <a:t>Proposal</a:t>
            </a:r>
            <a:r>
              <a:rPr lang="sv-SE" dirty="0"/>
              <a:t> ready</a:t>
            </a:r>
          </a:p>
          <a:p>
            <a:pPr fontAlgn="base"/>
            <a:r>
              <a:rPr lang="sv-SE" strike="sngStrike" dirty="0" err="1">
                <a:solidFill>
                  <a:srgbClr val="FF0000"/>
                </a:solidFill>
              </a:rPr>
              <a:t>Discussion</a:t>
            </a:r>
            <a:r>
              <a:rPr lang="sv-SE" strike="sngStrike" dirty="0">
                <a:solidFill>
                  <a:srgbClr val="FF0000"/>
                </a:solidFill>
              </a:rPr>
              <a:t> </a:t>
            </a:r>
            <a:r>
              <a:rPr lang="sv-SE" strike="sngStrike" dirty="0" err="1">
                <a:solidFill>
                  <a:srgbClr val="FF0000"/>
                </a:solidFill>
              </a:rPr>
              <a:t>with</a:t>
            </a:r>
            <a:r>
              <a:rPr lang="sv-SE" strike="sngStrike" dirty="0">
                <a:solidFill>
                  <a:srgbClr val="FF0000"/>
                </a:solidFill>
              </a:rPr>
              <a:t> rektor (23/9)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2020-09-29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920</TotalTime>
  <Words>665</Words>
  <Application>Microsoft Office PowerPoint</Application>
  <PresentationFormat>Bildspel på skärmen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Info from LiU - Dialogues </vt:lpstr>
      <vt:lpstr>Info from LiU - Värdegrundsarbete </vt:lpstr>
      <vt:lpstr>Info from IDA - strategy work </vt:lpstr>
      <vt:lpstr>Info from IDA - Publication analysis </vt:lpstr>
      <vt:lpstr>Info from IDA –  head/vice heads IDA 2021-2023 </vt:lpstr>
      <vt:lpstr>Info from IDA – board IDA 2021-2023 </vt:lpstr>
      <vt:lpstr>Info from HR </vt:lpstr>
      <vt:lpstr>Info from FANS – covid19 questionnaire</vt:lpstr>
      <vt:lpstr>Info from FANS – Electronic ISP</vt:lpstr>
      <vt:lpstr>Info from director of studies </vt:lpstr>
      <vt:lpstr>Info from director of studies</vt:lpstr>
      <vt:lpstr>Credit card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71</cp:revision>
  <dcterms:created xsi:type="dcterms:W3CDTF">2020-02-20T14:14:52Z</dcterms:created>
  <dcterms:modified xsi:type="dcterms:W3CDTF">2020-09-29T13:59:15Z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